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22" r:id="rId3"/>
    <p:sldId id="323" r:id="rId4"/>
    <p:sldId id="368" r:id="rId5"/>
    <p:sldId id="308" r:id="rId6"/>
    <p:sldId id="348" r:id="rId7"/>
    <p:sldId id="369" r:id="rId8"/>
    <p:sldId id="349" r:id="rId9"/>
    <p:sldId id="351" r:id="rId10"/>
    <p:sldId id="350" r:id="rId11"/>
    <p:sldId id="370" r:id="rId12"/>
    <p:sldId id="366" r:id="rId13"/>
    <p:sldId id="352" r:id="rId14"/>
    <p:sldId id="365" r:id="rId15"/>
    <p:sldId id="371" r:id="rId16"/>
    <p:sldId id="364" r:id="rId17"/>
    <p:sldId id="341" r:id="rId18"/>
    <p:sldId id="321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183E73"/>
    <a:srgbClr val="163969"/>
    <a:srgbClr val="173C6F"/>
    <a:srgbClr val="143460"/>
    <a:srgbClr val="14335F"/>
    <a:srgbClr val="292929"/>
    <a:srgbClr val="3F3F3F"/>
    <a:srgbClr val="A0A1A1"/>
    <a:srgbClr val="1C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8" autoAdjust="0"/>
    <p:restoredTop sz="80098" autoAdjust="0"/>
  </p:normalViewPr>
  <p:slideViewPr>
    <p:cSldViewPr snapToGrid="0" showGuides="1">
      <p:cViewPr varScale="1">
        <p:scale>
          <a:sx n="88" d="100"/>
          <a:sy n="88" d="100"/>
        </p:scale>
        <p:origin x="1024" y="68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每当识别出受害任务时，就必须缩放该任务的 </a:t>
            </a:r>
            <a:r>
              <a:rPr lang="en-US" altLang="zh-CN" dirty="0"/>
              <a:t>CPU </a:t>
            </a:r>
            <a:r>
              <a:rPr lang="zh-CN" altLang="en-US" dirty="0"/>
              <a:t>时间，以增加分配给该任务的实际 </a:t>
            </a:r>
            <a:r>
              <a:rPr lang="en-US" altLang="zh-CN" dirty="0"/>
              <a:t>CPU </a:t>
            </a:r>
            <a:r>
              <a:rPr lang="zh-CN" altLang="en-US" dirty="0"/>
              <a:t>时间的份额。 如上所述，缩放必须与性能影响成比例地发生。 如果我们假设工作负载受 </a:t>
            </a:r>
            <a:r>
              <a:rPr lang="en-US" altLang="zh-CN" dirty="0"/>
              <a:t>CPU </a:t>
            </a:r>
            <a:r>
              <a:rPr lang="zh-CN" altLang="en-US" dirty="0"/>
              <a:t>限制，则单个调度程序时间片期间的性能影响 </a:t>
            </a:r>
            <a:r>
              <a:rPr lang="en-US" altLang="zh-CN" dirty="0"/>
              <a:t>p </a:t>
            </a:r>
            <a:r>
              <a:rPr lang="zh-CN" altLang="en-US" dirty="0"/>
              <a:t>由任务经历的平均 </a:t>
            </a:r>
            <a:r>
              <a:rPr lang="en-US" altLang="zh-CN" dirty="0"/>
              <a:t>CPU </a:t>
            </a:r>
            <a:r>
              <a:rPr lang="zh-CN" altLang="en-US" dirty="0"/>
              <a:t>频率与任务执行在理想状态下的的平均 </a:t>
            </a:r>
            <a:r>
              <a:rPr lang="en-US" altLang="zh-CN" dirty="0"/>
              <a:t>CPU </a:t>
            </a:r>
            <a:r>
              <a:rPr lang="zh-CN" altLang="en-US" dirty="0"/>
              <a:t>频率之间的比率定义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430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当操作系统清除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XCR0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寄存器中的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ZMM_Hi256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Hi16_ZMM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位时，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512-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的上下文切换 位向量寄存器被禁用 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AVX-512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指令触发未定义指令异常 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在每次上下文切换时，我们测试下一个任务是否具有有效的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256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位或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512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位寄存器内容，如果有，则将该任务标记为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AVX2/AVX-512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任务。 如果没有有效的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512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位寄存器状态，我们将阻止进一步的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512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位寄存器访问，如上所述。 如果也没有有效的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256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位寄存器状态，我们也会清除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XCR0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寄存器中的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AVX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位，以使未来的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AVX2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指令触发异常。 然后，如果在调用未定义指令异常处理程序时未启用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256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位寄存器，我们只需重新启用这些寄存器，将当前任务标记为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AVX2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任务并继续执行。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98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917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作为评估的基准，作者使用 </a:t>
            </a:r>
            <a:r>
              <a:rPr lang="en-US" altLang="zh-CN" dirty="0"/>
              <a:t>nginx Web </a:t>
            </a:r>
            <a:r>
              <a:rPr lang="zh-CN" altLang="en-US" dirty="0"/>
              <a:t>服务器、</a:t>
            </a:r>
            <a:r>
              <a:rPr lang="en-US" altLang="zh-CN" dirty="0"/>
              <a:t>Parsec 3.0 </a:t>
            </a:r>
            <a:r>
              <a:rPr lang="zh-CN" altLang="en-US" dirty="0"/>
              <a:t>基准套件 </a:t>
            </a:r>
            <a:r>
              <a:rPr lang="en-US" altLang="zh-CN" dirty="0"/>
              <a:t>2 </a:t>
            </a:r>
            <a:r>
              <a:rPr lang="zh-CN" altLang="en-US" dirty="0"/>
              <a:t>中的大多数基准以及 </a:t>
            </a:r>
            <a:r>
              <a:rPr lang="en-US" altLang="zh-CN" dirty="0" err="1"/>
              <a:t>Phoronix</a:t>
            </a:r>
            <a:r>
              <a:rPr lang="en-US" altLang="zh-CN" dirty="0"/>
              <a:t> </a:t>
            </a:r>
            <a:r>
              <a:rPr lang="zh-CN" altLang="en-US" dirty="0"/>
              <a:t>测试套件 </a:t>
            </a:r>
            <a:r>
              <a:rPr lang="en-US" altLang="zh-CN" dirty="0"/>
              <a:t>9.0.1 </a:t>
            </a:r>
            <a:r>
              <a:rPr lang="zh-CN" altLang="en-US" dirty="0"/>
              <a:t>中的 </a:t>
            </a:r>
            <a:r>
              <a:rPr lang="en-US" altLang="zh-CN" dirty="0"/>
              <a:t>Linux </a:t>
            </a:r>
            <a:r>
              <a:rPr lang="zh-CN" altLang="en-US" dirty="0"/>
              <a:t>内核构建基准（以下称为“内核构建”）。 这些基准测试作为降频补偿的潜在受害者任务。 在作者的实验中，负责 </a:t>
            </a:r>
            <a:r>
              <a:rPr lang="en-US" altLang="zh-CN" dirty="0"/>
              <a:t>AVX </a:t>
            </a:r>
            <a:r>
              <a:rPr lang="zh-CN" altLang="en-US" dirty="0"/>
              <a:t>频率降低的后台应用程序是 </a:t>
            </a:r>
            <a:r>
              <a:rPr lang="en-US" altLang="zh-CN" dirty="0"/>
              <a:t>x265 </a:t>
            </a:r>
            <a:r>
              <a:rPr lang="zh-CN" altLang="en-US" dirty="0"/>
              <a:t>视频编码器，因为它支持 </a:t>
            </a:r>
            <a:r>
              <a:rPr lang="en-US" altLang="zh-CN" dirty="0"/>
              <a:t>AVX-512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33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44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虽然降频补偿可以减少 </a:t>
            </a:r>
            <a:r>
              <a:rPr lang="en-US" altLang="zh-CN" dirty="0"/>
              <a:t>AVX2/AVX-512 </a:t>
            </a:r>
            <a:r>
              <a:rPr lang="zh-CN" altLang="en-US" dirty="0"/>
              <a:t>任务对其他任务的性能影响，但对操作系统的必要修改也会造成开销。 特别是，修改后的调度程序算法每秒在每个内核上执行多次。 额外的代码不仅增加了调度器本身所花费的时间，而且增加了调度器的缓存占用空间。</a:t>
            </a:r>
          </a:p>
          <a:p>
            <a:endParaRPr lang="zh-CN" altLang="en-US" dirty="0"/>
          </a:p>
          <a:p>
            <a:r>
              <a:rPr lang="zh-CN" altLang="en-US" dirty="0"/>
              <a:t>然而，大部分开销仅在特定情况下产生。检测 </a:t>
            </a:r>
            <a:r>
              <a:rPr lang="en-US" altLang="zh-CN" dirty="0"/>
              <a:t>AVX2 </a:t>
            </a:r>
            <a:r>
              <a:rPr lang="zh-CN" altLang="en-US" dirty="0"/>
              <a:t>和 </a:t>
            </a:r>
            <a:r>
              <a:rPr lang="en-US" altLang="zh-CN" dirty="0"/>
              <a:t>AVX-512 </a:t>
            </a:r>
            <a:r>
              <a:rPr lang="zh-CN" altLang="en-US" dirty="0"/>
              <a:t>任务的异常仅影响此类任务，并且每个调度程序时间片最多触发一次。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883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0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528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79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266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AVX</a:t>
            </a:r>
            <a:r>
              <a:rPr lang="zh-CN" altLang="en-US" dirty="0"/>
              <a:t>指令集是英特尔推出的扩展指令集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3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295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现有的</a:t>
            </a:r>
            <a:r>
              <a:rPr lang="en-US" altLang="zh-CN" dirty="0"/>
              <a:t>Linux CFS </a:t>
            </a:r>
            <a:r>
              <a:rPr lang="zh-CN" altLang="en-US" dirty="0"/>
              <a:t>测量每个任务的累积虚拟运行时间，即实际 </a:t>
            </a:r>
            <a:r>
              <a:rPr lang="en-US" altLang="zh-CN" dirty="0"/>
              <a:t>CPU </a:t>
            </a:r>
            <a:r>
              <a:rPr lang="zh-CN" altLang="en-US" dirty="0"/>
              <a:t>时间乘以优先级因子。 运行队列按任务的虚拟运行时间排序，调度器总是调度虚拟运行时间最低的任务，以确保所有任务都获得相等的</a:t>
            </a:r>
            <a:r>
              <a:rPr lang="en-US" altLang="zh-CN" dirty="0"/>
              <a:t>CPU</a:t>
            </a:r>
            <a:r>
              <a:rPr lang="zh-CN" altLang="en-US" dirty="0"/>
              <a:t>时间份额。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67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7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454409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73470" y="4543801"/>
            <a:ext cx="6845058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  <a:sym typeface="+mn-lt"/>
              </a:rPr>
              <a:t>汇报人：崔雁翔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M202173715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              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华光小标宋_CNKI" panose="02000500000000000000" pitchFamily="2" charset="-122"/>
              <a:ea typeface="华光小标宋_CNKI" panose="02000500000000000000" pitchFamily="2" charset="-122"/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  <a:sym typeface="+mn-lt"/>
              </a:rPr>
              <a:t>    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908331" y="3749227"/>
            <a:ext cx="2585373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452948" y="2476633"/>
            <a:ext cx="9286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1C48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 Scheduling for AVX2 and AVX-512 Workloads</a:t>
            </a:r>
            <a:endParaRPr lang="zh-CN" altLang="en-US" sz="3200" dirty="0">
              <a:solidFill>
                <a:srgbClr val="1C4885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572133" y="527823"/>
            <a:ext cx="1473273" cy="10138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28731" t="7784"/>
          <a:stretch>
            <a:fillRect/>
          </a:stretch>
        </p:blipFill>
        <p:spPr>
          <a:xfrm>
            <a:off x="2005959" y="771185"/>
            <a:ext cx="2303012" cy="656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7" y="410834"/>
            <a:ext cx="7934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-BoldMT"/>
                <a:cs typeface="+mn-ea"/>
                <a:sym typeface="+mn-lt"/>
              </a:rPr>
              <a:t>Estimating the Frequency Drop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B3880E4-FE13-4679-BF40-EB631EC96C54}"/>
              </a:ext>
            </a:extLst>
          </p:cNvPr>
          <p:cNvSpPr txBox="1"/>
          <p:nvPr/>
        </p:nvSpPr>
        <p:spPr>
          <a:xfrm>
            <a:off x="327458" y="1490296"/>
            <a:ext cx="6116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受到降频影响的任务应当补偿多少</a:t>
            </a:r>
            <a:r>
              <a:rPr lang="en-US" altLang="zh-CN" sz="2400" dirty="0"/>
              <a:t>CPU</a:t>
            </a:r>
            <a:r>
              <a:rPr lang="zh-CN" altLang="en-US" sz="2400" dirty="0"/>
              <a:t>时间</a:t>
            </a:r>
            <a:r>
              <a:rPr lang="en-US" altLang="zh-CN" sz="2400" dirty="0"/>
              <a:t>?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94B85E-6E1B-45A0-BE3E-8B3DA58116EB}"/>
              </a:ext>
            </a:extLst>
          </p:cNvPr>
          <p:cNvSpPr txBox="1"/>
          <p:nvPr/>
        </p:nvSpPr>
        <p:spPr>
          <a:xfrm>
            <a:off x="467969" y="3894003"/>
            <a:ext cx="6116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400" dirty="0"/>
              <a:t>●补偿方案</a:t>
            </a:r>
            <a:r>
              <a:rPr lang="en-US" altLang="zh-CN" sz="2400" dirty="0"/>
              <a:t>:</a:t>
            </a:r>
            <a:r>
              <a:rPr lang="zh-CN" altLang="en-US" sz="2400" dirty="0"/>
              <a:t>根据降频之后的频率与理想状态下的频率之比</a:t>
            </a:r>
            <a:r>
              <a:rPr lang="en-US" altLang="zh-CN" sz="2400" dirty="0"/>
              <a:t>,</a:t>
            </a:r>
            <a:r>
              <a:rPr lang="zh-CN" altLang="en-US" sz="2400" dirty="0"/>
              <a:t>按比例增加受害者任务的</a:t>
            </a:r>
            <a:r>
              <a:rPr lang="en-US" altLang="zh-CN" sz="2400" dirty="0"/>
              <a:t>CPU</a:t>
            </a:r>
            <a:r>
              <a:rPr lang="zh-CN" altLang="en-US" sz="2400" dirty="0"/>
              <a:t>时间</a:t>
            </a:r>
            <a:endParaRPr lang="en-US" altLang="zh-CN" sz="2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8CED3FF-7666-4A01-A396-6B0B724252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A8BFB3-A076-4ADC-917A-0B2F56746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69" y="5094332"/>
            <a:ext cx="5103064" cy="113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4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7" y="410834"/>
            <a:ext cx="7934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-BoldMT"/>
                <a:cs typeface="+mn-ea"/>
                <a:sym typeface="+mn-lt"/>
              </a:rPr>
              <a:t>Detecting AVX2/AVX-512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FD2725E-78C3-454B-82D8-AADBD21F316A}"/>
              </a:ext>
            </a:extLst>
          </p:cNvPr>
          <p:cNvSpPr txBox="1"/>
          <p:nvPr/>
        </p:nvSpPr>
        <p:spPr>
          <a:xfrm>
            <a:off x="1192431" y="1287868"/>
            <a:ext cx="6116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400" dirty="0"/>
              <a:t>●增加那些没有导致降频的任务的</a:t>
            </a:r>
            <a:r>
              <a:rPr lang="en-US" altLang="zh-CN" sz="2400" dirty="0"/>
              <a:t>CPU</a:t>
            </a:r>
            <a:r>
              <a:rPr lang="zh-CN" altLang="en-US" sz="2400" dirty="0"/>
              <a:t>时间</a:t>
            </a:r>
            <a:endParaRPr lang="en-US" altLang="zh-CN" sz="2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8CED3FF-7666-4A01-A396-6B0B724252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465A59-4FFA-4D4F-B16F-234836876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33" y="3042195"/>
            <a:ext cx="9544541" cy="28449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7D5CED7-75D0-47F1-86EB-D1100F66F86F}"/>
              </a:ext>
            </a:extLst>
          </p:cNvPr>
          <p:cNvSpPr txBox="1"/>
          <p:nvPr/>
        </p:nvSpPr>
        <p:spPr>
          <a:xfrm>
            <a:off x="1192431" y="1749533"/>
            <a:ext cx="85323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400" dirty="0"/>
              <a:t>●禁用与</a:t>
            </a:r>
            <a:r>
              <a:rPr lang="en-US" altLang="zh-CN" sz="2400" dirty="0"/>
              <a:t>AVX</a:t>
            </a:r>
            <a:r>
              <a:rPr lang="zh-CN" altLang="en-US" sz="2400" dirty="0"/>
              <a:t>指令集有关的寄存器以引发异常</a:t>
            </a:r>
            <a:r>
              <a:rPr lang="en-US" altLang="zh-CN" sz="2400" dirty="0"/>
              <a:t>,</a:t>
            </a:r>
            <a:r>
              <a:rPr lang="zh-CN" altLang="en-US" sz="2400" dirty="0"/>
              <a:t>来判断一个任务是否是</a:t>
            </a:r>
            <a:r>
              <a:rPr lang="en-US" altLang="zh-CN" sz="2400" dirty="0"/>
              <a:t>AVX</a:t>
            </a:r>
            <a:r>
              <a:rPr lang="zh-CN" altLang="en-US" sz="2400" dirty="0"/>
              <a:t>任务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1342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953643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3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149693" y="2331316"/>
            <a:ext cx="1371833" cy="1275877"/>
          </a:xfrm>
          <a:prstGeom prst="ellipse">
            <a:avLst/>
          </a:prstGeom>
          <a:solidFill>
            <a:srgbClr val="16396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03</a:t>
            </a:r>
            <a:endParaRPr lang="zh-CN" altLang="en-US" sz="5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315604" y="494071"/>
            <a:ext cx="1473273" cy="101389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777342" y="2450683"/>
            <a:ext cx="4129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C4885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  <a:sym typeface="+mn-lt"/>
              </a:rPr>
              <a:t>实 验 评 估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814353" y="3161459"/>
            <a:ext cx="194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183E73"/>
                </a:solidFill>
                <a:latin typeface="Arial" panose="020B0604020202020204" pitchFamily="34" charset="0"/>
                <a:sym typeface="+mn-lt"/>
              </a:rPr>
              <a:t>Evaluation</a:t>
            </a:r>
            <a:endParaRPr lang="zh-CN" altLang="en-US" sz="2400" dirty="0">
              <a:solidFill>
                <a:srgbClr val="183E73"/>
              </a:solidFill>
              <a:latin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16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7" y="410834"/>
            <a:ext cx="4510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-BoldMT"/>
                <a:cs typeface="+mn-ea"/>
                <a:sym typeface="+mn-lt"/>
              </a:rPr>
              <a:t>Evaluation Setup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B8CED3FF-7666-4A01-A396-6B0B724252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C4A535D-F88C-4A1E-83A8-CD83D9F78D9F}"/>
              </a:ext>
            </a:extLst>
          </p:cNvPr>
          <p:cNvSpPr txBox="1"/>
          <p:nvPr/>
        </p:nvSpPr>
        <p:spPr>
          <a:xfrm>
            <a:off x="742949" y="1279609"/>
            <a:ext cx="6094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●问题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34B6CE-9A62-4139-B58F-3B14BF88F630}"/>
              </a:ext>
            </a:extLst>
          </p:cNvPr>
          <p:cNvSpPr txBox="1"/>
          <p:nvPr/>
        </p:nvSpPr>
        <p:spPr>
          <a:xfrm>
            <a:off x="742948" y="3429000"/>
            <a:ext cx="106797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● 实验环境</a:t>
            </a:r>
            <a:endParaRPr lang="en-US" altLang="zh-CN" sz="2400" dirty="0"/>
          </a:p>
          <a:p>
            <a:r>
              <a:rPr lang="en-US" altLang="zh-CN" sz="2400" dirty="0"/>
              <a:t>Intel Xeon Gold 6130   All-core-turbos between 2.8 GHz (non-AVX) and 1.9 GHz (AVX-512)</a:t>
            </a:r>
          </a:p>
          <a:p>
            <a:r>
              <a:rPr lang="en-US" altLang="zh-CN" sz="2400" dirty="0"/>
              <a:t>Diverse set of benchmarks: Parsec, nginx web server, PTS 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-kernel-build Executed alongside x265 which uses AVX2/AVX-512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37E726-8903-4CBD-86AD-596F2B5EBD59}"/>
              </a:ext>
            </a:extLst>
          </p:cNvPr>
          <p:cNvSpPr txBox="1"/>
          <p:nvPr/>
        </p:nvSpPr>
        <p:spPr>
          <a:xfrm>
            <a:off x="674987" y="1839103"/>
            <a:ext cx="6825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降频补偿增加了多少公平性</a:t>
            </a:r>
            <a:r>
              <a:rPr lang="en-US" altLang="zh-CN" sz="2400" dirty="0"/>
              <a:t>?</a:t>
            </a:r>
          </a:p>
          <a:p>
            <a:r>
              <a:rPr lang="zh-CN" altLang="en-US" sz="2400" dirty="0"/>
              <a:t>修改之后的公平调度器引入了多少额外开销</a:t>
            </a:r>
            <a:r>
              <a:rPr lang="en-US" altLang="zh-CN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769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7D8F83-6627-4270-9F8F-1D77ECEAB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210" y="1237189"/>
            <a:ext cx="9792203" cy="401340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5307" y="410834"/>
            <a:ext cx="6530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-BoldMT"/>
                <a:cs typeface="+mn-ea"/>
                <a:sym typeface="+mn-lt"/>
              </a:rPr>
              <a:t>Remaining Unfairness (AVX-512)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B8CED3FF-7666-4A01-A396-6B0B724252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2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7" y="410834"/>
            <a:ext cx="6530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-BoldMT"/>
                <a:cs typeface="+mn-ea"/>
                <a:sym typeface="+mn-lt"/>
              </a:rPr>
              <a:t>Overhead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B8CED3FF-7666-4A01-A396-6B0B724252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73A4C8-AA67-4676-9927-91E7782E4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768" y="1261286"/>
            <a:ext cx="7340977" cy="374034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D7671A8-D0C2-4B40-862C-6B7C2B9860F9}"/>
              </a:ext>
            </a:extLst>
          </p:cNvPr>
          <p:cNvSpPr txBox="1"/>
          <p:nvPr/>
        </p:nvSpPr>
        <p:spPr>
          <a:xfrm>
            <a:off x="3873442" y="5452353"/>
            <a:ext cx="548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开销在大多数情况下是可以接受的</a:t>
            </a:r>
          </a:p>
        </p:txBody>
      </p:sp>
    </p:spTree>
    <p:extLst>
      <p:ext uri="{BB962C8B-B14F-4D97-AF65-F5344CB8AC3E}">
        <p14:creationId xmlns:p14="http://schemas.microsoft.com/office/powerpoint/2010/main" val="35143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953643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3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149693" y="2331316"/>
            <a:ext cx="1371833" cy="1275877"/>
          </a:xfrm>
          <a:prstGeom prst="ellipse">
            <a:avLst/>
          </a:prstGeom>
          <a:solidFill>
            <a:srgbClr val="16396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04</a:t>
            </a:r>
            <a:endParaRPr lang="zh-CN" altLang="en-US" sz="5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315604" y="494071"/>
            <a:ext cx="1473273" cy="101389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777342" y="2434808"/>
            <a:ext cx="4129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C4885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  <a:sym typeface="+mn-lt"/>
              </a:rPr>
              <a:t>总 结  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114925" y="3147060"/>
            <a:ext cx="345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i="0" dirty="0">
                <a:solidFill>
                  <a:srgbClr val="183E73"/>
                </a:solidFill>
                <a:effectLst/>
                <a:latin typeface="Arial" panose="020B0604020202020204" pitchFamily="34" charset="0"/>
              </a:rPr>
              <a:t>conclusion</a:t>
            </a:r>
            <a:endParaRPr lang="en-US" altLang="zh-CN" sz="2400" b="0" i="0" dirty="0">
              <a:solidFill>
                <a:srgbClr val="183E73"/>
              </a:solidFill>
              <a:effectLst/>
              <a:latin typeface="Arial" panose="020B0604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530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7" y="410834"/>
            <a:ext cx="3293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总结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45307" y="885169"/>
            <a:ext cx="3293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conclusion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71DC9414-04ED-456A-B428-BB80C3CFE1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91D1F2C-C7B1-4B50-AFE8-11E693A2D86F}"/>
              </a:ext>
            </a:extLst>
          </p:cNvPr>
          <p:cNvSpPr txBox="1"/>
          <p:nvPr/>
        </p:nvSpPr>
        <p:spPr>
          <a:xfrm>
            <a:off x="845307" y="1870208"/>
            <a:ext cx="10715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●</a:t>
            </a:r>
            <a:r>
              <a:rPr lang="zh-CN" altLang="en-US" sz="2400" dirty="0">
                <a:latin typeface="+mn-ea"/>
              </a:rPr>
              <a:t>功率密集型指令会导致</a:t>
            </a:r>
            <a:r>
              <a:rPr lang="en-US" altLang="zh-CN" sz="2400" dirty="0">
                <a:latin typeface="+mn-ea"/>
              </a:rPr>
              <a:t>CPU</a:t>
            </a:r>
            <a:r>
              <a:rPr lang="zh-CN" altLang="en-US" sz="2400" dirty="0">
                <a:latin typeface="+mn-ea"/>
              </a:rPr>
              <a:t>功率降低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这会导致其他任务变慢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影响公平性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/>
              <a:t>●</a:t>
            </a:r>
            <a:r>
              <a:rPr lang="zh-CN" altLang="en-US" sz="2400" dirty="0">
                <a:latin typeface="+mn-ea"/>
              </a:rPr>
              <a:t>在这种情况下当前的通过分配给每个任务相等的</a:t>
            </a:r>
            <a:r>
              <a:rPr lang="en-US" altLang="zh-CN" sz="2400" dirty="0">
                <a:latin typeface="+mn-ea"/>
              </a:rPr>
              <a:t>CPU</a:t>
            </a:r>
            <a:r>
              <a:rPr lang="zh-CN" altLang="en-US" sz="2400" dirty="0">
                <a:latin typeface="+mn-ea"/>
              </a:rPr>
              <a:t>时间的调度器不能保证每个任务之间的公平性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/>
              <a:t>●通过增加受到降频影响的任务的</a:t>
            </a:r>
            <a:r>
              <a:rPr lang="en-US" altLang="zh-CN" sz="2400" dirty="0"/>
              <a:t>CPU</a:t>
            </a:r>
            <a:r>
              <a:rPr lang="zh-CN" altLang="en-US" sz="2400" dirty="0"/>
              <a:t>时间来对这些任务进行降频补偿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●通过禁用相关寄存器引发异常检测那些受到影响的任务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●对于使用</a:t>
            </a:r>
            <a:r>
              <a:rPr lang="en-US" altLang="zh-CN" sz="2400" dirty="0"/>
              <a:t>AVX-512</a:t>
            </a:r>
            <a:r>
              <a:rPr lang="zh-CN" altLang="en-US" sz="2400" dirty="0"/>
              <a:t>指令的工作负载</a:t>
            </a:r>
            <a:r>
              <a:rPr lang="en-US" altLang="zh-CN" sz="2400" dirty="0"/>
              <a:t>,</a:t>
            </a:r>
            <a:r>
              <a:rPr lang="zh-CN" altLang="en-US" sz="2400" dirty="0"/>
              <a:t>降低</a:t>
            </a:r>
            <a:r>
              <a:rPr lang="en-US" altLang="zh-CN" sz="2400" dirty="0"/>
              <a:t>4x</a:t>
            </a:r>
            <a:r>
              <a:rPr lang="zh-CN" altLang="en-US" sz="2400" dirty="0"/>
              <a:t>的不公平性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2151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10917" y="2472952"/>
            <a:ext cx="6608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1C4885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  <a:sym typeface="+mn-lt"/>
              </a:rPr>
              <a:t>感谢各位的聆听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315332" y="3738717"/>
            <a:ext cx="1800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315604" y="494071"/>
            <a:ext cx="1473273" cy="101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9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953643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3160" y="381291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dirty="0">
              <a:solidFill>
                <a:srgbClr val="1C4885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51087" y="749511"/>
            <a:ext cx="21453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183E73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  <a:sym typeface="+mn-lt"/>
              </a:rPr>
              <a:t>目     录</a:t>
            </a:r>
            <a:endParaRPr lang="en-US" altLang="zh-CN" sz="4000" b="1" dirty="0">
              <a:solidFill>
                <a:srgbClr val="183E73"/>
              </a:solidFill>
              <a:latin typeface="华光小标宋_CNKI" panose="02000500000000000000" pitchFamily="2" charset="-122"/>
              <a:ea typeface="华光小标宋_CNKI" panose="02000500000000000000" pitchFamily="2" charset="-122"/>
              <a:cs typeface="+mn-ea"/>
              <a:sym typeface="+mn-lt"/>
            </a:endParaRPr>
          </a:p>
          <a:p>
            <a:pPr algn="ctr"/>
            <a:r>
              <a:rPr lang="en-US" altLang="zh-CN" sz="2800" b="1" dirty="0">
                <a:solidFill>
                  <a:srgbClr val="183E73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  <a:sym typeface="+mn-lt"/>
              </a:rPr>
              <a:t>CONTENT</a:t>
            </a:r>
            <a:endParaRPr lang="zh-CN" altLang="en-US" sz="2800" b="1" dirty="0">
              <a:solidFill>
                <a:srgbClr val="183E73"/>
              </a:solidFill>
              <a:latin typeface="华光小标宋_CNKI" panose="02000500000000000000" pitchFamily="2" charset="-122"/>
              <a:ea typeface="华光小标宋_CNKI" panose="02000500000000000000" pitchFamily="2" charset="-122"/>
              <a:cs typeface="+mn-ea"/>
              <a:sym typeface="+mn-lt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315604" y="518360"/>
            <a:ext cx="1473273" cy="1013897"/>
          </a:xfrm>
          <a:prstGeom prst="rect">
            <a:avLst/>
          </a:prstGeom>
        </p:spPr>
      </p:pic>
      <p:sp>
        <p:nvSpPr>
          <p:cNvPr id="31" name="椭圆 30"/>
          <p:cNvSpPr/>
          <p:nvPr/>
        </p:nvSpPr>
        <p:spPr>
          <a:xfrm>
            <a:off x="2369302" y="2361292"/>
            <a:ext cx="709397" cy="661720"/>
          </a:xfrm>
          <a:prstGeom prst="ellipse">
            <a:avLst/>
          </a:prstGeom>
          <a:solidFill>
            <a:srgbClr val="183E7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/>
              <a:t>01</a:t>
            </a:r>
            <a:endParaRPr lang="zh-CN" altLang="en-US" sz="2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209926" y="2361565"/>
            <a:ext cx="287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研 究 背 景</a:t>
            </a:r>
          </a:p>
        </p:txBody>
      </p:sp>
      <p:sp>
        <p:nvSpPr>
          <p:cNvPr id="33" name="椭圆 32"/>
          <p:cNvSpPr/>
          <p:nvPr/>
        </p:nvSpPr>
        <p:spPr>
          <a:xfrm>
            <a:off x="6346755" y="2361292"/>
            <a:ext cx="730587" cy="661720"/>
          </a:xfrm>
          <a:prstGeom prst="ellipse">
            <a:avLst/>
          </a:prstGeom>
          <a:solidFill>
            <a:srgbClr val="183E7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/>
              <a:t>02</a:t>
            </a:r>
            <a:endParaRPr lang="zh-CN" altLang="en-US" sz="2200" dirty="0"/>
          </a:p>
        </p:txBody>
      </p:sp>
      <p:sp>
        <p:nvSpPr>
          <p:cNvPr id="34" name="椭圆 33"/>
          <p:cNvSpPr/>
          <p:nvPr/>
        </p:nvSpPr>
        <p:spPr>
          <a:xfrm>
            <a:off x="2372477" y="3496835"/>
            <a:ext cx="705974" cy="661720"/>
          </a:xfrm>
          <a:prstGeom prst="ellipse">
            <a:avLst/>
          </a:prstGeom>
          <a:solidFill>
            <a:srgbClr val="183E7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/>
              <a:t>03</a:t>
            </a:r>
            <a:endParaRPr lang="zh-CN" altLang="en-US" sz="2200" dirty="0"/>
          </a:p>
        </p:txBody>
      </p:sp>
      <p:sp>
        <p:nvSpPr>
          <p:cNvPr id="35" name="椭圆 34"/>
          <p:cNvSpPr/>
          <p:nvPr/>
        </p:nvSpPr>
        <p:spPr>
          <a:xfrm>
            <a:off x="6346825" y="3486150"/>
            <a:ext cx="706120" cy="672465"/>
          </a:xfrm>
          <a:prstGeom prst="ellipse">
            <a:avLst/>
          </a:prstGeom>
          <a:solidFill>
            <a:srgbClr val="183E7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/>
              <a:t>04</a:t>
            </a:r>
            <a:endParaRPr lang="zh-CN" altLang="en-US" sz="2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338060" y="3486150"/>
            <a:ext cx="1932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总 结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338060" y="2361565"/>
            <a:ext cx="2020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设 计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220085" y="3496945"/>
            <a:ext cx="200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实 验 评 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953643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3" y="411758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149693" y="2331316"/>
            <a:ext cx="1371833" cy="1275877"/>
          </a:xfrm>
          <a:prstGeom prst="ellipse">
            <a:avLst/>
          </a:prstGeom>
          <a:solidFill>
            <a:srgbClr val="16396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01</a:t>
            </a:r>
            <a:endParaRPr lang="zh-CN" altLang="en-US" sz="5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315604" y="494071"/>
            <a:ext cx="1473273" cy="101389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777342" y="2450683"/>
            <a:ext cx="4129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C4885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  <a:sym typeface="+mn-lt"/>
              </a:rPr>
              <a:t>研 究 背 景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678844" y="3147060"/>
            <a:ext cx="4607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1C48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  background</a:t>
            </a:r>
            <a:endParaRPr lang="en-US" altLang="zh-CN" sz="3200" dirty="0">
              <a:solidFill>
                <a:srgbClr val="1C4885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7" y="410834"/>
            <a:ext cx="535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0" u="none" strike="noStrike" baseline="0" dirty="0">
                <a:latin typeface="Arial-BoldMT"/>
              </a:rPr>
              <a:t>AVX2/AVX-512 and Fairness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B8CED3FF-7666-4A01-A396-6B0B724252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DBBBC92-84C6-4173-8D75-CCAE6B3837E0}"/>
              </a:ext>
            </a:extLst>
          </p:cNvPr>
          <p:cNvSpPr txBox="1"/>
          <p:nvPr/>
        </p:nvSpPr>
        <p:spPr>
          <a:xfrm>
            <a:off x="185356" y="1243300"/>
            <a:ext cx="87053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●公平调度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10C18F-EB14-4B27-9A72-168544127661}"/>
              </a:ext>
            </a:extLst>
          </p:cNvPr>
          <p:cNvSpPr txBox="1"/>
          <p:nvPr/>
        </p:nvSpPr>
        <p:spPr>
          <a:xfrm>
            <a:off x="299648" y="1918178"/>
            <a:ext cx="8377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使每个任务获得同等的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要满足各个任务之间的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性能隔离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797DED-24FC-43AB-9940-E5AC080BD252}"/>
              </a:ext>
            </a:extLst>
          </p:cNvPr>
          <p:cNvSpPr txBox="1"/>
          <p:nvPr/>
        </p:nvSpPr>
        <p:spPr>
          <a:xfrm>
            <a:off x="185356" y="4741301"/>
            <a:ext cx="6141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功率密集型指令</a:t>
            </a:r>
            <a:r>
              <a:rPr lang="en-US" altLang="zh-CN" dirty="0"/>
              <a:t>:</a:t>
            </a:r>
            <a:r>
              <a:rPr lang="zh-CN" altLang="en-US" dirty="0"/>
              <a:t>降低</a:t>
            </a:r>
            <a:r>
              <a:rPr lang="en-US" altLang="zh-CN" dirty="0"/>
              <a:t>CPU</a:t>
            </a:r>
            <a:r>
              <a:rPr lang="zh-CN" altLang="en-US" dirty="0"/>
              <a:t>频率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F83AFE-0234-4A85-AE2B-B24C29D1A394}"/>
              </a:ext>
            </a:extLst>
          </p:cNvPr>
          <p:cNvSpPr txBox="1"/>
          <p:nvPr/>
        </p:nvSpPr>
        <p:spPr>
          <a:xfrm>
            <a:off x="185356" y="5416179"/>
            <a:ext cx="6141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可能会对其他任务带来影响</a:t>
            </a:r>
            <a:r>
              <a:rPr lang="en-US" altLang="zh-CN" dirty="0"/>
              <a:t>,</a:t>
            </a:r>
            <a:r>
              <a:rPr lang="zh-CN" altLang="en-US" dirty="0"/>
              <a:t>性能隔离得不到满足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4B5FB2-3E36-46A9-9DF4-F40B740500C9}"/>
              </a:ext>
            </a:extLst>
          </p:cNvPr>
          <p:cNvSpPr txBox="1"/>
          <p:nvPr/>
        </p:nvSpPr>
        <p:spPr>
          <a:xfrm>
            <a:off x="135924" y="3283573"/>
            <a:ext cx="87053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●现有的调度器的做法</a:t>
            </a:r>
            <a:r>
              <a:rPr lang="en-US" altLang="zh-CN" sz="2400" dirty="0"/>
              <a:t>:</a:t>
            </a:r>
            <a:r>
              <a:rPr lang="zh-CN" altLang="en-US" sz="2400" dirty="0"/>
              <a:t>为每个任务分配相等的</a:t>
            </a:r>
            <a:r>
              <a:rPr lang="en-US" altLang="zh-CN" sz="2400" dirty="0"/>
              <a:t>CPU</a:t>
            </a:r>
            <a:r>
              <a:rPr lang="zh-CN" altLang="en-US" sz="2400" dirty="0"/>
              <a:t>时间</a:t>
            </a:r>
            <a:endParaRPr lang="en-US" altLang="zh-CN" sz="2400" dirty="0"/>
          </a:p>
          <a:p>
            <a:r>
              <a:rPr lang="zh-CN" altLang="en-US" sz="1800" dirty="0"/>
              <a:t>    ○</a:t>
            </a:r>
            <a:r>
              <a:rPr lang="en-US" altLang="zh-CN" dirty="0"/>
              <a:t> Linux CFS</a:t>
            </a:r>
            <a:r>
              <a:rPr lang="zh-CN" altLang="en-US" dirty="0"/>
              <a:t>调度器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41FC0D-E462-40D6-8584-5D6E327EE62B}"/>
              </a:ext>
            </a:extLst>
          </p:cNvPr>
          <p:cNvSpPr txBox="1"/>
          <p:nvPr/>
        </p:nvSpPr>
        <p:spPr>
          <a:xfrm>
            <a:off x="135922" y="4257542"/>
            <a:ext cx="87053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●问题</a:t>
            </a:r>
          </a:p>
        </p:txBody>
      </p:sp>
    </p:spTree>
    <p:extLst>
      <p:ext uri="{BB962C8B-B14F-4D97-AF65-F5344CB8AC3E}">
        <p14:creationId xmlns:p14="http://schemas.microsoft.com/office/powerpoint/2010/main" val="326792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01A7773-0A2F-4D76-A4CB-02015E9D9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658" y="2357655"/>
            <a:ext cx="5181575" cy="384792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5307" y="410834"/>
            <a:ext cx="535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0" u="none" strike="noStrike" baseline="0" dirty="0">
                <a:latin typeface="Arial-BoldMT"/>
              </a:rPr>
              <a:t>AVX2/AVX-512 and Fairness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B8CED3FF-7666-4A01-A396-6B0B724252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DBBBC92-84C6-4173-8D75-CCAE6B3837E0}"/>
              </a:ext>
            </a:extLst>
          </p:cNvPr>
          <p:cNvSpPr txBox="1"/>
          <p:nvPr/>
        </p:nvSpPr>
        <p:spPr>
          <a:xfrm>
            <a:off x="185356" y="1243300"/>
            <a:ext cx="87053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AVX</a:t>
            </a:r>
            <a:r>
              <a:rPr lang="zh-CN" altLang="en-US" sz="2400" dirty="0"/>
              <a:t>指令集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10C18F-EB14-4B27-9A72-168544127661}"/>
              </a:ext>
            </a:extLst>
          </p:cNvPr>
          <p:cNvSpPr txBox="1"/>
          <p:nvPr/>
        </p:nvSpPr>
        <p:spPr>
          <a:xfrm>
            <a:off x="135924" y="1507073"/>
            <a:ext cx="83778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zh-CN" sz="1800" dirty="0"/>
          </a:p>
          <a:p>
            <a:pPr algn="l"/>
            <a:r>
              <a:rPr lang="zh-CN" altLang="en-US" sz="1800" dirty="0"/>
              <a:t>○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位矢量计算，浮点性能最大提升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en-US" altLang="zh-CN" b="0" i="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/>
              <a:t>○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操作数和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操作数，在矢量和标量代码中能更好使用寄存器</a:t>
            </a:r>
          </a:p>
          <a:p>
            <a:pPr algn="l"/>
            <a:r>
              <a:rPr lang="zh-CN" altLang="en-US" sz="1800" dirty="0"/>
              <a:t>○广泛应用在渲染</a:t>
            </a:r>
            <a:r>
              <a:rPr lang="en-US" altLang="zh-CN" dirty="0"/>
              <a:t>,</a:t>
            </a:r>
            <a:r>
              <a:rPr lang="zh-CN" altLang="en-US" dirty="0"/>
              <a:t>视频编码</a:t>
            </a:r>
            <a:r>
              <a:rPr lang="en-US" altLang="zh-CN" dirty="0"/>
              <a:t>,</a:t>
            </a:r>
            <a:r>
              <a:rPr lang="zh-CN" altLang="en-US" dirty="0"/>
              <a:t>深度学习</a:t>
            </a:r>
            <a:r>
              <a:rPr lang="en-US" altLang="zh-CN" dirty="0"/>
              <a:t>,</a:t>
            </a:r>
            <a:r>
              <a:rPr lang="zh-CN" altLang="en-US" dirty="0"/>
              <a:t>游戏等领域</a:t>
            </a:r>
            <a:endParaRPr lang="zh-CN" altLang="en-US" b="0" i="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797DED-24FC-43AB-9940-E5AC080BD252}"/>
              </a:ext>
            </a:extLst>
          </p:cNvPr>
          <p:cNvSpPr txBox="1"/>
          <p:nvPr/>
        </p:nvSpPr>
        <p:spPr>
          <a:xfrm>
            <a:off x="135924" y="3958451"/>
            <a:ext cx="61413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AVX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指令集在带来更高性能的同时让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的峰值功耗也变高了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F83AFE-0234-4A85-AE2B-B24C29D1A394}"/>
              </a:ext>
            </a:extLst>
          </p:cNvPr>
          <p:cNvSpPr txBox="1"/>
          <p:nvPr/>
        </p:nvSpPr>
        <p:spPr>
          <a:xfrm>
            <a:off x="135924" y="4684842"/>
            <a:ext cx="61413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为了让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的功耗保持在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TDP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范围之内，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Intel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特地设计了一个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AVX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偏移频率，让工作在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AVX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状态下面的处理器降低一点频率以减小发热量和功耗，保证使用安全。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4B5FB2-3E36-46A9-9DF4-F40B740500C9}"/>
              </a:ext>
            </a:extLst>
          </p:cNvPr>
          <p:cNvSpPr txBox="1"/>
          <p:nvPr/>
        </p:nvSpPr>
        <p:spPr>
          <a:xfrm>
            <a:off x="140734" y="3401274"/>
            <a:ext cx="87053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AVX</a:t>
            </a:r>
            <a:r>
              <a:rPr lang="zh-CN" altLang="en-US" sz="2400" dirty="0"/>
              <a:t>指令集带来的问题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7" y="410834"/>
            <a:ext cx="6191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Unfairness in Existing Schedulers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B8CED3FF-7666-4A01-A396-6B0B724252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DBBBC92-84C6-4173-8D75-CCAE6B3837E0}"/>
              </a:ext>
            </a:extLst>
          </p:cNvPr>
          <p:cNvSpPr txBox="1"/>
          <p:nvPr/>
        </p:nvSpPr>
        <p:spPr>
          <a:xfrm>
            <a:off x="352172" y="1219677"/>
            <a:ext cx="89833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      </a:t>
            </a:r>
            <a:r>
              <a:rPr lang="zh-CN" altLang="en-US" sz="2400" dirty="0"/>
              <a:t> ●</a:t>
            </a:r>
            <a:r>
              <a:rPr lang="en-US" altLang="zh-CN" sz="2400" dirty="0"/>
              <a:t>CPU</a:t>
            </a:r>
            <a:r>
              <a:rPr lang="zh-CN" altLang="en-US" sz="2400" dirty="0"/>
              <a:t>频率的降低影响了其他非功率密集型的任务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	 </a:t>
            </a:r>
            <a:r>
              <a:rPr lang="zh-CN" altLang="en-US" dirty="0"/>
              <a:t>○虽然有相同的</a:t>
            </a:r>
            <a:r>
              <a:rPr lang="en-US" altLang="zh-CN" dirty="0"/>
              <a:t>CPU</a:t>
            </a:r>
            <a:r>
              <a:rPr lang="zh-CN" altLang="en-US" dirty="0"/>
              <a:t>时间</a:t>
            </a:r>
            <a:r>
              <a:rPr lang="en-US" altLang="zh-CN" dirty="0"/>
              <a:t>,</a:t>
            </a:r>
            <a:r>
              <a:rPr lang="zh-CN" altLang="en-US" dirty="0"/>
              <a:t>但是吞吐量下降了</a:t>
            </a:r>
            <a:endParaRPr lang="en-US" altLang="zh-CN" dirty="0"/>
          </a:p>
          <a:p>
            <a:r>
              <a:rPr lang="en-US" altLang="zh-CN" dirty="0"/>
              <a:t>	 </a:t>
            </a:r>
            <a:r>
              <a:rPr lang="zh-CN" altLang="en-US" sz="1800" dirty="0"/>
              <a:t>○</a:t>
            </a:r>
            <a:r>
              <a:rPr lang="zh-CN" altLang="en-US" dirty="0"/>
              <a:t>导致了对其他任务的不公平</a:t>
            </a:r>
            <a:endParaRPr lang="en-US" altLang="zh-CN" dirty="0"/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3A098D-A116-4FB3-A12B-AC67ECCB5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484" y="2292291"/>
            <a:ext cx="5931205" cy="22734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5F9EA1-9CB8-4628-93C4-BABE98726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665" y="4673488"/>
            <a:ext cx="5613689" cy="21845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7C85FE9-8777-48E9-BC48-CD6515B194D4}"/>
              </a:ext>
            </a:extLst>
          </p:cNvPr>
          <p:cNvSpPr txBox="1"/>
          <p:nvPr/>
        </p:nvSpPr>
        <p:spPr>
          <a:xfrm>
            <a:off x="4337221" y="3437196"/>
            <a:ext cx="181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Context Switch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39155D-D081-4E70-8BDF-894B7A0B2BD4}"/>
              </a:ext>
            </a:extLst>
          </p:cNvPr>
          <p:cNvSpPr txBox="1"/>
          <p:nvPr/>
        </p:nvSpPr>
        <p:spPr>
          <a:xfrm>
            <a:off x="4429897" y="5673528"/>
            <a:ext cx="1952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Hyper-threading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DD67DB-BA76-458A-8D05-2A7A5E7AAE0F}"/>
              </a:ext>
            </a:extLst>
          </p:cNvPr>
          <p:cNvSpPr txBox="1"/>
          <p:nvPr/>
        </p:nvSpPr>
        <p:spPr>
          <a:xfrm>
            <a:off x="1056503" y="2216279"/>
            <a:ext cx="56696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●</a:t>
            </a:r>
            <a:r>
              <a:rPr lang="zh-CN" altLang="en-US" sz="3200" dirty="0"/>
              <a:t> </a:t>
            </a:r>
            <a:r>
              <a:rPr lang="en-US" altLang="zh-CN" sz="2400" dirty="0"/>
              <a:t>AVX</a:t>
            </a:r>
            <a:r>
              <a:rPr lang="zh-CN" altLang="en-US" sz="2400" dirty="0"/>
              <a:t>指令从两个方面影响了其他任务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541798-0A62-4BCD-968E-F3E4173EE7F2}"/>
              </a:ext>
            </a:extLst>
          </p:cNvPr>
          <p:cNvSpPr txBox="1"/>
          <p:nvPr/>
        </p:nvSpPr>
        <p:spPr>
          <a:xfrm>
            <a:off x="1056503" y="4437994"/>
            <a:ext cx="44960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●应当重新思考现有的公平调度方案</a:t>
            </a:r>
            <a:r>
              <a:rPr lang="en-US" altLang="zh-CN" sz="2400" dirty="0"/>
              <a:t>,</a:t>
            </a:r>
            <a:r>
              <a:rPr lang="zh-CN" altLang="en-US" sz="2400" dirty="0"/>
              <a:t>对受到降频影响的任务进行降频补偿</a:t>
            </a:r>
          </a:p>
        </p:txBody>
      </p:sp>
    </p:spTree>
    <p:extLst>
      <p:ext uri="{BB962C8B-B14F-4D97-AF65-F5344CB8AC3E}">
        <p14:creationId xmlns:p14="http://schemas.microsoft.com/office/powerpoint/2010/main" val="29911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953643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3" y="411758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149693" y="2331316"/>
            <a:ext cx="1371833" cy="1275877"/>
          </a:xfrm>
          <a:prstGeom prst="ellipse">
            <a:avLst/>
          </a:prstGeom>
          <a:solidFill>
            <a:srgbClr val="16396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02</a:t>
            </a:r>
            <a:endParaRPr lang="zh-CN" altLang="en-US" sz="5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315604" y="494071"/>
            <a:ext cx="1473273" cy="101389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777342" y="2450683"/>
            <a:ext cx="4129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C4885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  <a:sym typeface="+mn-lt"/>
              </a:rPr>
              <a:t>设 计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598525" y="3136612"/>
            <a:ext cx="4607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1C488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42467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7" y="410834"/>
            <a:ext cx="4214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-BoldMT"/>
                <a:cs typeface="+mn-ea"/>
                <a:sym typeface="+mn-lt"/>
              </a:rPr>
              <a:t>Rethinking Fairness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B8CED3FF-7666-4A01-A396-6B0B724252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A2F9A56-B6EA-466F-AEA3-B11E8E7E44E1}"/>
              </a:ext>
            </a:extLst>
          </p:cNvPr>
          <p:cNvSpPr txBox="1"/>
          <p:nvPr/>
        </p:nvSpPr>
        <p:spPr>
          <a:xfrm>
            <a:off x="796413" y="1242366"/>
            <a:ext cx="65187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例如</a:t>
            </a:r>
            <a:r>
              <a:rPr lang="en-US" altLang="zh-CN" sz="2400" dirty="0"/>
              <a:t>:A</a:t>
            </a:r>
            <a:r>
              <a:rPr lang="zh-CN" altLang="en-US" sz="2400" dirty="0"/>
              <a:t>任务使</a:t>
            </a:r>
            <a:r>
              <a:rPr lang="en-US" altLang="zh-CN" sz="2400" dirty="0"/>
              <a:t>CPU</a:t>
            </a:r>
            <a:r>
              <a:rPr lang="zh-CN" altLang="en-US" sz="2400" dirty="0"/>
              <a:t>频率降低</a:t>
            </a:r>
            <a:r>
              <a:rPr lang="en-US" altLang="zh-CN" sz="2400" dirty="0"/>
              <a:t>,</a:t>
            </a:r>
            <a:r>
              <a:rPr lang="zh-CN" altLang="en-US" sz="2400" dirty="0"/>
              <a:t>导致</a:t>
            </a:r>
            <a:r>
              <a:rPr lang="en-US" altLang="zh-CN" sz="2400" dirty="0"/>
              <a:t>B</a:t>
            </a:r>
            <a:r>
              <a:rPr lang="zh-CN" altLang="en-US" sz="2400" dirty="0"/>
              <a:t>任务在相同的</a:t>
            </a:r>
            <a:r>
              <a:rPr lang="en-US" altLang="zh-CN" sz="2400" dirty="0"/>
              <a:t>CPU</a:t>
            </a:r>
            <a:r>
              <a:rPr lang="zh-CN" altLang="en-US" sz="2400" dirty="0"/>
              <a:t>时间内没有获得相同的性能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DEB1B3-3155-4349-B661-C398C04C9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083" y="3685429"/>
            <a:ext cx="2800494" cy="22797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31A7A7-B179-4343-BCC4-6A6392BD4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3260" y="3793384"/>
            <a:ext cx="2590933" cy="21718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FF0895F-12B5-410E-931A-BBA6EB5FBEBE}"/>
              </a:ext>
            </a:extLst>
          </p:cNvPr>
          <p:cNvSpPr txBox="1"/>
          <p:nvPr/>
        </p:nvSpPr>
        <p:spPr>
          <a:xfrm>
            <a:off x="796412" y="2546120"/>
            <a:ext cx="65187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措施</a:t>
            </a:r>
            <a:r>
              <a:rPr lang="en-US" altLang="zh-CN" sz="2400" dirty="0"/>
              <a:t>:</a:t>
            </a:r>
            <a:r>
              <a:rPr lang="zh-CN" altLang="en-US" sz="2400" dirty="0"/>
              <a:t>让</a:t>
            </a:r>
            <a:r>
              <a:rPr lang="en-US" altLang="zh-CN" sz="2400" dirty="0"/>
              <a:t>A,B</a:t>
            </a:r>
            <a:r>
              <a:rPr lang="zh-CN" altLang="en-US" sz="2400" dirty="0"/>
              <a:t>任务产生相等的开销</a:t>
            </a:r>
            <a:r>
              <a:rPr lang="en-US" altLang="zh-CN" sz="2400" dirty="0"/>
              <a:t>,</a:t>
            </a:r>
            <a:r>
              <a:rPr lang="zh-CN" altLang="en-US" sz="2400" dirty="0"/>
              <a:t>以获得同等的性能</a:t>
            </a:r>
            <a:endParaRPr lang="en-US" altLang="zh-CN" sz="2400" dirty="0"/>
          </a:p>
          <a:p>
            <a:r>
              <a:rPr lang="zh-CN" altLang="en-US" sz="2400" dirty="0"/>
              <a:t>做法</a:t>
            </a:r>
            <a:r>
              <a:rPr lang="en-US" altLang="zh-CN" sz="2400" dirty="0"/>
              <a:t>:</a:t>
            </a:r>
            <a:r>
              <a:rPr lang="zh-CN" altLang="en-US" sz="2400" dirty="0"/>
              <a:t>修改基于时间的公平调度器来实现</a:t>
            </a:r>
          </a:p>
        </p:txBody>
      </p:sp>
    </p:spTree>
    <p:extLst>
      <p:ext uri="{BB962C8B-B14F-4D97-AF65-F5344CB8AC3E}">
        <p14:creationId xmlns:p14="http://schemas.microsoft.com/office/powerpoint/2010/main" val="158535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6E2845-652D-4C8C-A715-41FA75C67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401" y="2203951"/>
            <a:ext cx="5181866" cy="40197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5307" y="410834"/>
            <a:ext cx="720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-BoldMT"/>
                <a:cs typeface="+mn-ea"/>
                <a:sym typeface="+mn-lt"/>
              </a:rPr>
              <a:t>Frequency Reduction Compensation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B8CED3FF-7666-4A01-A396-6B0B724252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0EC69B6-7D7B-4117-8261-30F301F1A757}"/>
              </a:ext>
            </a:extLst>
          </p:cNvPr>
          <p:cNvSpPr txBox="1"/>
          <p:nvPr/>
        </p:nvSpPr>
        <p:spPr>
          <a:xfrm>
            <a:off x="903588" y="1590513"/>
            <a:ext cx="7912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频率补偿的做法</a:t>
            </a:r>
            <a:r>
              <a:rPr lang="en-US" altLang="zh-CN" sz="2400" dirty="0"/>
              <a:t>:</a:t>
            </a:r>
            <a:r>
              <a:rPr lang="zh-CN" altLang="en-US" sz="2400" dirty="0"/>
              <a:t>增加受到降频影响的任务的</a:t>
            </a:r>
            <a:r>
              <a:rPr lang="en-US" altLang="zh-CN" sz="2400" dirty="0"/>
              <a:t>CPU</a:t>
            </a:r>
            <a:r>
              <a:rPr lang="zh-CN" altLang="en-US" sz="2400" dirty="0"/>
              <a:t>时间以抵消开销</a:t>
            </a:r>
          </a:p>
        </p:txBody>
      </p:sp>
    </p:spTree>
    <p:extLst>
      <p:ext uri="{BB962C8B-B14F-4D97-AF65-F5344CB8AC3E}">
        <p14:creationId xmlns:p14="http://schemas.microsoft.com/office/powerpoint/2010/main" val="311684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s3og5w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1133</Words>
  <Application>Microsoft Office PowerPoint</Application>
  <PresentationFormat>宽屏</PresentationFormat>
  <Paragraphs>113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Arial-BoldMT</vt:lpstr>
      <vt:lpstr>等线</vt:lpstr>
      <vt:lpstr>华光小标宋_CNKI</vt:lpstr>
      <vt:lpstr>微软雅黑</vt:lpstr>
      <vt:lpstr>arial</vt:lpstr>
      <vt:lpstr>arial</vt:lpstr>
      <vt:lpstr>Calibri</vt:lpstr>
      <vt:lpstr>Open Sans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subject>PPT</dc:subject>
  <dc:creator>administrator</dc:creator>
  <cp:keywords>PPT</cp:keywords>
  <dc:description>PPT</dc:description>
  <cp:lastModifiedBy>七夜的许愿 星</cp:lastModifiedBy>
  <cp:revision>200</cp:revision>
  <dcterms:created xsi:type="dcterms:W3CDTF">2018-02-27T12:12:00Z</dcterms:created>
  <dcterms:modified xsi:type="dcterms:W3CDTF">2021-12-10T07:16:59Z</dcterms:modified>
  <cp:category>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B5F43A7AE1B547DBB8668BDBCDEDF414</vt:lpwstr>
  </property>
  <property fmtid="{D5CDD505-2E9C-101B-9397-08002B2CF9AE}" pid="3" name="KSOProductBuildVer">
    <vt:lpwstr>2052-11.1.0.10938</vt:lpwstr>
  </property>
</Properties>
</file>