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0" autoAdjust="0"/>
    <p:restoredTop sz="79757" autoAdjust="0"/>
  </p:normalViewPr>
  <p:slideViewPr>
    <p:cSldViewPr snapToGrid="0">
      <p:cViewPr varScale="1">
        <p:scale>
          <a:sx n="64" d="100"/>
          <a:sy n="64" d="100"/>
        </p:scale>
        <p:origin x="84" y="108"/>
      </p:cViewPr>
      <p:guideLst/>
    </p:cSldViewPr>
  </p:slideViewPr>
  <p:outlineViewPr>
    <p:cViewPr>
      <p:scale>
        <a:sx n="33" d="100"/>
        <a:sy n="33" d="100"/>
      </p:scale>
      <p:origin x="0" y="-59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C59C1-CDD1-49A3-8CCF-A45909F2ACB8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5A973-7561-4CEE-A688-0D64886C7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941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值影响数据恢复代价。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值越小，数据分散度越小，故障影响面越大，重建代价也就越大；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值越大，多路数据拷贝增加的网络和磁盘负载越大，重建代价也越大。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值影响可靠性与存储成本。取值大，故障容忍度高；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取值小，数据冗余低。在两者之间权衡。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5A973-7561-4CEE-A688-0D64886C7F0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326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值影响数据恢复代价。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值越小，数据分散度越小，故障影响面越大，重建代价也就越大；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值越大，多路数据拷贝增加的网络和磁盘负载越大，重建代价也越大。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值影响可靠性与存储成本。取值大，故障容忍度高；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取值小，数据冗余低。在两者之间权衡。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5A973-7561-4CEE-A688-0D64886C7F0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94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5A973-7561-4CEE-A688-0D64886C7F0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851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5A973-7561-4CEE-A688-0D64886C7F0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391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5A973-7561-4CEE-A688-0D64886C7F0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061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9BF4-BB31-476B-8B6D-DE49C0DCD4F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3A4A-9026-47D4-9C97-07C001963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6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9BF4-BB31-476B-8B6D-DE49C0DCD4F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3A4A-9026-47D4-9C97-07C001963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58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9BF4-BB31-476B-8B6D-DE49C0DCD4F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3A4A-9026-47D4-9C97-07C001963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6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9BF4-BB31-476B-8B6D-DE49C0DCD4F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3A4A-9026-47D4-9C97-07C001963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9BF4-BB31-476B-8B6D-DE49C0DCD4F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3A4A-9026-47D4-9C97-07C001963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41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9BF4-BB31-476B-8B6D-DE49C0DCD4F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3A4A-9026-47D4-9C97-07C001963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1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9BF4-BB31-476B-8B6D-DE49C0DCD4F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3A4A-9026-47D4-9C97-07C001963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00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9BF4-BB31-476B-8B6D-DE49C0DCD4F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3A4A-9026-47D4-9C97-07C001963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88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9BF4-BB31-476B-8B6D-DE49C0DCD4F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3A4A-9026-47D4-9C97-07C001963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14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9BF4-BB31-476B-8B6D-DE49C0DCD4F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3A4A-9026-47D4-9C97-07C001963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69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9BF4-BB31-476B-8B6D-DE49C0DCD4F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3A4A-9026-47D4-9C97-07C001963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816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9BF4-BB31-476B-8B6D-DE49C0DCD4F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A3A4A-9026-47D4-9C97-07C001963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4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Exploiting Combined Locality for Wide-Stripe</a:t>
            </a:r>
            <a:br>
              <a:rPr lang="en-US" altLang="zh-CN" sz="4000" b="1" dirty="0"/>
            </a:br>
            <a:r>
              <a:rPr lang="en-US" altLang="zh-CN" sz="4000" b="1" dirty="0"/>
              <a:t>Erasure Coding in Distributed Storage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汇报人：万宪欣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11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181" y="3393286"/>
            <a:ext cx="5847619" cy="24095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校验</a:t>
            </a:r>
            <a:r>
              <a:rPr lang="zh-CN" altLang="en-US" dirty="0" smtClean="0"/>
              <a:t>块更新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全局更新：更新节点计算出</a:t>
            </a:r>
            <a:r>
              <a:rPr lang="en-US" altLang="zh-CN" dirty="0" smtClean="0"/>
              <a:t>D’1-D1,</a:t>
            </a:r>
            <a:r>
              <a:rPr lang="zh-CN" altLang="en-US" dirty="0" smtClean="0"/>
              <a:t>将结果直接传入校验块中，校验块在</a:t>
            </a:r>
            <a:r>
              <a:rPr lang="en-US" altLang="zh-CN" dirty="0" smtClean="0"/>
              <a:t>rack</a:t>
            </a:r>
            <a:r>
              <a:rPr lang="zh-CN" altLang="en-US" dirty="0" smtClean="0"/>
              <a:t>内部再传递。</a:t>
            </a:r>
            <a:endParaRPr lang="en-US" altLang="zh-CN" dirty="0" smtClean="0"/>
          </a:p>
          <a:p>
            <a:r>
              <a:rPr lang="zh-CN" altLang="en-US" dirty="0"/>
              <a:t>局部更</a:t>
            </a:r>
            <a:r>
              <a:rPr lang="zh-CN" altLang="en-US" dirty="0" smtClean="0"/>
              <a:t>新：类似与全局更新，系统会自动识别哪个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频繁更新，然后把校验块换到相应的</a:t>
            </a:r>
            <a:r>
              <a:rPr lang="en-US" altLang="zh-CN" dirty="0" smtClean="0"/>
              <a:t>rack</a:t>
            </a:r>
            <a:r>
              <a:rPr lang="zh-CN" altLang="en-US" dirty="0" smtClean="0"/>
              <a:t>中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3431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ECWide-C &amp; ECWide-H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9649" y="2917796"/>
            <a:ext cx="6983930" cy="3259167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ECWide-C</a:t>
            </a:r>
            <a:r>
              <a:rPr lang="zh-CN" altLang="en-US" dirty="0" smtClean="0"/>
              <a:t>针对</a:t>
            </a:r>
            <a:r>
              <a:rPr lang="en-US" altLang="zh-CN" dirty="0" smtClean="0"/>
              <a:t>code data</a:t>
            </a:r>
            <a:r>
              <a:rPr lang="zh-CN" altLang="en-US" dirty="0"/>
              <a:t> （基本不修改</a:t>
            </a:r>
            <a:r>
              <a:rPr lang="zh-CN" altLang="en-US" dirty="0" smtClean="0"/>
              <a:t>）设计，因此没有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en-US" altLang="zh-CN" dirty="0" smtClean="0"/>
              <a:t>ECWide-H</a:t>
            </a:r>
            <a:r>
              <a:rPr lang="zh-CN" altLang="en-US" dirty="0" smtClean="0"/>
              <a:t>针对</a:t>
            </a:r>
            <a:r>
              <a:rPr lang="en-US" altLang="zh-CN" dirty="0" smtClean="0"/>
              <a:t>hot data</a:t>
            </a:r>
            <a:r>
              <a:rPr lang="zh-CN" altLang="en-US" dirty="0" smtClean="0"/>
              <a:t>（访问频繁）设计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415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ECWide-C Performance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449" y="2218115"/>
            <a:ext cx="8249692" cy="3661418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修复效率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3740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ECWide-C 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编码效率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274" y="2331307"/>
            <a:ext cx="7411062" cy="310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01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ECWide-H 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修复效率（</a:t>
            </a:r>
            <a:r>
              <a:rPr lang="en-US" altLang="zh-CN" dirty="0" smtClean="0"/>
              <a:t>Light/heavy </a:t>
            </a:r>
            <a:r>
              <a:rPr lang="zh-CN" altLang="en-US" dirty="0"/>
              <a:t>是</a:t>
            </a:r>
            <a:r>
              <a:rPr lang="zh-CN" altLang="en-US" dirty="0" smtClean="0"/>
              <a:t>指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sever</a:t>
            </a:r>
            <a:r>
              <a:rPr lang="zh-CN" altLang="en-US" dirty="0" smtClean="0"/>
              <a:t>的比例）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605" y="2514269"/>
            <a:ext cx="8173986" cy="366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19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ECWide-H 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更新效率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496" y="2833817"/>
            <a:ext cx="7077798" cy="284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98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88471" y="2421082"/>
            <a:ext cx="87283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 smtClean="0"/>
              <a:t>谢谢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37735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Erasure Coding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Erasure</a:t>
            </a:r>
            <a:r>
              <a:rPr lang="zh-CN" altLang="en-US" dirty="0" smtClean="0"/>
              <a:t>编码是一种低成本的分布式存储冗余机制</a:t>
            </a:r>
            <a:endParaRPr lang="en-US" altLang="zh-CN" dirty="0"/>
          </a:p>
          <a:p>
            <a:r>
              <a:rPr lang="zh-CN" altLang="en-US" dirty="0" smtClean="0"/>
              <a:t>最常用的是</a:t>
            </a:r>
            <a:r>
              <a:rPr lang="en-US" altLang="zh-CN" dirty="0" smtClean="0"/>
              <a:t>RS code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611" y="2934277"/>
            <a:ext cx="45339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9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冗余度是所有纠删码中最低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参数</a:t>
            </a:r>
            <a:r>
              <a:rPr lang="en-US" altLang="zh-CN" dirty="0" smtClean="0"/>
              <a:t>n(</a:t>
            </a:r>
            <a:r>
              <a:rPr lang="zh-CN" altLang="en-US" dirty="0" smtClean="0"/>
              <a:t>总块数</a:t>
            </a:r>
            <a:r>
              <a:rPr lang="en-US" altLang="zh-CN" dirty="0" smtClean="0"/>
              <a:t>),k(</a:t>
            </a:r>
            <a:r>
              <a:rPr lang="zh-CN" altLang="en-US" dirty="0" smtClean="0"/>
              <a:t>数据块数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任何一个数据块坏了都需要读出</a:t>
            </a:r>
            <a:r>
              <a:rPr lang="en-US" altLang="zh-CN" dirty="0" smtClean="0"/>
              <a:t>k</a:t>
            </a:r>
            <a:r>
              <a:rPr lang="zh-CN" altLang="en-US" dirty="0" smtClean="0"/>
              <a:t>块来恢复</a:t>
            </a:r>
            <a:endParaRPr lang="en-US" altLang="zh-CN" dirty="0" smtClean="0"/>
          </a:p>
          <a:p>
            <a:r>
              <a:rPr lang="zh-CN" altLang="en-US" dirty="0"/>
              <a:t>允</a:t>
            </a:r>
            <a:r>
              <a:rPr lang="zh-CN" altLang="en-US" dirty="0" smtClean="0"/>
              <a:t>许坏节点数</a:t>
            </a:r>
            <a:r>
              <a:rPr lang="en-US" altLang="zh-CN" dirty="0" smtClean="0"/>
              <a:t>n-k</a:t>
            </a:r>
          </a:p>
        </p:txBody>
      </p:sp>
    </p:spTree>
    <p:extLst>
      <p:ext uri="{BB962C8B-B14F-4D97-AF65-F5344CB8AC3E}">
        <p14:creationId xmlns:p14="http://schemas.microsoft.com/office/powerpoint/2010/main" val="132187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Locally Repairable Codes(LRCs)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增</a:t>
            </a:r>
            <a:r>
              <a:rPr lang="zh-CN" altLang="en-US" dirty="0" smtClean="0"/>
              <a:t>加</a:t>
            </a:r>
            <a:r>
              <a:rPr lang="en-US" altLang="zh-CN" dirty="0" smtClean="0"/>
              <a:t>local parity chunks</a:t>
            </a:r>
            <a:r>
              <a:rPr lang="zh-CN" altLang="en-US" dirty="0" smtClean="0"/>
              <a:t>，在修复某一个块时就不需要读取所有的块，减小修复带宽</a:t>
            </a:r>
            <a:endParaRPr lang="en-US" altLang="zh-CN" dirty="0"/>
          </a:p>
          <a:p>
            <a:r>
              <a:rPr lang="zh-CN" altLang="en-US" dirty="0"/>
              <a:t>参</a:t>
            </a:r>
            <a:r>
              <a:rPr lang="zh-CN" altLang="en-US" dirty="0" smtClean="0"/>
              <a:t>数</a:t>
            </a:r>
            <a:r>
              <a:rPr lang="en-US" altLang="zh-CN" dirty="0" smtClean="0"/>
              <a:t>n,k,r(</a:t>
            </a:r>
            <a:r>
              <a:rPr lang="zh-CN" altLang="en-US" dirty="0" smtClean="0"/>
              <a:t>小组里的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数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允许坏节点数</a:t>
            </a:r>
            <a:r>
              <a:rPr lang="en-US" altLang="zh-CN" dirty="0" smtClean="0"/>
              <a:t>n-k-n/k+1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857" y="2528887"/>
            <a:ext cx="27432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7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190" y="2824163"/>
            <a:ext cx="3343275" cy="33528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opology Locality(TL)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</a:t>
            </a:r>
            <a:r>
              <a:rPr lang="zh-CN" altLang="en-US" dirty="0" smtClean="0"/>
              <a:t>统的都是一个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存放在一个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里，修复时存</a:t>
            </a:r>
            <a:r>
              <a:rPr lang="zh-CN" altLang="en-US" dirty="0"/>
              <a:t>在</a:t>
            </a:r>
            <a:r>
              <a:rPr lang="en-US" altLang="zh-CN" dirty="0"/>
              <a:t>cross-rack</a:t>
            </a:r>
            <a:r>
              <a:rPr lang="zh-CN" altLang="en-US" dirty="0"/>
              <a:t>带宽，比</a:t>
            </a:r>
            <a:r>
              <a:rPr lang="en-US" altLang="zh-CN" dirty="0"/>
              <a:t>inner-rack</a:t>
            </a:r>
            <a:r>
              <a:rPr lang="zh-CN" altLang="en-US" dirty="0"/>
              <a:t>带宽更受</a:t>
            </a:r>
            <a:r>
              <a:rPr lang="zh-CN" altLang="en-US" dirty="0" smtClean="0"/>
              <a:t>限</a:t>
            </a:r>
            <a:endParaRPr lang="en-US" altLang="zh-CN" dirty="0" smtClean="0"/>
          </a:p>
          <a:p>
            <a:r>
              <a:rPr lang="zh-CN" altLang="en-US" dirty="0"/>
              <a:t>参</a:t>
            </a:r>
            <a:r>
              <a:rPr lang="zh-CN" altLang="en-US" dirty="0" smtClean="0"/>
              <a:t>数</a:t>
            </a:r>
            <a:r>
              <a:rPr lang="en-US" altLang="zh-CN" dirty="0" smtClean="0"/>
              <a:t>n,k,z(rack </a:t>
            </a:r>
            <a:r>
              <a:rPr lang="zh-CN" altLang="en-US" dirty="0" smtClean="0"/>
              <a:t>数量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允许坏节点数</a:t>
            </a:r>
            <a:r>
              <a:rPr lang="en-US" altLang="zh-CN" dirty="0" smtClean="0"/>
              <a:t>n-k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861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Combined Locality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</a:t>
            </a:r>
            <a:r>
              <a:rPr lang="zh-CN" altLang="en-US" dirty="0" smtClean="0"/>
              <a:t>合</a:t>
            </a:r>
            <a:r>
              <a:rPr lang="en-US" altLang="zh-CN" dirty="0" smtClean="0"/>
              <a:t>TL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LRCs</a:t>
            </a:r>
          </a:p>
          <a:p>
            <a:r>
              <a:rPr lang="zh-CN" altLang="en-US" dirty="0"/>
              <a:t>参</a:t>
            </a:r>
            <a:r>
              <a:rPr lang="zh-CN" altLang="en-US" dirty="0" smtClean="0"/>
              <a:t>数</a:t>
            </a:r>
            <a:r>
              <a:rPr lang="en-US" altLang="zh-CN" dirty="0" smtClean="0"/>
              <a:t>n,k,r,z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61220" t="29129" r="14999" b="22043"/>
          <a:stretch/>
        </p:blipFill>
        <p:spPr>
          <a:xfrm>
            <a:off x="8026585" y="2455102"/>
            <a:ext cx="3037360" cy="350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2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最小化</a:t>
            </a:r>
            <a:r>
              <a:rPr lang="en-US" altLang="zh-CN" dirty="0" smtClean="0"/>
              <a:t>cross-rack</a:t>
            </a:r>
            <a:r>
              <a:rPr lang="zh-CN" altLang="en-US" dirty="0" smtClean="0"/>
              <a:t>修复带宽</a:t>
            </a:r>
            <a:endParaRPr lang="en-US" altLang="zh-CN" dirty="0" smtClean="0"/>
          </a:p>
          <a:p>
            <a:r>
              <a:rPr lang="zh-CN" altLang="en-US" dirty="0"/>
              <a:t>高</a:t>
            </a:r>
            <a:r>
              <a:rPr lang="zh-CN" altLang="en-US" dirty="0" smtClean="0"/>
              <a:t>效编码</a:t>
            </a:r>
            <a:endParaRPr lang="en-US" altLang="zh-CN" dirty="0" smtClean="0"/>
          </a:p>
          <a:p>
            <a:r>
              <a:rPr lang="zh-CN" altLang="en-US" dirty="0" smtClean="0"/>
              <a:t>校验块高效更新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0847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25037" t="27118" r="55262" b="50964"/>
          <a:stretch/>
        </p:blipFill>
        <p:spPr>
          <a:xfrm>
            <a:off x="7302673" y="3078271"/>
            <a:ext cx="4494336" cy="280896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单块修复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N1</a:t>
            </a:r>
            <a:r>
              <a:rPr lang="zh-CN" altLang="en-US" dirty="0" smtClean="0"/>
              <a:t>损坏</a:t>
            </a:r>
            <a:endParaRPr lang="en-US" altLang="zh-CN" dirty="0"/>
          </a:p>
          <a:p>
            <a:r>
              <a:rPr lang="en-US" altLang="zh-CN" dirty="0" smtClean="0"/>
              <a:t>N1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requestor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N4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local repairer</a:t>
            </a:r>
          </a:p>
          <a:p>
            <a:r>
              <a:rPr lang="en-US" altLang="zh-CN" dirty="0" smtClean="0"/>
              <a:t>N4</a:t>
            </a:r>
            <a:r>
              <a:rPr lang="zh-CN" altLang="en-US" dirty="0" smtClean="0"/>
              <a:t>在</a:t>
            </a:r>
            <a:r>
              <a:rPr lang="en-US" altLang="zh-CN" dirty="0" smtClean="0"/>
              <a:t>R2</a:t>
            </a:r>
            <a:r>
              <a:rPr lang="zh-CN" altLang="en-US" dirty="0" smtClean="0"/>
              <a:t>上直接计算</a:t>
            </a:r>
            <a:r>
              <a:rPr lang="en-US" altLang="zh-CN" dirty="0" smtClean="0"/>
              <a:t>P1-D4-D5</a:t>
            </a:r>
            <a:r>
              <a:rPr lang="zh-CN" altLang="en-US" dirty="0" smtClean="0"/>
              <a:t>并将结果传回</a:t>
            </a:r>
            <a:r>
              <a:rPr lang="en-US" altLang="zh-CN" dirty="0" smtClean="0"/>
              <a:t>N1</a:t>
            </a:r>
          </a:p>
          <a:p>
            <a:r>
              <a:rPr lang="en-US" altLang="zh-CN" dirty="0" smtClean="0"/>
              <a:t>N1</a:t>
            </a:r>
            <a:r>
              <a:rPr lang="zh-CN" altLang="en-US" dirty="0"/>
              <a:t>利</a:t>
            </a:r>
            <a:r>
              <a:rPr lang="zh-CN" altLang="en-US" dirty="0" smtClean="0"/>
              <a:t>用本地的</a:t>
            </a:r>
            <a:r>
              <a:rPr lang="en-US" altLang="zh-CN" dirty="0" smtClean="0"/>
              <a:t>D2,D3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R2</a:t>
            </a:r>
            <a:r>
              <a:rPr lang="zh-CN" altLang="en-US" dirty="0" smtClean="0"/>
              <a:t>上的结果算出</a:t>
            </a:r>
            <a:r>
              <a:rPr lang="en-US" altLang="zh-CN" dirty="0" smtClean="0"/>
              <a:t>N1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全节点修复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看作</a:t>
            </a:r>
            <a:r>
              <a:rPr lang="zh-CN" altLang="en-US" dirty="0" smtClean="0"/>
              <a:t>是每一个</a:t>
            </a:r>
            <a:r>
              <a:rPr lang="en-US" altLang="zh-CN" dirty="0" smtClean="0"/>
              <a:t>stripe</a:t>
            </a:r>
            <a:r>
              <a:rPr lang="zh-CN" altLang="en-US" dirty="0" smtClean="0"/>
              <a:t>都有一个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损坏，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多个单块修复共同进行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18702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多节点编码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6415" t="29003" r="24114" b="48146"/>
          <a:stretch/>
        </p:blipFill>
        <p:spPr>
          <a:xfrm>
            <a:off x="4471791" y="3244242"/>
            <a:ext cx="7374215" cy="3169084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N1</a:t>
            </a:r>
            <a:r>
              <a:rPr lang="zh-CN" altLang="en-US" dirty="0" smtClean="0"/>
              <a:t>先计算出</a:t>
            </a:r>
            <a:r>
              <a:rPr lang="en-US" altLang="zh-CN" dirty="0" smtClean="0"/>
              <a:t>D1-D16</a:t>
            </a:r>
          </a:p>
          <a:p>
            <a:r>
              <a:rPr lang="en-US" altLang="zh-CN" dirty="0" smtClean="0"/>
              <a:t>N1</a:t>
            </a:r>
            <a:r>
              <a:rPr lang="zh-CN" altLang="en-US" dirty="0" smtClean="0"/>
              <a:t>将结果传入</a:t>
            </a:r>
            <a:r>
              <a:rPr lang="en-US" altLang="zh-CN" dirty="0" smtClean="0"/>
              <a:t>N2,</a:t>
            </a:r>
            <a:r>
              <a:rPr lang="zh-CN" altLang="en-US" dirty="0" smtClean="0"/>
              <a:t>并与</a:t>
            </a:r>
            <a:r>
              <a:rPr lang="en-US" altLang="zh-CN" dirty="0" smtClean="0"/>
              <a:t>N2</a:t>
            </a:r>
            <a:r>
              <a:rPr lang="zh-CN" altLang="en-US" dirty="0" smtClean="0"/>
              <a:t>的计算结果合并出入</a:t>
            </a:r>
            <a:r>
              <a:rPr lang="en-US" altLang="zh-CN" dirty="0" smtClean="0"/>
              <a:t>N3</a:t>
            </a:r>
          </a:p>
          <a:p>
            <a:r>
              <a:rPr lang="zh-CN" altLang="en-US" dirty="0"/>
              <a:t>以</a:t>
            </a:r>
            <a:r>
              <a:rPr lang="zh-CN" altLang="en-US" dirty="0" smtClean="0"/>
              <a:t>此类推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30138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2529</TotalTime>
  <Words>740</Words>
  <Application>Microsoft Office PowerPoint</Application>
  <PresentationFormat>宽屏</PresentationFormat>
  <Paragraphs>62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主题</vt:lpstr>
      <vt:lpstr>Exploiting Combined Locality for Wide-Stripe Erasure Coding in Distributed Storage</vt:lpstr>
      <vt:lpstr>Erasure Coding</vt:lpstr>
      <vt:lpstr>RS code</vt:lpstr>
      <vt:lpstr>Locally Repairable Codes(LRCs)</vt:lpstr>
      <vt:lpstr>Topology Locality(TL)</vt:lpstr>
      <vt:lpstr>Combined Locality</vt:lpstr>
      <vt:lpstr>设计目标</vt:lpstr>
      <vt:lpstr>单块修复</vt:lpstr>
      <vt:lpstr>多节点编码</vt:lpstr>
      <vt:lpstr>校验块更新</vt:lpstr>
      <vt:lpstr>ECWide-C &amp; ECWide-H</vt:lpstr>
      <vt:lpstr>ECWide-C Performance</vt:lpstr>
      <vt:lpstr>ECWide-C Performance</vt:lpstr>
      <vt:lpstr>ECWide-H Performance</vt:lpstr>
      <vt:lpstr>ECWide-H Performance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Exploiting Combined Locality for Wide-Stripe Erasure Coding in Distributed Storage</dc:title>
  <dc:creator>Windows 用户</dc:creator>
  <cp:lastModifiedBy>Windows 用户</cp:lastModifiedBy>
  <cp:revision>27</cp:revision>
  <dcterms:created xsi:type="dcterms:W3CDTF">2021-12-04T11:08:27Z</dcterms:created>
  <dcterms:modified xsi:type="dcterms:W3CDTF">2021-12-20T05:10:09Z</dcterms:modified>
</cp:coreProperties>
</file>