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5">
  <p:sldMasterIdLst>
    <p:sldMasterId id="2147483648" r:id="rId1"/>
  </p:sldMasterIdLst>
  <p:notesMasterIdLst>
    <p:notesMasterId r:id="rId35"/>
  </p:notesMasterIdLst>
  <p:sldIdLst>
    <p:sldId id="259" r:id="rId2"/>
    <p:sldId id="265" r:id="rId3"/>
    <p:sldId id="266" r:id="rId4"/>
    <p:sldId id="303" r:id="rId5"/>
    <p:sldId id="304" r:id="rId6"/>
    <p:sldId id="321" r:id="rId7"/>
    <p:sldId id="299" r:id="rId8"/>
    <p:sldId id="305" r:id="rId9"/>
    <p:sldId id="306" r:id="rId10"/>
    <p:sldId id="322" r:id="rId11"/>
    <p:sldId id="323" r:id="rId12"/>
    <p:sldId id="341" r:id="rId13"/>
    <p:sldId id="342" r:id="rId14"/>
    <p:sldId id="300" r:id="rId15"/>
    <p:sldId id="307" r:id="rId16"/>
    <p:sldId id="308" r:id="rId17"/>
    <p:sldId id="324" r:id="rId18"/>
    <p:sldId id="325" r:id="rId19"/>
    <p:sldId id="326" r:id="rId20"/>
    <p:sldId id="343" r:id="rId21"/>
    <p:sldId id="345" r:id="rId22"/>
    <p:sldId id="344" r:id="rId23"/>
    <p:sldId id="347" r:id="rId24"/>
    <p:sldId id="301" r:id="rId25"/>
    <p:sldId id="332" r:id="rId26"/>
    <p:sldId id="333" r:id="rId27"/>
    <p:sldId id="315" r:id="rId28"/>
    <p:sldId id="348" r:id="rId29"/>
    <p:sldId id="339" r:id="rId30"/>
    <p:sldId id="317" r:id="rId31"/>
    <p:sldId id="302" r:id="rId32"/>
    <p:sldId id="312" r:id="rId33"/>
    <p:sldId id="27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232">
          <p15:clr>
            <a:srgbClr val="A4A3A4"/>
          </p15:clr>
        </p15:guide>
        <p15:guide id="4" orient="horz" pos="4088">
          <p15:clr>
            <a:srgbClr val="A4A3A4"/>
          </p15:clr>
        </p15:guide>
        <p15:guide id="5" pos="57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宇" initials="刘"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2C0"/>
    <a:srgbClr val="203864"/>
    <a:srgbClr val="F23C00"/>
    <a:srgbClr val="E73A1C"/>
    <a:srgbClr val="FFFFFF"/>
    <a:srgbClr val="0000FF"/>
    <a:srgbClr val="0F41BF"/>
    <a:srgbClr val="0000CC"/>
    <a:srgbClr val="1739AE"/>
    <a:srgbClr val="5898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3116" autoAdjust="0"/>
  </p:normalViewPr>
  <p:slideViewPr>
    <p:cSldViewPr snapToGrid="0" snapToObjects="1">
      <p:cViewPr>
        <p:scale>
          <a:sx n="120" d="100"/>
          <a:sy n="120" d="100"/>
        </p:scale>
        <p:origin x="881" y="254"/>
      </p:cViewPr>
      <p:guideLst>
        <p:guide pos="3840"/>
        <p:guide orient="horz" pos="2160"/>
        <p:guide orient="horz" pos="232"/>
        <p:guide orient="horz" pos="4088"/>
        <p:guide pos="575"/>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F208A-09F4-450F-B241-4A6A4176DD45}" type="datetimeFigureOut">
              <a:rPr lang="zh-CN" altLang="en-US" smtClean="0"/>
              <a:t>2021/12/31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C374-55F3-4064-B297-7826F4B8F8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27</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28</a:t>
            </a:fld>
            <a:endParaRPr lang="zh-CN" altLang="en-US"/>
          </a:p>
        </p:txBody>
      </p:sp>
    </p:spTree>
    <p:extLst>
      <p:ext uri="{BB962C8B-B14F-4D97-AF65-F5344CB8AC3E}">
        <p14:creationId xmlns:p14="http://schemas.microsoft.com/office/powerpoint/2010/main" val="1047553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29</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30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32</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33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6C374-55F3-4064-B297-7826F4B8F89C}"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5" y="1181451"/>
            <a:ext cx="4495104" cy="4495104"/>
          </a:xfrm>
          <a:prstGeom prst="ellipse">
            <a:avLst/>
          </a:prstGeom>
        </p:spPr>
      </p:pic>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7" y="-12700"/>
            <a:ext cx="4189443" cy="6858000"/>
          </a:xfrm>
          <a:prstGeom prst="rect">
            <a:avLst/>
          </a:prstGeom>
        </p:spPr>
      </p:pic>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1" y="-12700"/>
            <a:ext cx="4189443" cy="6858000"/>
          </a:xfrm>
          <a:prstGeom prst="rect">
            <a:avLst/>
          </a:prstGeom>
        </p:spPr>
      </p:pic>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4" y="4"/>
            <a:ext cx="4452788" cy="6862813"/>
          </a:xfrm>
          <a:prstGeom prst="rect">
            <a:avLst/>
          </a:prstGeom>
        </p:spPr>
      </p:pic>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5"/>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70"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6" y="182449"/>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81745" y="1811395"/>
            <a:ext cx="8228535" cy="1569660"/>
          </a:xfrm>
          <a:prstGeom prst="rect">
            <a:avLst/>
          </a:prstGeom>
        </p:spPr>
        <p:txBody>
          <a:bodyPr wrap="none">
            <a:spAutoFit/>
          </a:bodyPr>
          <a:lstStyle/>
          <a:p>
            <a:pPr algn="ctr"/>
            <a:r>
              <a:rPr lang="zh-CN" altLang="en-US" sz="4800" b="1" dirty="0">
                <a:latin typeface="Times New Roman" panose="02020603050405020304" pitchFamily="18" charset="0"/>
                <a:ea typeface="宋体" panose="02010600030101010101" pitchFamily="2" charset="-122"/>
                <a:cs typeface="Times New Roman" panose="02020603050405020304" pitchFamily="18" charset="0"/>
              </a:rPr>
              <a:t>基于内存感知的十亿边图</a:t>
            </a:r>
            <a:endParaRPr lang="en-US" altLang="zh-CN" sz="4800" b="1"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4800" b="1" dirty="0">
                <a:latin typeface="Times New Roman" panose="02020603050405020304" pitchFamily="18" charset="0"/>
                <a:ea typeface="宋体" panose="02010600030101010101" pitchFamily="2" charset="-122"/>
                <a:cs typeface="Times New Roman" panose="02020603050405020304" pitchFamily="18" charset="0"/>
              </a:rPr>
              <a:t>快速可伸缩二阶随机游走框架</a:t>
            </a:r>
            <a:endParaRPr lang="en-US" altLang="zh-CN" sz="4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13"/>
          <p:cNvSpPr/>
          <p:nvPr/>
        </p:nvSpPr>
        <p:spPr>
          <a:xfrm>
            <a:off x="6400804" y="5010597"/>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姓名：刘帅</a:t>
            </a:r>
            <a:endPar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212375"/>
            <a:ext cx="2617492" cy="540000"/>
            <a:chOff x="0" y="271354"/>
            <a:chExt cx="2725445" cy="540000"/>
          </a:xfrm>
        </p:grpSpPr>
        <p:sp>
          <p:nvSpPr>
            <p:cNvPr id="21" name="基础扎实"/>
            <p:cNvSpPr txBox="1"/>
            <p:nvPr/>
          </p:nvSpPr>
          <p:spPr>
            <a:xfrm>
              <a:off x="870195" y="279745"/>
              <a:ext cx="1855250"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相关知识</a:t>
              </a:r>
            </a:p>
          </p:txBody>
        </p:sp>
        <p:sp>
          <p:nvSpPr>
            <p:cNvPr id="22"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rPr>
                <a:t>2</a:t>
              </a:r>
              <a:endParaRPr lang="zh-CN" altLang="en-US"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endParaRPr>
            </a:p>
          </p:txBody>
        </p:sp>
        <p:sp>
          <p:nvSpPr>
            <p:cNvPr id="23"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mj-ea"/>
                <a:cs typeface="Times New Roman" panose="02020603050405020304" pitchFamily="18" charset="0"/>
                <a:sym typeface="Arial" panose="020B0604020202020204" pitchFamily="34" charset="0"/>
              </a:endParaRPr>
            </a:p>
          </p:txBody>
        </p:sp>
      </p:grpSp>
      <p:pic>
        <p:nvPicPr>
          <p:cNvPr id="27" name="图片 26"/>
          <p:cNvPicPr>
            <a:picLocks noChangeAspect="1"/>
          </p:cNvPicPr>
          <p:nvPr/>
        </p:nvPicPr>
        <p:blipFill>
          <a:blip r:embed="rId3"/>
          <a:stretch>
            <a:fillRect/>
          </a:stretch>
        </p:blipFill>
        <p:spPr>
          <a:xfrm>
            <a:off x="333892" y="806579"/>
            <a:ext cx="7905270" cy="5488268"/>
          </a:xfrm>
          <a:prstGeom prst="rect">
            <a:avLst/>
          </a:prstGeom>
        </p:spPr>
      </p:pic>
      <p:sp>
        <p:nvSpPr>
          <p:cNvPr id="28" name="矩形 27"/>
          <p:cNvSpPr/>
          <p:nvPr/>
        </p:nvSpPr>
        <p:spPr>
          <a:xfrm>
            <a:off x="751755" y="6103268"/>
            <a:ext cx="6096000" cy="646331"/>
          </a:xfrm>
          <a:prstGeom prst="rect">
            <a:avLst/>
          </a:prstGeom>
        </p:spPr>
        <p:txBody>
          <a:bodyPr>
            <a:spAutoFit/>
          </a:bodyPr>
          <a:lstStyle/>
          <a:p>
            <a:pPr algn="just"/>
            <a:r>
              <a:rPr lang="zh-CN" altLang="en-US" kern="100" spc="75" dirty="0">
                <a:latin typeface="宋体" panose="02010600030101010101" pitchFamily="2" charset="-122"/>
                <a:ea typeface="宋体" panose="02010600030101010101" pitchFamily="2" charset="-122"/>
                <a:cs typeface="Times New Roman" panose="02020603050405020304" pitchFamily="18" charset="0"/>
              </a:rPr>
              <a:t>核心操作是从邻域中选取一个节点</a:t>
            </a:r>
            <a:endParaRPr lang="zh-CN" altLang="en-US" sz="1400"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en-US" kern="100" spc="75" dirty="0">
                <a:latin typeface="宋体" panose="02010600030101010101" pitchFamily="2" charset="-122"/>
                <a:ea typeface="宋体" panose="02010600030101010101" pitchFamily="2" charset="-122"/>
                <a:cs typeface="Times New Roman" panose="02020603050405020304" pitchFamily="18" charset="0"/>
              </a:rPr>
              <a:t>节点采样器的效率与采样方法有很大关系。</a:t>
            </a:r>
            <a:endPar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212375"/>
            <a:ext cx="2617492" cy="540000"/>
            <a:chOff x="0" y="271354"/>
            <a:chExt cx="2725445" cy="540000"/>
          </a:xfrm>
        </p:grpSpPr>
        <p:sp>
          <p:nvSpPr>
            <p:cNvPr id="27" name="基础扎实"/>
            <p:cNvSpPr txBox="1"/>
            <p:nvPr/>
          </p:nvSpPr>
          <p:spPr>
            <a:xfrm>
              <a:off x="870195" y="279745"/>
              <a:ext cx="1855250"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相关知识</a:t>
              </a:r>
            </a:p>
          </p:txBody>
        </p:sp>
        <p:sp>
          <p:nvSpPr>
            <p:cNvPr id="28"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rPr>
                <a:t>2</a:t>
              </a:r>
              <a:endParaRPr lang="zh-CN" altLang="en-US"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endParaRPr>
            </a:p>
          </p:txBody>
        </p:sp>
        <p:sp>
          <p:nvSpPr>
            <p:cNvPr id="29"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mj-ea"/>
                <a:cs typeface="Times New Roman" panose="02020603050405020304" pitchFamily="18" charset="0"/>
                <a:sym typeface="Arial" panose="020B0604020202020204" pitchFamily="34" charset="0"/>
              </a:endParaRPr>
            </a:p>
          </p:txBody>
        </p:sp>
      </p:grpSp>
      <p:grpSp>
        <p:nvGrpSpPr>
          <p:cNvPr id="34" name="组合 33"/>
          <p:cNvGrpSpPr/>
          <p:nvPr/>
        </p:nvGrpSpPr>
        <p:grpSpPr>
          <a:xfrm>
            <a:off x="0" y="212375"/>
            <a:ext cx="2617492" cy="540000"/>
            <a:chOff x="0" y="271354"/>
            <a:chExt cx="2725445" cy="540000"/>
          </a:xfrm>
        </p:grpSpPr>
        <p:sp>
          <p:nvSpPr>
            <p:cNvPr id="36" name="基础扎实"/>
            <p:cNvSpPr txBox="1"/>
            <p:nvPr/>
          </p:nvSpPr>
          <p:spPr>
            <a:xfrm>
              <a:off x="870195" y="279745"/>
              <a:ext cx="1855250"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相关知识</a:t>
              </a:r>
            </a:p>
          </p:txBody>
        </p:sp>
        <p:sp>
          <p:nvSpPr>
            <p:cNvPr id="37"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rPr>
                <a:t>2</a:t>
              </a:r>
              <a:endParaRPr lang="zh-CN" altLang="en-US"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endParaRPr>
            </a:p>
          </p:txBody>
        </p:sp>
        <p:sp>
          <p:nvSpPr>
            <p:cNvPr id="39"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mj-ea"/>
                <a:cs typeface="Times New Roman" panose="02020603050405020304" pitchFamily="18" charset="0"/>
                <a:sym typeface="Arial" panose="020B0604020202020204" pitchFamily="34" charset="0"/>
              </a:endParaRPr>
            </a:p>
          </p:txBody>
        </p:sp>
      </p:grpSp>
      <p:grpSp>
        <p:nvGrpSpPr>
          <p:cNvPr id="40" name="组合 39"/>
          <p:cNvGrpSpPr/>
          <p:nvPr/>
        </p:nvGrpSpPr>
        <p:grpSpPr>
          <a:xfrm>
            <a:off x="347665" y="886595"/>
            <a:ext cx="8740775" cy="1055687"/>
            <a:chOff x="201613" y="830263"/>
            <a:chExt cx="8740775" cy="1055687"/>
          </a:xfrm>
        </p:grpSpPr>
        <p:sp>
          <p:nvSpPr>
            <p:cNvPr id="41" name="圆角矩形 12"/>
            <p:cNvSpPr/>
            <p:nvPr/>
          </p:nvSpPr>
          <p:spPr>
            <a:xfrm>
              <a:off x="1255713" y="830263"/>
              <a:ext cx="7686675" cy="1055687"/>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lvl="0">
                <a:lnSpc>
                  <a:spcPct val="150000"/>
                </a:lnSpc>
                <a:defRPr/>
              </a:pPr>
              <a:r>
                <a:rPr lang="zh-CN" altLang="en-US" sz="2000" b="1" dirty="0">
                  <a:solidFill>
                    <a:srgbClr val="1739AE"/>
                  </a:solidFill>
                  <a:latin typeface="Times New Roman" panose="02020603050405020304" pitchFamily="18" charset="0"/>
                  <a:ea typeface="+mj-ea"/>
                  <a:cs typeface="Times New Roman" panose="02020603050405020304" pitchFamily="18" charset="0"/>
                </a:rPr>
                <a:t>采样器</a:t>
              </a:r>
              <a:endPar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endParaRPr>
            </a:p>
            <a:p>
              <a:pPr lvl="0">
                <a:lnSpc>
                  <a:spcPct val="150000"/>
                </a:lnSpc>
                <a:defRPr/>
              </a:pPr>
              <a:r>
                <a:rPr lang="en-US" altLang="zh-CN"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2.2.1</a:t>
              </a:r>
              <a:r>
                <a:rPr lang="zh-CN" altLang="en-US"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朴素法</a:t>
              </a:r>
              <a:endParaRPr lang="en-US" altLang="zh-CN" sz="2000" b="1" dirty="0">
                <a:solidFill>
                  <a:srgbClr val="1739AE"/>
                </a:solidFill>
                <a:latin typeface="Times New Roman" panose="02020603050405020304" pitchFamily="18" charset="0"/>
                <a:ea typeface="+mj-ea"/>
                <a:cs typeface="Times New Roman" panose="02020603050405020304" pitchFamily="18" charset="0"/>
              </a:endParaRPr>
            </a:p>
          </p:txBody>
        </p:sp>
        <p:sp>
          <p:nvSpPr>
            <p:cNvPr id="42" name="矩形 8"/>
            <p:cNvSpPr/>
            <p:nvPr>
              <p:custDataLst>
                <p:tags r:id="rId1"/>
              </p:custDataLst>
            </p:nvPr>
          </p:nvSpPr>
          <p:spPr>
            <a:xfrm>
              <a:off x="201613" y="933450"/>
              <a:ext cx="858837" cy="84931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2.2</a:t>
              </a:r>
            </a:p>
          </p:txBody>
        </p:sp>
      </p:grpSp>
      <p:pic>
        <p:nvPicPr>
          <p:cNvPr id="43" name="图片 42"/>
          <p:cNvPicPr>
            <a:picLocks noChangeAspect="1"/>
          </p:cNvPicPr>
          <p:nvPr/>
        </p:nvPicPr>
        <p:blipFill>
          <a:blip r:embed="rId4"/>
          <a:stretch>
            <a:fillRect/>
          </a:stretch>
        </p:blipFill>
        <p:spPr>
          <a:xfrm>
            <a:off x="3409868" y="2420047"/>
            <a:ext cx="4138956" cy="1228127"/>
          </a:xfrm>
          <a:prstGeom prst="rect">
            <a:avLst/>
          </a:prstGeom>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212375"/>
            <a:ext cx="2617492" cy="540000"/>
            <a:chOff x="0" y="271354"/>
            <a:chExt cx="2725445" cy="540000"/>
          </a:xfrm>
        </p:grpSpPr>
        <p:sp>
          <p:nvSpPr>
            <p:cNvPr id="22" name="基础扎实"/>
            <p:cNvSpPr txBox="1"/>
            <p:nvPr/>
          </p:nvSpPr>
          <p:spPr>
            <a:xfrm>
              <a:off x="870195" y="279745"/>
              <a:ext cx="1855250"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相关知识</a:t>
              </a:r>
            </a:p>
          </p:txBody>
        </p:sp>
        <p:sp>
          <p:nvSpPr>
            <p:cNvPr id="23"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rPr>
                <a:t>2</a:t>
              </a:r>
              <a:endParaRPr lang="zh-CN" altLang="en-US"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endParaRPr>
            </a:p>
          </p:txBody>
        </p:sp>
        <p:sp>
          <p:nvSpPr>
            <p:cNvPr id="24"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mj-ea"/>
                <a:cs typeface="Times New Roman" panose="02020603050405020304" pitchFamily="18" charset="0"/>
                <a:sym typeface="Arial" panose="020B0604020202020204" pitchFamily="34" charset="0"/>
              </a:endParaRPr>
            </a:p>
          </p:txBody>
        </p:sp>
      </p:grpSp>
      <p:grpSp>
        <p:nvGrpSpPr>
          <p:cNvPr id="25" name="组合 24"/>
          <p:cNvGrpSpPr/>
          <p:nvPr/>
        </p:nvGrpSpPr>
        <p:grpSpPr>
          <a:xfrm>
            <a:off x="0" y="212375"/>
            <a:ext cx="2617492" cy="540000"/>
            <a:chOff x="0" y="271354"/>
            <a:chExt cx="2725445" cy="540000"/>
          </a:xfrm>
        </p:grpSpPr>
        <p:sp>
          <p:nvSpPr>
            <p:cNvPr id="26" name="基础扎实"/>
            <p:cNvSpPr txBox="1"/>
            <p:nvPr/>
          </p:nvSpPr>
          <p:spPr>
            <a:xfrm>
              <a:off x="870195" y="279745"/>
              <a:ext cx="1855250"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相关知识</a:t>
              </a:r>
            </a:p>
          </p:txBody>
        </p:sp>
        <p:sp>
          <p:nvSpPr>
            <p:cNvPr id="27"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rPr>
                <a:t>2</a:t>
              </a:r>
              <a:endParaRPr lang="zh-CN" altLang="en-US"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endParaRPr>
            </a:p>
          </p:txBody>
        </p:sp>
        <p:sp>
          <p:nvSpPr>
            <p:cNvPr id="28"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mj-ea"/>
                <a:cs typeface="Times New Roman" panose="02020603050405020304" pitchFamily="18" charset="0"/>
                <a:sym typeface="Arial" panose="020B0604020202020204" pitchFamily="34" charset="0"/>
              </a:endParaRPr>
            </a:p>
          </p:txBody>
        </p:sp>
      </p:grpSp>
      <p:grpSp>
        <p:nvGrpSpPr>
          <p:cNvPr id="29" name="组合 28"/>
          <p:cNvGrpSpPr/>
          <p:nvPr/>
        </p:nvGrpSpPr>
        <p:grpSpPr>
          <a:xfrm>
            <a:off x="347665" y="886595"/>
            <a:ext cx="8740775" cy="1055687"/>
            <a:chOff x="201613" y="830263"/>
            <a:chExt cx="8740775" cy="1055687"/>
          </a:xfrm>
        </p:grpSpPr>
        <p:sp>
          <p:nvSpPr>
            <p:cNvPr id="30" name="圆角矩形 12"/>
            <p:cNvSpPr/>
            <p:nvPr/>
          </p:nvSpPr>
          <p:spPr>
            <a:xfrm>
              <a:off x="1255713" y="830263"/>
              <a:ext cx="7686675" cy="1055687"/>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lvl="0">
                <a:lnSpc>
                  <a:spcPct val="150000"/>
                </a:lnSpc>
                <a:defRPr/>
              </a:pPr>
              <a:r>
                <a:rPr lang="zh-CN" altLang="en-US" sz="2000" b="1" dirty="0">
                  <a:solidFill>
                    <a:srgbClr val="1739AE"/>
                  </a:solidFill>
                  <a:latin typeface="Times New Roman" panose="02020603050405020304" pitchFamily="18" charset="0"/>
                  <a:ea typeface="+mj-ea"/>
                  <a:cs typeface="Times New Roman" panose="02020603050405020304" pitchFamily="18" charset="0"/>
                </a:rPr>
                <a:t>采样器</a:t>
              </a:r>
              <a:endPar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endParaRPr>
            </a:p>
            <a:p>
              <a:pPr lvl="0">
                <a:lnSpc>
                  <a:spcPct val="150000"/>
                </a:lnSpc>
                <a:defRPr/>
              </a:pPr>
              <a:r>
                <a:rPr lang="en-US" altLang="zh-CN"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2.2.1</a:t>
              </a:r>
              <a:r>
                <a:rPr lang="zh-CN" altLang="en-US"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 拒绝法</a:t>
              </a:r>
              <a:endParaRPr lang="en-US" altLang="zh-CN" sz="2000" b="1" dirty="0">
                <a:solidFill>
                  <a:srgbClr val="1739AE"/>
                </a:solidFill>
                <a:latin typeface="Times New Roman" panose="02020603050405020304" pitchFamily="18" charset="0"/>
                <a:ea typeface="+mj-ea"/>
                <a:cs typeface="Times New Roman" panose="02020603050405020304" pitchFamily="18" charset="0"/>
              </a:endParaRPr>
            </a:p>
          </p:txBody>
        </p:sp>
        <p:sp>
          <p:nvSpPr>
            <p:cNvPr id="31" name="矩形 8"/>
            <p:cNvSpPr/>
            <p:nvPr>
              <p:custDataLst>
                <p:tags r:id="rId1"/>
              </p:custDataLst>
            </p:nvPr>
          </p:nvSpPr>
          <p:spPr>
            <a:xfrm>
              <a:off x="201613" y="933450"/>
              <a:ext cx="858837" cy="84931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2.2</a:t>
              </a:r>
            </a:p>
          </p:txBody>
        </p:sp>
      </p:grpSp>
      <p:pic>
        <p:nvPicPr>
          <p:cNvPr id="35" name="图片 34"/>
          <p:cNvPicPr>
            <a:picLocks noChangeAspect="1"/>
          </p:cNvPicPr>
          <p:nvPr/>
        </p:nvPicPr>
        <p:blipFill>
          <a:blip r:embed="rId4"/>
          <a:stretch>
            <a:fillRect/>
          </a:stretch>
        </p:blipFill>
        <p:spPr>
          <a:xfrm>
            <a:off x="6980901" y="2084891"/>
            <a:ext cx="4866667" cy="3447619"/>
          </a:xfrm>
          <a:prstGeom prst="rect">
            <a:avLst/>
          </a:prstGeom>
        </p:spPr>
      </p:pic>
      <p:pic>
        <p:nvPicPr>
          <p:cNvPr id="2" name="图片 1"/>
          <p:cNvPicPr>
            <a:picLocks noChangeAspect="1"/>
          </p:cNvPicPr>
          <p:nvPr/>
        </p:nvPicPr>
        <p:blipFill>
          <a:blip r:embed="rId5"/>
          <a:stretch>
            <a:fillRect/>
          </a:stretch>
        </p:blipFill>
        <p:spPr>
          <a:xfrm>
            <a:off x="1206502" y="2134082"/>
            <a:ext cx="4866666" cy="4132677"/>
          </a:xfrm>
          <a:prstGeom prst="rect">
            <a:avLst/>
          </a:prstGeom>
        </p:spPr>
      </p:pic>
      <p:pic>
        <p:nvPicPr>
          <p:cNvPr id="36" name="图片 35"/>
          <p:cNvPicPr>
            <a:picLocks noChangeAspect="1"/>
          </p:cNvPicPr>
          <p:nvPr/>
        </p:nvPicPr>
        <p:blipFill>
          <a:blip r:embed="rId6"/>
          <a:stretch>
            <a:fillRect/>
          </a:stretch>
        </p:blipFill>
        <p:spPr>
          <a:xfrm>
            <a:off x="5472266" y="2761914"/>
            <a:ext cx="1201803" cy="467729"/>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212375"/>
            <a:ext cx="2617492" cy="540000"/>
            <a:chOff x="0" y="271354"/>
            <a:chExt cx="2725445" cy="540000"/>
          </a:xfrm>
        </p:grpSpPr>
        <p:sp>
          <p:nvSpPr>
            <p:cNvPr id="27" name="基础扎实"/>
            <p:cNvSpPr txBox="1"/>
            <p:nvPr/>
          </p:nvSpPr>
          <p:spPr>
            <a:xfrm>
              <a:off x="870195" y="279745"/>
              <a:ext cx="1855250"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相关知识</a:t>
              </a:r>
            </a:p>
          </p:txBody>
        </p:sp>
        <p:sp>
          <p:nvSpPr>
            <p:cNvPr id="28"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rPr>
                <a:t>2</a:t>
              </a:r>
              <a:endParaRPr lang="zh-CN" altLang="en-US"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endParaRPr>
            </a:p>
          </p:txBody>
        </p:sp>
        <p:sp>
          <p:nvSpPr>
            <p:cNvPr id="29"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mj-ea"/>
                <a:cs typeface="Times New Roman" panose="02020603050405020304" pitchFamily="18" charset="0"/>
                <a:sym typeface="Arial" panose="020B0604020202020204" pitchFamily="34" charset="0"/>
              </a:endParaRPr>
            </a:p>
          </p:txBody>
        </p:sp>
      </p:grpSp>
      <p:grpSp>
        <p:nvGrpSpPr>
          <p:cNvPr id="34" name="组合 33"/>
          <p:cNvGrpSpPr/>
          <p:nvPr/>
        </p:nvGrpSpPr>
        <p:grpSpPr>
          <a:xfrm>
            <a:off x="0" y="212375"/>
            <a:ext cx="2617492" cy="540000"/>
            <a:chOff x="0" y="271354"/>
            <a:chExt cx="2725445" cy="540000"/>
          </a:xfrm>
        </p:grpSpPr>
        <p:sp>
          <p:nvSpPr>
            <p:cNvPr id="36" name="基础扎实"/>
            <p:cNvSpPr txBox="1"/>
            <p:nvPr/>
          </p:nvSpPr>
          <p:spPr>
            <a:xfrm>
              <a:off x="870195" y="279745"/>
              <a:ext cx="1855250"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相关知识</a:t>
              </a:r>
            </a:p>
          </p:txBody>
        </p:sp>
        <p:sp>
          <p:nvSpPr>
            <p:cNvPr id="37"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rPr>
                <a:t>2</a:t>
              </a:r>
              <a:endParaRPr lang="zh-CN" altLang="en-US"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endParaRPr>
            </a:p>
          </p:txBody>
        </p:sp>
        <p:sp>
          <p:nvSpPr>
            <p:cNvPr id="39"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mj-ea"/>
                <a:cs typeface="Times New Roman" panose="02020603050405020304" pitchFamily="18" charset="0"/>
                <a:sym typeface="Arial" panose="020B0604020202020204" pitchFamily="34" charset="0"/>
              </a:endParaRPr>
            </a:p>
          </p:txBody>
        </p:sp>
      </p:grpSp>
      <p:grpSp>
        <p:nvGrpSpPr>
          <p:cNvPr id="40" name="组合 39"/>
          <p:cNvGrpSpPr/>
          <p:nvPr/>
        </p:nvGrpSpPr>
        <p:grpSpPr>
          <a:xfrm>
            <a:off x="347665" y="886595"/>
            <a:ext cx="8740775" cy="1055687"/>
            <a:chOff x="201613" y="830263"/>
            <a:chExt cx="8740775" cy="1055687"/>
          </a:xfrm>
        </p:grpSpPr>
        <p:sp>
          <p:nvSpPr>
            <p:cNvPr id="41" name="圆角矩形 12"/>
            <p:cNvSpPr/>
            <p:nvPr/>
          </p:nvSpPr>
          <p:spPr>
            <a:xfrm>
              <a:off x="1255713" y="830263"/>
              <a:ext cx="7686675" cy="1055687"/>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lvl="0">
                <a:lnSpc>
                  <a:spcPct val="150000"/>
                </a:lnSpc>
                <a:defRPr/>
              </a:pPr>
              <a:r>
                <a:rPr lang="zh-CN" altLang="en-US" sz="2000" b="1" dirty="0">
                  <a:solidFill>
                    <a:srgbClr val="1739AE"/>
                  </a:solidFill>
                  <a:latin typeface="Times New Roman" panose="02020603050405020304" pitchFamily="18" charset="0"/>
                  <a:ea typeface="+mj-ea"/>
                  <a:cs typeface="Times New Roman" panose="02020603050405020304" pitchFamily="18" charset="0"/>
                </a:rPr>
                <a:t>采样器</a:t>
              </a:r>
              <a:endPar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endParaRPr>
            </a:p>
            <a:p>
              <a:pPr lvl="0">
                <a:lnSpc>
                  <a:spcPct val="150000"/>
                </a:lnSpc>
                <a:defRPr/>
              </a:pPr>
              <a:r>
                <a:rPr lang="en-US" altLang="zh-CN"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2.2.3 </a:t>
              </a:r>
              <a:r>
                <a:rPr lang="zh-CN" altLang="en-US"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别名法</a:t>
              </a:r>
              <a:endParaRPr lang="en-US" altLang="zh-CN" sz="2000" b="1" dirty="0">
                <a:solidFill>
                  <a:srgbClr val="1739AE"/>
                </a:solidFill>
                <a:latin typeface="Times New Roman" panose="02020603050405020304" pitchFamily="18" charset="0"/>
                <a:ea typeface="+mj-ea"/>
                <a:cs typeface="Times New Roman" panose="02020603050405020304" pitchFamily="18" charset="0"/>
              </a:endParaRPr>
            </a:p>
          </p:txBody>
        </p:sp>
        <p:sp>
          <p:nvSpPr>
            <p:cNvPr id="42" name="矩形 8"/>
            <p:cNvSpPr/>
            <p:nvPr>
              <p:custDataLst>
                <p:tags r:id="rId1"/>
              </p:custDataLst>
            </p:nvPr>
          </p:nvSpPr>
          <p:spPr>
            <a:xfrm>
              <a:off x="201613" y="933450"/>
              <a:ext cx="858837" cy="84931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2.2</a:t>
              </a:r>
            </a:p>
          </p:txBody>
        </p:sp>
      </p:grpSp>
      <p:pic>
        <p:nvPicPr>
          <p:cNvPr id="14" name="图片 13"/>
          <p:cNvPicPr>
            <a:picLocks noChangeAspect="1"/>
          </p:cNvPicPr>
          <p:nvPr/>
        </p:nvPicPr>
        <p:blipFill>
          <a:blip r:embed="rId4"/>
          <a:stretch>
            <a:fillRect/>
          </a:stretch>
        </p:blipFill>
        <p:spPr>
          <a:xfrm>
            <a:off x="2458769" y="3140406"/>
            <a:ext cx="3524657" cy="1167530"/>
          </a:xfrm>
          <a:prstGeom prst="rect">
            <a:avLst/>
          </a:prstGeom>
        </p:spPr>
      </p:pic>
      <p:pic>
        <p:nvPicPr>
          <p:cNvPr id="15" name="图片 14"/>
          <p:cNvPicPr>
            <a:picLocks noChangeAspect="1"/>
          </p:cNvPicPr>
          <p:nvPr/>
        </p:nvPicPr>
        <p:blipFill>
          <a:blip r:embed="rId5"/>
          <a:stretch>
            <a:fillRect/>
          </a:stretch>
        </p:blipFill>
        <p:spPr>
          <a:xfrm>
            <a:off x="2537063" y="2175415"/>
            <a:ext cx="1469734" cy="510226"/>
          </a:xfrm>
          <a:prstGeom prst="rect">
            <a:avLst/>
          </a:prstGeom>
        </p:spPr>
      </p:pic>
      <p:pic>
        <p:nvPicPr>
          <p:cNvPr id="16" name="图片 15"/>
          <p:cNvPicPr>
            <a:picLocks noChangeAspect="1"/>
          </p:cNvPicPr>
          <p:nvPr/>
        </p:nvPicPr>
        <p:blipFill>
          <a:blip r:embed="rId6"/>
          <a:stretch>
            <a:fillRect/>
          </a:stretch>
        </p:blipFill>
        <p:spPr>
          <a:xfrm>
            <a:off x="4221098" y="2175415"/>
            <a:ext cx="1476342" cy="510226"/>
          </a:xfrm>
          <a:prstGeom prst="rect">
            <a:avLst/>
          </a:prstGeom>
        </p:spPr>
      </p:pic>
      <p:pic>
        <p:nvPicPr>
          <p:cNvPr id="2" name="图片 1"/>
          <p:cNvPicPr>
            <a:picLocks noChangeAspect="1"/>
          </p:cNvPicPr>
          <p:nvPr/>
        </p:nvPicPr>
        <p:blipFill>
          <a:blip r:embed="rId7"/>
          <a:stretch>
            <a:fillRect/>
          </a:stretch>
        </p:blipFill>
        <p:spPr>
          <a:xfrm>
            <a:off x="6494562" y="2303929"/>
            <a:ext cx="4452005" cy="4092720"/>
          </a:xfrm>
          <a:prstGeom prst="rect">
            <a:avLst/>
          </a:prstGeom>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9"/>
            <a:ext cx="3856852" cy="884794"/>
          </a:xfrm>
          <a:prstGeom prst="rect">
            <a:avLst/>
          </a:prstGeom>
          <a:noFill/>
        </p:spPr>
        <p:txBody>
          <a:bodyPr wrap="square" rtlCol="0">
            <a:spAutoFit/>
          </a:bodyPr>
          <a:lstStyle/>
          <a:p>
            <a:pPr algn="ctr" defTabSz="609600">
              <a:lnSpc>
                <a:spcPct val="130000"/>
              </a:lnSpc>
            </a:pPr>
            <a:r>
              <a:rPr lang="en-US" altLang="zh-CN" sz="4400" b="1" dirty="0">
                <a:latin typeface="Times New Roman" panose="02020603050405020304" pitchFamily="18" charset="0"/>
                <a:ea typeface="宋体" panose="02010600030101010101" pitchFamily="2" charset="-122"/>
                <a:cs typeface="Times New Roman" panose="02020603050405020304" pitchFamily="18" charset="0"/>
              </a:rPr>
              <a:t>PART</a:t>
            </a:r>
            <a:r>
              <a:rPr lang="zh-CN" altLang="en-US" sz="4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4400" b="1" dirty="0">
                <a:latin typeface="Times New Roman" panose="02020603050405020304" pitchFamily="18" charset="0"/>
                <a:ea typeface="宋体" panose="02010600030101010101" pitchFamily="2" charset="-122"/>
                <a:cs typeface="Times New Roman" panose="02020603050405020304" pitchFamily="18" charset="0"/>
              </a:rPr>
              <a:t>THREE</a:t>
            </a:r>
            <a:endParaRPr lang="zh-CN" altLang="en-US" sz="4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3136768" y="2255025"/>
            <a:ext cx="5918467" cy="1163588"/>
          </a:xfrm>
          <a:prstGeom prst="rect">
            <a:avLst/>
          </a:prstGeom>
          <a:noFill/>
        </p:spPr>
        <p:txBody>
          <a:bodyPr wrap="square" rtlCol="0">
            <a:spAutoFit/>
          </a:bodyPr>
          <a:lstStyle/>
          <a:p>
            <a:pPr algn="ctr" defTabSz="609600">
              <a:lnSpc>
                <a:spcPct val="130000"/>
              </a:lnSpc>
            </a:pPr>
            <a:r>
              <a:rPr lang="zh-CN" altLang="en-US" sz="6000" dirty="0">
                <a:latin typeface="Times New Roman" panose="02020603050405020304" pitchFamily="18" charset="0"/>
                <a:ea typeface="宋体" panose="02010600030101010101" pitchFamily="2" charset="-122"/>
                <a:cs typeface="Times New Roman" panose="02020603050405020304" pitchFamily="18" charset="0"/>
              </a:rPr>
              <a:t>研究内容</a:t>
            </a:r>
          </a:p>
        </p:txBody>
      </p:sp>
      <p:sp>
        <p:nvSpPr>
          <p:cNvPr id="10" name="矩形 9"/>
          <p:cNvSpPr/>
          <p:nvPr/>
        </p:nvSpPr>
        <p:spPr>
          <a:xfrm>
            <a:off x="4889819" y="4139692"/>
            <a:ext cx="2412367"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695325" y="2281718"/>
            <a:ext cx="3278223" cy="504027"/>
          </a:xfrm>
          <a:prstGeom prst="roundRect">
            <a:avLst>
              <a:gd name="adj" fmla="val 436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基于成本的优化器</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矩形: 圆角 16"/>
          <p:cNvSpPr/>
          <p:nvPr/>
        </p:nvSpPr>
        <p:spPr>
          <a:xfrm>
            <a:off x="695325" y="1386844"/>
            <a:ext cx="3278223" cy="504027"/>
          </a:xfrm>
          <a:prstGeom prst="roundRect">
            <a:avLst>
              <a:gd name="adj" fmla="val 436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记忆感知框架</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圆角 17"/>
          <p:cNvSpPr/>
          <p:nvPr/>
        </p:nvSpPr>
        <p:spPr>
          <a:xfrm>
            <a:off x="695324" y="3176986"/>
            <a:ext cx="3278223" cy="504027"/>
          </a:xfrm>
          <a:prstGeom prst="roundRect">
            <a:avLst>
              <a:gd name="adj" fmla="val 436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拒绝法和基于组的方法</a:t>
            </a:r>
          </a:p>
        </p:txBody>
      </p:sp>
      <p:grpSp>
        <p:nvGrpSpPr>
          <p:cNvPr id="20" name="组合 19"/>
          <p:cNvGrpSpPr/>
          <p:nvPr/>
        </p:nvGrpSpPr>
        <p:grpSpPr>
          <a:xfrm>
            <a:off x="0" y="212373"/>
            <a:ext cx="2979230" cy="540000"/>
            <a:chOff x="0" y="271354"/>
            <a:chExt cx="2979230" cy="540000"/>
          </a:xfrm>
        </p:grpSpPr>
        <p:sp>
          <p:nvSpPr>
            <p:cNvPr id="22"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研究内容</a:t>
              </a:r>
            </a:p>
          </p:txBody>
        </p:sp>
        <p:sp>
          <p:nvSpPr>
            <p:cNvPr id="23"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4"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3" name="图片 2"/>
          <p:cNvPicPr>
            <a:picLocks noChangeAspect="1"/>
          </p:cNvPicPr>
          <p:nvPr/>
        </p:nvPicPr>
        <p:blipFill>
          <a:blip r:embed="rId3"/>
          <a:stretch>
            <a:fillRect/>
          </a:stretch>
        </p:blipFill>
        <p:spPr>
          <a:xfrm>
            <a:off x="4313552" y="1161969"/>
            <a:ext cx="7809803" cy="5038088"/>
          </a:xfrm>
          <a:prstGeom prst="rect">
            <a:avLst/>
          </a:prstGeom>
        </p:spPr>
      </p:pic>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47665" y="956044"/>
            <a:ext cx="8740775" cy="952500"/>
            <a:chOff x="201613" y="830264"/>
            <a:chExt cx="8740775" cy="952500"/>
          </a:xfrm>
        </p:grpSpPr>
        <p:sp>
          <p:nvSpPr>
            <p:cNvPr id="11" name="圆角矩形 12"/>
            <p:cNvSpPr/>
            <p:nvPr/>
          </p:nvSpPr>
          <p:spPr>
            <a:xfrm>
              <a:off x="1255713" y="830264"/>
              <a:ext cx="7686675" cy="952500"/>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拒绝法</a:t>
              </a:r>
              <a:endPar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8"/>
            <p:cNvSpPr/>
            <p:nvPr>
              <p:custDataLst>
                <p:tags r:id="rId1"/>
              </p:custDataLst>
            </p:nvPr>
          </p:nvSpPr>
          <p:spPr>
            <a:xfrm>
              <a:off x="201613" y="933450"/>
              <a:ext cx="858837" cy="84931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3.1</a:t>
              </a:r>
            </a:p>
          </p:txBody>
        </p:sp>
      </p:grpSp>
      <p:grpSp>
        <p:nvGrpSpPr>
          <p:cNvPr id="42" name="组合 41"/>
          <p:cNvGrpSpPr/>
          <p:nvPr/>
        </p:nvGrpSpPr>
        <p:grpSpPr>
          <a:xfrm>
            <a:off x="0" y="212373"/>
            <a:ext cx="2979230" cy="540000"/>
            <a:chOff x="0" y="271354"/>
            <a:chExt cx="2979230" cy="540000"/>
          </a:xfrm>
        </p:grpSpPr>
        <p:sp>
          <p:nvSpPr>
            <p:cNvPr id="43"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研究内容</a:t>
              </a:r>
            </a:p>
          </p:txBody>
        </p:sp>
        <p:sp>
          <p:nvSpPr>
            <p:cNvPr id="44"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5"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21" name="图片 20"/>
          <p:cNvPicPr>
            <a:picLocks noChangeAspect="1"/>
          </p:cNvPicPr>
          <p:nvPr/>
        </p:nvPicPr>
        <p:blipFill>
          <a:blip r:embed="rId4"/>
          <a:stretch>
            <a:fillRect/>
          </a:stretch>
        </p:blipFill>
        <p:spPr>
          <a:xfrm>
            <a:off x="2869525" y="2768580"/>
            <a:ext cx="4751154" cy="806182"/>
          </a:xfrm>
          <a:prstGeom prst="rect">
            <a:avLst/>
          </a:prstGeom>
        </p:spPr>
      </p:pic>
      <p:sp>
        <p:nvSpPr>
          <p:cNvPr id="2" name="矩形 1"/>
          <p:cNvSpPr/>
          <p:nvPr/>
        </p:nvSpPr>
        <p:spPr>
          <a:xfrm>
            <a:off x="2410030" y="2131293"/>
            <a:ext cx="1919115" cy="369332"/>
          </a:xfrm>
          <a:prstGeom prst="rect">
            <a:avLst/>
          </a:prstGeom>
        </p:spPr>
        <p:txBody>
          <a:bodyPr wrap="none">
            <a:spAutoFit/>
          </a:bodyPr>
          <a:lstStyle/>
          <a:p>
            <a:pPr algn="just"/>
            <a:r>
              <a:rPr lang="en-US" altLang="zh-CN" kern="100" dirty="0">
                <a:solidFill>
                  <a:srgbClr val="121212"/>
                </a:solidFill>
                <a:latin typeface="微软雅黑" panose="020B0503020204020204" charset="-122"/>
                <a:ea typeface="微软雅黑" panose="020B0503020204020204" charset="-122"/>
                <a:cs typeface="Times New Roman" panose="02020603050405020304" pitchFamily="18" charset="0"/>
              </a:rPr>
              <a:t>P</a:t>
            </a:r>
            <a:r>
              <a:rPr lang="zh-CN" altLang="en-US" kern="100" dirty="0">
                <a:solidFill>
                  <a:srgbClr val="121212"/>
                </a:solidFill>
                <a:latin typeface="微软雅黑" panose="020B0503020204020204" charset="-122"/>
                <a:ea typeface="微软雅黑" panose="020B0503020204020204" charset="-122"/>
                <a:cs typeface="Times New Roman" panose="02020603050405020304" pitchFamily="18" charset="0"/>
              </a:rPr>
              <a:t>：</a:t>
            </a:r>
            <a:r>
              <a:rPr lang="en-US" altLang="zh-CN" kern="100" dirty="0">
                <a:solidFill>
                  <a:srgbClr val="121212"/>
                </a:solidFill>
                <a:latin typeface="微软雅黑" panose="020B0503020204020204" charset="-122"/>
                <a:ea typeface="微软雅黑" panose="020B0503020204020204" charset="-122"/>
                <a:cs typeface="Times New Roman" panose="02020603050405020304" pitchFamily="18" charset="0"/>
              </a:rPr>
              <a:t>e2e  Q</a:t>
            </a:r>
            <a:r>
              <a:rPr lang="zh-CN" altLang="en-US" kern="100" dirty="0">
                <a:solidFill>
                  <a:srgbClr val="121212"/>
                </a:solidFill>
                <a:latin typeface="微软雅黑" panose="020B0503020204020204" charset="-122"/>
                <a:ea typeface="微软雅黑" panose="020B0503020204020204" charset="-122"/>
                <a:cs typeface="Times New Roman" panose="02020603050405020304" pitchFamily="18" charset="0"/>
              </a:rPr>
              <a:t>：</a:t>
            </a:r>
            <a:r>
              <a:rPr lang="en-US" altLang="zh-CN" kern="100" dirty="0">
                <a:solidFill>
                  <a:srgbClr val="121212"/>
                </a:solidFill>
                <a:latin typeface="微软雅黑" panose="020B0503020204020204" charset="-122"/>
                <a:ea typeface="微软雅黑" panose="020B0503020204020204" charset="-122"/>
                <a:cs typeface="Times New Roman" panose="02020603050405020304" pitchFamily="18" charset="0"/>
              </a:rPr>
              <a:t>n2e</a:t>
            </a:r>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23" name="图片 22"/>
          <p:cNvPicPr>
            <a:picLocks noChangeAspect="1"/>
          </p:cNvPicPr>
          <p:nvPr/>
        </p:nvPicPr>
        <p:blipFill>
          <a:blip r:embed="rId5"/>
          <a:stretch>
            <a:fillRect/>
          </a:stretch>
        </p:blipFill>
        <p:spPr>
          <a:xfrm>
            <a:off x="2869525" y="3768557"/>
            <a:ext cx="1201803" cy="467729"/>
          </a:xfrm>
          <a:prstGeom prst="rect">
            <a:avLst/>
          </a:prstGeom>
        </p:spPr>
      </p:pic>
      <p:pic>
        <p:nvPicPr>
          <p:cNvPr id="24" name="图片 23"/>
          <p:cNvPicPr>
            <a:picLocks noChangeAspect="1"/>
          </p:cNvPicPr>
          <p:nvPr/>
        </p:nvPicPr>
        <p:blipFill>
          <a:blip r:embed="rId6"/>
          <a:stretch>
            <a:fillRect/>
          </a:stretch>
        </p:blipFill>
        <p:spPr>
          <a:xfrm>
            <a:off x="2560398" y="4624204"/>
            <a:ext cx="5369408" cy="952499"/>
          </a:xfrm>
          <a:prstGeom prst="rect">
            <a:avLst/>
          </a:prstGeom>
        </p:spPr>
      </p:pic>
      <p:sp>
        <p:nvSpPr>
          <p:cNvPr id="3" name="矩形 2"/>
          <p:cNvSpPr/>
          <p:nvPr/>
        </p:nvSpPr>
        <p:spPr>
          <a:xfrm>
            <a:off x="8869664" y="4952657"/>
            <a:ext cx="1107996" cy="369332"/>
          </a:xfrm>
          <a:prstGeom prst="rect">
            <a:avLst/>
          </a:prstGeom>
        </p:spPr>
        <p:txBody>
          <a:bodyPr wrap="none">
            <a:spAutoFit/>
          </a:bodyPr>
          <a:lstStyle/>
          <a:p>
            <a:pPr algn="just"/>
            <a:r>
              <a:rPr lang="zh-CN" altLang="en-US" kern="100" dirty="0">
                <a:solidFill>
                  <a:srgbClr val="121212"/>
                </a:solidFill>
                <a:latin typeface="微软雅黑" panose="020B0503020204020204" charset="-122"/>
                <a:ea typeface="微软雅黑" panose="020B0503020204020204" charset="-122"/>
                <a:cs typeface="Times New Roman" panose="02020603050405020304" pitchFamily="18" charset="0"/>
              </a:rPr>
              <a:t>尽可能小</a:t>
            </a:r>
            <a:endPar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6" name="矩形: 圆角 25"/>
          <p:cNvSpPr/>
          <p:nvPr/>
        </p:nvSpPr>
        <p:spPr>
          <a:xfrm>
            <a:off x="2494761" y="2634602"/>
            <a:ext cx="5500681" cy="1074138"/>
          </a:xfrm>
          <a:prstGeom prst="round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201613" y="830264"/>
            <a:ext cx="7631747" cy="739333"/>
            <a:chOff x="201613" y="830263"/>
            <a:chExt cx="7562795" cy="739333"/>
          </a:xfrm>
        </p:grpSpPr>
        <p:sp>
          <p:nvSpPr>
            <p:cNvPr id="63" name="圆角矩形 12"/>
            <p:cNvSpPr/>
            <p:nvPr/>
          </p:nvSpPr>
          <p:spPr>
            <a:xfrm>
              <a:off x="1255713" y="830263"/>
              <a:ext cx="6508695" cy="739333"/>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倾斜概率分布的基于组的节点采样器</a:t>
              </a:r>
            </a:p>
          </p:txBody>
        </p:sp>
        <p:sp>
          <p:nvSpPr>
            <p:cNvPr id="64" name="矩形 8"/>
            <p:cNvSpPr/>
            <p:nvPr>
              <p:custDataLst>
                <p:tags r:id="rId1"/>
              </p:custDataLst>
            </p:nvPr>
          </p:nvSpPr>
          <p:spPr>
            <a:xfrm>
              <a:off x="201613" y="933450"/>
              <a:ext cx="617147" cy="61030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3.2</a:t>
              </a:r>
            </a:p>
          </p:txBody>
        </p:sp>
      </p:grpSp>
      <p:grpSp>
        <p:nvGrpSpPr>
          <p:cNvPr id="87" name="组合 86"/>
          <p:cNvGrpSpPr/>
          <p:nvPr/>
        </p:nvGrpSpPr>
        <p:grpSpPr>
          <a:xfrm>
            <a:off x="0" y="212373"/>
            <a:ext cx="2979230" cy="540000"/>
            <a:chOff x="0" y="271354"/>
            <a:chExt cx="2979230" cy="540000"/>
          </a:xfrm>
        </p:grpSpPr>
        <p:sp>
          <p:nvSpPr>
            <p:cNvPr id="88"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研究内容</a:t>
              </a:r>
            </a:p>
          </p:txBody>
        </p:sp>
        <p:sp>
          <p:nvSpPr>
            <p:cNvPr id="90"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91"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4" name="矩形 3"/>
          <p:cNvSpPr/>
          <p:nvPr/>
        </p:nvSpPr>
        <p:spPr>
          <a:xfrm>
            <a:off x="1502607" y="2009352"/>
            <a:ext cx="2531462" cy="369332"/>
          </a:xfrm>
          <a:prstGeom prst="rect">
            <a:avLst/>
          </a:prstGeom>
        </p:spPr>
        <p:txBody>
          <a:bodyPr wrap="none">
            <a:spAutoFit/>
          </a:bodyPr>
          <a:lstStyle/>
          <a:p>
            <a:pPr marL="266700" marR="0" indent="0" algn="just">
              <a:spcBef>
                <a:spcPts val="0"/>
              </a:spcBef>
              <a:spcAft>
                <a:spcPts val="0"/>
              </a:spcAft>
            </a:pPr>
            <a:r>
              <a:rPr lang="zh-CN" altLang="en-US" kern="100" dirty="0">
                <a:latin typeface="宋体" panose="02010600030101010101" pitchFamily="2" charset="-122"/>
                <a:ea typeface="宋体" panose="02010600030101010101" pitchFamily="2" charset="-122"/>
                <a:cs typeface="Times New Roman" panose="02020603050405020304" pitchFamily="18" charset="0"/>
              </a:rPr>
              <a:t>边界常数  影响效率</a:t>
            </a:r>
            <a:endParaRPr lang="zh-CN" altLang="en-US"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 name="矩形 4"/>
          <p:cNvSpPr/>
          <p:nvPr/>
        </p:nvSpPr>
        <p:spPr>
          <a:xfrm>
            <a:off x="1502607" y="2556177"/>
            <a:ext cx="2300630" cy="369332"/>
          </a:xfrm>
          <a:prstGeom prst="rect">
            <a:avLst/>
          </a:prstGeom>
        </p:spPr>
        <p:txBody>
          <a:bodyPr wrap="none">
            <a:spAutoFit/>
          </a:bodyPr>
          <a:lstStyle/>
          <a:p>
            <a:pPr marL="266700" marR="0" indent="0" algn="just">
              <a:spcBef>
                <a:spcPts val="0"/>
              </a:spcBef>
              <a:spcAft>
                <a:spcPts val="0"/>
              </a:spcAft>
            </a:pPr>
            <a:r>
              <a:rPr lang="zh-CN" altLang="en-US" kern="100" dirty="0">
                <a:latin typeface="宋体" panose="02010600030101010101" pitchFamily="2" charset="-122"/>
                <a:ea typeface="宋体" panose="02010600030101010101" pitchFamily="2" charset="-122"/>
                <a:cs typeface="Times New Roman" panose="02020603050405020304" pitchFamily="18" charset="0"/>
              </a:rPr>
              <a:t>超级节点 度很大 </a:t>
            </a:r>
            <a:endParaRPr lang="zh-CN" altLang="en-US"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3" name="矩形 12"/>
          <p:cNvSpPr/>
          <p:nvPr/>
        </p:nvSpPr>
        <p:spPr>
          <a:xfrm>
            <a:off x="1501342" y="3187772"/>
            <a:ext cx="6096000" cy="923330"/>
          </a:xfrm>
          <a:prstGeom prst="rect">
            <a:avLst/>
          </a:prstGeom>
        </p:spPr>
        <p:txBody>
          <a:bodyPr>
            <a:spAutoFit/>
          </a:bodyPr>
          <a:lstStyle/>
          <a:p>
            <a:pPr marL="266700" marR="0" indent="0" algn="just">
              <a:spcBef>
                <a:spcPts val="0"/>
              </a:spcBef>
              <a:spcAft>
                <a:spcPts val="0"/>
              </a:spcAft>
            </a:pPr>
            <a:r>
              <a:rPr lang="zh-CN" altLang="en-US" kern="100" dirty="0">
                <a:latin typeface="宋体" panose="02010600030101010101" pitchFamily="2" charset="-122"/>
                <a:ea typeface="宋体" panose="02010600030101010101" pitchFamily="2" charset="-122"/>
                <a:cs typeface="Times New Roman" panose="02020603050405020304" pitchFamily="18" charset="0"/>
              </a:rPr>
              <a:t>前一个节点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u</a:t>
            </a:r>
          </a:p>
          <a:p>
            <a:pPr marL="266700" marR="0" indent="0" algn="just">
              <a:spcBef>
                <a:spcPts val="0"/>
              </a:spcBef>
              <a:spcAft>
                <a:spcPts val="0"/>
              </a:spcAft>
            </a:pPr>
            <a:r>
              <a:rPr lang="zh-CN" altLang="en-US" kern="100" dirty="0">
                <a:latin typeface="宋体" panose="02010600030101010101" pitchFamily="2" charset="-122"/>
                <a:ea typeface="宋体" panose="02010600030101010101" pitchFamily="2" charset="-122"/>
                <a:cs typeface="Times New Roman" panose="02020603050405020304" pitchFamily="18" charset="0"/>
              </a:rPr>
              <a:t>共同节点</a:t>
            </a:r>
            <a:endParaRPr lang="zh-CN" altLang="en-US" kern="100" dirty="0">
              <a:latin typeface="Calibri" panose="020F0502020204030204" pitchFamily="34" charset="0"/>
              <a:ea typeface="宋体" panose="02010600030101010101" pitchFamily="2" charset="-122"/>
              <a:cs typeface="Times New Roman" panose="02020603050405020304" pitchFamily="18" charset="0"/>
            </a:endParaRPr>
          </a:p>
          <a:p>
            <a:pPr marL="266700" marR="0" indent="0" algn="just">
              <a:spcBef>
                <a:spcPts val="0"/>
              </a:spcBef>
              <a:spcAft>
                <a:spcPts val="0"/>
              </a:spcAft>
            </a:pPr>
            <a:r>
              <a:rPr lang="zh-CN" altLang="en-US" kern="100" dirty="0">
                <a:latin typeface="宋体" panose="02010600030101010101" pitchFamily="2" charset="-122"/>
                <a:ea typeface="宋体" panose="02010600030101010101" pitchFamily="2" charset="-122"/>
                <a:cs typeface="Times New Roman" panose="02020603050405020304" pitchFamily="18" charset="0"/>
              </a:rPr>
              <a:t>剩下的节点</a:t>
            </a:r>
            <a:endParaRPr lang="zh-CN" altLang="en-US"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92" name="图片 91"/>
          <p:cNvPicPr>
            <a:picLocks noChangeAspect="1"/>
          </p:cNvPicPr>
          <p:nvPr/>
        </p:nvPicPr>
        <p:blipFill>
          <a:blip r:embed="rId4"/>
          <a:stretch>
            <a:fillRect/>
          </a:stretch>
        </p:blipFill>
        <p:spPr>
          <a:xfrm>
            <a:off x="4830598" y="2344809"/>
            <a:ext cx="7361019" cy="2481715"/>
          </a:xfrm>
          <a:prstGeom prst="rect">
            <a:avLst/>
          </a:prstGeom>
          <a:noFill/>
          <a:ln>
            <a:noFill/>
          </a:ln>
        </p:spPr>
      </p:pic>
      <p:pic>
        <p:nvPicPr>
          <p:cNvPr id="93" name="图片 92"/>
          <p:cNvPicPr>
            <a:picLocks noChangeAspect="1"/>
          </p:cNvPicPr>
          <p:nvPr/>
        </p:nvPicPr>
        <p:blipFill>
          <a:blip r:embed="rId5"/>
          <a:srcRect l="12571" r="7429" b="5299"/>
          <a:stretch>
            <a:fillRect/>
          </a:stretch>
        </p:blipFill>
        <p:spPr>
          <a:xfrm>
            <a:off x="2845880" y="3467577"/>
            <a:ext cx="266700" cy="351790"/>
          </a:xfrm>
          <a:prstGeom prst="rect">
            <a:avLst/>
          </a:prstGeom>
          <a:noFill/>
          <a:ln>
            <a:noFill/>
          </a:ln>
        </p:spPr>
      </p:pic>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212373"/>
            <a:ext cx="2979230" cy="540000"/>
            <a:chOff x="0" y="271354"/>
            <a:chExt cx="2979230" cy="540000"/>
          </a:xfrm>
        </p:grpSpPr>
        <p:sp>
          <p:nvSpPr>
            <p:cNvPr id="37"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研究内容</a:t>
              </a:r>
            </a:p>
          </p:txBody>
        </p:sp>
        <p:sp>
          <p:nvSpPr>
            <p:cNvPr id="38"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9"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grpSp>
        <p:nvGrpSpPr>
          <p:cNvPr id="48" name="组合 47"/>
          <p:cNvGrpSpPr/>
          <p:nvPr/>
        </p:nvGrpSpPr>
        <p:grpSpPr>
          <a:xfrm>
            <a:off x="201613" y="830264"/>
            <a:ext cx="6331161" cy="739333"/>
            <a:chOff x="201613" y="830263"/>
            <a:chExt cx="6273960" cy="739333"/>
          </a:xfrm>
        </p:grpSpPr>
        <p:sp>
          <p:nvSpPr>
            <p:cNvPr id="49" name="圆角矩形 12"/>
            <p:cNvSpPr/>
            <p:nvPr/>
          </p:nvSpPr>
          <p:spPr>
            <a:xfrm>
              <a:off x="1255713" y="830263"/>
              <a:ext cx="5219860" cy="739333"/>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倾斜概率分布的基于组的节点采样器</a:t>
              </a:r>
            </a:p>
          </p:txBody>
        </p:sp>
        <p:sp>
          <p:nvSpPr>
            <p:cNvPr id="63" name="矩形 8"/>
            <p:cNvSpPr/>
            <p:nvPr>
              <p:custDataLst>
                <p:tags r:id="rId1"/>
              </p:custDataLst>
            </p:nvPr>
          </p:nvSpPr>
          <p:spPr>
            <a:xfrm>
              <a:off x="201613" y="933450"/>
              <a:ext cx="617147" cy="61030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3.2</a:t>
              </a:r>
            </a:p>
          </p:txBody>
        </p:sp>
      </p:grpSp>
      <p:pic>
        <p:nvPicPr>
          <p:cNvPr id="64" name="图片 63"/>
          <p:cNvPicPr>
            <a:picLocks noChangeAspect="1"/>
          </p:cNvPicPr>
          <p:nvPr/>
        </p:nvPicPr>
        <p:blipFill>
          <a:blip r:embed="rId4"/>
          <a:stretch>
            <a:fillRect/>
          </a:stretch>
        </p:blipFill>
        <p:spPr>
          <a:xfrm>
            <a:off x="7019925" y="743983"/>
            <a:ext cx="5172075" cy="5953125"/>
          </a:xfrm>
          <a:prstGeom prst="rect">
            <a:avLst/>
          </a:prstGeom>
          <a:noFill/>
          <a:ln>
            <a:noFill/>
          </a:ln>
        </p:spPr>
      </p:pic>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0" y="212373"/>
            <a:ext cx="2979230" cy="540000"/>
            <a:chOff x="0" y="271354"/>
            <a:chExt cx="2979230" cy="540000"/>
          </a:xfrm>
        </p:grpSpPr>
        <p:sp>
          <p:nvSpPr>
            <p:cNvPr id="88"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研究内容</a:t>
              </a:r>
            </a:p>
          </p:txBody>
        </p:sp>
        <p:sp>
          <p:nvSpPr>
            <p:cNvPr id="89"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91"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82" name="图片 81"/>
          <p:cNvPicPr>
            <a:picLocks noChangeAspect="1"/>
          </p:cNvPicPr>
          <p:nvPr/>
        </p:nvPicPr>
        <p:blipFill>
          <a:blip r:embed="rId3"/>
          <a:stretch>
            <a:fillRect/>
          </a:stretch>
        </p:blipFill>
        <p:spPr>
          <a:xfrm>
            <a:off x="36000" y="1023245"/>
            <a:ext cx="12120000" cy="2103507"/>
          </a:xfrm>
          <a:prstGeom prst="rect">
            <a:avLst/>
          </a:prstGeom>
          <a:noFill/>
          <a:ln>
            <a:noFill/>
          </a:ln>
        </p:spPr>
      </p:pic>
      <p:pic>
        <p:nvPicPr>
          <p:cNvPr id="92" name="图片 91"/>
          <p:cNvPicPr>
            <a:picLocks noChangeAspect="1"/>
          </p:cNvPicPr>
          <p:nvPr/>
        </p:nvPicPr>
        <p:blipFill>
          <a:blip r:embed="rId4"/>
          <a:stretch>
            <a:fillRect/>
          </a:stretch>
        </p:blipFill>
        <p:spPr>
          <a:xfrm>
            <a:off x="347662" y="3307482"/>
            <a:ext cx="2019300" cy="257175"/>
          </a:xfrm>
          <a:prstGeom prst="rect">
            <a:avLst/>
          </a:prstGeom>
          <a:noFill/>
          <a:ln>
            <a:noFill/>
          </a:ln>
        </p:spPr>
      </p:pic>
      <p:pic>
        <p:nvPicPr>
          <p:cNvPr id="93" name="图片 92"/>
          <p:cNvPicPr>
            <a:picLocks noChangeAspect="1"/>
          </p:cNvPicPr>
          <p:nvPr/>
        </p:nvPicPr>
        <p:blipFill>
          <a:blip r:embed="rId5"/>
          <a:stretch>
            <a:fillRect/>
          </a:stretch>
        </p:blipFill>
        <p:spPr>
          <a:xfrm>
            <a:off x="347662" y="3856495"/>
            <a:ext cx="1676400" cy="276225"/>
          </a:xfrm>
          <a:prstGeom prst="rect">
            <a:avLst/>
          </a:prstGeom>
          <a:noFill/>
          <a:ln>
            <a:noFill/>
          </a:ln>
        </p:spPr>
      </p:pic>
      <p:pic>
        <p:nvPicPr>
          <p:cNvPr id="94" name="图片 93"/>
          <p:cNvPicPr>
            <a:picLocks noChangeAspect="1"/>
          </p:cNvPicPr>
          <p:nvPr/>
        </p:nvPicPr>
        <p:blipFill rotWithShape="1">
          <a:blip r:embed="rId6"/>
          <a:srcRect t="12122"/>
          <a:stretch>
            <a:fillRect/>
          </a:stretch>
        </p:blipFill>
        <p:spPr>
          <a:xfrm>
            <a:off x="347662" y="4305495"/>
            <a:ext cx="1228725" cy="276225"/>
          </a:xfrm>
          <a:prstGeom prst="rect">
            <a:avLst/>
          </a:prstGeom>
          <a:noFill/>
          <a:ln>
            <a:noFill/>
          </a:ln>
        </p:spPr>
      </p:pic>
      <p:sp>
        <p:nvSpPr>
          <p:cNvPr id="5" name="矩形 4"/>
          <p:cNvSpPr/>
          <p:nvPr/>
        </p:nvSpPr>
        <p:spPr>
          <a:xfrm>
            <a:off x="2979230" y="4130973"/>
            <a:ext cx="6096000" cy="1477328"/>
          </a:xfrm>
          <a:prstGeom prst="rect">
            <a:avLst/>
          </a:prstGeom>
        </p:spPr>
        <p:txBody>
          <a:bodyPr>
            <a:spAutoFit/>
          </a:bodyPr>
          <a:lstStyle/>
          <a:p>
            <a:pPr algn="just"/>
            <a:r>
              <a:rPr lang="zh-CN" altLang="en-US" kern="100" spc="75" dirty="0">
                <a:latin typeface="宋体" panose="02010600030101010101" pitchFamily="2" charset="-122"/>
                <a:ea typeface="宋体" panose="02010600030101010101" pitchFamily="2" charset="-122"/>
              </a:rPr>
              <a:t>内存不受限制或足够大的理想场景中，我们只需使用别名节点采样器来实现最佳效率。然而，正如引言中所介绍的，这在实践中导致了内存爆炸问题。为了聪明地利用内存，我们为每个节点或边缘分配不同的采样器，从而在不引起内存爆炸的情况下最大限度地提高效率。</a:t>
            </a:r>
            <a:endParaRPr lang="zh-CN" altLang="en-US" sz="2000" kern="100" dirty="0">
              <a:effectLst/>
              <a:latin typeface="Times New Roman" panose="02020603050405020304" pitchFamily="18" charset="0"/>
              <a:ea typeface="宋体" panose="02010600030101010101" pitchFamily="2" charset="-122"/>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121103" y="456890"/>
            <a:ext cx="1723549" cy="1384995"/>
          </a:xfrm>
          <a:prstGeom prst="rect">
            <a:avLst/>
          </a:prstGeom>
        </p:spPr>
        <p:txBody>
          <a:bodyPr wrap="none">
            <a:spAutoFit/>
          </a:bodyPr>
          <a:lstStyle/>
          <a:p>
            <a:pPr algn="ctr"/>
            <a:r>
              <a:rPr lang="zh-CN" altLang="en-US" sz="6000" dirty="0">
                <a:latin typeface="Times New Roman" panose="02020603050405020304" pitchFamily="18" charset="0"/>
                <a:ea typeface="+mj-ea"/>
                <a:cs typeface="Times New Roman" panose="02020603050405020304" pitchFamily="18" charset="0"/>
              </a:rPr>
              <a:t>目录</a:t>
            </a:r>
            <a:endParaRPr lang="en-US" altLang="zh-CN" sz="6000" dirty="0">
              <a:latin typeface="Times New Roman" panose="02020603050405020304" pitchFamily="18" charset="0"/>
              <a:ea typeface="+mj-ea"/>
              <a:cs typeface="Times New Roman" panose="02020603050405020304" pitchFamily="18" charset="0"/>
            </a:endParaRPr>
          </a:p>
          <a:p>
            <a:pPr algn="ctr"/>
            <a:r>
              <a:rPr lang="en-US" altLang="zh-CN" sz="2400" dirty="0">
                <a:latin typeface="Times New Roman" panose="02020603050405020304" pitchFamily="18" charset="0"/>
                <a:ea typeface="+mj-ea"/>
                <a:cs typeface="Times New Roman" panose="02020603050405020304" pitchFamily="18" charset="0"/>
              </a:rPr>
              <a:t>CONTENT</a:t>
            </a:r>
          </a:p>
        </p:txBody>
      </p:sp>
      <p:grpSp>
        <p:nvGrpSpPr>
          <p:cNvPr id="3" name="组合 2"/>
          <p:cNvGrpSpPr/>
          <p:nvPr/>
        </p:nvGrpSpPr>
        <p:grpSpPr>
          <a:xfrm>
            <a:off x="1046375" y="1894699"/>
            <a:ext cx="3355941" cy="597086"/>
            <a:chOff x="1046375" y="2193247"/>
            <a:chExt cx="3355941" cy="597087"/>
          </a:xfrm>
        </p:grpSpPr>
        <p:sp>
          <p:nvSpPr>
            <p:cNvPr id="22" name="文本框 21"/>
            <p:cNvSpPr txBox="1"/>
            <p:nvPr/>
          </p:nvSpPr>
          <p:spPr>
            <a:xfrm>
              <a:off x="1602555" y="2193247"/>
              <a:ext cx="2799761" cy="573043"/>
            </a:xfrm>
            <a:prstGeom prst="rect">
              <a:avLst/>
            </a:prstGeom>
            <a:noFill/>
          </p:spPr>
          <p:txBody>
            <a:bodyPr wrap="square" rtlCol="0">
              <a:spAutoFit/>
            </a:bodyPr>
            <a:lstStyle/>
            <a:p>
              <a:pPr defTabSz="609600">
                <a:lnSpc>
                  <a:spcPct val="130000"/>
                </a:lnSpc>
              </a:pPr>
              <a:r>
                <a:rPr lang="zh-CN" altLang="en-US" sz="2800" b="1" dirty="0">
                  <a:latin typeface="宋体" panose="02010600030101010101" pitchFamily="2" charset="-122"/>
                  <a:ea typeface="宋体" panose="02010600030101010101" pitchFamily="2" charset="-122"/>
                </a:rPr>
                <a:t>研究背景</a:t>
              </a:r>
            </a:p>
          </p:txBody>
        </p:sp>
        <p:sp>
          <p:nvSpPr>
            <p:cNvPr id="2" name="矩形 1"/>
            <p:cNvSpPr/>
            <p:nvPr/>
          </p:nvSpPr>
          <p:spPr>
            <a:xfrm>
              <a:off x="1046375" y="2234153"/>
              <a:ext cx="556181" cy="556181"/>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p:txBody>
        </p:sp>
      </p:grpSp>
      <p:grpSp>
        <p:nvGrpSpPr>
          <p:cNvPr id="40" name="组合 39"/>
          <p:cNvGrpSpPr/>
          <p:nvPr/>
        </p:nvGrpSpPr>
        <p:grpSpPr>
          <a:xfrm>
            <a:off x="1046375" y="2827580"/>
            <a:ext cx="3355943" cy="597087"/>
            <a:chOff x="1046375" y="2193247"/>
            <a:chExt cx="3355943" cy="597087"/>
          </a:xfrm>
        </p:grpSpPr>
        <p:sp>
          <p:nvSpPr>
            <p:cNvPr id="41" name="文本框 40"/>
            <p:cNvSpPr txBox="1"/>
            <p:nvPr/>
          </p:nvSpPr>
          <p:spPr>
            <a:xfrm>
              <a:off x="1602556" y="2193247"/>
              <a:ext cx="2799762" cy="573042"/>
            </a:xfrm>
            <a:prstGeom prst="rect">
              <a:avLst/>
            </a:prstGeom>
            <a:noFill/>
          </p:spPr>
          <p:txBody>
            <a:bodyPr wrap="square" rtlCol="0">
              <a:spAutoFit/>
            </a:bodyPr>
            <a:lstStyle/>
            <a:p>
              <a:pPr defTabSz="609600">
                <a:lnSpc>
                  <a:spcPct val="130000"/>
                </a:lnSpc>
              </a:pPr>
              <a:r>
                <a:rPr lang="zh-CN" altLang="en-US" sz="2800" b="1" dirty="0">
                  <a:latin typeface="宋体" panose="02010600030101010101" pitchFamily="2" charset="-122"/>
                  <a:ea typeface="宋体" panose="02010600030101010101" pitchFamily="2" charset="-122"/>
                </a:rPr>
                <a:t>相关知识</a:t>
              </a:r>
            </a:p>
          </p:txBody>
        </p:sp>
        <p:sp>
          <p:nvSpPr>
            <p:cNvPr id="42" name="矩形 41"/>
            <p:cNvSpPr/>
            <p:nvPr/>
          </p:nvSpPr>
          <p:spPr>
            <a:xfrm>
              <a:off x="1046375" y="2234153"/>
              <a:ext cx="556181" cy="556181"/>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p:txBody>
        </p:sp>
      </p:grpSp>
      <p:grpSp>
        <p:nvGrpSpPr>
          <p:cNvPr id="43" name="组合 42"/>
          <p:cNvGrpSpPr/>
          <p:nvPr/>
        </p:nvGrpSpPr>
        <p:grpSpPr>
          <a:xfrm>
            <a:off x="1046375" y="3760448"/>
            <a:ext cx="3355943" cy="597086"/>
            <a:chOff x="1046375" y="2193247"/>
            <a:chExt cx="3355943" cy="597087"/>
          </a:xfrm>
        </p:grpSpPr>
        <p:sp>
          <p:nvSpPr>
            <p:cNvPr id="44" name="文本框 43"/>
            <p:cNvSpPr txBox="1"/>
            <p:nvPr/>
          </p:nvSpPr>
          <p:spPr>
            <a:xfrm>
              <a:off x="1602556" y="2193247"/>
              <a:ext cx="2799762" cy="573043"/>
            </a:xfrm>
            <a:prstGeom prst="rect">
              <a:avLst/>
            </a:prstGeom>
            <a:noFill/>
          </p:spPr>
          <p:txBody>
            <a:bodyPr wrap="square" rtlCol="0">
              <a:spAutoFit/>
            </a:bodyPr>
            <a:lstStyle/>
            <a:p>
              <a:pPr defTabSz="609600">
                <a:lnSpc>
                  <a:spcPct val="130000"/>
                </a:lnSpc>
              </a:pPr>
              <a:r>
                <a:rPr lang="zh-CN" altLang="en-US" sz="2800" b="1" dirty="0">
                  <a:latin typeface="宋体" panose="02010600030101010101" pitchFamily="2" charset="-122"/>
                  <a:ea typeface="宋体" panose="02010600030101010101" pitchFamily="2" charset="-122"/>
                </a:rPr>
                <a:t>研究内容</a:t>
              </a:r>
            </a:p>
          </p:txBody>
        </p:sp>
        <p:sp>
          <p:nvSpPr>
            <p:cNvPr id="45" name="矩形 44"/>
            <p:cNvSpPr/>
            <p:nvPr/>
          </p:nvSpPr>
          <p:spPr>
            <a:xfrm>
              <a:off x="1046375" y="2234153"/>
              <a:ext cx="556181" cy="556181"/>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p:txBody>
        </p:sp>
      </p:grpSp>
      <p:grpSp>
        <p:nvGrpSpPr>
          <p:cNvPr id="48" name="组合 47"/>
          <p:cNvGrpSpPr/>
          <p:nvPr/>
        </p:nvGrpSpPr>
        <p:grpSpPr>
          <a:xfrm>
            <a:off x="1046374" y="4693324"/>
            <a:ext cx="3355943" cy="597086"/>
            <a:chOff x="1046375" y="2193247"/>
            <a:chExt cx="3355943" cy="597087"/>
          </a:xfrm>
        </p:grpSpPr>
        <p:sp>
          <p:nvSpPr>
            <p:cNvPr id="49" name="文本框 48"/>
            <p:cNvSpPr txBox="1"/>
            <p:nvPr/>
          </p:nvSpPr>
          <p:spPr>
            <a:xfrm>
              <a:off x="1602556" y="2193247"/>
              <a:ext cx="2799762" cy="573043"/>
            </a:xfrm>
            <a:prstGeom prst="rect">
              <a:avLst/>
            </a:prstGeom>
            <a:noFill/>
          </p:spPr>
          <p:txBody>
            <a:bodyPr wrap="square" rtlCol="0">
              <a:spAutoFit/>
            </a:bodyPr>
            <a:lstStyle/>
            <a:p>
              <a:pPr defTabSz="609600">
                <a:lnSpc>
                  <a:spcPct val="130000"/>
                </a:lnSpc>
              </a:pPr>
              <a:r>
                <a:rPr lang="zh-CN" altLang="en-US" sz="2800" b="1" dirty="0">
                  <a:latin typeface="宋体" panose="02010600030101010101" pitchFamily="2" charset="-122"/>
                  <a:ea typeface="宋体" panose="02010600030101010101" pitchFamily="2" charset="-122"/>
                </a:rPr>
                <a:t>实验结果</a:t>
              </a:r>
            </a:p>
          </p:txBody>
        </p:sp>
        <p:sp>
          <p:nvSpPr>
            <p:cNvPr id="50" name="矩形 49"/>
            <p:cNvSpPr/>
            <p:nvPr/>
          </p:nvSpPr>
          <p:spPr>
            <a:xfrm>
              <a:off x="1046375" y="2234153"/>
              <a:ext cx="556181" cy="556181"/>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p:txBody>
        </p:sp>
      </p:grpSp>
      <p:grpSp>
        <p:nvGrpSpPr>
          <p:cNvPr id="51" name="组合 50"/>
          <p:cNvGrpSpPr/>
          <p:nvPr/>
        </p:nvGrpSpPr>
        <p:grpSpPr>
          <a:xfrm>
            <a:off x="1046375" y="5626206"/>
            <a:ext cx="3355943" cy="597087"/>
            <a:chOff x="1046375" y="2193247"/>
            <a:chExt cx="3355943" cy="597087"/>
          </a:xfrm>
        </p:grpSpPr>
        <p:sp>
          <p:nvSpPr>
            <p:cNvPr id="52" name="文本框 51"/>
            <p:cNvSpPr txBox="1"/>
            <p:nvPr/>
          </p:nvSpPr>
          <p:spPr>
            <a:xfrm>
              <a:off x="1602556" y="2193247"/>
              <a:ext cx="2799762" cy="573042"/>
            </a:xfrm>
            <a:prstGeom prst="rect">
              <a:avLst/>
            </a:prstGeom>
            <a:noFill/>
          </p:spPr>
          <p:txBody>
            <a:bodyPr wrap="square" rtlCol="0">
              <a:spAutoFit/>
            </a:bodyPr>
            <a:lstStyle/>
            <a:p>
              <a:pPr defTabSz="609600">
                <a:lnSpc>
                  <a:spcPct val="130000"/>
                </a:lnSpc>
              </a:pPr>
              <a:r>
                <a:rPr lang="zh-CN" altLang="en-US" sz="2800" b="1" dirty="0">
                  <a:latin typeface="宋体" panose="02010600030101010101" pitchFamily="2" charset="-122"/>
                  <a:ea typeface="宋体" panose="02010600030101010101" pitchFamily="2" charset="-122"/>
                </a:rPr>
                <a:t>总结</a:t>
              </a:r>
            </a:p>
          </p:txBody>
        </p:sp>
        <p:sp>
          <p:nvSpPr>
            <p:cNvPr id="53" name="矩形 52"/>
            <p:cNvSpPr/>
            <p:nvPr/>
          </p:nvSpPr>
          <p:spPr>
            <a:xfrm>
              <a:off x="1046375" y="2234153"/>
              <a:ext cx="556181" cy="556181"/>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p:txBody>
        </p:sp>
      </p:gr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212373"/>
            <a:ext cx="2979230" cy="540000"/>
            <a:chOff x="0" y="271354"/>
            <a:chExt cx="2979230" cy="540000"/>
          </a:xfrm>
        </p:grpSpPr>
        <p:sp>
          <p:nvSpPr>
            <p:cNvPr id="37"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研究内容</a:t>
              </a:r>
            </a:p>
          </p:txBody>
        </p:sp>
        <p:sp>
          <p:nvSpPr>
            <p:cNvPr id="38"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9"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grpSp>
        <p:nvGrpSpPr>
          <p:cNvPr id="48" name="组合 47"/>
          <p:cNvGrpSpPr/>
          <p:nvPr/>
        </p:nvGrpSpPr>
        <p:grpSpPr>
          <a:xfrm>
            <a:off x="201613" y="830264"/>
            <a:ext cx="6331161" cy="739333"/>
            <a:chOff x="201613" y="830263"/>
            <a:chExt cx="6273960" cy="739333"/>
          </a:xfrm>
        </p:grpSpPr>
        <p:sp>
          <p:nvSpPr>
            <p:cNvPr id="49" name="圆角矩形 12"/>
            <p:cNvSpPr/>
            <p:nvPr/>
          </p:nvSpPr>
          <p:spPr>
            <a:xfrm>
              <a:off x="1255713" y="830263"/>
              <a:ext cx="5219860" cy="739333"/>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记忆感知框架</a:t>
              </a:r>
            </a:p>
          </p:txBody>
        </p:sp>
        <p:sp>
          <p:nvSpPr>
            <p:cNvPr id="63" name="矩形 8"/>
            <p:cNvSpPr/>
            <p:nvPr>
              <p:custDataLst>
                <p:tags r:id="rId1"/>
              </p:custDataLst>
            </p:nvPr>
          </p:nvSpPr>
          <p:spPr>
            <a:xfrm>
              <a:off x="201613" y="933450"/>
              <a:ext cx="617147" cy="61030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3.3</a:t>
              </a:r>
            </a:p>
          </p:txBody>
        </p:sp>
      </p:grpSp>
      <p:sp>
        <p:nvSpPr>
          <p:cNvPr id="2" name="矩形 1"/>
          <p:cNvSpPr/>
          <p:nvPr/>
        </p:nvSpPr>
        <p:spPr>
          <a:xfrm>
            <a:off x="3168707" y="1937689"/>
            <a:ext cx="6096000" cy="1200329"/>
          </a:xfrm>
          <a:prstGeom prst="rect">
            <a:avLst/>
          </a:prstGeom>
        </p:spPr>
        <p:txBody>
          <a:bodyPr>
            <a:spAutoFit/>
          </a:bodyPr>
          <a:lstStyle/>
          <a:p>
            <a:r>
              <a:rPr lang="zh-CN" altLang="en-US" dirty="0"/>
              <a:t>该框架的核心是一个基于成本的优化器。该优化器保证了在各种内存预算下的二阶随机遍历的高效率。它不仅从零开始贪婪地寻找高效的节点采样分配，而且能够在内存预算在线变化时快速更新分配。</a:t>
            </a:r>
          </a:p>
        </p:txBody>
      </p:sp>
      <p:sp>
        <p:nvSpPr>
          <p:cNvPr id="3" name="矩形 2"/>
          <p:cNvSpPr/>
          <p:nvPr/>
        </p:nvSpPr>
        <p:spPr>
          <a:xfrm>
            <a:off x="3227109" y="3251355"/>
            <a:ext cx="6096000" cy="1708160"/>
          </a:xfrm>
          <a:prstGeom prst="rect">
            <a:avLst/>
          </a:prstGeom>
        </p:spPr>
        <p:txBody>
          <a:bodyPr>
            <a:spAutoFit/>
          </a:bodyPr>
          <a:lstStyle/>
          <a:p>
            <a:pPr algn="just">
              <a:lnSpc>
                <a:spcPts val="1840"/>
              </a:lnSpc>
            </a:pPr>
            <a:r>
              <a:rPr lang="en-US" altLang="zh-CN" kern="0" spc="75" dirty="0">
                <a:latin typeface="Arial" panose="020B0604020202020204" pitchFamily="34" charset="0"/>
                <a:ea typeface="宋体" panose="02010600030101010101" pitchFamily="2" charset="-122"/>
                <a:cs typeface="Times New Roman" panose="02020603050405020304" pitchFamily="18" charset="0"/>
              </a:rPr>
              <a:t>(1)</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首先初始化代价模型，并计算拒绝节点采样器的边界常数。</a:t>
            </a:r>
            <a:endParaRPr lang="en-US" altLang="zh-CN" kern="0" spc="75" dirty="0">
              <a:latin typeface="宋体" panose="02010600030101010101" pitchFamily="2" charset="-122"/>
              <a:ea typeface="宋体" panose="02010600030101010101" pitchFamily="2" charset="-122"/>
              <a:cs typeface="Times New Roman" panose="02020603050405020304" pitchFamily="18" charset="0"/>
            </a:endParaRPr>
          </a:p>
          <a:p>
            <a:pPr algn="just">
              <a:lnSpc>
                <a:spcPts val="1840"/>
              </a:lnSpc>
            </a:pPr>
            <a:r>
              <a:rPr lang="en-US" altLang="zh-CN" kern="0" spc="75" dirty="0">
                <a:latin typeface="Arial" panose="020B0604020202020204" pitchFamily="34" charset="0"/>
                <a:ea typeface="宋体" panose="02010600030101010101" pitchFamily="2" charset="-122"/>
                <a:cs typeface="Times New Roman" panose="02020603050405020304" pitchFamily="18" charset="0"/>
              </a:rPr>
              <a:t>(2)</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然后，在不违反内存约束的情况下，执行基于代价的优化器生成高效的节点采样器分配。</a:t>
            </a:r>
            <a:endParaRPr lang="en-US" altLang="zh-CN" kern="0" spc="75" dirty="0">
              <a:latin typeface="宋体" panose="02010600030101010101" pitchFamily="2" charset="-122"/>
              <a:ea typeface="宋体" panose="02010600030101010101" pitchFamily="2" charset="-122"/>
              <a:cs typeface="Times New Roman" panose="02020603050405020304" pitchFamily="18" charset="0"/>
            </a:endParaRPr>
          </a:p>
          <a:p>
            <a:pPr algn="just">
              <a:lnSpc>
                <a:spcPts val="1840"/>
              </a:lnSpc>
            </a:pPr>
            <a:r>
              <a:rPr lang="en-US" altLang="zh-CN" kern="0" spc="75" dirty="0">
                <a:latin typeface="Arial" panose="020B0604020202020204" pitchFamily="34" charset="0"/>
                <a:ea typeface="宋体" panose="02010600030101010101" pitchFamily="2" charset="-122"/>
                <a:cs typeface="Times New Roman" panose="02020603050405020304" pitchFamily="18" charset="0"/>
              </a:rPr>
              <a:t>(3)</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在分配的基础上，对整个图中的每个节点采样器进行初始化。</a:t>
            </a:r>
            <a:endParaRPr lang="en-US" altLang="zh-CN" kern="0" spc="75" dirty="0">
              <a:latin typeface="宋体" panose="02010600030101010101" pitchFamily="2" charset="-122"/>
              <a:ea typeface="宋体" panose="02010600030101010101" pitchFamily="2" charset="-122"/>
              <a:cs typeface="Times New Roman" panose="02020603050405020304" pitchFamily="18" charset="0"/>
            </a:endParaRPr>
          </a:p>
          <a:p>
            <a:pPr algn="just">
              <a:lnSpc>
                <a:spcPts val="1840"/>
              </a:lnSpc>
            </a:pPr>
            <a:r>
              <a:rPr lang="en-US" altLang="zh-CN" kern="0" spc="75" dirty="0">
                <a:latin typeface="Arial" panose="020B0604020202020204" pitchFamily="34" charset="0"/>
                <a:ea typeface="宋体" panose="02010600030101010101" pitchFamily="2" charset="-122"/>
                <a:cs typeface="Times New Roman" panose="02020603050405020304" pitchFamily="18" charset="0"/>
              </a:rPr>
              <a:t>(4)</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最后，框架准备进行二阶随机遍历。</a:t>
            </a:r>
            <a:endParaRPr lang="zh-CN" altLang="en-US" sz="2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矩形 3"/>
          <p:cNvSpPr/>
          <p:nvPr/>
        </p:nvSpPr>
        <p:spPr>
          <a:xfrm>
            <a:off x="3641889" y="5556804"/>
            <a:ext cx="6096000" cy="646331"/>
          </a:xfrm>
          <a:prstGeom prst="rect">
            <a:avLst/>
          </a:prstGeom>
        </p:spPr>
        <p:txBody>
          <a:bodyPr>
            <a:spAutoFit/>
          </a:bodyPr>
          <a:lstStyle/>
          <a:p>
            <a:r>
              <a:rPr lang="zh-CN" altLang="en-US" dirty="0"/>
              <a:t>此外，该框架为用户定义采样器和面向应用程序的随机漫步模型提供了灵活的编程接口。</a:t>
            </a:r>
          </a:p>
        </p:txBody>
      </p:sp>
      <p:pic>
        <p:nvPicPr>
          <p:cNvPr id="5" name="图片 4">
            <a:extLst>
              <a:ext uri="{FF2B5EF4-FFF2-40B4-BE49-F238E27FC236}">
                <a16:creationId xmlns:a16="http://schemas.microsoft.com/office/drawing/2014/main" id="{E1E3522A-078A-4F6E-8F31-2988B7C02C41}"/>
              </a:ext>
            </a:extLst>
          </p:cNvPr>
          <p:cNvPicPr>
            <a:picLocks noChangeAspect="1"/>
          </p:cNvPicPr>
          <p:nvPr/>
        </p:nvPicPr>
        <p:blipFill>
          <a:blip r:embed="rId4"/>
          <a:stretch>
            <a:fillRect/>
          </a:stretch>
        </p:blipFill>
        <p:spPr>
          <a:xfrm>
            <a:off x="7741104" y="4431669"/>
            <a:ext cx="4185285" cy="1125135"/>
          </a:xfrm>
          <a:prstGeom prst="rect">
            <a:avLst/>
          </a:prstGeom>
        </p:spPr>
      </p:pic>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p:cNvGrpSpPr/>
          <p:nvPr/>
        </p:nvGrpSpPr>
        <p:grpSpPr>
          <a:xfrm>
            <a:off x="0" y="212373"/>
            <a:ext cx="2979230" cy="540000"/>
            <a:chOff x="0" y="271354"/>
            <a:chExt cx="2979230" cy="540000"/>
          </a:xfrm>
        </p:grpSpPr>
        <p:sp>
          <p:nvSpPr>
            <p:cNvPr id="88"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研究内容</a:t>
              </a:r>
            </a:p>
          </p:txBody>
        </p:sp>
        <p:sp>
          <p:nvSpPr>
            <p:cNvPr id="90"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91"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grpSp>
        <p:nvGrpSpPr>
          <p:cNvPr id="14" name="组合 13"/>
          <p:cNvGrpSpPr/>
          <p:nvPr/>
        </p:nvGrpSpPr>
        <p:grpSpPr>
          <a:xfrm>
            <a:off x="201613" y="830264"/>
            <a:ext cx="6331161" cy="739333"/>
            <a:chOff x="201613" y="830263"/>
            <a:chExt cx="6273960" cy="739333"/>
          </a:xfrm>
        </p:grpSpPr>
        <p:sp>
          <p:nvSpPr>
            <p:cNvPr id="15" name="圆角矩形 12"/>
            <p:cNvSpPr/>
            <p:nvPr/>
          </p:nvSpPr>
          <p:spPr>
            <a:xfrm>
              <a:off x="1255713" y="830263"/>
              <a:ext cx="5219860" cy="739333"/>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gn="ctr"/>
              <a:r>
                <a:rPr lang="zh-CN" altLang="en-US" sz="2000" dirty="0"/>
                <a:t>基于成本的优化器</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8"/>
            <p:cNvSpPr/>
            <p:nvPr>
              <p:custDataLst>
                <p:tags r:id="rId1"/>
              </p:custDataLst>
            </p:nvPr>
          </p:nvSpPr>
          <p:spPr>
            <a:xfrm>
              <a:off x="201613" y="933450"/>
              <a:ext cx="617147" cy="61030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3.3</a:t>
              </a:r>
            </a:p>
          </p:txBody>
        </p:sp>
      </p:grpSp>
      <p:sp>
        <p:nvSpPr>
          <p:cNvPr id="17" name="矩形 16"/>
          <p:cNvSpPr/>
          <p:nvPr/>
        </p:nvSpPr>
        <p:spPr>
          <a:xfrm>
            <a:off x="2544240" y="2299721"/>
            <a:ext cx="2954655" cy="369332"/>
          </a:xfrm>
          <a:prstGeom prst="rect">
            <a:avLst/>
          </a:prstGeom>
        </p:spPr>
        <p:txBody>
          <a:bodyPr wrap="none">
            <a:spAutoFit/>
          </a:bodyPr>
          <a:lstStyle/>
          <a:p>
            <a:r>
              <a:rPr lang="zh-CN" altLang="en-US" dirty="0"/>
              <a:t>节点采样器分配的贪婪算法</a:t>
            </a:r>
          </a:p>
        </p:txBody>
      </p:sp>
      <p:sp>
        <p:nvSpPr>
          <p:cNvPr id="18" name="矩形 17"/>
          <p:cNvSpPr/>
          <p:nvPr/>
        </p:nvSpPr>
        <p:spPr>
          <a:xfrm>
            <a:off x="3026743" y="2780824"/>
            <a:ext cx="1989647" cy="369332"/>
          </a:xfrm>
          <a:prstGeom prst="rect">
            <a:avLst/>
          </a:prstGeom>
        </p:spPr>
        <p:txBody>
          <a:bodyPr wrap="none">
            <a:spAutoFit/>
          </a:bodyPr>
          <a:lstStyle/>
          <a:p>
            <a:pPr algn="just"/>
            <a:r>
              <a:rPr lang="en-US" altLang="zh-CN" kern="100" spc="75" dirty="0">
                <a:latin typeface="Arial" panose="020B0604020202020204" pitchFamily="34" charset="0"/>
                <a:ea typeface="宋体" panose="02010600030101010101" pitchFamily="2" charset="-122"/>
                <a:cs typeface="Arial" panose="020B0604020202020204" pitchFamily="34" charset="0"/>
              </a:rPr>
              <a:t>0-1</a:t>
            </a:r>
            <a:r>
              <a:rPr lang="zh-CN" altLang="en-US" kern="100" spc="75" dirty="0">
                <a:latin typeface="宋体" panose="02010600030101010101" pitchFamily="2" charset="-122"/>
                <a:ea typeface="宋体" panose="02010600030101010101" pitchFamily="2" charset="-122"/>
                <a:cs typeface="Arial" panose="020B0604020202020204" pitchFamily="34" charset="0"/>
              </a:rPr>
              <a:t>分组背包问题</a:t>
            </a:r>
            <a:endParaRPr lang="zh-CN" altLang="en-US" sz="2000" kern="100" dirty="0">
              <a:effectLst/>
              <a:latin typeface="Times New Roman" panose="02020603050405020304" pitchFamily="18" charset="0"/>
              <a:ea typeface="宋体" panose="02010600030101010101" pitchFamily="2" charset="-122"/>
            </a:endParaRPr>
          </a:p>
        </p:txBody>
      </p:sp>
      <p:sp>
        <p:nvSpPr>
          <p:cNvPr id="19" name="矩形 18"/>
          <p:cNvSpPr/>
          <p:nvPr/>
        </p:nvSpPr>
        <p:spPr>
          <a:xfrm>
            <a:off x="3175132" y="3324023"/>
            <a:ext cx="1447832" cy="323165"/>
          </a:xfrm>
          <a:prstGeom prst="rect">
            <a:avLst/>
          </a:prstGeom>
        </p:spPr>
        <p:txBody>
          <a:bodyPr wrap="none">
            <a:spAutoFit/>
          </a:bodyPr>
          <a:lstStyle/>
          <a:p>
            <a:pPr algn="just">
              <a:lnSpc>
                <a:spcPts val="1840"/>
              </a:lnSpc>
            </a:pPr>
            <a:r>
              <a:rPr lang="en-US" altLang="zh-CN" kern="0" spc="75" dirty="0">
                <a:latin typeface="Arial" panose="020B0604020202020204" pitchFamily="34" charset="0"/>
                <a:ea typeface="宋体" panose="02010600030101010101" pitchFamily="2" charset="-122"/>
                <a:cs typeface="Times New Roman" panose="02020603050405020304" pitchFamily="18" charset="0"/>
              </a:rPr>
              <a:t>LP</a:t>
            </a:r>
            <a:r>
              <a:rPr lang="zh-CN" altLang="en-US" kern="0" spc="75" dirty="0">
                <a:latin typeface="宋体" panose="02010600030101010101" pitchFamily="2" charset="-122"/>
                <a:ea typeface="宋体" panose="02010600030101010101" pitchFamily="2" charset="-122"/>
                <a:cs typeface="Arial" panose="020B0604020202020204" pitchFamily="34" charset="0"/>
              </a:rPr>
              <a:t>贪心</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算法</a:t>
            </a:r>
            <a:endParaRPr lang="zh-CN" altLang="en-US" sz="28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20" name="图片 19"/>
          <p:cNvPicPr>
            <a:picLocks noChangeAspect="1"/>
          </p:cNvPicPr>
          <p:nvPr/>
        </p:nvPicPr>
        <p:blipFill>
          <a:blip r:embed="rId4"/>
          <a:stretch>
            <a:fillRect/>
          </a:stretch>
        </p:blipFill>
        <p:spPr>
          <a:xfrm>
            <a:off x="6744436" y="1053642"/>
            <a:ext cx="4962525" cy="5448300"/>
          </a:xfrm>
          <a:prstGeom prst="rect">
            <a:avLst/>
          </a:prstGeom>
          <a:noFill/>
          <a:ln>
            <a:noFill/>
          </a:ln>
        </p:spPr>
      </p:pic>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212373"/>
            <a:ext cx="2979230" cy="540000"/>
            <a:chOff x="0" y="271354"/>
            <a:chExt cx="2979230" cy="540000"/>
          </a:xfrm>
        </p:grpSpPr>
        <p:sp>
          <p:nvSpPr>
            <p:cNvPr id="37"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研究内容</a:t>
              </a:r>
            </a:p>
          </p:txBody>
        </p:sp>
        <p:sp>
          <p:nvSpPr>
            <p:cNvPr id="38"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9"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grpSp>
        <p:nvGrpSpPr>
          <p:cNvPr id="48" name="组合 47"/>
          <p:cNvGrpSpPr/>
          <p:nvPr/>
        </p:nvGrpSpPr>
        <p:grpSpPr>
          <a:xfrm>
            <a:off x="201613" y="830264"/>
            <a:ext cx="6331161" cy="739333"/>
            <a:chOff x="201613" y="830263"/>
            <a:chExt cx="6273960" cy="739333"/>
          </a:xfrm>
        </p:grpSpPr>
        <p:sp>
          <p:nvSpPr>
            <p:cNvPr id="49" name="圆角矩形 12"/>
            <p:cNvSpPr/>
            <p:nvPr/>
          </p:nvSpPr>
          <p:spPr>
            <a:xfrm>
              <a:off x="1255713" y="830263"/>
              <a:ext cx="5219860" cy="739333"/>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gn="ctr"/>
              <a:r>
                <a:rPr lang="zh-CN" altLang="en-US" sz="2000" dirty="0"/>
                <a:t>基于成本的优化器</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矩形 8"/>
            <p:cNvSpPr/>
            <p:nvPr>
              <p:custDataLst>
                <p:tags r:id="rId1"/>
              </p:custDataLst>
            </p:nvPr>
          </p:nvSpPr>
          <p:spPr>
            <a:xfrm>
              <a:off x="201613" y="933450"/>
              <a:ext cx="617147" cy="61030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3.3</a:t>
              </a:r>
            </a:p>
          </p:txBody>
        </p:sp>
      </p:grpSp>
      <p:sp>
        <p:nvSpPr>
          <p:cNvPr id="5" name="矩形 4"/>
          <p:cNvSpPr/>
          <p:nvPr/>
        </p:nvSpPr>
        <p:spPr>
          <a:xfrm>
            <a:off x="3729983" y="2753894"/>
            <a:ext cx="1338828" cy="323165"/>
          </a:xfrm>
          <a:prstGeom prst="rect">
            <a:avLst/>
          </a:prstGeom>
        </p:spPr>
        <p:txBody>
          <a:bodyPr wrap="none">
            <a:spAutoFit/>
          </a:bodyPr>
          <a:lstStyle/>
          <a:p>
            <a:pPr algn="just">
              <a:lnSpc>
                <a:spcPts val="1840"/>
              </a:lnSpc>
            </a:pPr>
            <a:r>
              <a:rPr lang="zh-CN" altLang="en-US" kern="0" dirty="0">
                <a:latin typeface="宋体" panose="02010600030101010101" pitchFamily="2" charset="-122"/>
                <a:ea typeface="宋体" panose="02010600030101010101" pitchFamily="2" charset="-122"/>
                <a:cs typeface="Times New Roman" panose="02020603050405020304" pitchFamily="18" charset="0"/>
              </a:rPr>
              <a:t>度贪心算法</a:t>
            </a:r>
            <a:endParaRPr lang="zh-CN" altLang="en-US"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p:cNvSpPr/>
          <p:nvPr/>
        </p:nvSpPr>
        <p:spPr>
          <a:xfrm>
            <a:off x="2806653" y="3697367"/>
            <a:ext cx="3185487" cy="323165"/>
          </a:xfrm>
          <a:prstGeom prst="rect">
            <a:avLst/>
          </a:prstGeom>
        </p:spPr>
        <p:txBody>
          <a:bodyPr wrap="none">
            <a:spAutoFit/>
          </a:bodyPr>
          <a:lstStyle/>
          <a:p>
            <a:pPr algn="just">
              <a:lnSpc>
                <a:spcPts val="1840"/>
              </a:lnSpc>
            </a:pPr>
            <a:r>
              <a:rPr lang="zh-CN" altLang="en-US" kern="0" dirty="0">
                <a:latin typeface="宋体" panose="02010600030101010101" pitchFamily="2" charset="-122"/>
                <a:ea typeface="宋体" panose="02010600030101010101" pitchFamily="2" charset="-122"/>
                <a:cs typeface="Times New Roman" panose="02020603050405020304" pitchFamily="18" charset="0"/>
              </a:rPr>
              <a:t>优先为度小的节点分配别名法</a:t>
            </a:r>
            <a:endParaRPr lang="zh-CN" altLang="en-US" dirty="0">
              <a:latin typeface="Calibri" panose="020F0502020204030204" pitchFamily="34"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7F136F9D-99B3-4EB5-BCD2-048ECCB439CA}"/>
              </a:ext>
            </a:extLst>
          </p:cNvPr>
          <p:cNvPicPr>
            <a:picLocks noChangeAspect="1"/>
          </p:cNvPicPr>
          <p:nvPr/>
        </p:nvPicPr>
        <p:blipFill>
          <a:blip r:embed="rId4"/>
          <a:stretch>
            <a:fillRect/>
          </a:stretch>
        </p:blipFill>
        <p:spPr>
          <a:xfrm>
            <a:off x="5694574" y="2741874"/>
            <a:ext cx="2019300" cy="257175"/>
          </a:xfrm>
          <a:prstGeom prst="rect">
            <a:avLst/>
          </a:prstGeom>
          <a:noFill/>
          <a:ln>
            <a:noFill/>
          </a:ln>
        </p:spPr>
      </p:pic>
      <p:pic>
        <p:nvPicPr>
          <p:cNvPr id="12" name="图片 11">
            <a:extLst>
              <a:ext uri="{FF2B5EF4-FFF2-40B4-BE49-F238E27FC236}">
                <a16:creationId xmlns:a16="http://schemas.microsoft.com/office/drawing/2014/main" id="{8854A22F-8785-478C-9965-A8E9BB734D60}"/>
              </a:ext>
            </a:extLst>
          </p:cNvPr>
          <p:cNvPicPr>
            <a:picLocks noChangeAspect="1"/>
          </p:cNvPicPr>
          <p:nvPr/>
        </p:nvPicPr>
        <p:blipFill>
          <a:blip r:embed="rId5"/>
          <a:stretch>
            <a:fillRect/>
          </a:stretch>
        </p:blipFill>
        <p:spPr>
          <a:xfrm>
            <a:off x="5694574" y="3290887"/>
            <a:ext cx="1676400" cy="276225"/>
          </a:xfrm>
          <a:prstGeom prst="rect">
            <a:avLst/>
          </a:prstGeom>
          <a:noFill/>
          <a:ln>
            <a:noFill/>
          </a:ln>
        </p:spPr>
      </p:pic>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p:cNvGrpSpPr/>
          <p:nvPr/>
        </p:nvGrpSpPr>
        <p:grpSpPr>
          <a:xfrm>
            <a:off x="0" y="212373"/>
            <a:ext cx="2979230" cy="540000"/>
            <a:chOff x="0" y="271354"/>
            <a:chExt cx="2979230" cy="540000"/>
          </a:xfrm>
        </p:grpSpPr>
        <p:sp>
          <p:nvSpPr>
            <p:cNvPr id="88"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研究内容</a:t>
              </a:r>
            </a:p>
          </p:txBody>
        </p:sp>
        <p:sp>
          <p:nvSpPr>
            <p:cNvPr id="90"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91"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 name="矩形 1"/>
          <p:cNvSpPr/>
          <p:nvPr/>
        </p:nvSpPr>
        <p:spPr>
          <a:xfrm>
            <a:off x="818760" y="1298072"/>
            <a:ext cx="6096000" cy="553998"/>
          </a:xfrm>
          <a:prstGeom prst="rect">
            <a:avLst/>
          </a:prstGeom>
        </p:spPr>
        <p:txBody>
          <a:bodyPr>
            <a:spAutoFit/>
          </a:bodyPr>
          <a:lstStyle/>
          <a:p>
            <a:pPr algn="just">
              <a:lnSpc>
                <a:spcPts val="1840"/>
              </a:lnSpc>
            </a:pPr>
            <a:r>
              <a:rPr lang="zh-CN" altLang="en-US" kern="0" dirty="0">
                <a:latin typeface="宋体" panose="02010600030101010101" pitchFamily="2" charset="-122"/>
                <a:ea typeface="宋体" panose="02010600030101010101" pitchFamily="2" charset="-122"/>
                <a:cs typeface="Times New Roman" panose="02020603050405020304" pitchFamily="18" charset="0"/>
              </a:rPr>
              <a:t>以边为中心的策略 分的更细</a:t>
            </a:r>
            <a:endParaRPr lang="zh-CN" altLang="en-US" dirty="0">
              <a:latin typeface="Calibri" panose="020F0502020204030204" pitchFamily="34" charset="0"/>
              <a:ea typeface="宋体" panose="02010600030101010101" pitchFamily="2" charset="-122"/>
              <a:cs typeface="Times New Roman" panose="02020603050405020304" pitchFamily="18" charset="0"/>
            </a:endParaRPr>
          </a:p>
          <a:p>
            <a:pPr algn="just">
              <a:lnSpc>
                <a:spcPts val="1840"/>
              </a:lnSpc>
            </a:pPr>
            <a:r>
              <a:rPr lang="zh-CN" altLang="en-US" kern="0" spc="75" dirty="0">
                <a:latin typeface="宋体" panose="02010600030101010101" pitchFamily="2" charset="-122"/>
                <a:ea typeface="宋体" panose="02010600030101010101" pitchFamily="2" charset="-122"/>
                <a:cs typeface="Times New Roman" panose="02020603050405020304" pitchFamily="18" charset="0"/>
              </a:rPr>
              <a:t>动态内存预算的自适应解决方案</a:t>
            </a:r>
            <a:endParaRPr lang="zh-CN" altLang="en-US" sz="28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A47C6705-36E8-4ABF-93FA-ED2973E26758}"/>
              </a:ext>
            </a:extLst>
          </p:cNvPr>
          <p:cNvPicPr>
            <a:picLocks noChangeAspect="1"/>
          </p:cNvPicPr>
          <p:nvPr/>
        </p:nvPicPr>
        <p:blipFill>
          <a:blip r:embed="rId3"/>
          <a:stretch>
            <a:fillRect/>
          </a:stretch>
        </p:blipFill>
        <p:spPr>
          <a:xfrm>
            <a:off x="652462" y="3020266"/>
            <a:ext cx="6924675" cy="3048000"/>
          </a:xfrm>
          <a:prstGeom prst="rect">
            <a:avLst/>
          </a:prstGeom>
        </p:spPr>
      </p:pic>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8" y="3280459"/>
            <a:ext cx="3602147" cy="884794"/>
          </a:xfrm>
          <a:prstGeom prst="rect">
            <a:avLst/>
          </a:prstGeom>
          <a:noFill/>
        </p:spPr>
        <p:txBody>
          <a:bodyPr wrap="square" rtlCol="0">
            <a:spAutoFit/>
          </a:bodyPr>
          <a:lstStyle/>
          <a:p>
            <a:pPr algn="ctr" defTabSz="609600">
              <a:lnSpc>
                <a:spcPct val="130000"/>
              </a:lnSpc>
            </a:pPr>
            <a:r>
              <a:rPr lang="en-US" altLang="zh-CN" sz="4400" b="1" dirty="0">
                <a:latin typeface="Times New Roman" panose="02020603050405020304" pitchFamily="18" charset="0"/>
                <a:ea typeface="宋体" panose="02010600030101010101" pitchFamily="2" charset="-122"/>
                <a:cs typeface="Times New Roman" panose="02020603050405020304" pitchFamily="18" charset="0"/>
              </a:rPr>
              <a:t>PART</a:t>
            </a:r>
            <a:r>
              <a:rPr lang="zh-CN" altLang="en-US" sz="4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4400" b="1" dirty="0">
                <a:latin typeface="Times New Roman" panose="02020603050405020304" pitchFamily="18" charset="0"/>
                <a:ea typeface="宋体" panose="02010600030101010101" pitchFamily="2" charset="-122"/>
                <a:cs typeface="Times New Roman" panose="02020603050405020304" pitchFamily="18" charset="0"/>
              </a:rPr>
              <a:t>FOUR</a:t>
            </a:r>
            <a:endParaRPr lang="zh-CN" altLang="en-US" sz="4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3136768" y="2255025"/>
            <a:ext cx="5918467" cy="1163588"/>
          </a:xfrm>
          <a:prstGeom prst="rect">
            <a:avLst/>
          </a:prstGeom>
          <a:noFill/>
        </p:spPr>
        <p:txBody>
          <a:bodyPr wrap="square" rtlCol="0">
            <a:spAutoFit/>
          </a:bodyPr>
          <a:lstStyle/>
          <a:p>
            <a:pPr algn="ctr" defTabSz="609600">
              <a:lnSpc>
                <a:spcPct val="130000"/>
              </a:lnSpc>
            </a:pPr>
            <a:r>
              <a:rPr lang="zh-CN" altLang="en-US" sz="6000" dirty="0">
                <a:latin typeface="Times New Roman" panose="02020603050405020304" pitchFamily="18" charset="0"/>
                <a:ea typeface="宋体" panose="02010600030101010101" pitchFamily="2" charset="-122"/>
                <a:cs typeface="Times New Roman" panose="02020603050405020304" pitchFamily="18" charset="0"/>
              </a:rPr>
              <a:t>实验结果</a:t>
            </a:r>
          </a:p>
        </p:txBody>
      </p:sp>
      <p:sp>
        <p:nvSpPr>
          <p:cNvPr id="10" name="矩形 9"/>
          <p:cNvSpPr/>
          <p:nvPr/>
        </p:nvSpPr>
        <p:spPr>
          <a:xfrm>
            <a:off x="4889819" y="4139692"/>
            <a:ext cx="2412367"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01613" y="830264"/>
            <a:ext cx="7631747" cy="739333"/>
            <a:chOff x="201613" y="830263"/>
            <a:chExt cx="7562795" cy="739333"/>
          </a:xfrm>
        </p:grpSpPr>
        <p:sp>
          <p:nvSpPr>
            <p:cNvPr id="35" name="圆角矩形 12"/>
            <p:cNvSpPr/>
            <p:nvPr/>
          </p:nvSpPr>
          <p:spPr>
            <a:xfrm>
              <a:off x="1255713" y="830263"/>
              <a:ext cx="6508695" cy="739333"/>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实验设置</a:t>
              </a:r>
            </a:p>
          </p:txBody>
        </p:sp>
        <p:sp>
          <p:nvSpPr>
            <p:cNvPr id="36" name="矩形 8"/>
            <p:cNvSpPr/>
            <p:nvPr>
              <p:custDataLst>
                <p:tags r:id="rId1"/>
              </p:custDataLst>
            </p:nvPr>
          </p:nvSpPr>
          <p:spPr>
            <a:xfrm>
              <a:off x="201613" y="933450"/>
              <a:ext cx="617147" cy="61030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4.1</a:t>
              </a:r>
            </a:p>
          </p:txBody>
        </p:sp>
      </p:grpSp>
      <p:grpSp>
        <p:nvGrpSpPr>
          <p:cNvPr id="27" name="组合 26"/>
          <p:cNvGrpSpPr/>
          <p:nvPr/>
        </p:nvGrpSpPr>
        <p:grpSpPr>
          <a:xfrm>
            <a:off x="0" y="212373"/>
            <a:ext cx="2979230" cy="540000"/>
            <a:chOff x="0" y="271354"/>
            <a:chExt cx="2979230" cy="540000"/>
          </a:xfrm>
        </p:grpSpPr>
        <p:sp>
          <p:nvSpPr>
            <p:cNvPr id="28"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实验结果</a:t>
              </a:r>
            </a:p>
          </p:txBody>
        </p:sp>
        <p:sp>
          <p:nvSpPr>
            <p:cNvPr id="29"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0"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 name="矩形 1"/>
          <p:cNvSpPr/>
          <p:nvPr/>
        </p:nvSpPr>
        <p:spPr>
          <a:xfrm>
            <a:off x="3048000" y="1945197"/>
            <a:ext cx="6096000" cy="1246495"/>
          </a:xfrm>
          <a:prstGeom prst="rect">
            <a:avLst/>
          </a:prstGeom>
        </p:spPr>
        <p:txBody>
          <a:bodyPr>
            <a:spAutoFit/>
          </a:bodyPr>
          <a:lstStyle/>
          <a:p>
            <a:pPr algn="just">
              <a:lnSpc>
                <a:spcPts val="1840"/>
              </a:lnSpc>
            </a:pPr>
            <a:r>
              <a:rPr lang="en-US" altLang="zh-CN" kern="0" spc="75" dirty="0">
                <a:latin typeface="Arial" panose="020B0604020202020204" pitchFamily="34" charset="0"/>
                <a:ea typeface="宋体" panose="02010600030101010101" pitchFamily="2" charset="-122"/>
                <a:cs typeface="Times New Roman" panose="02020603050405020304" pitchFamily="18" charset="0"/>
              </a:rPr>
              <a:t>64</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位</a:t>
            </a:r>
            <a:r>
              <a:rPr lang="en-US" altLang="zh-CN" kern="0" spc="75" dirty="0">
                <a:latin typeface="Arial" panose="020B0604020202020204" pitchFamily="34" charset="0"/>
                <a:ea typeface="宋体" panose="02010600030101010101" pitchFamily="2" charset="-122"/>
                <a:cs typeface="Times New Roman" panose="02020603050405020304" pitchFamily="18" charset="0"/>
              </a:rPr>
              <a:t>24</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核</a:t>
            </a:r>
            <a:r>
              <a:rPr lang="en-US" altLang="zh-CN" kern="0" spc="75" dirty="0">
                <a:latin typeface="Arial" panose="020B0604020202020204" pitchFamily="34" charset="0"/>
                <a:ea typeface="宋体" panose="02010600030101010101" pitchFamily="2" charset="-122"/>
                <a:cs typeface="Times New Roman" panose="02020603050405020304" pitchFamily="18" charset="0"/>
              </a:rPr>
              <a:t>CPU</a:t>
            </a:r>
            <a:endParaRPr lang="en-US" altLang="zh-CN" kern="0" spc="75" dirty="0">
              <a:latin typeface="宋体" panose="02010600030101010101" pitchFamily="2" charset="-122"/>
              <a:ea typeface="宋体" panose="02010600030101010101" pitchFamily="2" charset="-122"/>
              <a:cs typeface="Times New Roman" panose="02020603050405020304" pitchFamily="18" charset="0"/>
            </a:endParaRPr>
          </a:p>
          <a:p>
            <a:pPr algn="just">
              <a:lnSpc>
                <a:spcPts val="1840"/>
              </a:lnSpc>
            </a:pPr>
            <a:r>
              <a:rPr lang="en-US" altLang="zh-CN" kern="0" spc="75" dirty="0">
                <a:latin typeface="Arial" panose="020B0604020202020204" pitchFamily="34" charset="0"/>
                <a:ea typeface="宋体" panose="02010600030101010101" pitchFamily="2" charset="-122"/>
                <a:cs typeface="Times New Roman" panose="02020603050405020304" pitchFamily="18" charset="0"/>
              </a:rPr>
              <a:t>96GB</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内存</a:t>
            </a:r>
            <a:endParaRPr lang="en-US" altLang="zh-CN" kern="0" spc="75" dirty="0">
              <a:latin typeface="宋体" panose="02010600030101010101" pitchFamily="2" charset="-122"/>
              <a:ea typeface="宋体" panose="02010600030101010101" pitchFamily="2" charset="-122"/>
              <a:cs typeface="Times New Roman" panose="02020603050405020304" pitchFamily="18" charset="0"/>
            </a:endParaRPr>
          </a:p>
          <a:p>
            <a:pPr algn="just">
              <a:lnSpc>
                <a:spcPts val="1840"/>
              </a:lnSpc>
            </a:pPr>
            <a:r>
              <a:rPr lang="en-US" altLang="zh-CN" kern="0" spc="75" dirty="0">
                <a:latin typeface="Arial" panose="020B0604020202020204" pitchFamily="34" charset="0"/>
                <a:ea typeface="宋体" panose="02010600030101010101" pitchFamily="2" charset="-122"/>
                <a:cs typeface="Times New Roman" panose="02020603050405020304" pitchFamily="18" charset="0"/>
              </a:rPr>
              <a:t>2TB</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硬盘</a:t>
            </a:r>
            <a:endParaRPr lang="en-US" altLang="zh-CN" kern="0" spc="75" dirty="0">
              <a:latin typeface="宋体" panose="02010600030101010101" pitchFamily="2" charset="-122"/>
              <a:ea typeface="宋体" panose="02010600030101010101" pitchFamily="2" charset="-122"/>
              <a:cs typeface="Times New Roman" panose="02020603050405020304" pitchFamily="18" charset="0"/>
            </a:endParaRPr>
          </a:p>
          <a:p>
            <a:pPr algn="just">
              <a:lnSpc>
                <a:spcPts val="1840"/>
              </a:lnSpc>
            </a:pPr>
            <a:r>
              <a:rPr lang="zh-CN" altLang="en-US" kern="0" spc="75" dirty="0">
                <a:latin typeface="宋体" panose="02010600030101010101" pitchFamily="2" charset="-122"/>
                <a:ea typeface="宋体" panose="02010600030101010101" pitchFamily="2" charset="-122"/>
                <a:cs typeface="Times New Roman" panose="02020603050405020304" pitchFamily="18" charset="0"/>
              </a:rPr>
              <a:t>操作系统为</a:t>
            </a:r>
            <a:r>
              <a:rPr lang="en-US" altLang="zh-CN" kern="0" spc="75" dirty="0">
                <a:latin typeface="Arial" panose="020B0604020202020204" pitchFamily="34" charset="0"/>
                <a:ea typeface="宋体" panose="02010600030101010101" pitchFamily="2" charset="-122"/>
                <a:cs typeface="Times New Roman" panose="02020603050405020304" pitchFamily="18" charset="0"/>
              </a:rPr>
              <a:t>Ubuntu 18.04 64</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位</a:t>
            </a:r>
            <a:endParaRPr lang="en-US" altLang="zh-CN" kern="0" spc="75" dirty="0">
              <a:latin typeface="宋体" panose="02010600030101010101" pitchFamily="2" charset="-122"/>
              <a:ea typeface="宋体" panose="02010600030101010101" pitchFamily="2" charset="-122"/>
              <a:cs typeface="Times New Roman" panose="02020603050405020304" pitchFamily="18" charset="0"/>
            </a:endParaRPr>
          </a:p>
          <a:p>
            <a:pPr algn="just">
              <a:lnSpc>
                <a:spcPts val="1840"/>
              </a:lnSpc>
            </a:pPr>
            <a:r>
              <a:rPr lang="zh-CN" altLang="en-US" kern="0" spc="75" dirty="0">
                <a:latin typeface="宋体" panose="02010600030101010101" pitchFamily="2" charset="-122"/>
                <a:ea typeface="宋体" panose="02010600030101010101" pitchFamily="2" charset="-122"/>
                <a:cs typeface="Times New Roman" panose="02020603050405020304" pitchFamily="18" charset="0"/>
              </a:rPr>
              <a:t>内存感知框架的并行度被设置为</a:t>
            </a:r>
            <a:r>
              <a:rPr lang="en-US" altLang="zh-CN" kern="0" spc="75" dirty="0">
                <a:latin typeface="Arial" panose="020B0604020202020204" pitchFamily="34" charset="0"/>
                <a:ea typeface="宋体" panose="02010600030101010101" pitchFamily="2" charset="-122"/>
                <a:cs typeface="Times New Roman" panose="02020603050405020304" pitchFamily="18" charset="0"/>
              </a:rPr>
              <a:t>16</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a:t>
            </a:r>
            <a:endParaRPr lang="zh-CN" altLang="en-US" sz="28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31" name="图片 30"/>
          <p:cNvPicPr>
            <a:picLocks noChangeAspect="1"/>
          </p:cNvPicPr>
          <p:nvPr/>
        </p:nvPicPr>
        <p:blipFill>
          <a:blip r:embed="rId4"/>
          <a:stretch>
            <a:fillRect/>
          </a:stretch>
        </p:blipFill>
        <p:spPr>
          <a:xfrm>
            <a:off x="4742041" y="3309643"/>
            <a:ext cx="5722383" cy="2435289"/>
          </a:xfrm>
          <a:prstGeom prst="rect">
            <a:avLst/>
          </a:prstGeom>
          <a:noFill/>
          <a:ln>
            <a:noFill/>
          </a:ln>
        </p:spPr>
      </p:pic>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1613" y="830264"/>
            <a:ext cx="7631747" cy="739333"/>
            <a:chOff x="201613" y="830263"/>
            <a:chExt cx="7562795" cy="739333"/>
          </a:xfrm>
        </p:grpSpPr>
        <p:sp>
          <p:nvSpPr>
            <p:cNvPr id="22" name="圆角矩形 12"/>
            <p:cNvSpPr/>
            <p:nvPr/>
          </p:nvSpPr>
          <p:spPr>
            <a:xfrm>
              <a:off x="1255713" y="830263"/>
              <a:ext cx="6508695" cy="739333"/>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贪心算法</a:t>
              </a:r>
            </a:p>
          </p:txBody>
        </p:sp>
        <p:sp>
          <p:nvSpPr>
            <p:cNvPr id="23" name="矩形 8"/>
            <p:cNvSpPr/>
            <p:nvPr>
              <p:custDataLst>
                <p:tags r:id="rId1"/>
              </p:custDataLst>
            </p:nvPr>
          </p:nvSpPr>
          <p:spPr>
            <a:xfrm>
              <a:off x="201613" y="933450"/>
              <a:ext cx="617147" cy="61030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4.2</a:t>
              </a:r>
            </a:p>
          </p:txBody>
        </p:sp>
      </p:grpSp>
      <p:grpSp>
        <p:nvGrpSpPr>
          <p:cNvPr id="24" name="组合 23"/>
          <p:cNvGrpSpPr/>
          <p:nvPr/>
        </p:nvGrpSpPr>
        <p:grpSpPr>
          <a:xfrm>
            <a:off x="0" y="212373"/>
            <a:ext cx="2979230" cy="540000"/>
            <a:chOff x="0" y="271354"/>
            <a:chExt cx="2979230" cy="540000"/>
          </a:xfrm>
        </p:grpSpPr>
        <p:sp>
          <p:nvSpPr>
            <p:cNvPr id="25"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实验结果</a:t>
              </a:r>
            </a:p>
          </p:txBody>
        </p:sp>
        <p:sp>
          <p:nvSpPr>
            <p:cNvPr id="26"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29" name="图片 28"/>
          <p:cNvPicPr>
            <a:picLocks noChangeAspect="1"/>
          </p:cNvPicPr>
          <p:nvPr/>
        </p:nvPicPr>
        <p:blipFill>
          <a:blip r:embed="rId4"/>
          <a:stretch>
            <a:fillRect/>
          </a:stretch>
        </p:blipFill>
        <p:spPr>
          <a:xfrm>
            <a:off x="5016192" y="1655878"/>
            <a:ext cx="6992646" cy="4981143"/>
          </a:xfrm>
          <a:prstGeom prst="rect">
            <a:avLst/>
          </a:prstGeom>
          <a:noFill/>
          <a:ln>
            <a:noFill/>
          </a:ln>
        </p:spPr>
      </p:pic>
      <p:pic>
        <p:nvPicPr>
          <p:cNvPr id="3" name="图片 2"/>
          <p:cNvPicPr>
            <a:picLocks noChangeAspect="1"/>
          </p:cNvPicPr>
          <p:nvPr/>
        </p:nvPicPr>
        <p:blipFill>
          <a:blip r:embed="rId5"/>
          <a:stretch>
            <a:fillRect/>
          </a:stretch>
        </p:blipFill>
        <p:spPr>
          <a:xfrm>
            <a:off x="347662" y="1865161"/>
            <a:ext cx="6811258" cy="4713889"/>
          </a:xfrm>
          <a:prstGeom prst="rect">
            <a:avLst/>
          </a:prstGeom>
        </p:spPr>
      </p:pic>
      <p:sp>
        <p:nvSpPr>
          <p:cNvPr id="4" name="矩形 3">
            <a:extLst>
              <a:ext uri="{FF2B5EF4-FFF2-40B4-BE49-F238E27FC236}">
                <a16:creationId xmlns:a16="http://schemas.microsoft.com/office/drawing/2014/main" id="{3980117C-E3AE-4019-BD10-ADE9AA16BCB8}"/>
              </a:ext>
            </a:extLst>
          </p:cNvPr>
          <p:cNvSpPr/>
          <p:nvPr/>
        </p:nvSpPr>
        <p:spPr>
          <a:xfrm>
            <a:off x="8747119" y="218452"/>
            <a:ext cx="2749471" cy="369332"/>
          </a:xfrm>
          <a:prstGeom prst="rect">
            <a:avLst/>
          </a:prstGeom>
        </p:spPr>
        <p:txBody>
          <a:bodyPr wrap="none">
            <a:spAutoFit/>
          </a:bodyPr>
          <a:lstStyle/>
          <a:p>
            <a:pPr algn="just"/>
            <a:r>
              <a:rPr lang="en-US" altLang="zh-CN" dirty="0">
                <a:latin typeface="Arial" panose="020B0604020202020204" pitchFamily="34" charset="0"/>
              </a:rPr>
              <a:t>LP-std</a:t>
            </a:r>
            <a:r>
              <a:rPr lang="zh-CN" altLang="en-US" dirty="0">
                <a:latin typeface="Arial" panose="020B0604020202020204" pitchFamily="34" charset="0"/>
              </a:rPr>
              <a:t>：使用</a:t>
            </a:r>
            <a:r>
              <a:rPr lang="en-US" altLang="zh-CN" dirty="0">
                <a:latin typeface="Arial" panose="020B0604020202020204" pitchFamily="34" charset="0"/>
              </a:rPr>
              <a:t>LP</a:t>
            </a:r>
            <a:r>
              <a:rPr lang="zh-CN" altLang="en-US" dirty="0">
                <a:latin typeface="Arial" panose="020B0604020202020204" pitchFamily="34" charset="0"/>
              </a:rPr>
              <a:t>贪婪算法</a:t>
            </a:r>
            <a:endParaRPr lang="zh-CN" altLang="en-US" dirty="0">
              <a:effectLst/>
              <a:latin typeface="Arial" panose="020B0604020202020204" pitchFamily="34" charset="0"/>
            </a:endParaRPr>
          </a:p>
        </p:txBody>
      </p:sp>
      <p:sp>
        <p:nvSpPr>
          <p:cNvPr id="6" name="矩形 5">
            <a:extLst>
              <a:ext uri="{FF2B5EF4-FFF2-40B4-BE49-F238E27FC236}">
                <a16:creationId xmlns:a16="http://schemas.microsoft.com/office/drawing/2014/main" id="{8E88009A-71C1-4D34-8A10-AFCF26EF4961}"/>
              </a:ext>
            </a:extLst>
          </p:cNvPr>
          <p:cNvSpPr/>
          <p:nvPr/>
        </p:nvSpPr>
        <p:spPr>
          <a:xfrm>
            <a:off x="8775361" y="494312"/>
            <a:ext cx="3159839" cy="369332"/>
          </a:xfrm>
          <a:prstGeom prst="rect">
            <a:avLst/>
          </a:prstGeom>
        </p:spPr>
        <p:txBody>
          <a:bodyPr wrap="none">
            <a:spAutoFit/>
          </a:bodyPr>
          <a:lstStyle/>
          <a:p>
            <a:r>
              <a:rPr lang="en-US" altLang="zh-CN" dirty="0">
                <a:latin typeface="Arial" panose="020B0604020202020204" pitchFamily="34" charset="0"/>
              </a:rPr>
              <a:t>LP-</a:t>
            </a:r>
            <a:r>
              <a:rPr lang="en-US" altLang="zh-CN" dirty="0" err="1">
                <a:latin typeface="Arial" panose="020B0604020202020204" pitchFamily="34" charset="0"/>
              </a:rPr>
              <a:t>est</a:t>
            </a:r>
            <a:r>
              <a:rPr lang="zh-CN" altLang="en-US" dirty="0">
                <a:latin typeface="Arial" panose="020B0604020202020204" pitchFamily="34" charset="0"/>
              </a:rPr>
              <a:t>：边界常数估计的优化</a:t>
            </a:r>
            <a:endParaRPr lang="zh-CN" altLang="en-US" dirty="0"/>
          </a:p>
        </p:txBody>
      </p:sp>
      <p:sp>
        <p:nvSpPr>
          <p:cNvPr id="7" name="矩形 6">
            <a:extLst>
              <a:ext uri="{FF2B5EF4-FFF2-40B4-BE49-F238E27FC236}">
                <a16:creationId xmlns:a16="http://schemas.microsoft.com/office/drawing/2014/main" id="{054CB12B-B394-418B-BEFE-046A7E95CFF9}"/>
              </a:ext>
            </a:extLst>
          </p:cNvPr>
          <p:cNvSpPr/>
          <p:nvPr/>
        </p:nvSpPr>
        <p:spPr>
          <a:xfrm>
            <a:off x="8747119" y="890429"/>
            <a:ext cx="3312125" cy="369332"/>
          </a:xfrm>
          <a:prstGeom prst="rect">
            <a:avLst/>
          </a:prstGeom>
        </p:spPr>
        <p:txBody>
          <a:bodyPr wrap="none">
            <a:spAutoFit/>
          </a:bodyPr>
          <a:lstStyle/>
          <a:p>
            <a:r>
              <a:rPr lang="zh-CN" altLang="en-US" dirty="0"/>
              <a:t>Deg-inc Deg-dec：度数升降序</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1613" y="830264"/>
            <a:ext cx="3531401" cy="739333"/>
            <a:chOff x="201613" y="830263"/>
            <a:chExt cx="3499496" cy="739333"/>
          </a:xfrm>
        </p:grpSpPr>
        <p:sp>
          <p:nvSpPr>
            <p:cNvPr id="22" name="圆角矩形 12"/>
            <p:cNvSpPr/>
            <p:nvPr/>
          </p:nvSpPr>
          <p:spPr>
            <a:xfrm>
              <a:off x="1255713" y="830263"/>
              <a:ext cx="2445396" cy="739333"/>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基于组的采样器</a:t>
              </a:r>
            </a:p>
          </p:txBody>
        </p:sp>
        <p:sp>
          <p:nvSpPr>
            <p:cNvPr id="23" name="矩形 8"/>
            <p:cNvSpPr/>
            <p:nvPr>
              <p:custDataLst>
                <p:tags r:id="rId1"/>
              </p:custDataLst>
            </p:nvPr>
          </p:nvSpPr>
          <p:spPr>
            <a:xfrm>
              <a:off x="201613" y="933450"/>
              <a:ext cx="617147" cy="61030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4.3</a:t>
              </a:r>
            </a:p>
          </p:txBody>
        </p:sp>
      </p:grpSp>
      <p:grpSp>
        <p:nvGrpSpPr>
          <p:cNvPr id="24" name="组合 23"/>
          <p:cNvGrpSpPr/>
          <p:nvPr/>
        </p:nvGrpSpPr>
        <p:grpSpPr>
          <a:xfrm>
            <a:off x="0" y="212373"/>
            <a:ext cx="2979230" cy="540000"/>
            <a:chOff x="0" y="271354"/>
            <a:chExt cx="2979230" cy="540000"/>
          </a:xfrm>
        </p:grpSpPr>
        <p:sp>
          <p:nvSpPr>
            <p:cNvPr id="25"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实验结果</a:t>
              </a:r>
            </a:p>
          </p:txBody>
        </p:sp>
        <p:sp>
          <p:nvSpPr>
            <p:cNvPr id="26"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16" name="图片 15"/>
          <p:cNvPicPr>
            <a:picLocks noChangeAspect="1"/>
          </p:cNvPicPr>
          <p:nvPr/>
        </p:nvPicPr>
        <p:blipFill>
          <a:blip r:embed="rId4"/>
          <a:stretch>
            <a:fillRect/>
          </a:stretch>
        </p:blipFill>
        <p:spPr>
          <a:xfrm>
            <a:off x="3951460" y="220762"/>
            <a:ext cx="8240540" cy="6415707"/>
          </a:xfrm>
          <a:prstGeom prst="rect">
            <a:avLst/>
          </a:prstGeom>
          <a:noFill/>
          <a:ln>
            <a:noFill/>
          </a:ln>
        </p:spPr>
      </p:pic>
      <p:pic>
        <p:nvPicPr>
          <p:cNvPr id="3" name="图片 2"/>
          <p:cNvPicPr>
            <a:picLocks noChangeAspect="1"/>
          </p:cNvPicPr>
          <p:nvPr/>
        </p:nvPicPr>
        <p:blipFill>
          <a:blip r:embed="rId5"/>
          <a:stretch>
            <a:fillRect/>
          </a:stretch>
        </p:blipFill>
        <p:spPr>
          <a:xfrm>
            <a:off x="4173950" y="422589"/>
            <a:ext cx="7836538" cy="5871413"/>
          </a:xfrm>
          <a:prstGeom prst="rect">
            <a:avLst/>
          </a:prstGeom>
        </p:spPr>
      </p:pic>
      <p:sp>
        <p:nvSpPr>
          <p:cNvPr id="4" name="矩形 3"/>
          <p:cNvSpPr/>
          <p:nvPr/>
        </p:nvSpPr>
        <p:spPr>
          <a:xfrm>
            <a:off x="162084" y="3253494"/>
            <a:ext cx="2708496" cy="1200329"/>
          </a:xfrm>
          <a:prstGeom prst="rect">
            <a:avLst/>
          </a:prstGeom>
        </p:spPr>
        <p:txBody>
          <a:bodyPr wrap="square">
            <a:spAutoFit/>
          </a:bodyPr>
          <a:lstStyle/>
          <a:p>
            <a:pPr algn="just"/>
            <a:r>
              <a:rPr lang="zh-CN" altLang="en-US" kern="100" spc="75" dirty="0">
                <a:latin typeface="宋体" panose="02010600030101010101" pitchFamily="2" charset="-122"/>
                <a:ea typeface="宋体" panose="02010600030101010101" pitchFamily="2" charset="-122"/>
              </a:rPr>
              <a:t>在内存预算较小的情况下，基于组的节点采样器可以帮助内存感知框架显著提高采样效率。</a:t>
            </a:r>
            <a:endParaRPr lang="zh-CN" altLang="en-US" sz="2000" kern="100" dirty="0">
              <a:effectLst/>
              <a:latin typeface="Times New Roman" panose="02020603050405020304" pitchFamily="18" charset="0"/>
              <a:ea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1613" y="830264"/>
            <a:ext cx="4335553" cy="739333"/>
            <a:chOff x="201613" y="830263"/>
            <a:chExt cx="4296383" cy="739333"/>
          </a:xfrm>
        </p:grpSpPr>
        <p:sp>
          <p:nvSpPr>
            <p:cNvPr id="22" name="圆角矩形 12"/>
            <p:cNvSpPr/>
            <p:nvPr/>
          </p:nvSpPr>
          <p:spPr>
            <a:xfrm>
              <a:off x="1255713" y="830263"/>
              <a:ext cx="3242283" cy="739333"/>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内存感知框架的采样效率</a:t>
              </a:r>
            </a:p>
          </p:txBody>
        </p:sp>
        <p:sp>
          <p:nvSpPr>
            <p:cNvPr id="23" name="矩形 8"/>
            <p:cNvSpPr/>
            <p:nvPr>
              <p:custDataLst>
                <p:tags r:id="rId1"/>
              </p:custDataLst>
            </p:nvPr>
          </p:nvSpPr>
          <p:spPr>
            <a:xfrm>
              <a:off x="201613" y="933450"/>
              <a:ext cx="617147" cy="61030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4.4</a:t>
              </a:r>
            </a:p>
          </p:txBody>
        </p:sp>
      </p:grpSp>
      <p:grpSp>
        <p:nvGrpSpPr>
          <p:cNvPr id="24" name="组合 23"/>
          <p:cNvGrpSpPr/>
          <p:nvPr/>
        </p:nvGrpSpPr>
        <p:grpSpPr>
          <a:xfrm>
            <a:off x="0" y="212373"/>
            <a:ext cx="2979230" cy="540000"/>
            <a:chOff x="0" y="271354"/>
            <a:chExt cx="2979230" cy="540000"/>
          </a:xfrm>
        </p:grpSpPr>
        <p:sp>
          <p:nvSpPr>
            <p:cNvPr id="25"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实验结果</a:t>
              </a:r>
            </a:p>
          </p:txBody>
        </p:sp>
        <p:sp>
          <p:nvSpPr>
            <p:cNvPr id="26"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5" name="图片 4">
            <a:extLst>
              <a:ext uri="{FF2B5EF4-FFF2-40B4-BE49-F238E27FC236}">
                <a16:creationId xmlns:a16="http://schemas.microsoft.com/office/drawing/2014/main" id="{54FDEE26-1791-48DE-8161-445D423B1362}"/>
              </a:ext>
            </a:extLst>
          </p:cNvPr>
          <p:cNvPicPr>
            <a:picLocks noChangeAspect="1"/>
          </p:cNvPicPr>
          <p:nvPr/>
        </p:nvPicPr>
        <p:blipFill>
          <a:blip r:embed="rId4"/>
          <a:stretch>
            <a:fillRect/>
          </a:stretch>
        </p:blipFill>
        <p:spPr>
          <a:xfrm>
            <a:off x="695325" y="3092737"/>
            <a:ext cx="10149839" cy="3765263"/>
          </a:xfrm>
          <a:prstGeom prst="rect">
            <a:avLst/>
          </a:prstGeom>
        </p:spPr>
      </p:pic>
    </p:spTree>
    <p:extLst>
      <p:ext uri="{BB962C8B-B14F-4D97-AF65-F5344CB8AC3E}">
        <p14:creationId xmlns:p14="http://schemas.microsoft.com/office/powerpoint/2010/main" val="3197289798"/>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1613" y="830264"/>
            <a:ext cx="7631747" cy="739333"/>
            <a:chOff x="201613" y="830263"/>
            <a:chExt cx="7562795" cy="739333"/>
          </a:xfrm>
        </p:grpSpPr>
        <p:sp>
          <p:nvSpPr>
            <p:cNvPr id="22" name="圆角矩形 12"/>
            <p:cNvSpPr/>
            <p:nvPr/>
          </p:nvSpPr>
          <p:spPr>
            <a:xfrm>
              <a:off x="1255713" y="830263"/>
              <a:ext cx="6508695" cy="739333"/>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鲁棒性检测</a:t>
              </a:r>
            </a:p>
          </p:txBody>
        </p:sp>
        <p:sp>
          <p:nvSpPr>
            <p:cNvPr id="23" name="矩形 8"/>
            <p:cNvSpPr/>
            <p:nvPr>
              <p:custDataLst>
                <p:tags r:id="rId1"/>
              </p:custDataLst>
            </p:nvPr>
          </p:nvSpPr>
          <p:spPr>
            <a:xfrm>
              <a:off x="201613" y="933450"/>
              <a:ext cx="617147" cy="61030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4.5</a:t>
              </a:r>
            </a:p>
          </p:txBody>
        </p:sp>
      </p:grpSp>
      <p:grpSp>
        <p:nvGrpSpPr>
          <p:cNvPr id="24" name="组合 23"/>
          <p:cNvGrpSpPr/>
          <p:nvPr/>
        </p:nvGrpSpPr>
        <p:grpSpPr>
          <a:xfrm>
            <a:off x="0" y="212373"/>
            <a:ext cx="2979230" cy="540000"/>
            <a:chOff x="0" y="271354"/>
            <a:chExt cx="2979230" cy="540000"/>
          </a:xfrm>
        </p:grpSpPr>
        <p:sp>
          <p:nvSpPr>
            <p:cNvPr id="25"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实验结果</a:t>
              </a:r>
            </a:p>
          </p:txBody>
        </p:sp>
        <p:sp>
          <p:nvSpPr>
            <p:cNvPr id="26"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16" name="图片 15"/>
          <p:cNvPicPr>
            <a:picLocks noChangeAspect="1"/>
          </p:cNvPicPr>
          <p:nvPr/>
        </p:nvPicPr>
        <p:blipFill>
          <a:blip r:embed="rId4"/>
          <a:stretch>
            <a:fillRect/>
          </a:stretch>
        </p:blipFill>
        <p:spPr>
          <a:xfrm>
            <a:off x="3296194" y="1238602"/>
            <a:ext cx="8895806" cy="4443075"/>
          </a:xfrm>
          <a:prstGeom prst="rect">
            <a:avLst/>
          </a:prstGeom>
          <a:noFill/>
          <a:ln>
            <a:noFill/>
          </a:ln>
        </p:spPr>
      </p:pic>
      <p:sp>
        <p:nvSpPr>
          <p:cNvPr id="3" name="矩形 2"/>
          <p:cNvSpPr/>
          <p:nvPr/>
        </p:nvSpPr>
        <p:spPr>
          <a:xfrm>
            <a:off x="1265324" y="5621574"/>
            <a:ext cx="6568036" cy="1015663"/>
          </a:xfrm>
          <a:prstGeom prst="rect">
            <a:avLst/>
          </a:prstGeom>
        </p:spPr>
        <p:txBody>
          <a:bodyPr wrap="square">
            <a:spAutoFit/>
          </a:bodyPr>
          <a:lstStyle/>
          <a:p>
            <a:pPr algn="just">
              <a:lnSpc>
                <a:spcPts val="1840"/>
              </a:lnSpc>
            </a:pPr>
            <a:r>
              <a:rPr lang="zh-CN" altLang="en-US" kern="0" spc="75" dirty="0">
                <a:latin typeface="宋体" panose="02010600030101010101" pitchFamily="2" charset="-122"/>
                <a:ea typeface="宋体" panose="02010600030101010101" pitchFamily="2" charset="-122"/>
                <a:cs typeface="Times New Roman" panose="02020603050405020304" pitchFamily="18" charset="0"/>
              </a:rPr>
              <a:t>基于分组的节点采样器</a:t>
            </a:r>
            <a:r>
              <a:rPr lang="en-US" altLang="zh-CN" kern="0" spc="75" dirty="0">
                <a:latin typeface="Arial" panose="020B0604020202020204" pitchFamily="34" charset="0"/>
                <a:ea typeface="宋体" panose="02010600030101010101" pitchFamily="2" charset="-122"/>
                <a:cs typeface="Times New Roman" panose="02020603050405020304" pitchFamily="18" charset="0"/>
              </a:rPr>
              <a:t>(</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即</a:t>
            </a:r>
            <a:r>
              <a:rPr lang="en-US" altLang="zh-CN" kern="0" spc="75" dirty="0">
                <a:latin typeface="Arial" panose="020B0604020202020204" pitchFamily="34" charset="0"/>
                <a:ea typeface="宋体" panose="02010600030101010101" pitchFamily="2" charset="-122"/>
                <a:cs typeface="Times New Roman" panose="02020603050405020304" pitchFamily="18" charset="0"/>
              </a:rPr>
              <a:t>MA-Node-G</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和</a:t>
            </a:r>
            <a:r>
              <a:rPr lang="en-US" altLang="zh-CN" kern="0" spc="75" dirty="0" err="1">
                <a:latin typeface="Arial" panose="020B0604020202020204" pitchFamily="34" charset="0"/>
                <a:ea typeface="宋体" panose="02010600030101010101" pitchFamily="2" charset="-122"/>
                <a:cs typeface="Times New Roman" panose="02020603050405020304" pitchFamily="18" charset="0"/>
              </a:rPr>
              <a:t>MAEdge</a:t>
            </a:r>
            <a:r>
              <a:rPr lang="en-US" altLang="zh-CN" kern="0" spc="75" dirty="0">
                <a:latin typeface="Arial" panose="020B0604020202020204" pitchFamily="34" charset="0"/>
                <a:ea typeface="宋体" panose="02010600030101010101" pitchFamily="2" charset="-122"/>
                <a:cs typeface="Times New Roman" panose="02020603050405020304" pitchFamily="18" charset="0"/>
              </a:rPr>
              <a:t>-G)</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的内存感知框架对概率分布的偏态具有鲁棒性。</a:t>
            </a:r>
            <a:endParaRPr lang="zh-CN" altLang="en-US" sz="28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1840"/>
              </a:lnSpc>
            </a:pPr>
            <a:r>
              <a:rPr lang="zh-CN" altLang="en-US" kern="0" spc="75" dirty="0">
                <a:latin typeface="宋体" panose="02010600030101010101" pitchFamily="2" charset="-122"/>
                <a:ea typeface="宋体" panose="02010600030101010101" pitchFamily="2" charset="-122"/>
                <a:cs typeface="Times New Roman" panose="02020603050405020304" pitchFamily="18" charset="0"/>
              </a:rPr>
              <a:t>对于没有分组节点采样器的内存感知框架</a:t>
            </a:r>
            <a:r>
              <a:rPr lang="en-US" altLang="zh-CN" kern="0" spc="75" dirty="0">
                <a:latin typeface="Arial" panose="020B0604020202020204" pitchFamily="34" charset="0"/>
                <a:ea typeface="宋体" panose="02010600030101010101" pitchFamily="2" charset="-122"/>
                <a:cs typeface="Times New Roman" panose="02020603050405020304" pitchFamily="18" charset="0"/>
              </a:rPr>
              <a:t>(MA-Node</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和</a:t>
            </a:r>
            <a:r>
              <a:rPr lang="en-US" altLang="zh-CN" kern="0" spc="75" dirty="0" err="1">
                <a:latin typeface="Arial" panose="020B0604020202020204" pitchFamily="34" charset="0"/>
                <a:ea typeface="宋体" panose="02010600030101010101" pitchFamily="2" charset="-122"/>
                <a:cs typeface="Times New Roman" panose="02020603050405020304" pitchFamily="18" charset="0"/>
              </a:rPr>
              <a:t>MAEdge</a:t>
            </a:r>
            <a:r>
              <a:rPr lang="en-US" altLang="zh-CN" kern="0" spc="75" dirty="0">
                <a:latin typeface="Arial" panose="020B0604020202020204" pitchFamily="34" charset="0"/>
                <a:ea typeface="宋体" panose="02010600030101010101" pitchFamily="2" charset="-122"/>
                <a:cs typeface="Times New Roman" panose="02020603050405020304" pitchFamily="18" charset="0"/>
              </a:rPr>
              <a:t>)</a:t>
            </a:r>
            <a:r>
              <a:rPr lang="zh-CN" altLang="en-US" kern="0" spc="75" dirty="0">
                <a:latin typeface="宋体" panose="02010600030101010101" pitchFamily="2" charset="-122"/>
                <a:ea typeface="宋体" panose="02010600030101010101" pitchFamily="2" charset="-122"/>
                <a:cs typeface="Times New Roman" panose="02020603050405020304" pitchFamily="18" charset="0"/>
              </a:rPr>
              <a:t>，当概率分布发生倾斜时，采样效率会降低。</a:t>
            </a:r>
            <a:endParaRPr lang="zh-CN" altLang="en-US" sz="28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8" y="3280459"/>
            <a:ext cx="3602147" cy="884794"/>
          </a:xfrm>
          <a:prstGeom prst="rect">
            <a:avLst/>
          </a:prstGeom>
          <a:noFill/>
        </p:spPr>
        <p:txBody>
          <a:bodyPr wrap="square" rtlCol="0">
            <a:spAutoFit/>
          </a:bodyPr>
          <a:lstStyle/>
          <a:p>
            <a:pPr algn="ctr" defTabSz="609600">
              <a:lnSpc>
                <a:spcPct val="130000"/>
              </a:lnSpc>
            </a:pPr>
            <a:r>
              <a:rPr lang="en-US" altLang="zh-CN" sz="4400" b="1" dirty="0">
                <a:latin typeface="Times New Roman" panose="02020603050405020304" pitchFamily="18" charset="0"/>
                <a:ea typeface="微软雅黑" panose="020B0503020204020204" charset="-122"/>
                <a:cs typeface="Times New Roman" panose="02020603050405020304" pitchFamily="18" charset="0"/>
              </a:rPr>
              <a:t>PART</a:t>
            </a:r>
            <a:r>
              <a:rPr lang="zh-CN" altLang="en-US" sz="4400" b="1" dirty="0">
                <a:latin typeface="Times New Roman" panose="02020603050405020304" pitchFamily="18" charset="0"/>
                <a:ea typeface="微软雅黑" panose="020B0503020204020204" charset="-122"/>
                <a:cs typeface="Times New Roman" panose="02020603050405020304" pitchFamily="18" charset="0"/>
              </a:rPr>
              <a:t> </a:t>
            </a:r>
            <a:r>
              <a:rPr lang="en-US" altLang="zh-CN" sz="4400" b="1" dirty="0">
                <a:latin typeface="Times New Roman" panose="02020603050405020304" pitchFamily="18" charset="0"/>
                <a:ea typeface="微软雅黑" panose="020B0503020204020204" charset="-122"/>
                <a:cs typeface="Times New Roman" panose="02020603050405020304" pitchFamily="18" charset="0"/>
              </a:rPr>
              <a:t>ONE</a:t>
            </a:r>
            <a:endParaRPr lang="zh-CN" altLang="en-US" sz="44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3" name="文本框 2"/>
          <p:cNvSpPr txBox="1"/>
          <p:nvPr/>
        </p:nvSpPr>
        <p:spPr>
          <a:xfrm>
            <a:off x="3936735" y="2417412"/>
            <a:ext cx="4318535" cy="1122423"/>
          </a:xfrm>
          <a:prstGeom prst="rect">
            <a:avLst/>
          </a:prstGeom>
          <a:noFill/>
        </p:spPr>
        <p:txBody>
          <a:bodyPr wrap="square" rtlCol="0">
            <a:spAutoFit/>
          </a:bodyPr>
          <a:lstStyle/>
          <a:p>
            <a:pPr algn="ctr" defTabSz="609600">
              <a:lnSpc>
                <a:spcPct val="130000"/>
              </a:lnSpc>
            </a:pPr>
            <a:r>
              <a:rPr lang="zh-CN" altLang="en-US" sz="6000" b="1" dirty="0">
                <a:latin typeface="宋体" panose="02010600030101010101" pitchFamily="2" charset="-122"/>
                <a:ea typeface="宋体" panose="02010600030101010101" pitchFamily="2" charset="-122"/>
              </a:rPr>
              <a:t>研究背景</a:t>
            </a:r>
          </a:p>
        </p:txBody>
      </p:sp>
      <p:sp>
        <p:nvSpPr>
          <p:cNvPr id="4" name="矩形 3"/>
          <p:cNvSpPr/>
          <p:nvPr/>
        </p:nvSpPr>
        <p:spPr>
          <a:xfrm>
            <a:off x="4889819" y="4139692"/>
            <a:ext cx="2412367"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1613" y="830264"/>
            <a:ext cx="7631747" cy="739333"/>
            <a:chOff x="201613" y="830263"/>
            <a:chExt cx="7562795" cy="739333"/>
          </a:xfrm>
        </p:grpSpPr>
        <p:sp>
          <p:nvSpPr>
            <p:cNvPr id="22" name="圆角矩形 12"/>
            <p:cNvSpPr/>
            <p:nvPr/>
          </p:nvSpPr>
          <p:spPr>
            <a:xfrm>
              <a:off x="1255713" y="830263"/>
              <a:ext cx="6508695" cy="739333"/>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rPr>
                <a:t>动态内存预算进行评估</a:t>
              </a:r>
            </a:p>
          </p:txBody>
        </p:sp>
        <p:sp>
          <p:nvSpPr>
            <p:cNvPr id="23" name="矩形 8"/>
            <p:cNvSpPr/>
            <p:nvPr>
              <p:custDataLst>
                <p:tags r:id="rId1"/>
              </p:custDataLst>
            </p:nvPr>
          </p:nvSpPr>
          <p:spPr>
            <a:xfrm>
              <a:off x="201613" y="933450"/>
              <a:ext cx="617147" cy="61030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4.6</a:t>
              </a:r>
            </a:p>
          </p:txBody>
        </p:sp>
      </p:grpSp>
      <p:grpSp>
        <p:nvGrpSpPr>
          <p:cNvPr id="17" name="组合 16"/>
          <p:cNvGrpSpPr/>
          <p:nvPr/>
        </p:nvGrpSpPr>
        <p:grpSpPr>
          <a:xfrm>
            <a:off x="0" y="212373"/>
            <a:ext cx="2979230" cy="540000"/>
            <a:chOff x="0" y="271354"/>
            <a:chExt cx="2979230" cy="540000"/>
          </a:xfrm>
        </p:grpSpPr>
        <p:sp>
          <p:nvSpPr>
            <p:cNvPr id="18"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实验结果</a:t>
              </a:r>
            </a:p>
          </p:txBody>
        </p:sp>
        <p:sp>
          <p:nvSpPr>
            <p:cNvPr id="19"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4</a:t>
              </a:r>
              <a:endParaRPr lang="zh-CN" altLang="en-US" sz="2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p:txBody>
        </p:sp>
        <p:sp>
          <p:nvSpPr>
            <p:cNvPr id="20"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p:txBody>
        </p:sp>
      </p:grpSp>
      <p:pic>
        <p:nvPicPr>
          <p:cNvPr id="16" name="图片 15"/>
          <p:cNvPicPr>
            <a:picLocks noChangeAspect="1"/>
          </p:cNvPicPr>
          <p:nvPr/>
        </p:nvPicPr>
        <p:blipFill>
          <a:blip r:embed="rId4"/>
          <a:stretch>
            <a:fillRect/>
          </a:stretch>
        </p:blipFill>
        <p:spPr>
          <a:xfrm>
            <a:off x="201613" y="4329429"/>
            <a:ext cx="11588691" cy="2113889"/>
          </a:xfrm>
          <a:prstGeom prst="rect">
            <a:avLst/>
          </a:prstGeom>
          <a:noFill/>
          <a:ln>
            <a:noFill/>
          </a:ln>
        </p:spPr>
      </p:pic>
      <p:sp>
        <p:nvSpPr>
          <p:cNvPr id="3" name="矩形 2"/>
          <p:cNvSpPr/>
          <p:nvPr/>
        </p:nvSpPr>
        <p:spPr>
          <a:xfrm>
            <a:off x="227388" y="3134483"/>
            <a:ext cx="3877985" cy="369332"/>
          </a:xfrm>
          <a:prstGeom prst="rect">
            <a:avLst/>
          </a:prstGeom>
        </p:spPr>
        <p:txBody>
          <a:bodyPr wrap="none">
            <a:spAutoFit/>
          </a:bodyPr>
          <a:lstStyle/>
          <a:p>
            <a:pPr algn="just"/>
            <a:r>
              <a:rPr lang="zh-CN" altLang="en-US" kern="100" dirty="0">
                <a:latin typeface="宋体" panose="02010600030101010101" pitchFamily="2" charset="-122"/>
                <a:ea typeface="宋体" panose="02010600030101010101" pitchFamily="2" charset="-122"/>
              </a:rPr>
              <a:t>有时换别名法 需要初始化 消耗时间</a:t>
            </a:r>
            <a:endParaRPr lang="zh-CN" altLang="en-US" kern="100" dirty="0">
              <a:latin typeface="Times New Roman" panose="02020603050405020304" pitchFamily="18" charset="0"/>
              <a:ea typeface="宋体" panose="02010600030101010101" pitchFamily="2" charset="-122"/>
            </a:endParaRPr>
          </a:p>
        </p:txBody>
      </p:sp>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8" y="3280459"/>
            <a:ext cx="3602147" cy="884794"/>
          </a:xfrm>
          <a:prstGeom prst="rect">
            <a:avLst/>
          </a:prstGeom>
          <a:noFill/>
        </p:spPr>
        <p:txBody>
          <a:bodyPr wrap="square" rtlCol="0">
            <a:spAutoFit/>
          </a:bodyPr>
          <a:lstStyle/>
          <a:p>
            <a:pPr algn="ctr" defTabSz="609600">
              <a:lnSpc>
                <a:spcPct val="130000"/>
              </a:lnSpc>
            </a:pPr>
            <a:r>
              <a:rPr lang="en-US" altLang="zh-CN" sz="4400" b="1" dirty="0">
                <a:latin typeface="Times New Roman" panose="02020603050405020304" pitchFamily="18" charset="0"/>
                <a:ea typeface="宋体" panose="02010600030101010101" pitchFamily="2" charset="-122"/>
                <a:cs typeface="Times New Roman" panose="02020603050405020304" pitchFamily="18" charset="0"/>
              </a:rPr>
              <a:t>PART</a:t>
            </a:r>
            <a:r>
              <a:rPr lang="zh-CN" altLang="en-US" sz="4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4400" b="1" dirty="0">
                <a:latin typeface="Times New Roman" panose="02020603050405020304" pitchFamily="18" charset="0"/>
                <a:ea typeface="宋体" panose="02010600030101010101" pitchFamily="2" charset="-122"/>
                <a:cs typeface="Times New Roman" panose="02020603050405020304" pitchFamily="18" charset="0"/>
              </a:rPr>
              <a:t>FIVE</a:t>
            </a:r>
            <a:endParaRPr lang="zh-CN" altLang="en-US" sz="4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3136768" y="2255028"/>
            <a:ext cx="5918467" cy="1163588"/>
          </a:xfrm>
          <a:prstGeom prst="rect">
            <a:avLst/>
          </a:prstGeom>
          <a:noFill/>
        </p:spPr>
        <p:txBody>
          <a:bodyPr wrap="square" rtlCol="0">
            <a:spAutoFit/>
          </a:bodyPr>
          <a:lstStyle/>
          <a:p>
            <a:pPr algn="ctr" defTabSz="609600">
              <a:lnSpc>
                <a:spcPct val="130000"/>
              </a:lnSpc>
            </a:pPr>
            <a:r>
              <a:rPr lang="zh-CN" altLang="en-US" sz="6000" b="1" dirty="0">
                <a:latin typeface="Times New Roman" panose="02020603050405020304" pitchFamily="18" charset="0"/>
                <a:ea typeface="宋体" panose="02010600030101010101" pitchFamily="2" charset="-122"/>
                <a:cs typeface="Times New Roman" panose="02020603050405020304" pitchFamily="18" charset="0"/>
              </a:rPr>
              <a:t>总结</a:t>
            </a:r>
          </a:p>
        </p:txBody>
      </p:sp>
      <p:sp>
        <p:nvSpPr>
          <p:cNvPr id="4" name="矩形 3"/>
          <p:cNvSpPr/>
          <p:nvPr/>
        </p:nvSpPr>
        <p:spPr>
          <a:xfrm>
            <a:off x="4889819" y="4139692"/>
            <a:ext cx="2412367" cy="1133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12375"/>
            <a:ext cx="3718560" cy="540000"/>
            <a:chOff x="0" y="271354"/>
            <a:chExt cx="3718560" cy="540000"/>
          </a:xfrm>
        </p:grpSpPr>
        <p:sp>
          <p:nvSpPr>
            <p:cNvPr id="8" name="基础扎实"/>
            <p:cNvSpPr txBox="1"/>
            <p:nvPr/>
          </p:nvSpPr>
          <p:spPr>
            <a:xfrm>
              <a:off x="870195" y="279745"/>
              <a:ext cx="2848365"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rgbClr val="1739AE"/>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总结</a:t>
              </a:r>
            </a:p>
          </p:txBody>
        </p:sp>
        <p:sp>
          <p:nvSpPr>
            <p:cNvPr id="9"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5</a:t>
              </a:r>
              <a:endParaRPr lang="zh-CN" altLang="en-US" sz="2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p:txBody>
        </p:sp>
        <p:sp>
          <p:nvSpPr>
            <p:cNvPr id="10"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p:txBody>
        </p:sp>
      </p:grpSp>
      <p:sp>
        <p:nvSpPr>
          <p:cNvPr id="2" name="矩形 1"/>
          <p:cNvSpPr/>
          <p:nvPr/>
        </p:nvSpPr>
        <p:spPr>
          <a:xfrm>
            <a:off x="3996055" y="2281285"/>
            <a:ext cx="6096000" cy="1938992"/>
          </a:xfrm>
          <a:prstGeom prst="rect">
            <a:avLst/>
          </a:prstGeom>
        </p:spPr>
        <p:txBody>
          <a:bodyPr>
            <a:spAutoFit/>
          </a:bodyPr>
          <a:lstStyle/>
          <a:p>
            <a:pPr indent="457200" algn="just">
              <a:lnSpc>
                <a:spcPts val="1840"/>
              </a:lnSpc>
            </a:pPr>
            <a:r>
              <a:rPr lang="zh-CN" altLang="en-US" kern="0" spc="75" dirty="0">
                <a:latin typeface="宋体" panose="02010600030101010101" pitchFamily="2" charset="-122"/>
                <a:ea typeface="宋体" panose="02010600030101010101" pitchFamily="2" charset="-122"/>
                <a:cs typeface="Times New Roman" panose="02020603050405020304" pitchFamily="18" charset="0"/>
              </a:rPr>
              <a:t>二阶随机漫步是建模数据中高阶依赖关系的重要工具。研究了在不同内存预算下如何有效地支持二阶随机游动的问题。通过开发一个基于成本的优化器，我们提出了一个内存感知框架。优化器为图中的每个节点分配不同的节点采样器，确保效率在内存预算上最大化。我们设计了一种有效的贪婪算法来生成这种高效的分配。最后，我们在四个真实的大型图上对该框架进行了实证评估，结果清楚地证明了我们的内存感知框架的优势。</a:t>
            </a:r>
            <a:endParaRPr lang="zh-CN" altLang="en-US" sz="28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背景色块 1"/>
          <p:cNvSpPr/>
          <p:nvPr/>
        </p:nvSpPr>
        <p:spPr>
          <a:xfrm>
            <a:off x="0" y="0"/>
            <a:ext cx="6096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739AE"/>
              </a:solidFill>
              <a:latin typeface="Arial" panose="020B0604020202020204" pitchFamily="34" charset="0"/>
              <a:ea typeface="微软雅黑" panose="020B0503020204020204" charset="-122"/>
              <a:sym typeface="Arial" panose="020B0604020202020204" pitchFamily="34" charset="0"/>
            </a:endParaRPr>
          </a:p>
        </p:txBody>
      </p:sp>
      <p:sp>
        <p:nvSpPr>
          <p:cNvPr id="8" name="敬请各位批评指正"/>
          <p:cNvSpPr txBox="1"/>
          <p:nvPr/>
        </p:nvSpPr>
        <p:spPr>
          <a:xfrm>
            <a:off x="2351315" y="2765334"/>
            <a:ext cx="7489372" cy="830997"/>
          </a:xfrm>
          <a:prstGeom prst="rect">
            <a:avLst/>
          </a:prstGeom>
          <a:noFill/>
        </p:spPr>
        <p:txBody>
          <a:bodyPr wrap="square" rtlCol="0">
            <a:spAutoFit/>
          </a:bodyPr>
          <a:lstStyle/>
          <a:p>
            <a:pPr algn="dist" defTabSz="457200"/>
            <a:r>
              <a:rPr lang="zh-CN" altLang="en-US" sz="4800" b="1" dirty="0">
                <a:solidFill>
                  <a:srgbClr val="1739AE"/>
                </a:solidFill>
                <a:latin typeface="宋体" panose="02010600030101010101" pitchFamily="2" charset="-122"/>
                <a:ea typeface="宋体" panose="02010600030101010101" pitchFamily="2" charset="-122"/>
                <a:sym typeface="Arial" panose="020B0604020202020204" pitchFamily="34" charset="0"/>
              </a:rPr>
              <a:t>敬请各位批评指正</a:t>
            </a:r>
          </a:p>
        </p:txBody>
      </p:sp>
      <p:cxnSp>
        <p:nvCxnSpPr>
          <p:cNvPr id="9" name="点缀线段"/>
          <p:cNvCxnSpPr/>
          <p:nvPr/>
        </p:nvCxnSpPr>
        <p:spPr>
          <a:xfrm>
            <a:off x="2399703" y="3652515"/>
            <a:ext cx="73925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HANK YOU FOR WATCHING"/>
          <p:cNvSpPr txBox="1"/>
          <p:nvPr/>
        </p:nvSpPr>
        <p:spPr>
          <a:xfrm>
            <a:off x="2351315" y="3687599"/>
            <a:ext cx="7489372" cy="369332"/>
          </a:xfrm>
          <a:prstGeom prst="rect">
            <a:avLst/>
          </a:prstGeom>
          <a:noFill/>
        </p:spPr>
        <p:txBody>
          <a:bodyPr wrap="square" rtlCol="0">
            <a:spAutoFit/>
          </a:bodyPr>
          <a:lstStyle/>
          <a:p>
            <a:pPr algn="dist" defTabSz="457200"/>
            <a:r>
              <a:rPr lang="en-US" altLang="zh-CN" dirty="0">
                <a:solidFill>
                  <a:schemeClr val="accent4">
                    <a:lumMod val="50000"/>
                  </a:schemeClr>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THANK YOU FOR WATCHING</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12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16" presetClass="entr" presetSubtype="37" fill="hold" nodeType="withEffect">
                                  <p:stCondLst>
                                    <p:cond delay="160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750"/>
                                        <p:tgtEl>
                                          <p:spTgt spid="9"/>
                                        </p:tgtEl>
                                      </p:cBhvr>
                                    </p:animEffect>
                                  </p:childTnLst>
                                </p:cTn>
                              </p:par>
                              <p:par>
                                <p:cTn id="13" presetID="42" presetClass="entr" presetSubtype="0" fill="hold" grpId="0" nodeType="withEffect">
                                  <p:stCondLst>
                                    <p:cond delay="20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anim calcmode="lin" valueType="num">
                                      <p:cBhvr>
                                        <p:cTn id="16" dur="750" fill="hold"/>
                                        <p:tgtEl>
                                          <p:spTgt spid="10"/>
                                        </p:tgtEl>
                                        <p:attrNameLst>
                                          <p:attrName>ppt_x</p:attrName>
                                        </p:attrNameLst>
                                      </p:cBhvr>
                                      <p:tavLst>
                                        <p:tav tm="0">
                                          <p:val>
                                            <p:strVal val="#ppt_x"/>
                                          </p:val>
                                        </p:tav>
                                        <p:tav tm="100000">
                                          <p:val>
                                            <p:strVal val="#ppt_x"/>
                                          </p:val>
                                        </p:tav>
                                      </p:tavLst>
                                    </p:anim>
                                    <p:anim calcmode="lin" valueType="num">
                                      <p:cBhvr>
                                        <p:cTn id="17" dur="750" fill="hold"/>
                                        <p:tgtEl>
                                          <p:spTgt spid="10"/>
                                        </p:tgtEl>
                                        <p:attrNameLst>
                                          <p:attrName>ppt_y</p:attrName>
                                        </p:attrNameLst>
                                      </p:cBhvr>
                                      <p:tavLst>
                                        <p:tav tm="0">
                                          <p:val>
                                            <p:strVal val="#ppt_y+.1"/>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组合 94"/>
          <p:cNvGrpSpPr/>
          <p:nvPr/>
        </p:nvGrpSpPr>
        <p:grpSpPr>
          <a:xfrm>
            <a:off x="0" y="212373"/>
            <a:ext cx="2979230" cy="540000"/>
            <a:chOff x="0" y="271354"/>
            <a:chExt cx="2979230" cy="540000"/>
          </a:xfrm>
        </p:grpSpPr>
        <p:sp>
          <p:nvSpPr>
            <p:cNvPr id="96"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研究背景</a:t>
              </a:r>
            </a:p>
          </p:txBody>
        </p:sp>
        <p:sp>
          <p:nvSpPr>
            <p:cNvPr id="97"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98"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3" name="矩形 2"/>
          <p:cNvSpPr/>
          <p:nvPr/>
        </p:nvSpPr>
        <p:spPr>
          <a:xfrm>
            <a:off x="695325" y="1448900"/>
            <a:ext cx="6096000" cy="1754326"/>
          </a:xfrm>
          <a:prstGeom prst="rect">
            <a:avLst/>
          </a:prstGeom>
        </p:spPr>
        <p:txBody>
          <a:bodyPr>
            <a:spAutoFit/>
          </a:bodyPr>
          <a:lstStyle/>
          <a:p>
            <a:pPr indent="457200"/>
            <a:r>
              <a:rPr lang="zh-CN" altLang="en-US" dirty="0"/>
              <a:t>随机游走（</a:t>
            </a:r>
            <a:r>
              <a:rPr lang="en-US" altLang="zh-CN" dirty="0"/>
              <a:t>random walk</a:t>
            </a:r>
            <a:r>
              <a:rPr lang="zh-CN" altLang="en-US" dirty="0"/>
              <a:t>）也称随机漫步，随机行走等是指基于过去的表现，无法预测将来的发展步骤和方向。核心概念是指任何无规则行走者所带的守恒量都各自对应着一个扩散运输定律，接近于布朗运动，是布朗运动理想的数学状态，现阶段主要应用于互联网链接分析及金融股票市场中。</a:t>
            </a:r>
          </a:p>
        </p:txBody>
      </p:sp>
      <p:sp>
        <p:nvSpPr>
          <p:cNvPr id="4" name="矩形 3"/>
          <p:cNvSpPr/>
          <p:nvPr/>
        </p:nvSpPr>
        <p:spPr>
          <a:xfrm>
            <a:off x="559110" y="4058240"/>
            <a:ext cx="8254951" cy="1200329"/>
          </a:xfrm>
          <a:prstGeom prst="rect">
            <a:avLst/>
          </a:prstGeom>
        </p:spPr>
        <p:txBody>
          <a:bodyPr wrap="square">
            <a:spAutoFit/>
          </a:bodyPr>
          <a:lstStyle/>
          <a:p>
            <a:pPr indent="457200"/>
            <a:r>
              <a:rPr lang="zh-CN" altLang="en-US" dirty="0"/>
              <a:t>互联网用户在上网时，往往有类似的网络行为：输入网址，浏览页面，然后顺着页面的链接不断打开新的网页。随机游走模型就是针对浏览网页的用户行为建立的抽象概念模型。之所以要建立这个抽象概念模型，是因为包括</a:t>
            </a:r>
            <a:r>
              <a:rPr lang="en-US" altLang="zh-CN" dirty="0"/>
              <a:t>PageRank</a:t>
            </a:r>
            <a:r>
              <a:rPr lang="zh-CN" altLang="en-US" dirty="0"/>
              <a:t>算法在内的很多链接分析算法都是建立在随机游走模型基础上的。</a:t>
            </a: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西北工业大学"/>
          <p:cNvSpPr txBox="1"/>
          <p:nvPr/>
        </p:nvSpPr>
        <p:spPr>
          <a:xfrm>
            <a:off x="5354821" y="1333009"/>
            <a:ext cx="5260955" cy="1015663"/>
          </a:xfrm>
          <a:prstGeom prst="rect">
            <a:avLst/>
          </a:prstGeom>
          <a:noFill/>
        </p:spPr>
        <p:txBody>
          <a:bodyPr wrap="square" rtlCol="0">
            <a:spAutoFit/>
            <a:scene3d>
              <a:camera prst="orthographicFront"/>
              <a:lightRig rig="threePt" dir="t"/>
            </a:scene3d>
            <a:sp3d contourW="12700"/>
          </a:bodyPr>
          <a:lstStyle/>
          <a:p>
            <a:pPr indent="457200" defTabSz="457200"/>
            <a:r>
              <a:rPr lang="zh-CN" altLang="en-US" sz="2000" b="1" dirty="0">
                <a:solidFill>
                  <a:srgbClr val="203864"/>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一维的随机游走可定义如下： 每过一个单位时间，游走者从数轴位置</a:t>
            </a:r>
            <a:r>
              <a:rPr lang="en-US" altLang="zh-CN" sz="2000" b="1" dirty="0">
                <a:solidFill>
                  <a:srgbClr val="203864"/>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x</a:t>
            </a:r>
            <a:r>
              <a:rPr lang="zh-CN" altLang="en-US" sz="2000" b="1" dirty="0">
                <a:solidFill>
                  <a:srgbClr val="203864"/>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出发以固定概率随机向左或向右移动一个单位</a:t>
            </a:r>
            <a:r>
              <a:rPr lang="en-US" altLang="zh-CN" sz="2000" b="1" dirty="0">
                <a:solidFill>
                  <a:srgbClr val="203864"/>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a:t>
            </a:r>
            <a:endParaRPr lang="zh-CN" altLang="en-US" sz="2000" b="1" dirty="0">
              <a:solidFill>
                <a:srgbClr val="203864"/>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p:txBody>
      </p:sp>
      <p:grpSp>
        <p:nvGrpSpPr>
          <p:cNvPr id="32" name="组合 31"/>
          <p:cNvGrpSpPr/>
          <p:nvPr/>
        </p:nvGrpSpPr>
        <p:grpSpPr>
          <a:xfrm>
            <a:off x="0" y="212373"/>
            <a:ext cx="2979230" cy="540000"/>
            <a:chOff x="0" y="271354"/>
            <a:chExt cx="2979230" cy="540000"/>
          </a:xfrm>
        </p:grpSpPr>
        <p:sp>
          <p:nvSpPr>
            <p:cNvPr id="33"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研究背景</a:t>
              </a:r>
            </a:p>
          </p:txBody>
        </p:sp>
        <p:sp>
          <p:nvSpPr>
            <p:cNvPr id="34"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6"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37" name="图片 36"/>
          <p:cNvPicPr>
            <a:picLocks noChangeAspect="1"/>
          </p:cNvPicPr>
          <p:nvPr/>
        </p:nvPicPr>
        <p:blipFill rotWithShape="1">
          <a:blip r:embed="rId3"/>
          <a:srcRect l="802" t="27796" r="3886" b="13246"/>
          <a:stretch/>
        </p:blipFill>
        <p:spPr>
          <a:xfrm>
            <a:off x="6571343" y="2420771"/>
            <a:ext cx="2342243" cy="219015"/>
          </a:xfrm>
          <a:prstGeom prst="rect">
            <a:avLst/>
          </a:prstGeom>
          <a:noFill/>
          <a:ln>
            <a:noFill/>
          </a:ln>
        </p:spPr>
      </p:pic>
      <p:sp>
        <p:nvSpPr>
          <p:cNvPr id="38" name="西北工业大学"/>
          <p:cNvSpPr txBox="1"/>
          <p:nvPr/>
        </p:nvSpPr>
        <p:spPr>
          <a:xfrm>
            <a:off x="5354821" y="4003595"/>
            <a:ext cx="5260955" cy="1631216"/>
          </a:xfrm>
          <a:prstGeom prst="rect">
            <a:avLst/>
          </a:prstGeom>
          <a:noFill/>
        </p:spPr>
        <p:txBody>
          <a:bodyPr wrap="square" rtlCol="0">
            <a:spAutoFit/>
            <a:scene3d>
              <a:camera prst="orthographicFront"/>
              <a:lightRig rig="threePt" dir="t"/>
            </a:scene3d>
            <a:sp3d contourW="12700"/>
          </a:bodyPr>
          <a:lstStyle/>
          <a:p>
            <a:pPr defTabSz="457200"/>
            <a:r>
              <a:rPr lang="zh-CN" altLang="en-US" sz="2000" b="1" dirty="0">
                <a:solidFill>
                  <a:srgbClr val="203864"/>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酒鬼失足</a:t>
            </a:r>
          </a:p>
          <a:p>
            <a:pPr defTabSz="457200"/>
            <a:r>
              <a:rPr lang="zh-CN" altLang="en-US" sz="2000" b="1" dirty="0">
                <a:solidFill>
                  <a:srgbClr val="203864"/>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一个醉鬼行走在一头是悬崖的道路上，酒鬼从距离悬崖仅一步之遥的位置出发，向前一步或向后退一步的概率皆为</a:t>
            </a:r>
            <a:r>
              <a:rPr lang="en-US" altLang="zh-CN" sz="2000" b="1" dirty="0">
                <a:solidFill>
                  <a:srgbClr val="203864"/>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1/2</a:t>
            </a:r>
            <a:r>
              <a:rPr lang="zh-CN" altLang="en-US" sz="2000" b="1" dirty="0">
                <a:solidFill>
                  <a:srgbClr val="203864"/>
                </a:solidFill>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，问酒鬼失足掉入悬崖的概率是多少？</a:t>
            </a: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0" y="212373"/>
            <a:ext cx="2979230" cy="540000"/>
            <a:chOff x="0" y="271354"/>
            <a:chExt cx="2979230" cy="540000"/>
          </a:xfrm>
        </p:grpSpPr>
        <p:sp>
          <p:nvSpPr>
            <p:cNvPr id="61" name="基础扎实"/>
            <p:cNvSpPr txBox="1"/>
            <p:nvPr/>
          </p:nvSpPr>
          <p:spPr>
            <a:xfrm>
              <a:off x="870195" y="279744"/>
              <a:ext cx="2109035"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Arial" panose="020B0604020202020204" pitchFamily="34" charset="0"/>
                  <a:ea typeface="微软雅黑" panose="020B0503020204020204" charset="-122"/>
                  <a:sym typeface="Arial" panose="020B0604020202020204" pitchFamily="34" charset="0"/>
                </a:rPr>
                <a:t>研究背景</a:t>
              </a:r>
            </a:p>
          </p:txBody>
        </p:sp>
        <p:sp>
          <p:nvSpPr>
            <p:cNvPr id="62"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63"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3" name="矩形 2"/>
          <p:cNvSpPr/>
          <p:nvPr/>
        </p:nvSpPr>
        <p:spPr>
          <a:xfrm>
            <a:off x="695325" y="1719375"/>
            <a:ext cx="6096000" cy="1477328"/>
          </a:xfrm>
          <a:prstGeom prst="rect">
            <a:avLst/>
          </a:prstGeom>
        </p:spPr>
        <p:txBody>
          <a:bodyPr>
            <a:spAutoFit/>
          </a:bodyPr>
          <a:lstStyle/>
          <a:p>
            <a:pPr indent="457200"/>
            <a:r>
              <a:rPr lang="en-US" altLang="zh-CN" dirty="0"/>
              <a:t>Web </a:t>
            </a:r>
            <a:r>
              <a:rPr lang="zh-CN" altLang="en-US" dirty="0"/>
              <a:t>上的用户轨迹 ，其中节点是网页，交互是用户从一个网页导航到另一个网页。用户的下一页访问不仅依赖于上一页，还受之前点击的顺序影响，称为高阶依赖。一阶随机游走无法捕捉到这种高阶依赖。二阶随机游走旨在对高阶依赖项进行建模，从而提高应用程序的准确性</a:t>
            </a:r>
          </a:p>
        </p:txBody>
      </p:sp>
      <p:sp>
        <p:nvSpPr>
          <p:cNvPr id="4" name="矩形 3"/>
          <p:cNvSpPr/>
          <p:nvPr/>
        </p:nvSpPr>
        <p:spPr>
          <a:xfrm>
            <a:off x="695325" y="3837504"/>
            <a:ext cx="6096000" cy="1200329"/>
          </a:xfrm>
          <a:prstGeom prst="rect">
            <a:avLst/>
          </a:prstGeom>
        </p:spPr>
        <p:txBody>
          <a:bodyPr>
            <a:spAutoFit/>
          </a:bodyPr>
          <a:lstStyle/>
          <a:p>
            <a:pPr indent="457200"/>
            <a:r>
              <a:rPr lang="zh-CN" altLang="en-US" dirty="0"/>
              <a:t>复杂网络面对的几种任务，一种是网络节点的分类，通俗点说就是将网络中的节点进行聚类，我们关心的是哪些节点具有类似的属性，就将其分到同一个类别中。另一种是链接预测，就是预测网络中哪些顶点有潜在的关联。</a:t>
            </a:r>
          </a:p>
        </p:txBody>
      </p:sp>
      <p:pic>
        <p:nvPicPr>
          <p:cNvPr id="5" name="图片 4"/>
          <p:cNvPicPr>
            <a:picLocks noChangeAspect="1"/>
          </p:cNvPicPr>
          <p:nvPr/>
        </p:nvPicPr>
        <p:blipFill>
          <a:blip r:embed="rId3"/>
          <a:stretch>
            <a:fillRect/>
          </a:stretch>
        </p:blipFill>
        <p:spPr>
          <a:xfrm>
            <a:off x="6900703" y="2564571"/>
            <a:ext cx="5291297" cy="3185780"/>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8" y="3280459"/>
            <a:ext cx="3602147" cy="884794"/>
          </a:xfrm>
          <a:prstGeom prst="rect">
            <a:avLst/>
          </a:prstGeom>
          <a:noFill/>
        </p:spPr>
        <p:txBody>
          <a:bodyPr wrap="square" rtlCol="0">
            <a:spAutoFit/>
          </a:bodyPr>
          <a:lstStyle/>
          <a:p>
            <a:pPr algn="ctr" defTabSz="609600">
              <a:lnSpc>
                <a:spcPct val="130000"/>
              </a:lnSpc>
            </a:pPr>
            <a:r>
              <a:rPr lang="en-US" altLang="zh-CN" sz="4400" b="1" dirty="0">
                <a:latin typeface="Times New Roman" panose="02020603050405020304" pitchFamily="18" charset="0"/>
                <a:ea typeface="宋体" panose="02010600030101010101" pitchFamily="2" charset="-122"/>
                <a:cs typeface="Times New Roman" panose="02020603050405020304" pitchFamily="18" charset="0"/>
              </a:rPr>
              <a:t>PART</a:t>
            </a:r>
            <a:r>
              <a:rPr lang="zh-CN" altLang="en-US" sz="4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4400" b="1" dirty="0">
                <a:latin typeface="Times New Roman" panose="02020603050405020304" pitchFamily="18" charset="0"/>
                <a:ea typeface="宋体" panose="02010600030101010101" pitchFamily="2" charset="-122"/>
                <a:cs typeface="Times New Roman" panose="02020603050405020304" pitchFamily="18" charset="0"/>
              </a:rPr>
              <a:t>TWO</a:t>
            </a:r>
            <a:endParaRPr lang="zh-CN" altLang="en-US" sz="4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3136768" y="2255028"/>
            <a:ext cx="5918467" cy="1163588"/>
          </a:xfrm>
          <a:prstGeom prst="rect">
            <a:avLst/>
          </a:prstGeom>
          <a:noFill/>
        </p:spPr>
        <p:txBody>
          <a:bodyPr wrap="square" rtlCol="0">
            <a:spAutoFit/>
          </a:bodyPr>
          <a:lstStyle/>
          <a:p>
            <a:pPr algn="ctr" defTabSz="609600">
              <a:lnSpc>
                <a:spcPct val="130000"/>
              </a:lnSpc>
            </a:pPr>
            <a:r>
              <a:rPr lang="zh-CN" altLang="en-US" sz="6000" b="1" dirty="0">
                <a:latin typeface="Times New Roman" panose="02020603050405020304" pitchFamily="18" charset="0"/>
                <a:ea typeface="宋体" panose="02010600030101010101" pitchFamily="2" charset="-122"/>
                <a:cs typeface="Times New Roman" panose="02020603050405020304" pitchFamily="18" charset="0"/>
              </a:rPr>
              <a:t>相关知识</a:t>
            </a:r>
          </a:p>
        </p:txBody>
      </p:sp>
      <p:sp>
        <p:nvSpPr>
          <p:cNvPr id="10" name="矩形 9"/>
          <p:cNvSpPr/>
          <p:nvPr/>
        </p:nvSpPr>
        <p:spPr>
          <a:xfrm>
            <a:off x="4889819" y="4139692"/>
            <a:ext cx="2412367"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618420" y="2258039"/>
            <a:ext cx="3041029" cy="1611984"/>
          </a:xfrm>
          <a:prstGeom prst="round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0" y="212375"/>
            <a:ext cx="2617492" cy="540000"/>
            <a:chOff x="0" y="271354"/>
            <a:chExt cx="2725445" cy="540000"/>
          </a:xfrm>
        </p:grpSpPr>
        <p:sp>
          <p:nvSpPr>
            <p:cNvPr id="14" name="基础扎实"/>
            <p:cNvSpPr txBox="1"/>
            <p:nvPr/>
          </p:nvSpPr>
          <p:spPr>
            <a:xfrm>
              <a:off x="870195" y="279745"/>
              <a:ext cx="1855250"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相关知识</a:t>
              </a:r>
            </a:p>
          </p:txBody>
        </p:sp>
        <p:sp>
          <p:nvSpPr>
            <p:cNvPr id="15"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rPr>
                <a:t>2</a:t>
              </a:r>
              <a:endParaRPr lang="zh-CN" altLang="en-US"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endParaRPr>
            </a:p>
          </p:txBody>
        </p:sp>
        <p:sp>
          <p:nvSpPr>
            <p:cNvPr id="16"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mj-ea"/>
                <a:cs typeface="Times New Roman" panose="02020603050405020304" pitchFamily="18" charset="0"/>
                <a:sym typeface="Arial" panose="020B0604020202020204" pitchFamily="34" charset="0"/>
              </a:endParaRPr>
            </a:p>
          </p:txBody>
        </p:sp>
      </p:grpSp>
      <p:grpSp>
        <p:nvGrpSpPr>
          <p:cNvPr id="11" name="组合 10"/>
          <p:cNvGrpSpPr/>
          <p:nvPr/>
        </p:nvGrpSpPr>
        <p:grpSpPr>
          <a:xfrm>
            <a:off x="347665" y="886595"/>
            <a:ext cx="8740775" cy="1055687"/>
            <a:chOff x="201613" y="830263"/>
            <a:chExt cx="8740775" cy="1055687"/>
          </a:xfrm>
        </p:grpSpPr>
        <p:sp>
          <p:nvSpPr>
            <p:cNvPr id="12" name="圆角矩形 12"/>
            <p:cNvSpPr/>
            <p:nvPr/>
          </p:nvSpPr>
          <p:spPr>
            <a:xfrm>
              <a:off x="1255713" y="830263"/>
              <a:ext cx="7686675" cy="1055687"/>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mj-ea"/>
                  <a:cs typeface="Times New Roman" panose="02020603050405020304" pitchFamily="18" charset="0"/>
                </a:rPr>
                <a:t>随机漫步模型</a:t>
              </a:r>
              <a:endParaRPr lang="en-US" altLang="zh-CN" sz="2000" b="1" dirty="0">
                <a:solidFill>
                  <a:srgbClr val="1739AE"/>
                </a:solidFill>
                <a:latin typeface="Times New Roman" panose="02020603050405020304" pitchFamily="18" charset="0"/>
                <a:ea typeface="+mj-ea"/>
                <a:cs typeface="Times New Roman" panose="02020603050405020304" pitchFamily="18" charset="0"/>
              </a:endParaRPr>
            </a:p>
            <a:p>
              <a:pPr>
                <a:lnSpc>
                  <a:spcPct val="150000"/>
                </a:lnSpc>
                <a:defRPr/>
              </a:pPr>
              <a:r>
                <a:rPr lang="en-US" altLang="zh-CN" b="1" dirty="0">
                  <a:solidFill>
                    <a:srgbClr val="1739AE"/>
                  </a:solidFill>
                  <a:latin typeface="Times New Roman" panose="02020603050405020304" pitchFamily="18" charset="0"/>
                  <a:ea typeface="+mj-ea"/>
                  <a:cs typeface="Times New Roman" panose="02020603050405020304" pitchFamily="18" charset="0"/>
                </a:rPr>
                <a:t>2.1.1 Node2vec</a:t>
              </a:r>
              <a:r>
                <a:rPr lang="zh-CN" altLang="en-US" b="1" dirty="0">
                  <a:solidFill>
                    <a:srgbClr val="1739AE"/>
                  </a:solidFill>
                  <a:latin typeface="Times New Roman" panose="02020603050405020304" pitchFamily="18" charset="0"/>
                  <a:ea typeface="+mj-ea"/>
                  <a:cs typeface="Times New Roman" panose="02020603050405020304" pitchFamily="18" charset="0"/>
                </a:rPr>
                <a:t>模型</a:t>
              </a:r>
              <a:endParaRPr lang="en-US" altLang="zh-CN" b="1" dirty="0">
                <a:solidFill>
                  <a:srgbClr val="1739AE"/>
                </a:solidFill>
                <a:latin typeface="Times New Roman" panose="02020603050405020304" pitchFamily="18" charset="0"/>
                <a:ea typeface="+mj-ea"/>
                <a:cs typeface="Times New Roman" panose="02020603050405020304" pitchFamily="18" charset="0"/>
              </a:endParaRPr>
            </a:p>
          </p:txBody>
        </p:sp>
        <p:sp>
          <p:nvSpPr>
            <p:cNvPr id="17" name="矩形 8"/>
            <p:cNvSpPr/>
            <p:nvPr>
              <p:custDataLst>
                <p:tags r:id="rId1"/>
              </p:custDataLst>
            </p:nvPr>
          </p:nvSpPr>
          <p:spPr>
            <a:xfrm>
              <a:off x="201613" y="933450"/>
              <a:ext cx="858837" cy="84931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2.1</a:t>
              </a:r>
            </a:p>
          </p:txBody>
        </p:sp>
      </p:grpSp>
      <p:pic>
        <p:nvPicPr>
          <p:cNvPr id="18" name="图片 17"/>
          <p:cNvPicPr>
            <a:picLocks noChangeAspect="1"/>
          </p:cNvPicPr>
          <p:nvPr/>
        </p:nvPicPr>
        <p:blipFill>
          <a:blip r:embed="rId4"/>
          <a:srcRect r="4389"/>
          <a:stretch>
            <a:fillRect/>
          </a:stretch>
        </p:blipFill>
        <p:spPr>
          <a:xfrm>
            <a:off x="1947748" y="2481749"/>
            <a:ext cx="2382375" cy="1055687"/>
          </a:xfrm>
          <a:prstGeom prst="rect">
            <a:avLst/>
          </a:prstGeom>
          <a:ln>
            <a:noFill/>
          </a:ln>
        </p:spPr>
      </p:pic>
      <p:pic>
        <p:nvPicPr>
          <p:cNvPr id="19" name="图片 18"/>
          <p:cNvPicPr>
            <a:picLocks noChangeAspect="1"/>
          </p:cNvPicPr>
          <p:nvPr/>
        </p:nvPicPr>
        <p:blipFill>
          <a:blip r:embed="rId5"/>
          <a:stretch>
            <a:fillRect/>
          </a:stretch>
        </p:blipFill>
        <p:spPr>
          <a:xfrm>
            <a:off x="1206502" y="4288967"/>
            <a:ext cx="2274129" cy="526113"/>
          </a:xfrm>
          <a:prstGeom prst="rect">
            <a:avLst/>
          </a:prstGeom>
        </p:spPr>
      </p:pic>
      <p:pic>
        <p:nvPicPr>
          <p:cNvPr id="20" name="图片 19"/>
          <p:cNvPicPr>
            <a:picLocks noChangeAspect="1"/>
          </p:cNvPicPr>
          <p:nvPr/>
        </p:nvPicPr>
        <p:blipFill>
          <a:blip r:embed="rId6"/>
          <a:stretch>
            <a:fillRect/>
          </a:stretch>
        </p:blipFill>
        <p:spPr>
          <a:xfrm>
            <a:off x="922698" y="4771541"/>
            <a:ext cx="3089227" cy="1384162"/>
          </a:xfrm>
          <a:prstGeom prst="rect">
            <a:avLst/>
          </a:prstGeom>
        </p:spPr>
      </p:pic>
      <p:sp>
        <p:nvSpPr>
          <p:cNvPr id="3" name="矩形 2"/>
          <p:cNvSpPr/>
          <p:nvPr/>
        </p:nvSpPr>
        <p:spPr>
          <a:xfrm>
            <a:off x="4751362" y="5278956"/>
            <a:ext cx="1630575" cy="369332"/>
          </a:xfrm>
          <a:prstGeom prst="rect">
            <a:avLst/>
          </a:prstGeom>
        </p:spPr>
        <p:txBody>
          <a:bodyPr wrap="none">
            <a:spAutoFit/>
          </a:bodyPr>
          <a:lstStyle/>
          <a:p>
            <a:pPr algn="just"/>
            <a:r>
              <a:rPr lang="zh-CN" altLang="en-US" kern="100" dirty="0">
                <a:solidFill>
                  <a:srgbClr val="121212"/>
                </a:solidFill>
                <a:latin typeface="微软雅黑" panose="020B0503020204020204" charset="-122"/>
                <a:ea typeface="微软雅黑" panose="020B0503020204020204" charset="-122"/>
                <a:cs typeface="Times New Roman" panose="02020603050405020304" pitchFamily="18" charset="0"/>
              </a:rPr>
              <a:t>为未加权距离</a:t>
            </a:r>
            <a:endPar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7"/>
          <a:stretch>
            <a:fillRect/>
          </a:stretch>
        </p:blipFill>
        <p:spPr>
          <a:xfrm>
            <a:off x="4392279" y="5199300"/>
            <a:ext cx="428571" cy="380952"/>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212375"/>
            <a:ext cx="2617492" cy="540000"/>
            <a:chOff x="0" y="271354"/>
            <a:chExt cx="2725445" cy="540000"/>
          </a:xfrm>
        </p:grpSpPr>
        <p:sp>
          <p:nvSpPr>
            <p:cNvPr id="22" name="基础扎实"/>
            <p:cNvSpPr txBox="1"/>
            <p:nvPr/>
          </p:nvSpPr>
          <p:spPr>
            <a:xfrm>
              <a:off x="870195" y="279745"/>
              <a:ext cx="1855250" cy="52322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8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相关知识</a:t>
              </a:r>
            </a:p>
          </p:txBody>
        </p:sp>
        <p:sp>
          <p:nvSpPr>
            <p:cNvPr id="23" name="01"/>
            <p:cNvSpPr/>
            <p:nvPr/>
          </p:nvSpPr>
          <p:spPr>
            <a:xfrm>
              <a:off x="0" y="271354"/>
              <a:ext cx="695325"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rPr>
                <a:t>2</a:t>
              </a:r>
              <a:endParaRPr lang="zh-CN" altLang="en-US" sz="2800" dirty="0">
                <a:solidFill>
                  <a:schemeClr val="bg1"/>
                </a:solidFill>
                <a:latin typeface="Times New Roman" panose="02020603050405020304" pitchFamily="18" charset="0"/>
                <a:ea typeface="+mj-ea"/>
                <a:cs typeface="Times New Roman" panose="02020603050405020304" pitchFamily="18" charset="0"/>
                <a:sym typeface="Arial" panose="020B0604020202020204" pitchFamily="34" charset="0"/>
              </a:endParaRPr>
            </a:p>
          </p:txBody>
        </p:sp>
        <p:sp>
          <p:nvSpPr>
            <p:cNvPr id="24" name="色块"/>
            <p:cNvSpPr/>
            <p:nvPr/>
          </p:nvSpPr>
          <p:spPr>
            <a:xfrm>
              <a:off x="746760" y="271354"/>
              <a:ext cx="72000" cy="540000"/>
            </a:xfrm>
            <a:prstGeom prst="rect">
              <a:avLst/>
            </a:prstGeom>
            <a:solidFill>
              <a:srgbClr val="173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mj-ea"/>
                <a:cs typeface="Times New Roman" panose="02020603050405020304" pitchFamily="18" charset="0"/>
                <a:sym typeface="Arial" panose="020B0604020202020204" pitchFamily="34" charset="0"/>
              </a:endParaRPr>
            </a:p>
          </p:txBody>
        </p:sp>
      </p:grpSp>
      <p:grpSp>
        <p:nvGrpSpPr>
          <p:cNvPr id="25" name="组合 24"/>
          <p:cNvGrpSpPr/>
          <p:nvPr/>
        </p:nvGrpSpPr>
        <p:grpSpPr>
          <a:xfrm>
            <a:off x="347665" y="886595"/>
            <a:ext cx="8740775" cy="1055687"/>
            <a:chOff x="201613" y="830263"/>
            <a:chExt cx="8740775" cy="1055687"/>
          </a:xfrm>
        </p:grpSpPr>
        <p:sp>
          <p:nvSpPr>
            <p:cNvPr id="26" name="圆角矩形 12"/>
            <p:cNvSpPr/>
            <p:nvPr/>
          </p:nvSpPr>
          <p:spPr>
            <a:xfrm>
              <a:off x="1255713" y="830263"/>
              <a:ext cx="7686675" cy="1055687"/>
            </a:xfrm>
            <a:prstGeom prst="roundRect">
              <a:avLst>
                <a:gd name="adj" fmla="val 12952"/>
              </a:avLst>
            </a:prstGeom>
            <a:ln>
              <a:solidFill>
                <a:srgbClr val="1739AE"/>
              </a:solidFill>
            </a:ln>
          </p:spPr>
          <p:style>
            <a:lnRef idx="2">
              <a:schemeClr val="accent6"/>
            </a:lnRef>
            <a:fillRef idx="1">
              <a:schemeClr val="lt1"/>
            </a:fillRef>
            <a:effectRef idx="0">
              <a:schemeClr val="accent6"/>
            </a:effectRef>
            <a:fontRef idx="minor">
              <a:schemeClr val="dk1"/>
            </a:fontRef>
          </p:style>
          <p:txBody>
            <a:bodyPr anchor="ctr"/>
            <a:lstStyle/>
            <a:p>
              <a:pPr>
                <a:lnSpc>
                  <a:spcPct val="150000"/>
                </a:lnSpc>
                <a:defRPr/>
              </a:pPr>
              <a:r>
                <a:rPr lang="zh-CN" altLang="en-US" sz="2000" b="1" dirty="0">
                  <a:solidFill>
                    <a:srgbClr val="1739AE"/>
                  </a:solidFill>
                  <a:latin typeface="Times New Roman" panose="02020603050405020304" pitchFamily="18" charset="0"/>
                  <a:ea typeface="+mj-ea"/>
                  <a:cs typeface="Times New Roman" panose="02020603050405020304" pitchFamily="18" charset="0"/>
                </a:rPr>
                <a:t>随机漫步模型</a:t>
              </a:r>
              <a:endParaRPr lang="en-US" altLang="zh-CN" sz="2000" b="1" dirty="0">
                <a:solidFill>
                  <a:srgbClr val="1739AE"/>
                </a:solidFill>
                <a:latin typeface="Times New Roman" panose="02020603050405020304" pitchFamily="18" charset="0"/>
                <a:ea typeface="+mj-ea"/>
                <a:cs typeface="Times New Roman" panose="02020603050405020304" pitchFamily="18" charset="0"/>
              </a:endParaRPr>
            </a:p>
            <a:p>
              <a:pPr>
                <a:lnSpc>
                  <a:spcPct val="150000"/>
                </a:lnSpc>
                <a:defRPr/>
              </a:pPr>
              <a:r>
                <a:rPr lang="en-US" altLang="zh-CN" b="1" dirty="0">
                  <a:solidFill>
                    <a:srgbClr val="1739AE"/>
                  </a:solidFill>
                  <a:latin typeface="Times New Roman" panose="02020603050405020304" pitchFamily="18" charset="0"/>
                  <a:ea typeface="+mj-ea"/>
                  <a:cs typeface="Times New Roman" panose="02020603050405020304" pitchFamily="18" charset="0"/>
                </a:rPr>
                <a:t>2.1.2</a:t>
              </a:r>
              <a:r>
                <a:rPr lang="zh-CN" altLang="en-US" b="1" dirty="0">
                  <a:solidFill>
                    <a:srgbClr val="1739AE"/>
                  </a:solidFill>
                  <a:latin typeface="Times New Roman" panose="02020603050405020304" pitchFamily="18" charset="0"/>
                  <a:ea typeface="+mj-ea"/>
                  <a:cs typeface="Times New Roman" panose="02020603050405020304" pitchFamily="18" charset="0"/>
                </a:rPr>
                <a:t>自回归模型</a:t>
              </a:r>
              <a:endParaRPr lang="en-US" altLang="zh-CN" b="1" dirty="0">
                <a:solidFill>
                  <a:srgbClr val="1739AE"/>
                </a:solidFill>
                <a:latin typeface="Times New Roman" panose="02020603050405020304" pitchFamily="18" charset="0"/>
                <a:ea typeface="+mj-ea"/>
                <a:cs typeface="Times New Roman" panose="02020603050405020304" pitchFamily="18" charset="0"/>
              </a:endParaRPr>
            </a:p>
          </p:txBody>
        </p:sp>
        <p:sp>
          <p:nvSpPr>
            <p:cNvPr id="27" name="矩形 8"/>
            <p:cNvSpPr/>
            <p:nvPr>
              <p:custDataLst>
                <p:tags r:id="rId1"/>
              </p:custDataLst>
            </p:nvPr>
          </p:nvSpPr>
          <p:spPr>
            <a:xfrm>
              <a:off x="201613" y="933450"/>
              <a:ext cx="858837" cy="849313"/>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739AE"/>
            </a:solidFill>
            <a:ln>
              <a:noFill/>
            </a:ln>
          </p:spPr>
          <p:style>
            <a:lnRef idx="2">
              <a:srgbClr val="549E39">
                <a:shade val="50000"/>
              </a:srgbClr>
            </a:lnRef>
            <a:fillRef idx="1">
              <a:srgbClr val="549E39"/>
            </a:fillRef>
            <a:effectRef idx="0">
              <a:srgbClr val="549E39"/>
            </a:effectRef>
            <a:fontRef idx="minor">
              <a:sysClr val="window" lastClr="FFFFFF"/>
            </a:fontRef>
          </p:style>
          <p:txBody>
            <a:bodyPr anchor="ctr"/>
            <a:lstStyle/>
            <a:p>
              <a:pPr algn="ctr">
                <a:defRPr/>
              </a:pPr>
              <a:r>
                <a:rPr lang="en-US" altLang="zh-CN" sz="2000" b="1" dirty="0">
                  <a:solidFill>
                    <a:srgbClr val="1739AE"/>
                  </a:solidFill>
                  <a:latin typeface="Times New Roman" panose="02020603050405020304" pitchFamily="18" charset="0"/>
                  <a:ea typeface="+mj-ea"/>
                  <a:cs typeface="Times New Roman" panose="02020603050405020304" pitchFamily="18" charset="0"/>
                  <a:sym typeface="Arial" panose="020B0604020202020204" pitchFamily="34" charset="0"/>
                </a:rPr>
                <a:t>2.1</a:t>
              </a:r>
            </a:p>
          </p:txBody>
        </p:sp>
      </p:grpSp>
      <p:pic>
        <p:nvPicPr>
          <p:cNvPr id="28" name="图片 27"/>
          <p:cNvPicPr>
            <a:picLocks noChangeAspect="1"/>
          </p:cNvPicPr>
          <p:nvPr/>
        </p:nvPicPr>
        <p:blipFill>
          <a:blip r:embed="rId4"/>
          <a:stretch>
            <a:fillRect/>
          </a:stretch>
        </p:blipFill>
        <p:spPr>
          <a:xfrm>
            <a:off x="2796821" y="2430259"/>
            <a:ext cx="4040259" cy="1180207"/>
          </a:xfrm>
          <a:prstGeom prst="rect">
            <a:avLst/>
          </a:prstGeom>
        </p:spPr>
      </p:pic>
      <p:pic>
        <p:nvPicPr>
          <p:cNvPr id="29" name="图片 28"/>
          <p:cNvPicPr>
            <a:picLocks noChangeAspect="1"/>
          </p:cNvPicPr>
          <p:nvPr/>
        </p:nvPicPr>
        <p:blipFill rotWithShape="1">
          <a:blip r:embed="rId5"/>
          <a:srcRect l="1233"/>
          <a:stretch>
            <a:fillRect/>
          </a:stretch>
        </p:blipFill>
        <p:spPr>
          <a:xfrm>
            <a:off x="2722834" y="4183283"/>
            <a:ext cx="8417030" cy="643239"/>
          </a:xfrm>
          <a:prstGeom prst="rect">
            <a:avLst/>
          </a:prstGeom>
        </p:spPr>
      </p:pic>
      <p:sp>
        <p:nvSpPr>
          <p:cNvPr id="30" name="矩形: 圆角 29"/>
          <p:cNvSpPr/>
          <p:nvPr/>
        </p:nvSpPr>
        <p:spPr>
          <a:xfrm>
            <a:off x="2429125" y="2178995"/>
            <a:ext cx="5036904" cy="1611984"/>
          </a:xfrm>
          <a:prstGeom prst="round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1"/>
  <p:tag name="KSO_WM_TAG_VERSION" val="1.0"/>
  <p:tag name="KSO_WM_BEAUTIFY_FLAG" val="#wm#"/>
  <p:tag name="KSO_WM_UNIT_TYPE" val="l_i"/>
  <p:tag name="KSO_WM_UNIT_INDEX" val="1_1"/>
  <p:tag name="KSO_WM_UNIT_ID" val="diagram160001_5*l_i*1_1"/>
  <p:tag name="KSO_WM_UNIT_CLEAR" val="1"/>
  <p:tag name="KSO_WM_UNIT_LAYERLEVEL" val="1_1"/>
  <p:tag name="KSO_WM_DIAGRAM_GROUP_CODE" val="l1-1"/>
  <p:tag name="KSO_WM_UNIT_FILL_FORE_SCHEMECOLOR_INDEX" val="5"/>
  <p:tag name="KSO_WM_UNIT_FILL_TYPE" val="1"/>
  <p:tag name="KSO_WM_UNIT_TEXT_FILL_FORE_SCHEMECOLOR_INDEX" val="5"/>
  <p:tag name="KSO_WM_UNIT_TEXT_FILL_TYPE" val="1"/>
</p:tagLst>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1230</Words>
  <Application>Microsoft Office PowerPoint</Application>
  <PresentationFormat>宽屏</PresentationFormat>
  <Paragraphs>197</Paragraphs>
  <Slides>33</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宋体</vt:lpstr>
      <vt:lpstr>微软雅黑</vt:lpstr>
      <vt:lpstr>Arial</vt:lpstr>
      <vt:lpstr>Calibri</vt:lpstr>
      <vt:lpstr>Segoe UI</vt:lpstr>
      <vt:lpstr>Segoe UI Light</vt:lpstr>
      <vt:lpstr>Times New Roman</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12sc.taobao.com</dc:subject>
  <dc:creator>锐旗设计;https://9ppt.taobao.com</dc:creator>
  <cp:keywords>锐旗设计；https:/9ppt.taobao.com</cp:keywords>
  <dc:description>12sc.taobao.com</dc:description>
  <cp:lastModifiedBy>xk</cp:lastModifiedBy>
  <cp:revision>166</cp:revision>
  <dcterms:created xsi:type="dcterms:W3CDTF">2015-08-18T02:51:00Z</dcterms:created>
  <dcterms:modified xsi:type="dcterms:W3CDTF">2021-12-31T05:33:46Z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B5E4822DA98C4CF8BA0547E5D72ACBD0</vt:lpwstr>
  </property>
  <property fmtid="{D5CDD505-2E9C-101B-9397-08002B2CF9AE}" pid="3" name="KSOProductBuildVer">
    <vt:lpwstr>2052-11.1.0.11194</vt:lpwstr>
  </property>
</Properties>
</file>