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7" r:id="rId10"/>
    <p:sldId id="278" r:id="rId11"/>
    <p:sldId id="279" r:id="rId12"/>
    <p:sldId id="265" r:id="rId13"/>
    <p:sldId id="276" r:id="rId14"/>
  </p:sldIdLst>
  <p:sldSz cx="12865100" cy="7239000"/>
  <p:notesSz cx="12865100" cy="7239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039" initials="9" lastIdx="1" clrIdx="0">
    <p:extLst>
      <p:ext uri="{19B8F6BF-5375-455C-9EA6-DF929625EA0E}">
        <p15:presenceInfo xmlns:p15="http://schemas.microsoft.com/office/powerpoint/2012/main" userId="903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2" autoAdjust="0"/>
  </p:normalViewPr>
  <p:slideViewPr>
    <p:cSldViewPr>
      <p:cViewPr varScale="1">
        <p:scale>
          <a:sx n="83" d="100"/>
          <a:sy n="83" d="100"/>
        </p:scale>
        <p:origin x="91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575300" cy="363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286625" y="0"/>
            <a:ext cx="5575300" cy="363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40F0-A115-45CB-9323-347EAF247084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60850" y="904875"/>
            <a:ext cx="4343400" cy="244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85875" y="3484563"/>
            <a:ext cx="10293350" cy="28495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875463"/>
            <a:ext cx="5575300" cy="363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286625" y="6875463"/>
            <a:ext cx="5575300" cy="363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D144-0602-46A2-BF63-8B6FCDAD9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今天在这里分享一篇被</a:t>
            </a:r>
            <a:r>
              <a:rPr lang="en-US" altLang="zh-CN" dirty="0"/>
              <a:t>ACL 2021</a:t>
            </a:r>
            <a:r>
              <a:rPr lang="zh-CN" altLang="en-US" dirty="0"/>
              <a:t>所接收的工作，这个工作主要介绍了一个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知识嵌入和预训练语言表示的统一模型。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3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</a:rPr>
              <a:t>使用不同的方法提取实体表示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</a:rPr>
              <a:t>评估开普勒的泛化能力</a:t>
            </a:r>
            <a:endParaRPr lang="en-US" altLang="zh-CN" sz="18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</a:rPr>
              <a:t>没有使用现有的</a:t>
            </a:r>
            <a:r>
              <a:rPr lang="en-US" altLang="zh-CN" sz="1800" dirty="0">
                <a:effectLst/>
              </a:rPr>
              <a:t>KE</a:t>
            </a:r>
            <a:r>
              <a:rPr lang="zh-CN" altLang="en-US" sz="1800" dirty="0">
                <a:effectLst/>
              </a:rPr>
              <a:t>基准，因为它们缺乏对其实体的高质量文本描述，并且他们没有一个合理的数据分割为归纳设置</a:t>
            </a:r>
            <a:r>
              <a:rPr lang="zh-CN" altLang="en-US" dirty="0"/>
              <a:t> 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进一步  准备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接下来我主要从以下四个方面介绍这篇论文，首先介绍一下背景和</a:t>
            </a:r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5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现有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PLMs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虽然可以</a:t>
            </a:r>
            <a:r>
              <a:rPr lang="zh-CN" altLang="en-US" sz="1800" dirty="0">
                <a:effectLst/>
              </a:rPr>
              <a:t>从大规模的非结构和未标记的语料库中学习有效的语言表征，但是通常缺乏事实世界知识。</a:t>
            </a:r>
            <a:r>
              <a:rPr lang="zh-CN" altLang="en-US" sz="1200" dirty="0">
                <a:solidFill>
                  <a:srgbClr val="121212"/>
                </a:solidFill>
                <a:latin typeface="-apple-system"/>
              </a:rPr>
              <a:t>知识图谱（</a:t>
            </a:r>
            <a:r>
              <a:rPr lang="en-US" altLang="zh-CN" sz="1200" dirty="0">
                <a:solidFill>
                  <a:srgbClr val="121212"/>
                </a:solidFill>
                <a:latin typeface="-apple-system"/>
              </a:rPr>
              <a:t>KG</a:t>
            </a:r>
            <a:r>
              <a:rPr lang="zh-CN" altLang="en-US" sz="12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包含大量的结构化信息，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的方法可以有效的将这部分信息放入连续的实体和关系嵌入中。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如图，实体的文本描述包含大量的信息，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可以提供大量的知识信息给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PLMs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，同时有信息的文本数据有助于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作者利用实体描述链接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之间的空隙，将文本语义空间和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的符号空间对齐（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align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提出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KEPLER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，一种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PLM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联合模型。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NLP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的预训练已经有很长的历史了。早期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的研究主要集中在分布式词语表示</a:t>
            </a:r>
            <a:r>
              <a:rPr lang="zh-CN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00007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更进一步的，</a:t>
            </a:r>
            <a:r>
              <a:rPr lang="zh-CN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使用双向</a:t>
            </a:r>
            <a:r>
              <a:rPr lang="en-US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LSTM</a:t>
            </a:r>
            <a:r>
              <a:rPr lang="zh-CN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来捕获</a:t>
            </a:r>
            <a:r>
              <a:rPr lang="zh-CN" altLang="zh-CN" sz="1800" dirty="0">
                <a:solidFill>
                  <a:srgbClr val="00007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语境化的单词嵌入</a:t>
            </a:r>
            <a:r>
              <a:rPr lang="en-US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ELMo</a:t>
            </a:r>
            <a:r>
              <a:rPr lang="en-US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lang="zh-CN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获得更</a:t>
            </a:r>
            <a:r>
              <a:rPr lang="zh-CN" altLang="zh-CN" sz="1800" dirty="0">
                <a:solidFill>
                  <a:srgbClr val="00007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丰富的语义</a:t>
            </a:r>
            <a:r>
              <a:rPr lang="zh-CN" altLang="en-US" sz="1800" dirty="0">
                <a:solidFill>
                  <a:srgbClr val="00007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除了这些使用预先训练的单词嵌入作为输入特征的方法外，另一个趋势在探索</a:t>
            </a:r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预先训练的编码器</a:t>
            </a:r>
            <a:r>
              <a:rPr lang="zh-CN" alt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zh-CN" sz="1800" dirty="0">
                <a:solidFill>
                  <a:srgbClr val="00007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未标记数据上训练自动编码器</a:t>
            </a:r>
            <a:r>
              <a:rPr lang="zh-CN" altLang="zh-CN" sz="1800" dirty="0">
                <a:solidFill>
                  <a:srgbClr val="00007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，然后在下游任务上对其进行</a:t>
            </a:r>
            <a:r>
              <a:rPr lang="zh-CN" altLang="zh-CN" sz="1800" dirty="0">
                <a:solidFill>
                  <a:srgbClr val="00007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微调</a:t>
            </a:r>
            <a:r>
              <a:rPr lang="zh-CN" altLang="en-US" sz="1800" dirty="0">
                <a:solidFill>
                  <a:srgbClr val="00007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GPT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来自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Transformer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经过训练的深度双向编码器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XLNet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，使用</a:t>
            </a:r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更多的数据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更复杂的参数调整</a:t>
            </a:r>
            <a:r>
              <a:rPr lang="zh-CN" alt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Roberta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近年来，</a:t>
            </a:r>
            <a:r>
              <a:rPr lang="zh-CN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一些研究试图将知识信息纳入到预训练的工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作，虽然带来了知识增强的技术，但它们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使用固定的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外部知识信息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，不容易与语言表示对齐，或者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复杂的结构或管道来处理句子中的实体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导致额外的开销存在错误传播问题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1800" dirty="0">
                <a:effectLst/>
              </a:rPr>
              <a:t>有方法在传统模型上</a:t>
            </a:r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利用实体描述来帮助知识表示学习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本文作者则是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实体描述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作为一种工具，将</a:t>
            </a:r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外部知识纳入模型</a:t>
            </a:r>
            <a:endParaRPr lang="en-US" altLang="zh-CN" sz="1200" dirty="0">
              <a:latin typeface="Times New Roman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</a:rPr>
              <a:t>整体框架如图，设计了多任务损失，</a:t>
            </a:r>
            <a:r>
              <a:rPr lang="en-US" altLang="zh-CN" sz="1800" dirty="0" err="1">
                <a:effectLst/>
              </a:rPr>
              <a:t>plm</a:t>
            </a:r>
            <a:r>
              <a:rPr lang="zh-CN" altLang="en-US" sz="1800" dirty="0">
                <a:effectLst/>
              </a:rPr>
              <a:t>同时参与了这两个任务，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通过知识嵌入目标和预训练语言表示目标的联合训练，框架可以将知识隐式地纳入到语言表示模型中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。</a:t>
            </a:r>
            <a:r>
              <a:rPr lang="zh-CN" altLang="en-US" sz="1200" dirty="0">
                <a:effectLst/>
              </a:rPr>
              <a:t>这两个任务只共享文本编码器，对于每个小批处理，</a:t>
            </a:r>
            <a:r>
              <a:rPr lang="en-US" altLang="zh-CN" sz="1200" dirty="0">
                <a:effectLst/>
              </a:rPr>
              <a:t>LKE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dirty="0">
                <a:effectLst/>
              </a:rPr>
              <a:t>LLM</a:t>
            </a:r>
            <a:r>
              <a:rPr lang="zh-CN" altLang="en-US" sz="1200" dirty="0">
                <a:effectLst/>
              </a:rPr>
              <a:t>的文本采样</a:t>
            </a:r>
            <a:r>
              <a:rPr lang="en-US" altLang="zh-CN" sz="1200" dirty="0">
                <a:effectLst/>
              </a:rPr>
              <a:t>(</a:t>
            </a:r>
            <a:r>
              <a:rPr lang="zh-CN" altLang="en-US" sz="1200" dirty="0">
                <a:effectLst/>
              </a:rPr>
              <a:t>不一定</a:t>
            </a:r>
            <a:r>
              <a:rPr lang="en-US" altLang="zh-CN" sz="1200" dirty="0">
                <a:effectLst/>
              </a:rPr>
              <a:t>)</a:t>
            </a:r>
            <a:r>
              <a:rPr lang="zh-CN" altLang="en-US" sz="1200" dirty="0">
                <a:effectLst/>
              </a:rPr>
              <a:t>是相同的。</a:t>
            </a:r>
            <a:r>
              <a:rPr lang="zh-CN" altLang="en-US" sz="1200" dirty="0"/>
              <a:t> 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8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更具体的，文本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encoder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部分，使用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体系结构，</a:t>
            </a:r>
            <a:r>
              <a:rPr lang="zh-CN" altLang="en-US" sz="1800" dirty="0">
                <a:effectLst/>
              </a:rPr>
              <a:t>采用</a:t>
            </a:r>
            <a:r>
              <a:rPr lang="en-US" altLang="zh-CN" sz="1800" dirty="0" err="1">
                <a:effectLst/>
              </a:rPr>
              <a:t>RoBERTaBASE</a:t>
            </a:r>
            <a:r>
              <a:rPr lang="zh-CN" altLang="en-US" sz="1800" dirty="0">
                <a:effectLst/>
              </a:rPr>
              <a:t>的预先训练的检查点来初始化模型，因为它是最先进的预训练模型。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</a:rPr>
              <a:t>使用</a:t>
            </a:r>
            <a:r>
              <a:rPr lang="zh-CN" altLang="en-US" sz="1800" dirty="0">
                <a:effectLst/>
              </a:rPr>
              <a:t>掩蔽语言模型</a:t>
            </a:r>
            <a:r>
              <a:rPr lang="zh-CN" altLang="en-US" dirty="0"/>
              <a:t> </a:t>
            </a:r>
            <a:r>
              <a:rPr lang="en-US" altLang="zh-CN" sz="1200" dirty="0">
                <a:effectLst/>
              </a:rPr>
              <a:t>MLM</a:t>
            </a:r>
            <a:r>
              <a:rPr lang="zh-CN" altLang="en-US" sz="1200" dirty="0">
                <a:effectLst/>
              </a:rPr>
              <a:t>，</a:t>
            </a:r>
            <a:r>
              <a:rPr lang="zh-CN" altLang="en-US" dirty="0"/>
              <a:t>灵感来自</a:t>
            </a:r>
            <a:r>
              <a:rPr lang="en-US" altLang="zh-CN" dirty="0"/>
              <a:t>BERT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简单介绍即，</a:t>
            </a:r>
            <a:r>
              <a:rPr lang="zh-CN" altLang="en-US" sz="1800" dirty="0">
                <a:effectLst/>
              </a:rPr>
              <a:t>随机选取</a:t>
            </a:r>
            <a:r>
              <a:rPr lang="en-US" altLang="zh-CN" sz="1800" dirty="0">
                <a:effectLst/>
              </a:rPr>
              <a:t>15%</a:t>
            </a:r>
            <a:r>
              <a:rPr lang="zh-CN" altLang="en-US" sz="1800" dirty="0">
                <a:effectLst/>
              </a:rPr>
              <a:t>的输入</a:t>
            </a:r>
            <a:r>
              <a:rPr lang="en-US" altLang="zh-CN" sz="1800" dirty="0">
                <a:effectLst/>
              </a:rPr>
              <a:t>token</a:t>
            </a:r>
            <a:r>
              <a:rPr lang="zh-CN" altLang="en-US" sz="1800" dirty="0">
                <a:effectLst/>
              </a:rPr>
              <a:t>，其中</a:t>
            </a:r>
            <a:r>
              <a:rPr lang="en-US" altLang="zh-CN" sz="1800" dirty="0">
                <a:effectLst/>
              </a:rPr>
              <a:t>80%</a:t>
            </a:r>
            <a:r>
              <a:rPr lang="zh-CN" altLang="en-US" sz="1800" dirty="0">
                <a:effectLst/>
              </a:rPr>
              <a:t>用特殊标记</a:t>
            </a:r>
            <a:r>
              <a:rPr lang="en-US" altLang="zh-CN" sz="1800" dirty="0">
                <a:effectLst/>
              </a:rPr>
              <a:t>[MASK]</a:t>
            </a:r>
            <a:r>
              <a:rPr lang="zh-CN" altLang="en-US" sz="1800" dirty="0">
                <a:effectLst/>
              </a:rPr>
              <a:t>进行屏蔽，</a:t>
            </a:r>
            <a:r>
              <a:rPr lang="en-US" altLang="zh-CN" sz="1800" dirty="0">
                <a:effectLst/>
              </a:rPr>
              <a:t>10%</a:t>
            </a:r>
            <a:r>
              <a:rPr lang="zh-CN" altLang="en-US" sz="1800" dirty="0">
                <a:effectLst/>
              </a:rPr>
              <a:t>被另一个随机</a:t>
            </a:r>
            <a:r>
              <a:rPr lang="en-US" altLang="zh-CN" sz="1800" dirty="0">
                <a:effectLst/>
              </a:rPr>
              <a:t>token</a:t>
            </a:r>
            <a:r>
              <a:rPr lang="zh-CN" altLang="en-US" sz="1800" dirty="0">
                <a:effectLst/>
              </a:rPr>
              <a:t>替换，其余的保持不变。在</a:t>
            </a:r>
            <a:r>
              <a:rPr lang="en-US" altLang="zh-CN" sz="1800" dirty="0">
                <a:effectLst/>
              </a:rPr>
              <a:t>MLM</a:t>
            </a:r>
            <a:r>
              <a:rPr lang="zh-CN" altLang="en-US" sz="1800" dirty="0">
                <a:effectLst/>
              </a:rPr>
              <a:t>下，模型试图预测正确的</a:t>
            </a:r>
            <a:r>
              <a:rPr lang="en-US" altLang="zh-CN" sz="1800" dirty="0">
                <a:effectLst/>
              </a:rPr>
              <a:t>tokens</a:t>
            </a:r>
            <a:r>
              <a:rPr lang="zh-CN" altLang="en-US" sz="1800" dirty="0">
                <a:effectLst/>
              </a:rPr>
              <a:t>，在选定的位置上计算交叉熵损失。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5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</a:rPr>
              <a:t>使用（</a:t>
            </a:r>
            <a:r>
              <a:rPr lang="en-US" altLang="zh-CN" sz="1800" dirty="0">
                <a:effectLst/>
              </a:rPr>
              <a:t>1</a:t>
            </a:r>
            <a:r>
              <a:rPr lang="zh-CN" altLang="en-US" sz="1800" dirty="0">
                <a:effectLst/>
              </a:rPr>
              <a:t>）的损失公式作为</a:t>
            </a:r>
            <a:r>
              <a:rPr lang="en-US" altLang="zh-CN" sz="1800" dirty="0">
                <a:effectLst/>
              </a:rPr>
              <a:t>KE</a:t>
            </a:r>
            <a:r>
              <a:rPr lang="zh-CN" altLang="en-US" sz="1800" dirty="0">
                <a:effectLst/>
              </a:rPr>
              <a:t>目标，它采用负采样进行高效优化。负采样策略是固定头实体，随机抽样尾实体，反之亦然。</a:t>
            </a:r>
            <a:endParaRPr lang="en-US" altLang="zh-CN" sz="1800" dirty="0">
              <a:effectLst/>
            </a:endParaRPr>
          </a:p>
          <a:p>
            <a:r>
              <a:rPr lang="zh-CN" altLang="en-US" sz="1800" dirty="0">
                <a:effectLst/>
              </a:rPr>
              <a:t>公式中</a:t>
            </a:r>
            <a:r>
              <a:rPr lang="en-US" altLang="zh-CN" sz="1800" dirty="0">
                <a:effectLst/>
              </a:rPr>
              <a:t>(h, r, t)</a:t>
            </a:r>
            <a:r>
              <a:rPr lang="zh-CN" altLang="en-US" sz="1800" dirty="0">
                <a:effectLst/>
              </a:rPr>
              <a:t>为正确的三元组采样，</a:t>
            </a:r>
            <a:r>
              <a:rPr lang="en-US" altLang="zh-CN" sz="1800" dirty="0">
                <a:effectLst/>
              </a:rPr>
              <a:t>(</a:t>
            </a:r>
            <a:r>
              <a:rPr lang="en-US" altLang="zh-CN" sz="1800" dirty="0" err="1">
                <a:effectLst/>
              </a:rPr>
              <a:t>h’i</a:t>
            </a:r>
            <a:r>
              <a:rPr lang="en-US" altLang="zh-CN" sz="1800" dirty="0">
                <a:effectLst/>
              </a:rPr>
              <a:t>, r, </a:t>
            </a:r>
            <a:r>
              <a:rPr lang="en-US" altLang="zh-CN" sz="1800" dirty="0" err="1">
                <a:effectLst/>
              </a:rPr>
              <a:t>t’i</a:t>
            </a:r>
            <a:r>
              <a:rPr lang="en-US" altLang="zh-CN" sz="1800" dirty="0">
                <a:effectLst/>
              </a:rPr>
              <a:t>)</a:t>
            </a:r>
            <a:r>
              <a:rPr lang="zh-CN" altLang="en-US" sz="1800" dirty="0">
                <a:effectLst/>
              </a:rPr>
              <a:t>为负采样三元组，</a:t>
            </a:r>
            <a:r>
              <a:rPr lang="en-US" altLang="zh-CN" sz="1800" dirty="0">
                <a:effectLst/>
              </a:rPr>
              <a:t>γ</a:t>
            </a:r>
            <a:r>
              <a:rPr lang="zh-CN" altLang="en-US" sz="1800" dirty="0">
                <a:effectLst/>
              </a:rPr>
              <a:t>为边际，</a:t>
            </a:r>
            <a:r>
              <a:rPr lang="en-US" altLang="zh-CN" sz="1800" dirty="0">
                <a:effectLst/>
              </a:rPr>
              <a:t>σ</a:t>
            </a:r>
            <a:r>
              <a:rPr lang="zh-CN" altLang="en-US" sz="1800" dirty="0">
                <a:effectLst/>
              </a:rPr>
              <a:t>为</a:t>
            </a:r>
            <a:r>
              <a:rPr lang="en-US" altLang="zh-CN" sz="1800" dirty="0">
                <a:effectLst/>
              </a:rPr>
              <a:t>sigmoid</a:t>
            </a:r>
            <a:r>
              <a:rPr lang="zh-CN" altLang="en-US" sz="1800" dirty="0">
                <a:effectLst/>
              </a:rPr>
              <a:t>函数，</a:t>
            </a:r>
            <a:r>
              <a:rPr lang="en-US" altLang="zh-CN" sz="1800" dirty="0" err="1">
                <a:effectLst/>
              </a:rPr>
              <a:t>dr</a:t>
            </a:r>
            <a:r>
              <a:rPr lang="zh-CN" altLang="en-US" sz="1800" dirty="0">
                <a:effectLst/>
              </a:rPr>
              <a:t>为评分函数。评分函数，由于</a:t>
            </a:r>
            <a:r>
              <a:rPr lang="en-US" altLang="zh-CN" sz="1800" dirty="0" err="1">
                <a:effectLst/>
              </a:rPr>
              <a:t>TransE</a:t>
            </a:r>
            <a:r>
              <a:rPr lang="zh-CN" altLang="en-US" sz="1800" dirty="0">
                <a:effectLst/>
              </a:rPr>
              <a:t>简单高效，我们选择遵循它。</a:t>
            </a:r>
            <a:endParaRPr lang="en-US" altLang="zh-CN" sz="1200" dirty="0">
              <a:latin typeface="Times New Roman"/>
              <a:cs typeface="Times New Roman"/>
            </a:endParaRPr>
          </a:p>
          <a:p>
            <a:r>
              <a:rPr lang="zh-CN" altLang="en-US" sz="1200" dirty="0">
                <a:latin typeface="Times New Roman"/>
                <a:cs typeface="Times New Roman"/>
              </a:rPr>
              <a:t>它是相当于在头实体和关系之中有一个</a:t>
            </a:r>
            <a:r>
              <a:rPr lang="en-US" altLang="zh-CN" sz="1200" dirty="0">
                <a:latin typeface="Times New Roman"/>
                <a:cs typeface="Times New Roman"/>
              </a:rPr>
              <a:t>translation</a:t>
            </a:r>
            <a:r>
              <a:rPr lang="zh-CN" altLang="en-US" sz="1200" dirty="0">
                <a:latin typeface="Times New Roman"/>
                <a:cs typeface="Times New Roman"/>
              </a:rPr>
              <a:t>，相当于这里的函数</a:t>
            </a:r>
            <a:r>
              <a:rPr lang="en-US" altLang="zh-CN" sz="1200" dirty="0">
                <a:latin typeface="Times New Roman"/>
                <a:cs typeface="Times New Roman"/>
              </a:rPr>
              <a:t>g</a:t>
            </a:r>
            <a:r>
              <a:rPr lang="zh-CN" altLang="en-US" sz="1200" dirty="0">
                <a:latin typeface="Times New Roman"/>
                <a:cs typeface="Times New Roman"/>
              </a:rPr>
              <a:t>，它把</a:t>
            </a:r>
            <a:r>
              <a:rPr lang="en-US" altLang="zh-CN" sz="1200" dirty="0">
                <a:latin typeface="Times New Roman"/>
                <a:cs typeface="Times New Roman"/>
              </a:rPr>
              <a:t>r</a:t>
            </a:r>
            <a:r>
              <a:rPr lang="zh-CN" altLang="en-US" sz="1200" dirty="0">
                <a:latin typeface="Times New Roman"/>
                <a:cs typeface="Times New Roman"/>
              </a:rPr>
              <a:t>视为从头实体到尾实体的一种翻译一种变换，这里</a:t>
            </a:r>
            <a:r>
              <a:rPr lang="en-US" altLang="zh-CN" sz="1200" dirty="0">
                <a:latin typeface="Times New Roman"/>
                <a:cs typeface="Times New Roman"/>
              </a:rPr>
              <a:t>p</a:t>
            </a:r>
            <a:r>
              <a:rPr lang="zh-CN" altLang="en-US" sz="1200" dirty="0">
                <a:latin typeface="Times New Roman"/>
                <a:cs typeface="Times New Roman"/>
              </a:rPr>
              <a:t>是它的一个范数，</a:t>
            </a:r>
            <a:r>
              <a:rPr lang="en-US" altLang="zh-CN" sz="1200" dirty="0" err="1">
                <a:latin typeface="Times New Roman"/>
                <a:cs typeface="Times New Roman"/>
              </a:rPr>
              <a:t>TransE</a:t>
            </a:r>
            <a:r>
              <a:rPr lang="zh-CN" altLang="en-US" sz="1200" dirty="0">
                <a:latin typeface="Times New Roman"/>
                <a:cs typeface="Times New Roman"/>
              </a:rPr>
              <a:t>希望在空间距离上，它的正确三元组的距离更小。</a:t>
            </a:r>
            <a:endParaRPr lang="en-US" altLang="zh-CN" sz="1200" dirty="0">
              <a:latin typeface="Times New Roman"/>
              <a:cs typeface="Times New Roman"/>
            </a:endParaRPr>
          </a:p>
          <a:p>
            <a:r>
              <a:rPr lang="zh-CN" altLang="en-US" sz="1200" dirty="0">
                <a:effectLst/>
              </a:rPr>
              <a:t>与传统的</a:t>
            </a:r>
            <a:r>
              <a:rPr lang="en-US" altLang="zh-CN" sz="1200" dirty="0">
                <a:effectLst/>
              </a:rPr>
              <a:t>KE</a:t>
            </a:r>
            <a:r>
              <a:rPr lang="zh-CN" altLang="en-US" sz="1200" dirty="0">
                <a:effectLst/>
              </a:rPr>
              <a:t>方法不同，没有使用实体嵌入查找表。相反，使用</a:t>
            </a:r>
            <a:r>
              <a:rPr lang="en-US" altLang="zh-CN" sz="1200" dirty="0">
                <a:effectLst/>
              </a:rPr>
              <a:t>KEPLER</a:t>
            </a:r>
            <a:r>
              <a:rPr lang="zh-CN" altLang="en-US" sz="1200" dirty="0">
                <a:effectLst/>
              </a:rPr>
              <a:t>模型对相应的实体文本描述进行编码，将</a:t>
            </a:r>
            <a:r>
              <a:rPr lang="en-US" altLang="zh-CN" sz="1200" dirty="0">
                <a:effectLst/>
              </a:rPr>
              <a:t>[CLS]</a:t>
            </a:r>
            <a:r>
              <a:rPr lang="zh-CN" altLang="en-US" sz="1200" dirty="0">
                <a:effectLst/>
              </a:rPr>
              <a:t>输出作为实体嵌入。</a:t>
            </a:r>
            <a:endParaRPr lang="en-US" altLang="zh-CN" sz="1200" dirty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3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为了预训练和评估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KEPLER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，作者需要一个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拥有大量的知识信息，对齐的实体描述和可解释的归纳设定的数据分割。这些条件并不能被现有的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 benchmarks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满足，因此</a:t>
            </a:r>
            <a:r>
              <a:rPr lang="zh-CN" altLang="en-US" sz="1200" dirty="0">
                <a:solidFill>
                  <a:srgbClr val="121212"/>
                </a:solidFill>
                <a:latin typeface="-apple-system"/>
              </a:rPr>
              <a:t>构造了一个大规模知识图谱数据集</a:t>
            </a:r>
            <a:r>
              <a:rPr lang="en-US" altLang="zh-CN" sz="1200" dirty="0"/>
              <a:t>wikidata5m</a:t>
            </a:r>
            <a:r>
              <a:rPr lang="zh-CN" altLang="en-US" sz="120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0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</a:rPr>
              <a:t>作者分别测试了</a:t>
            </a:r>
            <a:r>
              <a:rPr lang="en-US" altLang="zh-CN" sz="1800" dirty="0">
                <a:effectLst/>
              </a:rPr>
              <a:t>KEPLER</a:t>
            </a:r>
            <a:r>
              <a:rPr lang="zh-CN" altLang="en-US" sz="1800" dirty="0">
                <a:effectLst/>
              </a:rPr>
              <a:t>在各种</a:t>
            </a:r>
            <a:r>
              <a:rPr lang="en-US" altLang="zh-CN" sz="1800" dirty="0">
                <a:effectLst/>
              </a:rPr>
              <a:t>NLP</a:t>
            </a:r>
            <a:r>
              <a:rPr lang="zh-CN" altLang="en-US" sz="1800" dirty="0">
                <a:effectLst/>
              </a:rPr>
              <a:t>和</a:t>
            </a:r>
            <a:r>
              <a:rPr lang="en-US" altLang="zh-CN" sz="1800" dirty="0">
                <a:effectLst/>
              </a:rPr>
              <a:t>KE</a:t>
            </a:r>
            <a:r>
              <a:rPr lang="zh-CN" altLang="en-US" sz="1800" dirty="0">
                <a:effectLst/>
              </a:rPr>
              <a:t>任务上的效果</a:t>
            </a:r>
            <a:endParaRPr lang="en-US" altLang="zh-CN" sz="1800" dirty="0">
              <a:effectLst/>
            </a:endParaRPr>
          </a:p>
          <a:p>
            <a:endParaRPr lang="en-US" altLang="zh-CN" sz="1800" dirty="0">
              <a:effectLst/>
            </a:endParaRPr>
          </a:p>
          <a:p>
            <a:r>
              <a:rPr lang="en-US" altLang="zh-CN" sz="1800" dirty="0">
                <a:effectLst/>
              </a:rPr>
              <a:t>MTP</a:t>
            </a:r>
            <a:r>
              <a:rPr lang="zh-CN" altLang="en-US" sz="1800" dirty="0">
                <a:effectLst/>
              </a:rPr>
              <a:t>使用的是</a:t>
            </a:r>
            <a:r>
              <a:rPr lang="en-US" altLang="zh-CN" sz="1800" dirty="0">
                <a:effectLst/>
              </a:rPr>
              <a:t>BERT</a:t>
            </a:r>
            <a:r>
              <a:rPr lang="zh-CN" altLang="en-US" sz="1800" dirty="0">
                <a:effectLst/>
              </a:rPr>
              <a:t>的大版本，而作者使用的是基本版本，而且它还执行了一个专门针对关系提取的新的预训练任务</a:t>
            </a:r>
            <a:r>
              <a:rPr lang="zh-CN" altLang="en-US" sz="1800">
                <a:effectLst/>
              </a:rPr>
              <a:t>，而作者的</a:t>
            </a:r>
            <a:r>
              <a:rPr lang="zh-CN" altLang="en-US" sz="1800" dirty="0">
                <a:effectLst/>
              </a:rPr>
              <a:t>是一种将知识和自然语言结合起来的通用方法，这将有利于所有与知识相关的任务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ED144-0602-46A2-BF63-8B6FCDAD98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165" y="149098"/>
            <a:ext cx="1184076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9765" y="4053840"/>
            <a:ext cx="9005570" cy="180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B52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B52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3255" y="1664970"/>
            <a:ext cx="5596318" cy="477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25526" y="1664970"/>
            <a:ext cx="5596318" cy="477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B52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6971" y="205740"/>
            <a:ext cx="12532360" cy="6858000"/>
          </a:xfrm>
          <a:custGeom>
            <a:avLst/>
            <a:gdLst/>
            <a:ahLst/>
            <a:cxnLst/>
            <a:rect l="l" t="t" r="r" b="b"/>
            <a:pathLst>
              <a:path w="12532360" h="6858000">
                <a:moveTo>
                  <a:pt x="0" y="6858000"/>
                </a:moveTo>
                <a:lnTo>
                  <a:pt x="12531852" y="6858000"/>
                </a:lnTo>
                <a:lnTo>
                  <a:pt x="125318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0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0" y="2825496"/>
            <a:ext cx="3945890" cy="0"/>
          </a:xfrm>
          <a:custGeom>
            <a:avLst/>
            <a:gdLst/>
            <a:ahLst/>
            <a:cxnLst/>
            <a:rect l="l" t="t" r="r" b="b"/>
            <a:pathLst>
              <a:path w="3945890">
                <a:moveTo>
                  <a:pt x="3945635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0755" y="2825496"/>
            <a:ext cx="2912745" cy="0"/>
          </a:xfrm>
          <a:custGeom>
            <a:avLst/>
            <a:gdLst/>
            <a:ahLst/>
            <a:cxnLst/>
            <a:rect l="l" t="t" r="r" b="b"/>
            <a:pathLst>
              <a:path w="2912745">
                <a:moveTo>
                  <a:pt x="2912364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37276" y="4911852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422148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000755" y="4911852"/>
            <a:ext cx="2912745" cy="0"/>
          </a:xfrm>
          <a:custGeom>
            <a:avLst/>
            <a:gdLst/>
            <a:ahLst/>
            <a:cxnLst/>
            <a:rect l="l" t="t" r="r" b="b"/>
            <a:pathLst>
              <a:path w="2912745">
                <a:moveTo>
                  <a:pt x="2912364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6694" y="1915414"/>
            <a:ext cx="633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B52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505" y="3344410"/>
            <a:ext cx="11734088" cy="209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74134" y="6732270"/>
            <a:ext cx="4116832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3255" y="6732270"/>
            <a:ext cx="2958973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5167" y="6900850"/>
            <a:ext cx="2559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6750" y="2618225"/>
            <a:ext cx="4724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00518E"/>
                </a:solidFill>
                <a:latin typeface="微软雅黑"/>
              </a:rPr>
              <a:t>ACL 2021</a:t>
            </a:r>
          </a:p>
        </p:txBody>
      </p:sp>
      <p:sp>
        <p:nvSpPr>
          <p:cNvPr id="4" name="object 4"/>
          <p:cNvSpPr/>
          <p:nvPr/>
        </p:nvSpPr>
        <p:spPr>
          <a:xfrm>
            <a:off x="5356097" y="3086100"/>
            <a:ext cx="4002404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4002024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5214" y="308610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2763012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0150" y="3086100"/>
            <a:ext cx="4002404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4002024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0789" y="499110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2763011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111" y="3412250"/>
            <a:ext cx="1258887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0" marR="5080" indent="-978535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solidFill>
                  <a:srgbClr val="FF6C39"/>
                </a:solidFill>
                <a:latin typeface="Times New Roman"/>
                <a:cs typeface="Times New Roman"/>
              </a:rPr>
              <a:t>KEPLER: A Unified Model for Knowledge Embedding and Pre-trained Language Representation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17" name="图片 16" descr="图片包含 文本&#10;&#10;描述已自动生成">
            <a:extLst>
              <a:ext uri="{FF2B5EF4-FFF2-40B4-BE49-F238E27FC236}">
                <a16:creationId xmlns:a16="http://schemas.microsoft.com/office/drawing/2014/main" id="{29949A87-26FC-4B36-8B04-A77B9BFE0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34715" r="70021" b="36270"/>
          <a:stretch/>
        </p:blipFill>
        <p:spPr>
          <a:xfrm>
            <a:off x="10288904" y="869853"/>
            <a:ext cx="1676400" cy="12445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A1E28-D391-4967-ACA4-93D3F5A57BE2}"/>
              </a:ext>
            </a:extLst>
          </p:cNvPr>
          <p:cNvSpPr txBox="1"/>
          <p:nvPr/>
        </p:nvSpPr>
        <p:spPr>
          <a:xfrm>
            <a:off x="5495320" y="54483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汇报人：王楠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2020.12.31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678878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/>
              <a:t>3 </a:t>
            </a:r>
            <a:r>
              <a:rPr lang="en-US" altLang="zh-CN" sz="3200" b="1" spc="-5" dirty="0">
                <a:solidFill>
                  <a:srgbClr val="3B526A"/>
                </a:solidFill>
                <a:latin typeface="Arial"/>
                <a:cs typeface="Arial"/>
              </a:rPr>
              <a:t>Experiments-NLP </a:t>
            </a:r>
            <a:br>
              <a:rPr lang="zh-CN" altLang="en-US" sz="3200" b="1" spc="-5" dirty="0">
                <a:solidFill>
                  <a:srgbClr val="3B526A"/>
                </a:solidFill>
                <a:latin typeface="Arial"/>
                <a:cs typeface="Arial"/>
              </a:rPr>
            </a:br>
            <a:r>
              <a:rPr lang="en-US" sz="3200" dirty="0"/>
              <a:t> 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2385167" y="6900850"/>
            <a:ext cx="25590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lang="en-US" spc="-5" dirty="0"/>
              <a:t>9</a:t>
            </a:r>
            <a:endParaRPr spc="-5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FF6F84-B6D5-4549-8F37-7926E73E9CD2}"/>
              </a:ext>
            </a:extLst>
          </p:cNvPr>
          <p:cNvSpPr txBox="1"/>
          <p:nvPr/>
        </p:nvSpPr>
        <p:spPr>
          <a:xfrm>
            <a:off x="884766" y="1320824"/>
            <a:ext cx="7376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实体分类</a:t>
            </a:r>
            <a:endParaRPr lang="en-US" altLang="zh-CN"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  <a:p>
            <a:r>
              <a:rPr lang="zh-CN" altLang="en-US" sz="1800" dirty="0">
                <a:effectLst/>
              </a:rPr>
              <a:t>模型将提到的给定的实体分类为预定义的实体类型</a:t>
            </a:r>
            <a:endParaRPr lang="zh-CN" altLang="en-US" sz="2800" dirty="0">
              <a:effectLst/>
            </a:endParaRPr>
          </a:p>
          <a:p>
            <a:endParaRPr lang="zh-CN" altLang="en-US" sz="2800" dirty="0">
              <a:effectLst/>
            </a:endParaRPr>
          </a:p>
          <a:p>
            <a:endParaRPr lang="zh-CN" altLang="en-US"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269519-F61B-4A4D-89C0-98120F0C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17" y="2202180"/>
            <a:ext cx="4996866" cy="42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678878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/>
              <a:t>3 </a:t>
            </a:r>
            <a:r>
              <a:rPr lang="en-US" altLang="zh-CN" sz="3200" b="1" spc="-5" dirty="0">
                <a:solidFill>
                  <a:srgbClr val="3B526A"/>
                </a:solidFill>
                <a:latin typeface="Arial"/>
                <a:cs typeface="Arial"/>
              </a:rPr>
              <a:t>Experiments-KE</a:t>
            </a:r>
            <a:br>
              <a:rPr lang="zh-CN" altLang="en-US" sz="3200" b="1" spc="-5" dirty="0">
                <a:solidFill>
                  <a:srgbClr val="3B526A"/>
                </a:solidFill>
                <a:latin typeface="Arial"/>
                <a:cs typeface="Arial"/>
              </a:rPr>
            </a:br>
            <a:r>
              <a:rPr lang="en-US" sz="3200" dirty="0"/>
              <a:t> 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2385167" y="6900850"/>
            <a:ext cx="25590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lang="en-US" spc="-5" dirty="0"/>
              <a:t>10</a:t>
            </a:r>
            <a:endParaRPr spc="-5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FF6F84-B6D5-4549-8F37-7926E73E9CD2}"/>
              </a:ext>
            </a:extLst>
          </p:cNvPr>
          <p:cNvSpPr txBox="1"/>
          <p:nvPr/>
        </p:nvSpPr>
        <p:spPr>
          <a:xfrm>
            <a:off x="1370118" y="1518836"/>
            <a:ext cx="73765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归纳设置</a:t>
            </a:r>
            <a:endParaRPr lang="en-US" altLang="zh-CN"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为没有见过实体的描述产生有效的表示向量</a:t>
            </a:r>
            <a:endParaRPr lang="zh-CN" altLang="en-US" sz="2800" dirty="0">
              <a:effectLst/>
            </a:endParaRPr>
          </a:p>
          <a:p>
            <a:endParaRPr lang="zh-CN" altLang="en-US"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B5B33-50A5-4F7D-8C31-319476A1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2" y="2933700"/>
            <a:ext cx="5864856" cy="19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678878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/>
              <a:t>4 </a:t>
            </a:r>
            <a:r>
              <a:rPr lang="en-US" altLang="zh-CN" sz="3200" b="1" spc="-5" dirty="0">
                <a:solidFill>
                  <a:srgbClr val="3B526A"/>
                </a:solidFill>
                <a:latin typeface="Arial"/>
                <a:cs typeface="Arial"/>
              </a:rPr>
              <a:t>Conclusion</a:t>
            </a:r>
            <a:br>
              <a:rPr lang="zh-CN" altLang="en-US" sz="3200" b="1" spc="-5" dirty="0">
                <a:solidFill>
                  <a:srgbClr val="3B526A"/>
                </a:solidFill>
                <a:latin typeface="Arial"/>
                <a:cs typeface="Arial"/>
              </a:rPr>
            </a:br>
            <a:r>
              <a:rPr lang="en-US" sz="3200" dirty="0"/>
              <a:t> </a:t>
            </a:r>
            <a:br>
              <a:rPr lang="zh-CN" altLang="en-US" sz="3200" b="1" spc="-5" dirty="0">
                <a:solidFill>
                  <a:srgbClr val="3B526A"/>
                </a:solidFill>
                <a:latin typeface="Arial"/>
                <a:cs typeface="Arial"/>
              </a:rPr>
            </a:b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1381" y="2628900"/>
            <a:ext cx="486409" cy="485140"/>
          </a:xfrm>
          <a:prstGeom prst="rect">
            <a:avLst/>
          </a:prstGeom>
          <a:solidFill>
            <a:srgbClr val="254058"/>
          </a:solidFill>
        </p:spPr>
        <p:txBody>
          <a:bodyPr vert="horz" wrap="square" lIns="0" tIns="488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1382" y="3887391"/>
            <a:ext cx="486409" cy="486409"/>
          </a:xfrm>
          <a:prstGeom prst="rect">
            <a:avLst/>
          </a:prstGeom>
          <a:solidFill>
            <a:srgbClr val="254058"/>
          </a:solidFill>
        </p:spPr>
        <p:txBody>
          <a:bodyPr vert="horz" wrap="square" lIns="0" tIns="501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5550" y="2469466"/>
            <a:ext cx="6705600" cy="2826433"/>
          </a:xfrm>
          <a:prstGeom prst="rect">
            <a:avLst/>
          </a:prstGeom>
          <a:ln w="19811">
            <a:solidFill>
              <a:srgbClr val="A6A6A6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>
              <a:spcBef>
                <a:spcPts val="20"/>
              </a:spcBef>
            </a:pPr>
            <a:r>
              <a:rPr lang="zh-CN" altLang="en-US" sz="2000" dirty="0">
                <a:effectLst/>
              </a:rPr>
              <a:t>评估模型是否能够在更多任务下回忆事实知识</a:t>
            </a:r>
            <a:endParaRPr lang="zh-CN" altLang="en-US" sz="3200" dirty="0">
              <a:effectLst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algn="just"/>
            <a:endParaRPr lang="en-US" altLang="zh-CN" sz="2000" dirty="0">
              <a:effectLst/>
              <a:latin typeface="Arial" panose="020B0604020202020204" pitchFamily="34" charset="0"/>
            </a:endParaRPr>
          </a:p>
          <a:p>
            <a:pPr algn="just"/>
            <a:endParaRPr lang="en-US" altLang="zh-CN" sz="2000" dirty="0">
              <a:latin typeface="Arial" panose="020B0604020202020204" pitchFamily="34" charset="0"/>
            </a:endParaRPr>
          </a:p>
          <a:p>
            <a:pPr algn="just"/>
            <a:r>
              <a:rPr lang="zh-CN" altLang="en-US" sz="2000" dirty="0">
                <a:effectLst/>
              </a:rPr>
              <a:t>尝试现有模型的变体，例如强调描述中提到的实体，或者改变知识嵌入形式以便更好地理解</a:t>
            </a:r>
            <a:r>
              <a:rPr lang="en-US" altLang="zh-CN" sz="2000" dirty="0">
                <a:effectLst/>
              </a:rPr>
              <a:t>KEPLER</a:t>
            </a:r>
            <a:r>
              <a:rPr lang="zh-CN" altLang="en-US" sz="2000" dirty="0">
                <a:effectLst/>
              </a:rPr>
              <a:t>的工作原理，并为后续任务带来更多的促进</a:t>
            </a:r>
          </a:p>
          <a:p>
            <a:pPr algn="just"/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4447" y="1804159"/>
            <a:ext cx="6216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Times New Roman"/>
                <a:cs typeface="Times New Roman"/>
              </a:rPr>
              <a:t>作者的未来工作：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2299950" y="6819900"/>
            <a:ext cx="25590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lang="en-US" spc="-5" dirty="0"/>
              <a:t>11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4742" y="3191332"/>
            <a:ext cx="60483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FF6C39"/>
                </a:solidFill>
                <a:latin typeface="Arial"/>
                <a:cs typeface="Arial"/>
              </a:rPr>
              <a:t>THANK</a:t>
            </a:r>
            <a:r>
              <a:rPr sz="8000" b="1" spc="-229" dirty="0">
                <a:solidFill>
                  <a:srgbClr val="FF6C39"/>
                </a:solidFill>
                <a:latin typeface="Arial"/>
                <a:cs typeface="Arial"/>
              </a:rPr>
              <a:t> </a:t>
            </a:r>
            <a:r>
              <a:rPr sz="8000" b="1" dirty="0">
                <a:solidFill>
                  <a:srgbClr val="FF6C39"/>
                </a:solidFill>
                <a:latin typeface="Arial"/>
                <a:cs typeface="Arial"/>
              </a:rPr>
              <a:t>YOU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7151" y="1734140"/>
            <a:ext cx="698747" cy="698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2253" y="1643801"/>
            <a:ext cx="885532" cy="960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2847" y="181988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30">
                <a:moveTo>
                  <a:pt x="189737" y="0"/>
                </a:moveTo>
                <a:lnTo>
                  <a:pt x="139303" y="6778"/>
                </a:lnTo>
                <a:lnTo>
                  <a:pt x="93979" y="25908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6778" y="240172"/>
                </a:lnTo>
                <a:lnTo>
                  <a:pt x="25908" y="285496"/>
                </a:lnTo>
                <a:lnTo>
                  <a:pt x="55578" y="323897"/>
                </a:lnTo>
                <a:lnTo>
                  <a:pt x="93980" y="353568"/>
                </a:lnTo>
                <a:lnTo>
                  <a:pt x="139303" y="372697"/>
                </a:lnTo>
                <a:lnTo>
                  <a:pt x="189737" y="379475"/>
                </a:lnTo>
                <a:lnTo>
                  <a:pt x="240172" y="372697"/>
                </a:lnTo>
                <a:lnTo>
                  <a:pt x="285495" y="353568"/>
                </a:lnTo>
                <a:lnTo>
                  <a:pt x="323897" y="323897"/>
                </a:lnTo>
                <a:lnTo>
                  <a:pt x="353567" y="285496"/>
                </a:lnTo>
                <a:lnTo>
                  <a:pt x="372697" y="240172"/>
                </a:lnTo>
                <a:lnTo>
                  <a:pt x="379475" y="189737"/>
                </a:lnTo>
                <a:lnTo>
                  <a:pt x="372697" y="139303"/>
                </a:lnTo>
                <a:lnTo>
                  <a:pt x="353568" y="93980"/>
                </a:lnTo>
                <a:lnTo>
                  <a:pt x="323897" y="55578"/>
                </a:lnTo>
                <a:lnTo>
                  <a:pt x="285496" y="25908"/>
                </a:lnTo>
                <a:lnTo>
                  <a:pt x="240172" y="6778"/>
                </a:lnTo>
                <a:lnTo>
                  <a:pt x="189737" y="0"/>
                </a:lnTo>
                <a:close/>
              </a:path>
            </a:pathLst>
          </a:custGeom>
          <a:solidFill>
            <a:srgbClr val="FF6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2847" y="181988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30">
                <a:moveTo>
                  <a:pt x="0" y="189737"/>
                </a:move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7" y="0"/>
                </a:lnTo>
                <a:lnTo>
                  <a:pt x="240172" y="6778"/>
                </a:lnTo>
                <a:lnTo>
                  <a:pt x="285496" y="25908"/>
                </a:lnTo>
                <a:lnTo>
                  <a:pt x="323897" y="55578"/>
                </a:lnTo>
                <a:lnTo>
                  <a:pt x="353568" y="93980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7" y="285496"/>
                </a:lnTo>
                <a:lnTo>
                  <a:pt x="323897" y="323897"/>
                </a:lnTo>
                <a:lnTo>
                  <a:pt x="285495" y="353568"/>
                </a:lnTo>
                <a:lnTo>
                  <a:pt x="240172" y="372697"/>
                </a:lnTo>
                <a:lnTo>
                  <a:pt x="189737" y="379475"/>
                </a:lnTo>
                <a:lnTo>
                  <a:pt x="139303" y="372697"/>
                </a:lnTo>
                <a:lnTo>
                  <a:pt x="93979" y="353567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6320" y="1825297"/>
            <a:ext cx="19113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b="1" spc="5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2150" y="1767126"/>
            <a:ext cx="633171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1045">
              <a:lnSpc>
                <a:spcPct val="100000"/>
              </a:lnSpc>
              <a:spcBef>
                <a:spcPts val="95"/>
              </a:spcBef>
            </a:pPr>
            <a:r>
              <a:rPr lang="en-US" kern="1200" spc="-5" dirty="0" err="1">
                <a:solidFill>
                  <a:schemeClr val="accent6"/>
                </a:solidFill>
                <a:ea typeface="+mn-ea"/>
              </a:rPr>
              <a:t>B</a:t>
            </a:r>
            <a:r>
              <a:rPr lang="en-US" altLang="zh-CN" kern="1200" spc="-5" dirty="0" err="1">
                <a:solidFill>
                  <a:schemeClr val="accent6"/>
                </a:solidFill>
                <a:ea typeface="+mn-ea"/>
              </a:rPr>
              <a:t>ackgroud</a:t>
            </a:r>
            <a:r>
              <a:rPr lang="en-US" altLang="zh-CN" kern="1200" spc="-5" dirty="0">
                <a:solidFill>
                  <a:schemeClr val="accent6"/>
                </a:solidFill>
                <a:ea typeface="+mn-ea"/>
              </a:rPr>
              <a:t> &amp; Motivation</a:t>
            </a:r>
            <a:endParaRPr lang="en-US" kern="1200" spc="-5" dirty="0">
              <a:solidFill>
                <a:schemeClr val="accent6"/>
              </a:solidFill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7151" y="2728934"/>
            <a:ext cx="698747" cy="698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2253" y="2637097"/>
            <a:ext cx="885532" cy="961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2847" y="281468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189737" y="0"/>
                </a:moveTo>
                <a:lnTo>
                  <a:pt x="139303" y="6778"/>
                </a:lnTo>
                <a:lnTo>
                  <a:pt x="93979" y="25908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6778" y="240172"/>
                </a:lnTo>
                <a:lnTo>
                  <a:pt x="25908" y="285496"/>
                </a:lnTo>
                <a:lnTo>
                  <a:pt x="55578" y="323897"/>
                </a:lnTo>
                <a:lnTo>
                  <a:pt x="93980" y="353568"/>
                </a:lnTo>
                <a:lnTo>
                  <a:pt x="139303" y="372697"/>
                </a:lnTo>
                <a:lnTo>
                  <a:pt x="189737" y="379475"/>
                </a:lnTo>
                <a:lnTo>
                  <a:pt x="240172" y="372697"/>
                </a:lnTo>
                <a:lnTo>
                  <a:pt x="285495" y="353568"/>
                </a:lnTo>
                <a:lnTo>
                  <a:pt x="323897" y="323897"/>
                </a:lnTo>
                <a:lnTo>
                  <a:pt x="353567" y="285496"/>
                </a:lnTo>
                <a:lnTo>
                  <a:pt x="372697" y="240172"/>
                </a:lnTo>
                <a:lnTo>
                  <a:pt x="379475" y="189737"/>
                </a:lnTo>
                <a:lnTo>
                  <a:pt x="372697" y="139303"/>
                </a:lnTo>
                <a:lnTo>
                  <a:pt x="353568" y="93980"/>
                </a:lnTo>
                <a:lnTo>
                  <a:pt x="323897" y="55578"/>
                </a:lnTo>
                <a:lnTo>
                  <a:pt x="285496" y="25908"/>
                </a:lnTo>
                <a:lnTo>
                  <a:pt x="240172" y="6778"/>
                </a:lnTo>
                <a:lnTo>
                  <a:pt x="189737" y="0"/>
                </a:lnTo>
                <a:close/>
              </a:path>
            </a:pathLst>
          </a:custGeom>
          <a:solidFill>
            <a:srgbClr val="254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2847" y="281468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0" y="189737"/>
                </a:move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7" y="0"/>
                </a:lnTo>
                <a:lnTo>
                  <a:pt x="240172" y="6778"/>
                </a:lnTo>
                <a:lnTo>
                  <a:pt x="285496" y="25908"/>
                </a:lnTo>
                <a:lnTo>
                  <a:pt x="323897" y="55578"/>
                </a:lnTo>
                <a:lnTo>
                  <a:pt x="353568" y="93980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7" y="285496"/>
                </a:lnTo>
                <a:lnTo>
                  <a:pt x="323897" y="323897"/>
                </a:lnTo>
                <a:lnTo>
                  <a:pt x="285495" y="353568"/>
                </a:lnTo>
                <a:lnTo>
                  <a:pt x="240172" y="372697"/>
                </a:lnTo>
                <a:lnTo>
                  <a:pt x="189737" y="379475"/>
                </a:lnTo>
                <a:lnTo>
                  <a:pt x="139303" y="372697"/>
                </a:lnTo>
                <a:lnTo>
                  <a:pt x="93979" y="353567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6320" y="2820396"/>
            <a:ext cx="1911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spc="5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12749" y="38941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0" y="189737"/>
                </a:moveTo>
                <a:lnTo>
                  <a:pt x="6778" y="139303"/>
                </a:lnTo>
                <a:lnTo>
                  <a:pt x="25908" y="93980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7" y="0"/>
                </a:lnTo>
                <a:lnTo>
                  <a:pt x="240172" y="6778"/>
                </a:lnTo>
                <a:lnTo>
                  <a:pt x="285496" y="25907"/>
                </a:lnTo>
                <a:lnTo>
                  <a:pt x="323897" y="55578"/>
                </a:lnTo>
                <a:lnTo>
                  <a:pt x="353568" y="93980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7" y="285495"/>
                </a:lnTo>
                <a:lnTo>
                  <a:pt x="323897" y="323897"/>
                </a:lnTo>
                <a:lnTo>
                  <a:pt x="285495" y="353568"/>
                </a:lnTo>
                <a:lnTo>
                  <a:pt x="240172" y="372697"/>
                </a:lnTo>
                <a:lnTo>
                  <a:pt x="189737" y="379475"/>
                </a:lnTo>
                <a:lnTo>
                  <a:pt x="139303" y="372697"/>
                </a:lnTo>
                <a:lnTo>
                  <a:pt x="93979" y="353568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65350" y="2249886"/>
            <a:ext cx="677108" cy="2697734"/>
          </a:xfrm>
          <a:prstGeom prst="rect">
            <a:avLst/>
          </a:prstGeom>
        </p:spPr>
        <p:txBody>
          <a:bodyPr vert="vert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4400" b="1" spc="-5" dirty="0">
                <a:solidFill>
                  <a:srgbClr val="FF6C39"/>
                </a:solidFill>
                <a:latin typeface="微软雅黑"/>
                <a:cs typeface="微软雅黑"/>
              </a:rPr>
              <a:t>OU</a:t>
            </a:r>
            <a:r>
              <a:rPr sz="4400" b="1" spc="5" dirty="0">
                <a:solidFill>
                  <a:srgbClr val="FF6C39"/>
                </a:solidFill>
                <a:latin typeface="微软雅黑"/>
                <a:cs typeface="微软雅黑"/>
              </a:rPr>
              <a:t>T</a:t>
            </a:r>
            <a:r>
              <a:rPr sz="4400" b="1" dirty="0">
                <a:solidFill>
                  <a:srgbClr val="FF6C39"/>
                </a:solidFill>
                <a:latin typeface="微软雅黑"/>
                <a:cs typeface="微软雅黑"/>
              </a:rPr>
              <a:t>LINE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87275" y="6900850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18041B93-E325-45AF-AC79-B5C4233FD6C2}"/>
              </a:ext>
            </a:extLst>
          </p:cNvPr>
          <p:cNvSpPr/>
          <p:nvPr/>
        </p:nvSpPr>
        <p:spPr>
          <a:xfrm>
            <a:off x="4439587" y="3718744"/>
            <a:ext cx="698747" cy="698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D78D9BE-D951-4DBC-A434-1716B82D3198}"/>
              </a:ext>
            </a:extLst>
          </p:cNvPr>
          <p:cNvSpPr/>
          <p:nvPr/>
        </p:nvSpPr>
        <p:spPr>
          <a:xfrm>
            <a:off x="4344689" y="3626907"/>
            <a:ext cx="885532" cy="961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C493320B-2FE5-475A-A5E2-F0F909C58190}"/>
              </a:ext>
            </a:extLst>
          </p:cNvPr>
          <p:cNvSpPr/>
          <p:nvPr/>
        </p:nvSpPr>
        <p:spPr>
          <a:xfrm>
            <a:off x="4525283" y="380449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189737" y="0"/>
                </a:moveTo>
                <a:lnTo>
                  <a:pt x="139303" y="6778"/>
                </a:lnTo>
                <a:lnTo>
                  <a:pt x="93979" y="25908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6778" y="240172"/>
                </a:lnTo>
                <a:lnTo>
                  <a:pt x="25908" y="285496"/>
                </a:lnTo>
                <a:lnTo>
                  <a:pt x="55578" y="323897"/>
                </a:lnTo>
                <a:lnTo>
                  <a:pt x="93980" y="353568"/>
                </a:lnTo>
                <a:lnTo>
                  <a:pt x="139303" y="372697"/>
                </a:lnTo>
                <a:lnTo>
                  <a:pt x="189737" y="379475"/>
                </a:lnTo>
                <a:lnTo>
                  <a:pt x="240172" y="372697"/>
                </a:lnTo>
                <a:lnTo>
                  <a:pt x="285495" y="353568"/>
                </a:lnTo>
                <a:lnTo>
                  <a:pt x="323897" y="323897"/>
                </a:lnTo>
                <a:lnTo>
                  <a:pt x="353567" y="285496"/>
                </a:lnTo>
                <a:lnTo>
                  <a:pt x="372697" y="240172"/>
                </a:lnTo>
                <a:lnTo>
                  <a:pt x="379475" y="189737"/>
                </a:lnTo>
                <a:lnTo>
                  <a:pt x="372697" y="139303"/>
                </a:lnTo>
                <a:lnTo>
                  <a:pt x="353568" y="93980"/>
                </a:lnTo>
                <a:lnTo>
                  <a:pt x="323897" y="55578"/>
                </a:lnTo>
                <a:lnTo>
                  <a:pt x="285496" y="25908"/>
                </a:lnTo>
                <a:lnTo>
                  <a:pt x="240172" y="6778"/>
                </a:lnTo>
                <a:lnTo>
                  <a:pt x="189737" y="0"/>
                </a:lnTo>
                <a:close/>
              </a:path>
            </a:pathLst>
          </a:custGeom>
          <a:solidFill>
            <a:srgbClr val="254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1FCAB886-83E0-4C20-8875-DDC678E8259C}"/>
              </a:ext>
            </a:extLst>
          </p:cNvPr>
          <p:cNvSpPr/>
          <p:nvPr/>
        </p:nvSpPr>
        <p:spPr>
          <a:xfrm>
            <a:off x="4525283" y="380449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0" y="189737"/>
                </a:move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7" y="0"/>
                </a:lnTo>
                <a:lnTo>
                  <a:pt x="240172" y="6778"/>
                </a:lnTo>
                <a:lnTo>
                  <a:pt x="285496" y="25908"/>
                </a:lnTo>
                <a:lnTo>
                  <a:pt x="323897" y="55578"/>
                </a:lnTo>
                <a:lnTo>
                  <a:pt x="353568" y="93980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7" y="285496"/>
                </a:lnTo>
                <a:lnTo>
                  <a:pt x="323897" y="323897"/>
                </a:lnTo>
                <a:lnTo>
                  <a:pt x="285495" y="353568"/>
                </a:lnTo>
                <a:lnTo>
                  <a:pt x="240172" y="372697"/>
                </a:lnTo>
                <a:lnTo>
                  <a:pt x="189737" y="379475"/>
                </a:lnTo>
                <a:lnTo>
                  <a:pt x="139303" y="372697"/>
                </a:lnTo>
                <a:lnTo>
                  <a:pt x="93979" y="353567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9986F61F-E1F2-4C32-919A-F845453F0754}"/>
              </a:ext>
            </a:extLst>
          </p:cNvPr>
          <p:cNvSpPr txBox="1"/>
          <p:nvPr/>
        </p:nvSpPr>
        <p:spPr>
          <a:xfrm>
            <a:off x="4618756" y="3810206"/>
            <a:ext cx="1911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100" b="1" spc="5" dirty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E5FF56C0-ECDB-4693-8D6C-AFA4A501A310}"/>
              </a:ext>
            </a:extLst>
          </p:cNvPr>
          <p:cNvSpPr txBox="1"/>
          <p:nvPr/>
        </p:nvSpPr>
        <p:spPr>
          <a:xfrm>
            <a:off x="5201594" y="2740693"/>
            <a:ext cx="30289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5" dirty="0">
                <a:solidFill>
                  <a:srgbClr val="3B526A"/>
                </a:solidFill>
                <a:latin typeface="Arial"/>
                <a:cs typeface="Arial"/>
              </a:rPr>
              <a:t>Proposed Method</a:t>
            </a:r>
            <a:endParaRPr lang="zh-CN" altLang="en-US" sz="2800" b="1" spc="-5" dirty="0">
              <a:solidFill>
                <a:srgbClr val="3B526A"/>
              </a:solidFill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6EA19D3B-6474-43E4-9236-4DA30FB6D5B4}"/>
              </a:ext>
            </a:extLst>
          </p:cNvPr>
          <p:cNvSpPr/>
          <p:nvPr/>
        </p:nvSpPr>
        <p:spPr>
          <a:xfrm>
            <a:off x="4511243" y="485786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0" y="189737"/>
                </a:moveTo>
                <a:lnTo>
                  <a:pt x="6778" y="139303"/>
                </a:lnTo>
                <a:lnTo>
                  <a:pt x="25908" y="93980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7" y="0"/>
                </a:lnTo>
                <a:lnTo>
                  <a:pt x="240172" y="6778"/>
                </a:lnTo>
                <a:lnTo>
                  <a:pt x="285496" y="25907"/>
                </a:lnTo>
                <a:lnTo>
                  <a:pt x="323897" y="55578"/>
                </a:lnTo>
                <a:lnTo>
                  <a:pt x="353568" y="93980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7" y="285495"/>
                </a:lnTo>
                <a:lnTo>
                  <a:pt x="323897" y="323897"/>
                </a:lnTo>
                <a:lnTo>
                  <a:pt x="285495" y="353568"/>
                </a:lnTo>
                <a:lnTo>
                  <a:pt x="240172" y="372697"/>
                </a:lnTo>
                <a:lnTo>
                  <a:pt x="189737" y="379475"/>
                </a:lnTo>
                <a:lnTo>
                  <a:pt x="139303" y="372697"/>
                </a:lnTo>
                <a:lnTo>
                  <a:pt x="93979" y="353568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7B0B59E2-E391-4915-AA7F-20532447931F}"/>
              </a:ext>
            </a:extLst>
          </p:cNvPr>
          <p:cNvSpPr/>
          <p:nvPr/>
        </p:nvSpPr>
        <p:spPr>
          <a:xfrm>
            <a:off x="4438081" y="4682486"/>
            <a:ext cx="698747" cy="698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D077B8AB-31C1-4B3E-960D-092DFB98BBA2}"/>
              </a:ext>
            </a:extLst>
          </p:cNvPr>
          <p:cNvSpPr/>
          <p:nvPr/>
        </p:nvSpPr>
        <p:spPr>
          <a:xfrm>
            <a:off x="4523777" y="476823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189737" y="0"/>
                </a:moveTo>
                <a:lnTo>
                  <a:pt x="139303" y="6778"/>
                </a:lnTo>
                <a:lnTo>
                  <a:pt x="93979" y="25908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6778" y="240172"/>
                </a:lnTo>
                <a:lnTo>
                  <a:pt x="25908" y="285496"/>
                </a:lnTo>
                <a:lnTo>
                  <a:pt x="55578" y="323897"/>
                </a:lnTo>
                <a:lnTo>
                  <a:pt x="93980" y="353568"/>
                </a:lnTo>
                <a:lnTo>
                  <a:pt x="139303" y="372697"/>
                </a:lnTo>
                <a:lnTo>
                  <a:pt x="189737" y="379475"/>
                </a:lnTo>
                <a:lnTo>
                  <a:pt x="240172" y="372697"/>
                </a:lnTo>
                <a:lnTo>
                  <a:pt x="285495" y="353568"/>
                </a:lnTo>
                <a:lnTo>
                  <a:pt x="323897" y="323897"/>
                </a:lnTo>
                <a:lnTo>
                  <a:pt x="353567" y="285496"/>
                </a:lnTo>
                <a:lnTo>
                  <a:pt x="372697" y="240172"/>
                </a:lnTo>
                <a:lnTo>
                  <a:pt x="379475" y="189737"/>
                </a:lnTo>
                <a:lnTo>
                  <a:pt x="372697" y="139303"/>
                </a:lnTo>
                <a:lnTo>
                  <a:pt x="353568" y="93980"/>
                </a:lnTo>
                <a:lnTo>
                  <a:pt x="323897" y="55578"/>
                </a:lnTo>
                <a:lnTo>
                  <a:pt x="285496" y="25908"/>
                </a:lnTo>
                <a:lnTo>
                  <a:pt x="240172" y="6778"/>
                </a:lnTo>
                <a:lnTo>
                  <a:pt x="189737" y="0"/>
                </a:lnTo>
                <a:close/>
              </a:path>
            </a:pathLst>
          </a:custGeom>
          <a:solidFill>
            <a:srgbClr val="254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EB1F9561-AFBC-48D0-982E-28E1216B713F}"/>
              </a:ext>
            </a:extLst>
          </p:cNvPr>
          <p:cNvSpPr/>
          <p:nvPr/>
        </p:nvSpPr>
        <p:spPr>
          <a:xfrm>
            <a:off x="4523777" y="476823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0" y="189737"/>
                </a:move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7" y="0"/>
                </a:lnTo>
                <a:lnTo>
                  <a:pt x="240172" y="6778"/>
                </a:lnTo>
                <a:lnTo>
                  <a:pt x="285496" y="25908"/>
                </a:lnTo>
                <a:lnTo>
                  <a:pt x="323897" y="55578"/>
                </a:lnTo>
                <a:lnTo>
                  <a:pt x="353568" y="93980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7" y="285496"/>
                </a:lnTo>
                <a:lnTo>
                  <a:pt x="323897" y="323897"/>
                </a:lnTo>
                <a:lnTo>
                  <a:pt x="285495" y="353568"/>
                </a:lnTo>
                <a:lnTo>
                  <a:pt x="240172" y="372697"/>
                </a:lnTo>
                <a:lnTo>
                  <a:pt x="189737" y="379475"/>
                </a:lnTo>
                <a:lnTo>
                  <a:pt x="139303" y="372697"/>
                </a:lnTo>
                <a:lnTo>
                  <a:pt x="93979" y="353567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2E5D3F76-3189-49D8-92EC-E70163DE8631}"/>
              </a:ext>
            </a:extLst>
          </p:cNvPr>
          <p:cNvSpPr txBox="1"/>
          <p:nvPr/>
        </p:nvSpPr>
        <p:spPr>
          <a:xfrm>
            <a:off x="4617250" y="4773948"/>
            <a:ext cx="1911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100" b="1" spc="5" dirty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9CE098-C5F7-4966-8D8B-155330EBCD96}"/>
              </a:ext>
            </a:extLst>
          </p:cNvPr>
          <p:cNvSpPr txBox="1"/>
          <p:nvPr/>
        </p:nvSpPr>
        <p:spPr>
          <a:xfrm>
            <a:off x="5132719" y="3735488"/>
            <a:ext cx="270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-5" dirty="0">
                <a:solidFill>
                  <a:srgbClr val="3B526A"/>
                </a:solidFill>
                <a:latin typeface="Arial"/>
                <a:cs typeface="Arial"/>
              </a:rPr>
              <a:t>Experiments</a:t>
            </a:r>
            <a:endParaRPr lang="zh-CN" altLang="en-US" sz="2800" b="1" spc="-5" dirty="0">
              <a:solidFill>
                <a:srgbClr val="3B526A"/>
              </a:solidFill>
              <a:latin typeface="Arial"/>
              <a:cs typeface="Arial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1E9247-555D-41F1-9E4F-22A212C0CD18}"/>
              </a:ext>
            </a:extLst>
          </p:cNvPr>
          <p:cNvSpPr txBox="1"/>
          <p:nvPr/>
        </p:nvSpPr>
        <p:spPr>
          <a:xfrm>
            <a:off x="5151657" y="4697297"/>
            <a:ext cx="270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-5" dirty="0">
                <a:solidFill>
                  <a:srgbClr val="3B526A"/>
                </a:solidFill>
                <a:latin typeface="Arial"/>
                <a:cs typeface="Arial"/>
              </a:rPr>
              <a:t>Conclusion</a:t>
            </a:r>
            <a:endParaRPr lang="zh-CN" altLang="en-US" sz="2800" b="1" spc="-5" dirty="0">
              <a:solidFill>
                <a:srgbClr val="3B526A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5396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1. Background &amp;</a:t>
            </a:r>
            <a:r>
              <a:rPr sz="3200" spc="-135" dirty="0"/>
              <a:t> </a:t>
            </a:r>
            <a:r>
              <a:rPr sz="320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2487275" y="6900850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z="1600" b="1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8425A1-C359-4DD0-928A-5AD1C5EC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0" y="1609873"/>
            <a:ext cx="6258120" cy="4180258"/>
          </a:xfrm>
          <a:prstGeom prst="rect">
            <a:avLst/>
          </a:prstGeom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EB2B0CDB-704B-4545-8E5C-1CC07192D6F2}"/>
              </a:ext>
            </a:extLst>
          </p:cNvPr>
          <p:cNvSpPr txBox="1"/>
          <p:nvPr/>
        </p:nvSpPr>
        <p:spPr>
          <a:xfrm>
            <a:off x="883018" y="2019300"/>
            <a:ext cx="605845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一方面，现有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PLMs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虽然可以从无标签的文本数据中学习到语义信息，但是通常他们并不能很好的提取事实世界知识</a:t>
            </a:r>
            <a:endParaRPr lang="zh-CN" altLang="en-US" sz="2000" dirty="0">
              <a:latin typeface="Times New Roman"/>
              <a:cs typeface="Times New Roman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3E24552A-27E6-4016-B9A5-B593A53A2E04}"/>
              </a:ext>
            </a:extLst>
          </p:cNvPr>
          <p:cNvSpPr txBox="1"/>
          <p:nvPr/>
        </p:nvSpPr>
        <p:spPr>
          <a:xfrm>
            <a:off x="883018" y="3231925"/>
            <a:ext cx="59060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另一方面，知识图谱（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KG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包含大量的结构化信息，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的方法可以有效的将这部分信息放入连续的实体和关系嵌入中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95787365-1E17-4D27-991F-39DF5CAF2CA4}"/>
              </a:ext>
            </a:extLst>
          </p:cNvPr>
          <p:cNvSpPr txBox="1"/>
          <p:nvPr/>
        </p:nvSpPr>
        <p:spPr>
          <a:xfrm>
            <a:off x="896271" y="4721022"/>
            <a:ext cx="5892807" cy="117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实体的文本描述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包含大量的信息。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可以提供大量的知识信息给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PLMs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，同时有信息的文本数据有助于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2700" marR="5080">
              <a:lnSpc>
                <a:spcPct val="130000"/>
              </a:lnSpc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文章提出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KEPLER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，一种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PLM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联合模型。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FBBAC1A-CB6A-4993-8FAA-B46D2AE45944}"/>
              </a:ext>
            </a:extLst>
          </p:cNvPr>
          <p:cNvSpPr/>
          <p:nvPr/>
        </p:nvSpPr>
        <p:spPr>
          <a:xfrm>
            <a:off x="432683" y="2079292"/>
            <a:ext cx="407034" cy="501650"/>
          </a:xfrm>
          <a:custGeom>
            <a:avLst/>
            <a:gdLst/>
            <a:ahLst/>
            <a:cxnLst/>
            <a:rect l="l" t="t" r="r" b="b"/>
            <a:pathLst>
              <a:path w="407034" h="501650">
                <a:moveTo>
                  <a:pt x="203453" y="0"/>
                </a:moveTo>
                <a:lnTo>
                  <a:pt x="0" y="0"/>
                </a:lnTo>
                <a:lnTo>
                  <a:pt x="203453" y="250698"/>
                </a:lnTo>
                <a:lnTo>
                  <a:pt x="0" y="501395"/>
                </a:lnTo>
                <a:lnTo>
                  <a:pt x="203453" y="501395"/>
                </a:lnTo>
                <a:lnTo>
                  <a:pt x="406908" y="250698"/>
                </a:lnTo>
                <a:lnTo>
                  <a:pt x="203453" y="0"/>
                </a:lnTo>
                <a:close/>
              </a:path>
            </a:pathLst>
          </a:custGeom>
          <a:solidFill>
            <a:srgbClr val="3B5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B5DCEB6B-EE68-40E3-8D2F-501EDF2DEA77}"/>
              </a:ext>
            </a:extLst>
          </p:cNvPr>
          <p:cNvSpPr/>
          <p:nvPr/>
        </p:nvSpPr>
        <p:spPr>
          <a:xfrm>
            <a:off x="389381" y="3125147"/>
            <a:ext cx="407034" cy="501650"/>
          </a:xfrm>
          <a:custGeom>
            <a:avLst/>
            <a:gdLst/>
            <a:ahLst/>
            <a:cxnLst/>
            <a:rect l="l" t="t" r="r" b="b"/>
            <a:pathLst>
              <a:path w="407034" h="501650">
                <a:moveTo>
                  <a:pt x="203453" y="0"/>
                </a:moveTo>
                <a:lnTo>
                  <a:pt x="0" y="0"/>
                </a:lnTo>
                <a:lnTo>
                  <a:pt x="203453" y="250698"/>
                </a:lnTo>
                <a:lnTo>
                  <a:pt x="0" y="501396"/>
                </a:lnTo>
                <a:lnTo>
                  <a:pt x="203453" y="501396"/>
                </a:lnTo>
                <a:lnTo>
                  <a:pt x="406908" y="250698"/>
                </a:lnTo>
                <a:lnTo>
                  <a:pt x="203453" y="0"/>
                </a:lnTo>
                <a:close/>
              </a:path>
            </a:pathLst>
          </a:custGeom>
          <a:solidFill>
            <a:srgbClr val="3B5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837DC6F1-AE28-4E2D-AB27-331069432B88}"/>
              </a:ext>
            </a:extLst>
          </p:cNvPr>
          <p:cNvSpPr/>
          <p:nvPr/>
        </p:nvSpPr>
        <p:spPr>
          <a:xfrm>
            <a:off x="389381" y="4806019"/>
            <a:ext cx="405765" cy="502920"/>
          </a:xfrm>
          <a:custGeom>
            <a:avLst/>
            <a:gdLst/>
            <a:ahLst/>
            <a:cxnLst/>
            <a:rect l="l" t="t" r="r" b="b"/>
            <a:pathLst>
              <a:path w="405765" h="502920">
                <a:moveTo>
                  <a:pt x="202692" y="0"/>
                </a:moveTo>
                <a:lnTo>
                  <a:pt x="0" y="0"/>
                </a:lnTo>
                <a:lnTo>
                  <a:pt x="202692" y="251459"/>
                </a:lnTo>
                <a:lnTo>
                  <a:pt x="0" y="502919"/>
                </a:lnTo>
                <a:lnTo>
                  <a:pt x="202692" y="502919"/>
                </a:lnTo>
                <a:lnTo>
                  <a:pt x="405384" y="251459"/>
                </a:lnTo>
                <a:lnTo>
                  <a:pt x="202692" y="0"/>
                </a:lnTo>
                <a:close/>
              </a:path>
            </a:pathLst>
          </a:custGeom>
          <a:solidFill>
            <a:srgbClr val="3B52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5396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1. Background &amp;</a:t>
            </a:r>
            <a:r>
              <a:rPr sz="3200" spc="-135" dirty="0"/>
              <a:t> </a:t>
            </a:r>
            <a:r>
              <a:rPr sz="320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2" y="1207482"/>
            <a:ext cx="9783445" cy="3824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预先训练的单词嵌入作为输入特征的方法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95045" lvl="1" indent="-342900">
              <a:lnSpc>
                <a:spcPct val="100000"/>
              </a:lnSpc>
              <a:spcBef>
                <a:spcPts val="545"/>
              </a:spcBef>
              <a:buFont typeface="Wingdings" panose="05000000000000000000" pitchFamily="2" charset="2"/>
              <a:buChar char="Ø"/>
              <a:tabLst>
                <a:tab pos="995680" algn="l"/>
                <a:tab pos="996315" algn="l"/>
              </a:tabLs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早期研究集中在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分布式词语表示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95045" lvl="1" indent="-342900">
              <a:lnSpc>
                <a:spcPct val="100000"/>
              </a:lnSpc>
              <a:spcBef>
                <a:spcPts val="545"/>
              </a:spcBef>
              <a:buFont typeface="Wingdings" panose="05000000000000000000" pitchFamily="2" charset="2"/>
              <a:buChar char="Ø"/>
              <a:tabLst>
                <a:tab pos="995680" algn="l"/>
                <a:tab pos="996315" algn="l"/>
              </a:tabLst>
            </a:pPr>
            <a:r>
              <a:rPr lang="zh-CN" altLang="en-US" sz="2000" dirty="0">
                <a:latin typeface="Times New Roman"/>
                <a:cs typeface="Times New Roman"/>
              </a:rPr>
              <a:t>双向</a:t>
            </a:r>
            <a:r>
              <a:rPr lang="en-US" altLang="zh-CN" sz="2000" dirty="0">
                <a:latin typeface="Times New Roman"/>
                <a:cs typeface="Times New Roman"/>
              </a:rPr>
              <a:t>LSTM  (</a:t>
            </a:r>
            <a:r>
              <a:rPr lang="en-US" altLang="zh-CN" sz="2000" dirty="0" err="1">
                <a:latin typeface="Times New Roman"/>
                <a:cs typeface="Times New Roman"/>
              </a:rPr>
              <a:t>ELMo</a:t>
            </a:r>
            <a:r>
              <a:rPr lang="en-US" altLang="zh-CN" sz="2000" dirty="0">
                <a:latin typeface="Times New Roman"/>
                <a:cs typeface="Times New Roman"/>
              </a:rPr>
              <a:t>)</a:t>
            </a:r>
          </a:p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预先训练的编码器，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在未标记数据上训练自动编码器，然后在下游任务上对其进行微调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GPT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XLNet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Roberta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近年来，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一些研究试图将知识信息纳入到预训练的工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作，：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7895" lvl="1" indent="-285750">
              <a:lnSpc>
                <a:spcPct val="100000"/>
              </a:lnSpc>
              <a:spcBef>
                <a:spcPts val="545"/>
              </a:spcBef>
              <a:buFont typeface="Wingdings" panose="05000000000000000000" pitchFamily="2" charset="2"/>
              <a:buChar char="Ø"/>
              <a:tabLst>
                <a:tab pos="995680" algn="l"/>
                <a:tab pos="996315" algn="l"/>
              </a:tabLst>
            </a:pPr>
            <a:r>
              <a:rPr lang="zh-CN" alt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但是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使用固定的外部知识信息</a:t>
            </a:r>
            <a:endParaRPr lang="en-US" altLang="zh-C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37895" lvl="1" indent="-285750">
              <a:lnSpc>
                <a:spcPct val="100000"/>
              </a:lnSpc>
              <a:spcBef>
                <a:spcPts val="545"/>
              </a:spcBef>
              <a:buFont typeface="Wingdings" panose="05000000000000000000" pitchFamily="2" charset="2"/>
              <a:buChar char="Ø"/>
              <a:tabLst>
                <a:tab pos="995680" algn="l"/>
                <a:tab pos="996315" algn="l"/>
              </a:tabLst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或者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使用复杂的结构或管道来处理句子中的实体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550" y="2389682"/>
            <a:ext cx="207807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3670">
              <a:spcBef>
                <a:spcPts val="95"/>
              </a:spcBef>
            </a:pPr>
            <a:r>
              <a:rPr lang="en-US" altLang="zh-CN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NLP</a:t>
            </a:r>
            <a:r>
              <a:rPr lang="zh-CN" altLang="en-US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预训练</a:t>
            </a:r>
            <a:endParaRPr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7677" y="4533900"/>
            <a:ext cx="12263120" cy="0"/>
          </a:xfrm>
          <a:custGeom>
            <a:avLst/>
            <a:gdLst/>
            <a:ahLst/>
            <a:cxnLst/>
            <a:rect l="l" t="t" r="r" b="b"/>
            <a:pathLst>
              <a:path w="12263120">
                <a:moveTo>
                  <a:pt x="0" y="0"/>
                </a:moveTo>
                <a:lnTo>
                  <a:pt x="12262866" y="0"/>
                </a:lnTo>
              </a:path>
            </a:pathLst>
          </a:custGeom>
          <a:ln w="19812">
            <a:solidFill>
              <a:srgbClr val="2540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99975" y="685017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69E41848-F581-4CBA-A6A8-322AC39942FD}"/>
              </a:ext>
            </a:extLst>
          </p:cNvPr>
          <p:cNvSpPr txBox="1"/>
          <p:nvPr/>
        </p:nvSpPr>
        <p:spPr>
          <a:xfrm>
            <a:off x="1108888" y="5448300"/>
            <a:ext cx="1295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3670">
              <a:spcBef>
                <a:spcPts val="95"/>
              </a:spcBef>
            </a:pPr>
            <a:r>
              <a:rPr lang="zh-CN" altLang="en-US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图嵌入</a:t>
            </a:r>
            <a:endParaRPr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0FD77F-D76D-448B-8607-28954CF43EEF}"/>
              </a:ext>
            </a:extLst>
          </p:cNvPr>
          <p:cNvSpPr txBox="1"/>
          <p:nvPr/>
        </p:nvSpPr>
        <p:spPr>
          <a:xfrm>
            <a:off x="3450711" y="4912443"/>
            <a:ext cx="9289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传统模型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为关系三元组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(h, r, t)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定义分数函数，并利用候选实体的分数预测头或尾实体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TransE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DistMult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ComplEx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RotatE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利用实体描述来帮助知识表示学习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。如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利用实体描述作为外部信息源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引入实体描述编码器来增强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TransE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评分功能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65" y="149098"/>
            <a:ext cx="53962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solidFill>
                  <a:srgbClr val="3B526A"/>
                </a:solidFill>
                <a:latin typeface="Arial"/>
                <a:cs typeface="Arial"/>
              </a:rPr>
              <a:t>2</a:t>
            </a:r>
            <a:r>
              <a:rPr sz="3200" b="1" dirty="0">
                <a:solidFill>
                  <a:srgbClr val="3B526A"/>
                </a:solidFill>
                <a:latin typeface="Arial"/>
                <a:cs typeface="Arial"/>
              </a:rPr>
              <a:t>. </a:t>
            </a:r>
            <a:r>
              <a:rPr lang="en-US" altLang="zh-CN" sz="3200" b="1" spc="-5" dirty="0">
                <a:solidFill>
                  <a:srgbClr val="3B526A"/>
                </a:solidFill>
                <a:latin typeface="Arial"/>
                <a:cs typeface="Arial"/>
              </a:rPr>
              <a:t>Proposed Method</a:t>
            </a:r>
            <a:endParaRPr lang="zh-CN" altLang="en-US" sz="3200" b="1" spc="-5" dirty="0">
              <a:solidFill>
                <a:srgbClr val="3B526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99975" y="685017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086530F1-7899-495F-A3B1-4E7E0A7B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562100"/>
            <a:ext cx="10287000" cy="3277530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E30016E6-F120-4235-A63F-B36DFCC13C05}"/>
              </a:ext>
            </a:extLst>
          </p:cNvPr>
          <p:cNvSpPr txBox="1"/>
          <p:nvPr/>
        </p:nvSpPr>
        <p:spPr>
          <a:xfrm>
            <a:off x="1278467" y="5242099"/>
            <a:ext cx="97685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 lvl="1">
              <a:lnSpc>
                <a:spcPct val="100000"/>
              </a:lnSpc>
              <a:spcBef>
                <a:spcPts val="545"/>
              </a:spcBef>
              <a:tabLst>
                <a:tab pos="995680" algn="l"/>
                <a:tab pos="996315" algn="l"/>
              </a:tabLst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KEPLER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设计了多任务损失。由于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PLM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同时参与两个任务，联合优化这两个目标可以</a:t>
            </a:r>
            <a:r>
              <a:rPr lang="zh-CN" altLang="en-US" sz="2000" dirty="0">
                <a:effectLst/>
              </a:rPr>
              <a:t>隐式地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将</a:t>
            </a:r>
            <a:r>
              <a:rPr lang="zh-CN" altLang="en-US" sz="2000" dirty="0">
                <a:effectLst/>
              </a:rPr>
              <a:t>来自外部图的知识与文本编码器整合在一起，同时保持预训练语言模型强大的语法和语义理解能力。</a:t>
            </a:r>
            <a:endParaRPr lang="en-US" altLang="zh-CN" sz="20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539623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/>
              <a:t>2.1 PLM</a:t>
            </a:r>
            <a:r>
              <a:rPr lang="zh-CN" altLang="en-US" sz="3200" dirty="0"/>
              <a:t>目标</a:t>
            </a:r>
            <a:br>
              <a:rPr lang="zh-CN" altLang="en-US" sz="3200" b="1" spc="-5" dirty="0">
                <a:solidFill>
                  <a:srgbClr val="3B526A"/>
                </a:solidFill>
                <a:latin typeface="Arial"/>
                <a:cs typeface="Arial"/>
              </a:rPr>
            </a:b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B6F3DB-8351-426C-858A-4BB1486417FA}"/>
              </a:ext>
            </a:extLst>
          </p:cNvPr>
          <p:cNvSpPr txBox="1"/>
          <p:nvPr/>
        </p:nvSpPr>
        <p:spPr>
          <a:xfrm>
            <a:off x="641350" y="1434762"/>
            <a:ext cx="176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PLM</a:t>
            </a:r>
            <a:r>
              <a:rPr lang="zh-CN" altLang="en-US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目标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ECDCD-961A-4BBE-934F-36110D328879}"/>
              </a:ext>
            </a:extLst>
          </p:cNvPr>
          <p:cNvSpPr txBox="1"/>
          <p:nvPr/>
        </p:nvSpPr>
        <p:spPr>
          <a:xfrm>
            <a:off x="645828" y="2089117"/>
            <a:ext cx="7615522" cy="3603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</a:rPr>
              <a:t>使用</a:t>
            </a:r>
            <a:r>
              <a:rPr lang="en-US" altLang="zh-CN" sz="2400" dirty="0">
                <a:effectLst/>
              </a:rPr>
              <a:t>MLM</a:t>
            </a:r>
          </a:p>
          <a:p>
            <a:endParaRPr lang="en-US" altLang="zh-CN" sz="2000" dirty="0"/>
          </a:p>
          <a:p>
            <a:pPr marL="12700">
              <a:spcBef>
                <a:spcPts val="100"/>
              </a:spcBef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训练序列中每句话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15%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位置用于预测，假如是第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i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，则被替换成以下三个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之一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12700">
              <a:spcBef>
                <a:spcPts val="100"/>
              </a:spcBef>
            </a:pPr>
            <a:endParaRPr lang="zh-CN" altLang="en-US" sz="2000" dirty="0">
              <a:solidFill>
                <a:srgbClr val="121212"/>
              </a:solidFill>
              <a:latin typeface="-apple-system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000" dirty="0">
                <a:solidFill>
                  <a:srgbClr val="121212"/>
                </a:solidFill>
                <a:highlight>
                  <a:srgbClr val="FFFF00"/>
                </a:highlight>
                <a:latin typeface="-apple-system"/>
              </a:rPr>
              <a:t>A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 80%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的时候是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[MASK]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。如，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my dog is 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hairy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——&gt;my dog is 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[MASK]</a:t>
            </a:r>
          </a:p>
          <a:p>
            <a:pPr marL="12700">
              <a:spcBef>
                <a:spcPts val="100"/>
              </a:spcBef>
            </a:pPr>
            <a:r>
              <a:rPr lang="en-US" altLang="zh-CN" sz="2000" dirty="0">
                <a:solidFill>
                  <a:srgbClr val="121212"/>
                </a:solidFill>
                <a:highlight>
                  <a:srgbClr val="FFFF00"/>
                </a:highlight>
                <a:latin typeface="-apple-system"/>
              </a:rPr>
              <a:t>B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 10%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的时候是随机的其他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。如，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my dog is 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hairy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——&gt;my dog is 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apple</a:t>
            </a:r>
          </a:p>
          <a:p>
            <a:pPr marL="12700">
              <a:spcBef>
                <a:spcPts val="100"/>
              </a:spcBef>
            </a:pPr>
            <a:r>
              <a:rPr lang="en-US" altLang="zh-CN" sz="2000" dirty="0">
                <a:solidFill>
                  <a:srgbClr val="121212"/>
                </a:solidFill>
                <a:highlight>
                  <a:srgbClr val="FFFF00"/>
                </a:highlight>
                <a:latin typeface="-apple-system"/>
              </a:rPr>
              <a:t>C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 10%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的时候是原来的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。如，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my dog is 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hairy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——&gt;my dog is 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hairy</a:t>
            </a:r>
          </a:p>
          <a:p>
            <a:r>
              <a:rPr lang="en-US" altLang="zh-CN" sz="2000" dirty="0"/>
              <a:t>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2B9AB6-0A4A-4470-9F1E-B14F7D5CFA0E}"/>
                  </a:ext>
                </a:extLst>
              </p:cNvPr>
              <p:cNvSpPr txBox="1"/>
              <p:nvPr/>
            </p:nvSpPr>
            <p:spPr>
              <a:xfrm>
                <a:off x="641350" y="5691522"/>
                <a:ext cx="739140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121212"/>
                    </a:solidFill>
                    <a:latin typeface="-apple-system"/>
                  </a:rPr>
                  <a:t>再用该位置对应的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121212"/>
                    </a:solidFill>
                    <a:latin typeface="-apple-system"/>
                  </a:rPr>
                  <a:t>去预测出原来的token（输入到全连接，然后用softmax输出每个token的概率，最后用交叉熵计算</a:t>
                </a:r>
                <a:r>
                  <a:rPr lang="zh-CN" altLang="en-US" sz="2000" dirty="0">
                    <a:solidFill>
                      <a:srgbClr val="121212"/>
                    </a:solidFill>
                    <a:latin typeface="-apple-system"/>
                  </a:rPr>
                  <a:t>损失</a:t>
                </a:r>
                <a:r>
                  <a:rPr lang="zh-CN" altLang="zh-CN" sz="2000" dirty="0">
                    <a:solidFill>
                      <a:srgbClr val="121212"/>
                    </a:solidFill>
                    <a:latin typeface="-apple-system"/>
                  </a:rPr>
                  <a:t>）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2B9AB6-0A4A-4470-9F1E-B14F7D5C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5691522"/>
                <a:ext cx="7391400" cy="984885"/>
              </a:xfrm>
              <a:prstGeom prst="rect">
                <a:avLst/>
              </a:prstGeom>
              <a:blipFill>
                <a:blip r:embed="rId3"/>
                <a:stretch>
                  <a:fillRect l="-824" t="-5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3A068684-797B-42DD-AF55-01C7EB57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50" y="1908266"/>
            <a:ext cx="4114800" cy="3934471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1607963C-346F-4FD7-9CE0-136121A7F1A0}"/>
              </a:ext>
            </a:extLst>
          </p:cNvPr>
          <p:cNvSpPr txBox="1"/>
          <p:nvPr/>
        </p:nvSpPr>
        <p:spPr>
          <a:xfrm>
            <a:off x="12499975" y="6850177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>
                <a:latin typeface="Calibri"/>
                <a:cs typeface="Calibri"/>
              </a:rPr>
              <a:t>5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64" y="149098"/>
            <a:ext cx="4876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B526A"/>
                </a:solidFill>
                <a:latin typeface="Arial"/>
                <a:cs typeface="Arial"/>
              </a:rPr>
              <a:t>2.</a:t>
            </a:r>
            <a:r>
              <a:rPr lang="en-US" sz="3200" b="1" dirty="0">
                <a:solidFill>
                  <a:srgbClr val="3B526A"/>
                </a:solidFill>
                <a:latin typeface="Arial"/>
                <a:cs typeface="Arial"/>
              </a:rPr>
              <a:t>2</a:t>
            </a:r>
            <a:r>
              <a:rPr sz="3200" b="1" dirty="0">
                <a:solidFill>
                  <a:srgbClr val="3B526A"/>
                </a:solidFill>
                <a:latin typeface="Arial"/>
                <a:cs typeface="Arial"/>
              </a:rPr>
              <a:t> </a:t>
            </a:r>
            <a:r>
              <a:rPr lang="en-US" sz="3200" b="1" dirty="0">
                <a:solidFill>
                  <a:srgbClr val="3B526A"/>
                </a:solidFill>
                <a:latin typeface="Arial"/>
                <a:cs typeface="Arial"/>
              </a:rPr>
              <a:t>KE</a:t>
            </a:r>
            <a:r>
              <a:rPr lang="zh-CN" altLang="en-US" sz="3200" b="1" dirty="0">
                <a:solidFill>
                  <a:srgbClr val="3B526A"/>
                </a:solidFill>
                <a:latin typeface="Arial"/>
                <a:cs typeface="Arial"/>
              </a:rPr>
              <a:t>目标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2385167" y="6900850"/>
            <a:ext cx="25590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lang="en-US" spc="-5" dirty="0"/>
              <a:t>6</a:t>
            </a:r>
            <a:endParaRPr spc="-5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B3D487-6520-4C26-8DED-5F742C77A3CD}"/>
              </a:ext>
            </a:extLst>
          </p:cNvPr>
          <p:cNvSpPr txBox="1"/>
          <p:nvPr/>
        </p:nvSpPr>
        <p:spPr>
          <a:xfrm>
            <a:off x="641350" y="1434762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KE</a:t>
            </a:r>
            <a:r>
              <a:rPr lang="zh-CN" altLang="en-US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目标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445BF5-4605-4E92-B909-BE7D24B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0" y="2351500"/>
            <a:ext cx="3276600" cy="1268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D711E2-E791-4E46-A332-05B4AED4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350" y="4847229"/>
            <a:ext cx="2514600" cy="4804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80BCB4D-BFA3-49A1-9C04-B5CF3F2BC5E1}"/>
              </a:ext>
            </a:extLst>
          </p:cNvPr>
          <p:cNvSpPr txBox="1"/>
          <p:nvPr/>
        </p:nvSpPr>
        <p:spPr>
          <a:xfrm>
            <a:off x="7727950" y="2586293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FA4C8E-205A-45F0-9568-E5E71DA40580}"/>
                  </a:ext>
                </a:extLst>
              </p:cNvPr>
              <p:cNvSpPr txBox="1"/>
              <p:nvPr/>
            </p:nvSpPr>
            <p:spPr>
              <a:xfrm>
                <a:off x="641350" y="2573593"/>
                <a:ext cx="6477000" cy="4032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损失函数（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），它采用负采样进行高效优化。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zh-CN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为正确的</a:t>
                </a:r>
                <a:r>
                  <a:rPr lang="zh-CN" altLang="en-US" sz="2000" dirty="0"/>
                  <a:t>三元组</a:t>
                </a:r>
                <a:r>
                  <a:rPr lang="zh-CN" altLang="zh-CN" sz="2000" dirty="0"/>
                  <a:t>采样，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为负采样</a:t>
                </a:r>
                <a:r>
                  <a:rPr lang="zh-CN" altLang="en-US" sz="2000" dirty="0"/>
                  <a:t>三元组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γ</a:t>
                </a:r>
                <a:r>
                  <a:rPr lang="zh-CN" altLang="zh-CN" sz="2000" dirty="0"/>
                  <a:t>为边际，</a:t>
                </a:r>
                <a:r>
                  <a:rPr lang="en-US" altLang="zh-CN" sz="2000" dirty="0"/>
                  <a:t>σ</a:t>
                </a:r>
                <a:r>
                  <a:rPr lang="zh-CN" altLang="zh-CN" sz="2000" dirty="0"/>
                  <a:t>为</a:t>
                </a:r>
                <a:r>
                  <a:rPr lang="en-US" altLang="zh-CN" sz="2000" dirty="0"/>
                  <a:t>sigmoid</a:t>
                </a:r>
                <a:r>
                  <a:rPr lang="zh-CN" altLang="zh-CN" sz="2000" dirty="0"/>
                  <a:t>函数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b="0" dirty="0"/>
                  <a:t>评分函数，由于</a:t>
                </a:r>
                <a:r>
                  <a:rPr lang="en-US" altLang="zh-CN" sz="2000" b="0" dirty="0" err="1"/>
                  <a:t>TransE</a:t>
                </a:r>
                <a:r>
                  <a:rPr lang="zh-CN" altLang="en-US" sz="2000" b="0" dirty="0"/>
                  <a:t>简单高效，选择遵循它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zh-CN" altLang="en-US" sz="2000" b="0" dirty="0"/>
                  <a:t>。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en-US" altLang="zh-CN" sz="2000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effectLst/>
                  </a:rPr>
                  <a:t>与传统的</a:t>
                </a:r>
                <a:r>
                  <a:rPr lang="en-US" altLang="zh-CN" sz="2000" dirty="0">
                    <a:effectLst/>
                  </a:rPr>
                  <a:t>KE</a:t>
                </a:r>
                <a:r>
                  <a:rPr lang="zh-CN" altLang="en-US" sz="2000" dirty="0">
                    <a:effectLst/>
                  </a:rPr>
                  <a:t>方法不同，没有实体嵌入查找表。相反，使用</a:t>
                </a:r>
                <a:r>
                  <a:rPr lang="en-US" altLang="zh-CN" sz="2000" dirty="0">
                    <a:effectLst/>
                  </a:rPr>
                  <a:t>KEPLER</a:t>
                </a:r>
                <a:r>
                  <a:rPr lang="zh-CN" altLang="en-US" sz="2000" dirty="0">
                    <a:effectLst/>
                  </a:rPr>
                  <a:t>模型对相应的实体文本描述进行编码，并将</a:t>
                </a:r>
                <a:r>
                  <a:rPr lang="en-US" altLang="zh-CN" sz="2000" dirty="0">
                    <a:effectLst/>
                  </a:rPr>
                  <a:t>[CLS]</a:t>
                </a:r>
                <a:r>
                  <a:rPr lang="zh-CN" altLang="en-US" sz="2000" dirty="0">
                    <a:effectLst/>
                  </a:rPr>
                  <a:t>输出作为实体嵌入</a:t>
                </a:r>
                <a:r>
                  <a:rPr lang="zh-CN" altLang="en-US" sz="2000" dirty="0"/>
                  <a:t> </a:t>
                </a:r>
                <a:endParaRPr lang="en-US" altLang="zh-CN" sz="2000" b="0" dirty="0"/>
              </a:p>
              <a:p>
                <a:endParaRPr lang="en-US" altLang="zh-CN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FA4C8E-205A-45F0-9568-E5E71DA40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2573593"/>
                <a:ext cx="6477000" cy="4032066"/>
              </a:xfrm>
              <a:prstGeom prst="rect">
                <a:avLst/>
              </a:prstGeom>
              <a:blipFill>
                <a:blip r:embed="rId5"/>
                <a:stretch>
                  <a:fillRect l="-847" t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2">
            <a:extLst>
              <a:ext uri="{FF2B5EF4-FFF2-40B4-BE49-F238E27FC236}">
                <a16:creationId xmlns:a16="http://schemas.microsoft.com/office/drawing/2014/main" id="{F15D3758-B918-4C4D-AE15-DF80121DDAD9}"/>
              </a:ext>
            </a:extLst>
          </p:cNvPr>
          <p:cNvSpPr/>
          <p:nvPr/>
        </p:nvSpPr>
        <p:spPr>
          <a:xfrm>
            <a:off x="8718550" y="4509887"/>
            <a:ext cx="1371600" cy="215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259FCBC-FD6B-4921-AFB7-ED38E84B996D}"/>
              </a:ext>
            </a:extLst>
          </p:cNvPr>
          <p:cNvSpPr/>
          <p:nvPr/>
        </p:nvSpPr>
        <p:spPr>
          <a:xfrm>
            <a:off x="408431" y="2049840"/>
            <a:ext cx="5643106" cy="3614008"/>
          </a:xfrm>
          <a:custGeom>
            <a:avLst/>
            <a:gdLst>
              <a:gd name="connsiteX0" fmla="*/ 0 w 5643106"/>
              <a:gd name="connsiteY0" fmla="*/ 602347 h 3614008"/>
              <a:gd name="connsiteX1" fmla="*/ 602347 w 5643106"/>
              <a:gd name="connsiteY1" fmla="*/ 0 h 3614008"/>
              <a:gd name="connsiteX2" fmla="*/ 1325174 w 5643106"/>
              <a:gd name="connsiteY2" fmla="*/ 0 h 3614008"/>
              <a:gd name="connsiteX3" fmla="*/ 1826081 w 5643106"/>
              <a:gd name="connsiteY3" fmla="*/ 0 h 3614008"/>
              <a:gd name="connsiteX4" fmla="*/ 2460139 w 5643106"/>
              <a:gd name="connsiteY4" fmla="*/ 0 h 3614008"/>
              <a:gd name="connsiteX5" fmla="*/ 3005430 w 5643106"/>
              <a:gd name="connsiteY5" fmla="*/ 0 h 3614008"/>
              <a:gd name="connsiteX6" fmla="*/ 3683873 w 5643106"/>
              <a:gd name="connsiteY6" fmla="*/ 0 h 3614008"/>
              <a:gd name="connsiteX7" fmla="*/ 4362316 w 5643106"/>
              <a:gd name="connsiteY7" fmla="*/ 0 h 3614008"/>
              <a:gd name="connsiteX8" fmla="*/ 5040759 w 5643106"/>
              <a:gd name="connsiteY8" fmla="*/ 0 h 3614008"/>
              <a:gd name="connsiteX9" fmla="*/ 5643106 w 5643106"/>
              <a:gd name="connsiteY9" fmla="*/ 602347 h 3614008"/>
              <a:gd name="connsiteX10" fmla="*/ 5643106 w 5643106"/>
              <a:gd name="connsiteY10" fmla="*/ 1252862 h 3614008"/>
              <a:gd name="connsiteX11" fmla="*/ 5643106 w 5643106"/>
              <a:gd name="connsiteY11" fmla="*/ 1855190 h 3614008"/>
              <a:gd name="connsiteX12" fmla="*/ 5643106 w 5643106"/>
              <a:gd name="connsiteY12" fmla="*/ 3011661 h 3614008"/>
              <a:gd name="connsiteX13" fmla="*/ 5040759 w 5643106"/>
              <a:gd name="connsiteY13" fmla="*/ 3614008 h 3614008"/>
              <a:gd name="connsiteX14" fmla="*/ 4451084 w 5643106"/>
              <a:gd name="connsiteY14" fmla="*/ 3614008 h 3614008"/>
              <a:gd name="connsiteX15" fmla="*/ 3905794 w 5643106"/>
              <a:gd name="connsiteY15" fmla="*/ 3614008 h 3614008"/>
              <a:gd name="connsiteX16" fmla="*/ 3316119 w 5643106"/>
              <a:gd name="connsiteY16" fmla="*/ 3614008 h 3614008"/>
              <a:gd name="connsiteX17" fmla="*/ 2815212 w 5643106"/>
              <a:gd name="connsiteY17" fmla="*/ 3614008 h 3614008"/>
              <a:gd name="connsiteX18" fmla="*/ 2136769 w 5643106"/>
              <a:gd name="connsiteY18" fmla="*/ 3614008 h 3614008"/>
              <a:gd name="connsiteX19" fmla="*/ 1413942 w 5643106"/>
              <a:gd name="connsiteY19" fmla="*/ 3614008 h 3614008"/>
              <a:gd name="connsiteX20" fmla="*/ 602347 w 5643106"/>
              <a:gd name="connsiteY20" fmla="*/ 3614008 h 3614008"/>
              <a:gd name="connsiteX21" fmla="*/ 0 w 5643106"/>
              <a:gd name="connsiteY21" fmla="*/ 3011661 h 3614008"/>
              <a:gd name="connsiteX22" fmla="*/ 0 w 5643106"/>
              <a:gd name="connsiteY22" fmla="*/ 2385239 h 3614008"/>
              <a:gd name="connsiteX23" fmla="*/ 0 w 5643106"/>
              <a:gd name="connsiteY23" fmla="*/ 1758818 h 3614008"/>
              <a:gd name="connsiteX24" fmla="*/ 0 w 5643106"/>
              <a:gd name="connsiteY24" fmla="*/ 1156489 h 3614008"/>
              <a:gd name="connsiteX25" fmla="*/ 0 w 5643106"/>
              <a:gd name="connsiteY25" fmla="*/ 602347 h 361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43106" h="3614008" fill="none" extrusionOk="0">
                <a:moveTo>
                  <a:pt x="0" y="602347"/>
                </a:moveTo>
                <a:cubicBezTo>
                  <a:pt x="-12376" y="266934"/>
                  <a:pt x="216523" y="2553"/>
                  <a:pt x="602347" y="0"/>
                </a:cubicBezTo>
                <a:cubicBezTo>
                  <a:pt x="857965" y="-25957"/>
                  <a:pt x="1096001" y="-10765"/>
                  <a:pt x="1325174" y="0"/>
                </a:cubicBezTo>
                <a:cubicBezTo>
                  <a:pt x="1554347" y="10765"/>
                  <a:pt x="1643838" y="-9910"/>
                  <a:pt x="1826081" y="0"/>
                </a:cubicBezTo>
                <a:cubicBezTo>
                  <a:pt x="2008324" y="9910"/>
                  <a:pt x="2177441" y="6929"/>
                  <a:pt x="2460139" y="0"/>
                </a:cubicBezTo>
                <a:cubicBezTo>
                  <a:pt x="2742837" y="-6929"/>
                  <a:pt x="2849135" y="-9529"/>
                  <a:pt x="3005430" y="0"/>
                </a:cubicBezTo>
                <a:cubicBezTo>
                  <a:pt x="3161725" y="9529"/>
                  <a:pt x="3522010" y="4859"/>
                  <a:pt x="3683873" y="0"/>
                </a:cubicBezTo>
                <a:cubicBezTo>
                  <a:pt x="3845736" y="-4859"/>
                  <a:pt x="4080480" y="25758"/>
                  <a:pt x="4362316" y="0"/>
                </a:cubicBezTo>
                <a:cubicBezTo>
                  <a:pt x="4644152" y="-25758"/>
                  <a:pt x="4771717" y="-3961"/>
                  <a:pt x="5040759" y="0"/>
                </a:cubicBezTo>
                <a:cubicBezTo>
                  <a:pt x="5357987" y="-57493"/>
                  <a:pt x="5701549" y="274048"/>
                  <a:pt x="5643106" y="602347"/>
                </a:cubicBezTo>
                <a:cubicBezTo>
                  <a:pt x="5630359" y="881230"/>
                  <a:pt x="5621884" y="935633"/>
                  <a:pt x="5643106" y="1252862"/>
                </a:cubicBezTo>
                <a:cubicBezTo>
                  <a:pt x="5664328" y="1570091"/>
                  <a:pt x="5644334" y="1643197"/>
                  <a:pt x="5643106" y="1855190"/>
                </a:cubicBezTo>
                <a:cubicBezTo>
                  <a:pt x="5641878" y="2067183"/>
                  <a:pt x="5696539" y="2720854"/>
                  <a:pt x="5643106" y="3011661"/>
                </a:cubicBezTo>
                <a:cubicBezTo>
                  <a:pt x="5678554" y="3337111"/>
                  <a:pt x="5301562" y="3617484"/>
                  <a:pt x="5040759" y="3614008"/>
                </a:cubicBezTo>
                <a:cubicBezTo>
                  <a:pt x="4784680" y="3586323"/>
                  <a:pt x="4598034" y="3639204"/>
                  <a:pt x="4451084" y="3614008"/>
                </a:cubicBezTo>
                <a:cubicBezTo>
                  <a:pt x="4304135" y="3588812"/>
                  <a:pt x="4121586" y="3626753"/>
                  <a:pt x="3905794" y="3614008"/>
                </a:cubicBezTo>
                <a:cubicBezTo>
                  <a:pt x="3690002" y="3601264"/>
                  <a:pt x="3483978" y="3586273"/>
                  <a:pt x="3316119" y="3614008"/>
                </a:cubicBezTo>
                <a:cubicBezTo>
                  <a:pt x="3148260" y="3641743"/>
                  <a:pt x="3031808" y="3636273"/>
                  <a:pt x="2815212" y="3614008"/>
                </a:cubicBezTo>
                <a:cubicBezTo>
                  <a:pt x="2598616" y="3591743"/>
                  <a:pt x="2370824" y="3626239"/>
                  <a:pt x="2136769" y="3614008"/>
                </a:cubicBezTo>
                <a:cubicBezTo>
                  <a:pt x="1902714" y="3601777"/>
                  <a:pt x="1749663" y="3594487"/>
                  <a:pt x="1413942" y="3614008"/>
                </a:cubicBezTo>
                <a:cubicBezTo>
                  <a:pt x="1078221" y="3633529"/>
                  <a:pt x="977910" y="3627924"/>
                  <a:pt x="602347" y="3614008"/>
                </a:cubicBezTo>
                <a:cubicBezTo>
                  <a:pt x="274625" y="3549988"/>
                  <a:pt x="25884" y="3326250"/>
                  <a:pt x="0" y="3011661"/>
                </a:cubicBezTo>
                <a:cubicBezTo>
                  <a:pt x="-7375" y="2815281"/>
                  <a:pt x="-26938" y="2608506"/>
                  <a:pt x="0" y="2385239"/>
                </a:cubicBezTo>
                <a:cubicBezTo>
                  <a:pt x="26938" y="2161972"/>
                  <a:pt x="3911" y="1905532"/>
                  <a:pt x="0" y="1758818"/>
                </a:cubicBezTo>
                <a:cubicBezTo>
                  <a:pt x="-3911" y="1612104"/>
                  <a:pt x="24388" y="1391807"/>
                  <a:pt x="0" y="1156489"/>
                </a:cubicBezTo>
                <a:cubicBezTo>
                  <a:pt x="-24388" y="921171"/>
                  <a:pt x="835" y="772789"/>
                  <a:pt x="0" y="602347"/>
                </a:cubicBezTo>
                <a:close/>
              </a:path>
              <a:path w="5643106" h="3614008" stroke="0" extrusionOk="0">
                <a:moveTo>
                  <a:pt x="0" y="602347"/>
                </a:moveTo>
                <a:cubicBezTo>
                  <a:pt x="36535" y="267385"/>
                  <a:pt x="319170" y="-33904"/>
                  <a:pt x="602347" y="0"/>
                </a:cubicBezTo>
                <a:cubicBezTo>
                  <a:pt x="817292" y="-29538"/>
                  <a:pt x="1032700" y="18541"/>
                  <a:pt x="1236406" y="0"/>
                </a:cubicBezTo>
                <a:cubicBezTo>
                  <a:pt x="1440112" y="-18541"/>
                  <a:pt x="1742285" y="-18058"/>
                  <a:pt x="1914849" y="0"/>
                </a:cubicBezTo>
                <a:cubicBezTo>
                  <a:pt x="2087413" y="18058"/>
                  <a:pt x="2260851" y="18471"/>
                  <a:pt x="2415755" y="0"/>
                </a:cubicBezTo>
                <a:cubicBezTo>
                  <a:pt x="2570659" y="-18471"/>
                  <a:pt x="2875457" y="6338"/>
                  <a:pt x="3049814" y="0"/>
                </a:cubicBezTo>
                <a:cubicBezTo>
                  <a:pt x="3224171" y="-6338"/>
                  <a:pt x="3360436" y="-15765"/>
                  <a:pt x="3550721" y="0"/>
                </a:cubicBezTo>
                <a:cubicBezTo>
                  <a:pt x="3741006" y="15765"/>
                  <a:pt x="3947829" y="-11140"/>
                  <a:pt x="4184780" y="0"/>
                </a:cubicBezTo>
                <a:cubicBezTo>
                  <a:pt x="4421731" y="11140"/>
                  <a:pt x="4797583" y="-3623"/>
                  <a:pt x="5040759" y="0"/>
                </a:cubicBezTo>
                <a:cubicBezTo>
                  <a:pt x="5419748" y="-20354"/>
                  <a:pt x="5650169" y="293635"/>
                  <a:pt x="5643106" y="602347"/>
                </a:cubicBezTo>
                <a:cubicBezTo>
                  <a:pt x="5663538" y="809439"/>
                  <a:pt x="5669108" y="1017912"/>
                  <a:pt x="5643106" y="1252862"/>
                </a:cubicBezTo>
                <a:cubicBezTo>
                  <a:pt x="5617104" y="1487813"/>
                  <a:pt x="5628619" y="1623637"/>
                  <a:pt x="5643106" y="1879283"/>
                </a:cubicBezTo>
                <a:cubicBezTo>
                  <a:pt x="5657593" y="2134929"/>
                  <a:pt x="5654599" y="2278523"/>
                  <a:pt x="5643106" y="2433426"/>
                </a:cubicBezTo>
                <a:cubicBezTo>
                  <a:pt x="5631613" y="2588329"/>
                  <a:pt x="5646763" y="2755603"/>
                  <a:pt x="5643106" y="3011661"/>
                </a:cubicBezTo>
                <a:cubicBezTo>
                  <a:pt x="5664264" y="3296446"/>
                  <a:pt x="5371502" y="3624112"/>
                  <a:pt x="5040759" y="3614008"/>
                </a:cubicBezTo>
                <a:cubicBezTo>
                  <a:pt x="4921930" y="3635548"/>
                  <a:pt x="4738973" y="3625590"/>
                  <a:pt x="4495468" y="3614008"/>
                </a:cubicBezTo>
                <a:cubicBezTo>
                  <a:pt x="4251963" y="3602426"/>
                  <a:pt x="4108516" y="3636202"/>
                  <a:pt x="3817025" y="3614008"/>
                </a:cubicBezTo>
                <a:cubicBezTo>
                  <a:pt x="3525534" y="3591814"/>
                  <a:pt x="3373211" y="3638667"/>
                  <a:pt x="3094198" y="3614008"/>
                </a:cubicBezTo>
                <a:cubicBezTo>
                  <a:pt x="2815185" y="3589349"/>
                  <a:pt x="2669568" y="3592813"/>
                  <a:pt x="2460139" y="3614008"/>
                </a:cubicBezTo>
                <a:cubicBezTo>
                  <a:pt x="2250710" y="3635203"/>
                  <a:pt x="2061988" y="3616888"/>
                  <a:pt x="1870465" y="3614008"/>
                </a:cubicBezTo>
                <a:cubicBezTo>
                  <a:pt x="1678942" y="3611128"/>
                  <a:pt x="1596080" y="3628703"/>
                  <a:pt x="1369558" y="3614008"/>
                </a:cubicBezTo>
                <a:cubicBezTo>
                  <a:pt x="1143036" y="3599313"/>
                  <a:pt x="970256" y="3595880"/>
                  <a:pt x="602347" y="3614008"/>
                </a:cubicBezTo>
                <a:cubicBezTo>
                  <a:pt x="264444" y="3597831"/>
                  <a:pt x="75387" y="3374849"/>
                  <a:pt x="0" y="3011661"/>
                </a:cubicBezTo>
                <a:cubicBezTo>
                  <a:pt x="-6599" y="2800628"/>
                  <a:pt x="-22564" y="2691552"/>
                  <a:pt x="0" y="2433426"/>
                </a:cubicBezTo>
                <a:cubicBezTo>
                  <a:pt x="22564" y="2175301"/>
                  <a:pt x="-26780" y="2058636"/>
                  <a:pt x="0" y="1831097"/>
                </a:cubicBezTo>
                <a:cubicBezTo>
                  <a:pt x="26780" y="1603558"/>
                  <a:pt x="15074" y="1483813"/>
                  <a:pt x="0" y="1276955"/>
                </a:cubicBezTo>
                <a:cubicBezTo>
                  <a:pt x="-15074" y="1070097"/>
                  <a:pt x="2850" y="767630"/>
                  <a:pt x="0" y="602347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36717152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67887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2.3 </a:t>
            </a:r>
            <a:r>
              <a:rPr lang="en-US" altLang="zh-CN" sz="3200" dirty="0"/>
              <a:t>wikidata5m</a:t>
            </a:r>
            <a:r>
              <a:rPr lang="en-US" sz="3200" dirty="0"/>
              <a:t> 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2385167" y="6900850"/>
            <a:ext cx="25590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lang="en-US" spc="-5" dirty="0"/>
              <a:t>7</a:t>
            </a:r>
            <a:endParaRPr spc="-5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1B1960E-F2BE-41F2-9FA7-4466308B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92" y="3467100"/>
            <a:ext cx="6048392" cy="27624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1EFD6F6-C001-4453-8823-37AB079C3B93}"/>
              </a:ext>
            </a:extLst>
          </p:cNvPr>
          <p:cNvSpPr txBox="1"/>
          <p:nvPr/>
        </p:nvSpPr>
        <p:spPr>
          <a:xfrm>
            <a:off x="512165" y="2216750"/>
            <a:ext cx="548639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为了预训练和评估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KEPLER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，作者需要一个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KG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拥有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大量的知识信息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对齐的实体描述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可解释的归纳设定的数据分割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。这些条件并不能被现有的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KE benchmarks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满足。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构造了一个大规模知识图谱数据集</a:t>
            </a:r>
            <a:r>
              <a:rPr lang="en-US" altLang="zh-CN" sz="2000" dirty="0"/>
              <a:t>wikidata5m</a:t>
            </a:r>
            <a:r>
              <a:rPr lang="zh-CN" altLang="en-US" sz="2000" dirty="0"/>
              <a:t>，</a:t>
            </a:r>
            <a:r>
              <a:rPr lang="zh-CN" altLang="en-US" sz="2000" dirty="0">
                <a:effectLst/>
              </a:rPr>
              <a:t>数据集是通过将大型开放知识库</a:t>
            </a:r>
            <a:r>
              <a:rPr lang="en-US" altLang="zh-CN" sz="2000" dirty="0" err="1">
                <a:effectLst/>
              </a:rPr>
              <a:t>Wikidata</a:t>
            </a:r>
            <a:r>
              <a:rPr lang="zh-CN" altLang="en-US" sz="2000" dirty="0">
                <a:effectLst/>
              </a:rPr>
              <a:t>与</a:t>
            </a:r>
            <a:r>
              <a:rPr lang="en-US" altLang="zh-CN" sz="2000" dirty="0">
                <a:effectLst/>
              </a:rPr>
              <a:t>Wikipedia</a:t>
            </a:r>
            <a:r>
              <a:rPr lang="zh-CN" altLang="en-US" sz="2000" dirty="0">
                <a:effectLst/>
              </a:rPr>
              <a:t>整合而成的。知识图中的每个实体都与维基百科页面中的文本描述对齐。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149098"/>
            <a:ext cx="678878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/>
              <a:t>3 </a:t>
            </a:r>
            <a:r>
              <a:rPr lang="en-US" altLang="zh-CN" sz="3200" b="1" spc="-5" dirty="0">
                <a:solidFill>
                  <a:srgbClr val="3B526A"/>
                </a:solidFill>
                <a:latin typeface="Arial"/>
                <a:cs typeface="Arial"/>
              </a:rPr>
              <a:t>Experiments-NLP </a:t>
            </a:r>
            <a:br>
              <a:rPr lang="zh-CN" altLang="en-US" sz="3200" b="1" spc="-5" dirty="0">
                <a:solidFill>
                  <a:srgbClr val="3B526A"/>
                </a:solidFill>
                <a:latin typeface="Arial"/>
                <a:cs typeface="Arial"/>
              </a:rPr>
            </a:br>
            <a:r>
              <a:rPr lang="en-US" sz="3200" dirty="0"/>
              <a:t> 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14300" y="81915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4196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6280"/>
            <a:ext cx="4944110" cy="0"/>
          </a:xfrm>
          <a:custGeom>
            <a:avLst/>
            <a:gdLst/>
            <a:ahLst/>
            <a:cxnLst/>
            <a:rect l="l" t="t" r="r" b="b"/>
            <a:pathLst>
              <a:path w="4944110">
                <a:moveTo>
                  <a:pt x="0" y="0"/>
                </a:moveTo>
                <a:lnTo>
                  <a:pt x="4943856" y="0"/>
                </a:lnTo>
              </a:path>
            </a:pathLst>
          </a:custGeom>
          <a:ln w="45719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1640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005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8" y="27432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5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45720">
            <a:solidFill>
              <a:srgbClr val="FF6C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2385167" y="6900850"/>
            <a:ext cx="25590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lang="en-US" spc="-5" dirty="0"/>
              <a:t>8</a:t>
            </a:r>
            <a:endParaRPr spc="-5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FF6F84-B6D5-4549-8F37-7926E73E9CD2}"/>
              </a:ext>
            </a:extLst>
          </p:cNvPr>
          <p:cNvSpPr txBox="1"/>
          <p:nvPr/>
        </p:nvSpPr>
        <p:spPr>
          <a:xfrm>
            <a:off x="909002" y="1270843"/>
            <a:ext cx="110470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40" dirty="0">
                <a:solidFill>
                  <a:srgbClr val="FF6C39"/>
                </a:solidFill>
                <a:latin typeface="Times New Roman"/>
                <a:cs typeface="Times New Roman"/>
              </a:rPr>
              <a:t>关系分类 </a:t>
            </a:r>
            <a:endParaRPr lang="en-US" altLang="zh-CN"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  <a:p>
            <a:r>
              <a:rPr lang="zh-CN" altLang="en-US" dirty="0">
                <a:effectLst/>
              </a:rPr>
              <a:t>模型对来自文本的两个给定实体之间的关系类型进行分类</a:t>
            </a:r>
            <a:endParaRPr lang="zh-CN" altLang="en-US" sz="2800" b="1" spc="-40" dirty="0">
              <a:solidFill>
                <a:srgbClr val="FF6C39"/>
              </a:solidFill>
              <a:latin typeface="Times New Roman"/>
              <a:cs typeface="Times New Roman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495D76B-0610-4657-B57C-24F98EA13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95" y="2334474"/>
            <a:ext cx="4254719" cy="40642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612839-54C0-46B2-9EE0-666A02EF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84" y="2857500"/>
            <a:ext cx="6898587" cy="25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40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1767</Words>
  <Application>Microsoft Office PowerPoint</Application>
  <PresentationFormat>自定义</PresentationFormat>
  <Paragraphs>132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等线</vt:lpstr>
      <vt:lpstr>微软雅黑</vt:lpstr>
      <vt:lpstr>Arial</vt:lpstr>
      <vt:lpstr>Calibri</vt:lpstr>
      <vt:lpstr>Cambria Math</vt:lpstr>
      <vt:lpstr>Open Sans</vt:lpstr>
      <vt:lpstr>Times New Roman</vt:lpstr>
      <vt:lpstr>Wingdings</vt:lpstr>
      <vt:lpstr>Office Theme</vt:lpstr>
      <vt:lpstr>ACL 2021</vt:lpstr>
      <vt:lpstr>Backgroud &amp; Motivation</vt:lpstr>
      <vt:lpstr>1. Background &amp; Motivation</vt:lpstr>
      <vt:lpstr>1. Background &amp; Motivation</vt:lpstr>
      <vt:lpstr>PowerPoint 演示文稿</vt:lpstr>
      <vt:lpstr>2.1 PLM目标 </vt:lpstr>
      <vt:lpstr>PowerPoint 演示文稿</vt:lpstr>
      <vt:lpstr>2.3 wikidata5m </vt:lpstr>
      <vt:lpstr>3 Experiments-NLP   </vt:lpstr>
      <vt:lpstr>3 Experiments-NLP   </vt:lpstr>
      <vt:lpstr>3 Experiments-KE  </vt:lpstr>
      <vt:lpstr>4 Conclusion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Bo Wang</dc:creator>
  <cp:keywords>tukuppt; tukppt</cp:keywords>
  <cp:lastModifiedBy>9039</cp:lastModifiedBy>
  <cp:revision>24</cp:revision>
  <dcterms:created xsi:type="dcterms:W3CDTF">2021-10-15T13:32:30Z</dcterms:created>
  <dcterms:modified xsi:type="dcterms:W3CDTF">2021-12-31T07:58:28Z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2021-10-15T00:00:00Z</vt:filetime>
  </property>
</Properties>
</file>