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Lst>
  <p:notesMasterIdLst>
    <p:notesMasterId r:id="rId23"/>
  </p:notesMasterIdLst>
  <p:handoutMasterIdLst>
    <p:handoutMasterId r:id="rId24"/>
  </p:handoutMasterIdLst>
  <p:sldIdLst>
    <p:sldId id="257" r:id="rId4"/>
    <p:sldId id="260" r:id="rId5"/>
    <p:sldId id="281" r:id="rId6"/>
    <p:sldId id="261" r:id="rId7"/>
    <p:sldId id="271" r:id="rId8"/>
    <p:sldId id="263" r:id="rId9"/>
    <p:sldId id="264" r:id="rId10"/>
    <p:sldId id="284" r:id="rId11"/>
    <p:sldId id="269" r:id="rId12"/>
    <p:sldId id="266" r:id="rId13"/>
    <p:sldId id="282" r:id="rId14"/>
    <p:sldId id="270" r:id="rId15"/>
    <p:sldId id="283" r:id="rId16"/>
    <p:sldId id="285" r:id="rId17"/>
    <p:sldId id="288" r:id="rId18"/>
    <p:sldId id="289" r:id="rId19"/>
    <p:sldId id="286" r:id="rId20"/>
    <p:sldId id="287" r:id="rId21"/>
    <p:sldId id="26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0808"/>
    <a:srgbClr val="60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57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2021/12/16/Thursday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6A41B-D6F8-4933-AA3C-86EC81BC1812}" type="datetimeFigureOut">
              <a:rPr lang="zh-CN" altLang="en-US" smtClean="0"/>
              <a:t>2021/12/16/Thursday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231F4-38BA-4908-A7D2-48B6C17E2EA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假设任务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想要处理相应的数据块</a:t>
            </a:r>
            <a:r>
              <a:rPr lang="en-US" altLang="zh-CN" sz="1200" kern="1200" dirty="0">
                <a:solidFill>
                  <a:schemeClr val="tx1"/>
                </a:solidFill>
                <a:effectLst/>
                <a:latin typeface="+mn-lt"/>
                <a:ea typeface="+mn-ea"/>
                <a:cs typeface="+mn-cs"/>
              </a:rPr>
              <a:t>Bi</a:t>
            </a:r>
            <a:r>
              <a:rPr lang="zh-CN" altLang="zh-CN" sz="1200" kern="1200" dirty="0">
                <a:solidFill>
                  <a:schemeClr val="tx1"/>
                </a:solidFill>
                <a:effectLst/>
                <a:latin typeface="+mn-lt"/>
                <a:ea typeface="+mn-ea"/>
                <a:cs typeface="+mn-cs"/>
              </a:rPr>
              <a:t>，调度器能够实现两个数据本地的任务（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）和一个机架本地的任务（</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）。当考虑到存储层时，我们可以进一步将任务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分别归类为内存本地和</a:t>
            </a:r>
            <a:r>
              <a:rPr lang="en-US" altLang="zh-CN" sz="1200" kern="1200" dirty="0">
                <a:solidFill>
                  <a:schemeClr val="tx1"/>
                </a:solidFill>
                <a:effectLst/>
                <a:latin typeface="+mn-lt"/>
                <a:ea typeface="+mn-ea"/>
                <a:cs typeface="+mn-cs"/>
              </a:rPr>
              <a:t>SSD</a:t>
            </a:r>
            <a:r>
              <a:rPr lang="zh-CN" altLang="zh-CN" sz="1200" kern="1200" dirty="0">
                <a:solidFill>
                  <a:schemeClr val="tx1"/>
                </a:solidFill>
                <a:effectLst/>
                <a:latin typeface="+mn-lt"/>
                <a:ea typeface="+mn-ea"/>
                <a:cs typeface="+mn-cs"/>
              </a:rPr>
              <a:t>本地。虽然目前的调度器只考虑了数据定位，但我们认为（并表明），考虑存储层对于充分利用分层存储所提供的好处至关重要。</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D3231F4-38BA-4908-A7D2-48B6C17E2EA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假设任务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想要处理相应的数据块</a:t>
            </a:r>
            <a:r>
              <a:rPr lang="en-US" altLang="zh-CN" sz="1200" kern="1200" dirty="0">
                <a:solidFill>
                  <a:schemeClr val="tx1"/>
                </a:solidFill>
                <a:effectLst/>
                <a:latin typeface="+mn-lt"/>
                <a:ea typeface="+mn-ea"/>
                <a:cs typeface="+mn-cs"/>
              </a:rPr>
              <a:t>Bi</a:t>
            </a:r>
            <a:r>
              <a:rPr lang="zh-CN" altLang="zh-CN" sz="1200" kern="1200" dirty="0">
                <a:solidFill>
                  <a:schemeClr val="tx1"/>
                </a:solidFill>
                <a:effectLst/>
                <a:latin typeface="+mn-lt"/>
                <a:ea typeface="+mn-ea"/>
                <a:cs typeface="+mn-cs"/>
              </a:rPr>
              <a:t>，调度器能够实现两个数据本地的任务（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）和一个机架本地的任务（</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）。当考虑到存储层时，我们可以进一步将任务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分别归类为内存本地和</a:t>
            </a:r>
            <a:r>
              <a:rPr lang="en-US" altLang="zh-CN" sz="1200" kern="1200" dirty="0">
                <a:solidFill>
                  <a:schemeClr val="tx1"/>
                </a:solidFill>
                <a:effectLst/>
                <a:latin typeface="+mn-lt"/>
                <a:ea typeface="+mn-ea"/>
                <a:cs typeface="+mn-cs"/>
              </a:rPr>
              <a:t>SSD</a:t>
            </a:r>
            <a:r>
              <a:rPr lang="zh-CN" altLang="zh-CN" sz="1200" kern="1200" dirty="0">
                <a:solidFill>
                  <a:schemeClr val="tx1"/>
                </a:solidFill>
                <a:effectLst/>
                <a:latin typeface="+mn-lt"/>
                <a:ea typeface="+mn-ea"/>
                <a:cs typeface="+mn-cs"/>
              </a:rPr>
              <a:t>本地。虽然目前的调度器只考虑了数据定位，但我们认为（并表明），考虑存储层对于充分利用分层存储所提供的好处至关重要。</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D3231F4-38BA-4908-A7D2-48B6C17E2EAE}" type="slidenum">
              <a:rPr lang="zh-CN" altLang="en-US" smtClean="0"/>
              <a:t>11</a:t>
            </a:fld>
            <a:endParaRPr lang="zh-CN" altLang="en-US"/>
          </a:p>
        </p:txBody>
      </p:sp>
    </p:spTree>
    <p:extLst>
      <p:ext uri="{BB962C8B-B14F-4D97-AF65-F5344CB8AC3E}">
        <p14:creationId xmlns:p14="http://schemas.microsoft.com/office/powerpoint/2010/main" val="329184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假设任务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想要处理相应的数据块</a:t>
            </a:r>
            <a:r>
              <a:rPr lang="en-US" altLang="zh-CN" sz="1200" kern="1200" dirty="0">
                <a:solidFill>
                  <a:schemeClr val="tx1"/>
                </a:solidFill>
                <a:effectLst/>
                <a:latin typeface="+mn-lt"/>
                <a:ea typeface="+mn-ea"/>
                <a:cs typeface="+mn-cs"/>
              </a:rPr>
              <a:t>Bi</a:t>
            </a:r>
            <a:r>
              <a:rPr lang="zh-CN" altLang="zh-CN" sz="1200" kern="1200" dirty="0">
                <a:solidFill>
                  <a:schemeClr val="tx1"/>
                </a:solidFill>
                <a:effectLst/>
                <a:latin typeface="+mn-lt"/>
                <a:ea typeface="+mn-ea"/>
                <a:cs typeface="+mn-cs"/>
              </a:rPr>
              <a:t>，调度器能够实现两个数据本地的任务（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）和一个机架本地的任务（</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）。当考虑到存储层时，我们可以进一步将任务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分别归类为内存本地和</a:t>
            </a:r>
            <a:r>
              <a:rPr lang="en-US" altLang="zh-CN" sz="1200" kern="1200" dirty="0">
                <a:solidFill>
                  <a:schemeClr val="tx1"/>
                </a:solidFill>
                <a:effectLst/>
                <a:latin typeface="+mn-lt"/>
                <a:ea typeface="+mn-ea"/>
                <a:cs typeface="+mn-cs"/>
              </a:rPr>
              <a:t>SSD</a:t>
            </a:r>
            <a:r>
              <a:rPr lang="zh-CN" altLang="zh-CN" sz="1200" kern="1200" dirty="0">
                <a:solidFill>
                  <a:schemeClr val="tx1"/>
                </a:solidFill>
                <a:effectLst/>
                <a:latin typeface="+mn-lt"/>
                <a:ea typeface="+mn-ea"/>
                <a:cs typeface="+mn-cs"/>
              </a:rPr>
              <a:t>本地。虽然目前的调度器只考虑了数据定位，但我们认为（并表明），考虑存储层对于充分利用分层存储所提供的好处至关重要。</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D3231F4-38BA-4908-A7D2-48B6C17E2EAE}" type="slidenum">
              <a:rPr lang="zh-CN" altLang="en-US" smtClean="0"/>
              <a:t>13</a:t>
            </a:fld>
            <a:endParaRPr lang="zh-CN" altLang="en-US"/>
          </a:p>
        </p:txBody>
      </p:sp>
    </p:spTree>
    <p:extLst>
      <p:ext uri="{BB962C8B-B14F-4D97-AF65-F5344CB8AC3E}">
        <p14:creationId xmlns:p14="http://schemas.microsoft.com/office/powerpoint/2010/main" val="3849103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假设任务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想要处理相应的数据块</a:t>
            </a:r>
            <a:r>
              <a:rPr lang="en-US" altLang="zh-CN" sz="1200" kern="1200" dirty="0">
                <a:solidFill>
                  <a:schemeClr val="tx1"/>
                </a:solidFill>
                <a:effectLst/>
                <a:latin typeface="+mn-lt"/>
                <a:ea typeface="+mn-ea"/>
                <a:cs typeface="+mn-cs"/>
              </a:rPr>
              <a:t>Bi</a:t>
            </a:r>
            <a:r>
              <a:rPr lang="zh-CN" altLang="zh-CN" sz="1200" kern="1200" dirty="0">
                <a:solidFill>
                  <a:schemeClr val="tx1"/>
                </a:solidFill>
                <a:effectLst/>
                <a:latin typeface="+mn-lt"/>
                <a:ea typeface="+mn-ea"/>
                <a:cs typeface="+mn-cs"/>
              </a:rPr>
              <a:t>，调度器能够实现两个数据本地的任务（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）和一个机架本地的任务（</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）。当考虑到存储层时，我们可以进一步将任务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分别归类为内存本地和</a:t>
            </a:r>
            <a:r>
              <a:rPr lang="en-US" altLang="zh-CN" sz="1200" kern="1200" dirty="0">
                <a:solidFill>
                  <a:schemeClr val="tx1"/>
                </a:solidFill>
                <a:effectLst/>
                <a:latin typeface="+mn-lt"/>
                <a:ea typeface="+mn-ea"/>
                <a:cs typeface="+mn-cs"/>
              </a:rPr>
              <a:t>SSD</a:t>
            </a:r>
            <a:r>
              <a:rPr lang="zh-CN" altLang="zh-CN" sz="1200" kern="1200" dirty="0">
                <a:solidFill>
                  <a:schemeClr val="tx1"/>
                </a:solidFill>
                <a:effectLst/>
                <a:latin typeface="+mn-lt"/>
                <a:ea typeface="+mn-ea"/>
                <a:cs typeface="+mn-cs"/>
              </a:rPr>
              <a:t>本地。虽然目前的调度器只考虑了数据定位，但我们认为（并表明），考虑存储层对于充分利用分层存储所提供的好处至关重要。</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D3231F4-38BA-4908-A7D2-48B6C17E2EAE}" type="slidenum">
              <a:rPr lang="zh-CN" altLang="en-US" smtClean="0"/>
              <a:t>14</a:t>
            </a:fld>
            <a:endParaRPr lang="zh-CN" altLang="en-US"/>
          </a:p>
        </p:txBody>
      </p:sp>
    </p:spTree>
    <p:extLst>
      <p:ext uri="{BB962C8B-B14F-4D97-AF65-F5344CB8AC3E}">
        <p14:creationId xmlns:p14="http://schemas.microsoft.com/office/powerpoint/2010/main" val="170977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假设任务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想要处理相应的数据块</a:t>
            </a:r>
            <a:r>
              <a:rPr lang="en-US" altLang="zh-CN" sz="1200" kern="1200" dirty="0">
                <a:solidFill>
                  <a:schemeClr val="tx1"/>
                </a:solidFill>
                <a:effectLst/>
                <a:latin typeface="+mn-lt"/>
                <a:ea typeface="+mn-ea"/>
                <a:cs typeface="+mn-cs"/>
              </a:rPr>
              <a:t>Bi</a:t>
            </a:r>
            <a:r>
              <a:rPr lang="zh-CN" altLang="zh-CN" sz="1200" kern="1200" dirty="0">
                <a:solidFill>
                  <a:schemeClr val="tx1"/>
                </a:solidFill>
                <a:effectLst/>
                <a:latin typeface="+mn-lt"/>
                <a:ea typeface="+mn-ea"/>
                <a:cs typeface="+mn-cs"/>
              </a:rPr>
              <a:t>，调度器能够实现两个数据本地的任务（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）和一个机架本地的任务（</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）。当考虑到存储层时，我们可以进一步将任务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分别归类为内存本地和</a:t>
            </a:r>
            <a:r>
              <a:rPr lang="en-US" altLang="zh-CN" sz="1200" kern="1200" dirty="0">
                <a:solidFill>
                  <a:schemeClr val="tx1"/>
                </a:solidFill>
                <a:effectLst/>
                <a:latin typeface="+mn-lt"/>
                <a:ea typeface="+mn-ea"/>
                <a:cs typeface="+mn-cs"/>
              </a:rPr>
              <a:t>SSD</a:t>
            </a:r>
            <a:r>
              <a:rPr lang="zh-CN" altLang="zh-CN" sz="1200" kern="1200" dirty="0">
                <a:solidFill>
                  <a:schemeClr val="tx1"/>
                </a:solidFill>
                <a:effectLst/>
                <a:latin typeface="+mn-lt"/>
                <a:ea typeface="+mn-ea"/>
                <a:cs typeface="+mn-cs"/>
              </a:rPr>
              <a:t>本地。虽然目前的调度器只考虑了数据定位，但我们认为（并表明），考虑存储层对于充分利用分层存储所提供的好处至关重要。</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D3231F4-38BA-4908-A7D2-48B6C17E2EAE}" type="slidenum">
              <a:rPr lang="zh-CN" altLang="en-US" smtClean="0"/>
              <a:t>15</a:t>
            </a:fld>
            <a:endParaRPr lang="zh-CN" altLang="en-US"/>
          </a:p>
        </p:txBody>
      </p:sp>
    </p:spTree>
    <p:extLst>
      <p:ext uri="{BB962C8B-B14F-4D97-AF65-F5344CB8AC3E}">
        <p14:creationId xmlns:p14="http://schemas.microsoft.com/office/powerpoint/2010/main" val="2422509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假设任务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想要处理相应的数据块</a:t>
            </a:r>
            <a:r>
              <a:rPr lang="en-US" altLang="zh-CN" sz="1200" kern="1200" dirty="0">
                <a:solidFill>
                  <a:schemeClr val="tx1"/>
                </a:solidFill>
                <a:effectLst/>
                <a:latin typeface="+mn-lt"/>
                <a:ea typeface="+mn-ea"/>
                <a:cs typeface="+mn-cs"/>
              </a:rPr>
              <a:t>Bi</a:t>
            </a:r>
            <a:r>
              <a:rPr lang="zh-CN" altLang="zh-CN" sz="1200" kern="1200" dirty="0">
                <a:solidFill>
                  <a:schemeClr val="tx1"/>
                </a:solidFill>
                <a:effectLst/>
                <a:latin typeface="+mn-lt"/>
                <a:ea typeface="+mn-ea"/>
                <a:cs typeface="+mn-cs"/>
              </a:rPr>
              <a:t>，调度器能够实现两个数据本地的任务（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）和一个机架本地的任务（</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）。当考虑到存储层时，我们可以进一步将任务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分别归类为内存本地和</a:t>
            </a:r>
            <a:r>
              <a:rPr lang="en-US" altLang="zh-CN" sz="1200" kern="1200" dirty="0">
                <a:solidFill>
                  <a:schemeClr val="tx1"/>
                </a:solidFill>
                <a:effectLst/>
                <a:latin typeface="+mn-lt"/>
                <a:ea typeface="+mn-ea"/>
                <a:cs typeface="+mn-cs"/>
              </a:rPr>
              <a:t>SSD</a:t>
            </a:r>
            <a:r>
              <a:rPr lang="zh-CN" altLang="zh-CN" sz="1200" kern="1200" dirty="0">
                <a:solidFill>
                  <a:schemeClr val="tx1"/>
                </a:solidFill>
                <a:effectLst/>
                <a:latin typeface="+mn-lt"/>
                <a:ea typeface="+mn-ea"/>
                <a:cs typeface="+mn-cs"/>
              </a:rPr>
              <a:t>本地。虽然目前的调度器只考虑了数据定位，但我们认为（并表明），考虑存储层对于充分利用分层存储所提供的好处至关重要。</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D3231F4-38BA-4908-A7D2-48B6C17E2EAE}" type="slidenum">
              <a:rPr lang="zh-CN" altLang="en-US" smtClean="0"/>
              <a:t>16</a:t>
            </a:fld>
            <a:endParaRPr lang="zh-CN" altLang="en-US"/>
          </a:p>
        </p:txBody>
      </p:sp>
    </p:spTree>
    <p:extLst>
      <p:ext uri="{BB962C8B-B14F-4D97-AF65-F5344CB8AC3E}">
        <p14:creationId xmlns:p14="http://schemas.microsoft.com/office/powerpoint/2010/main" val="3412121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假设任务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想要处理相应的数据块</a:t>
            </a:r>
            <a:r>
              <a:rPr lang="en-US" altLang="zh-CN" sz="1200" kern="1200" dirty="0">
                <a:solidFill>
                  <a:schemeClr val="tx1"/>
                </a:solidFill>
                <a:effectLst/>
                <a:latin typeface="+mn-lt"/>
                <a:ea typeface="+mn-ea"/>
                <a:cs typeface="+mn-cs"/>
              </a:rPr>
              <a:t>Bi</a:t>
            </a:r>
            <a:r>
              <a:rPr lang="zh-CN" altLang="zh-CN" sz="1200" kern="1200" dirty="0">
                <a:solidFill>
                  <a:schemeClr val="tx1"/>
                </a:solidFill>
                <a:effectLst/>
                <a:latin typeface="+mn-lt"/>
                <a:ea typeface="+mn-ea"/>
                <a:cs typeface="+mn-cs"/>
              </a:rPr>
              <a:t>，调度器能够实现两个数据本地的任务（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）和一个机架本地的任务（</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）。当考虑到存储层时，我们可以进一步将任务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分别归类为内存本地和</a:t>
            </a:r>
            <a:r>
              <a:rPr lang="en-US" altLang="zh-CN" sz="1200" kern="1200" dirty="0">
                <a:solidFill>
                  <a:schemeClr val="tx1"/>
                </a:solidFill>
                <a:effectLst/>
                <a:latin typeface="+mn-lt"/>
                <a:ea typeface="+mn-ea"/>
                <a:cs typeface="+mn-cs"/>
              </a:rPr>
              <a:t>SSD</a:t>
            </a:r>
            <a:r>
              <a:rPr lang="zh-CN" altLang="zh-CN" sz="1200" kern="1200" dirty="0">
                <a:solidFill>
                  <a:schemeClr val="tx1"/>
                </a:solidFill>
                <a:effectLst/>
                <a:latin typeface="+mn-lt"/>
                <a:ea typeface="+mn-ea"/>
                <a:cs typeface="+mn-cs"/>
              </a:rPr>
              <a:t>本地。虽然目前的调度器只考虑了数据定位，但我们认为（并表明），考虑存储层对于充分利用分层存储所提供的好处至关重要。</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D3231F4-38BA-4908-A7D2-48B6C17E2EAE}" type="slidenum">
              <a:rPr lang="zh-CN" altLang="en-US" smtClean="0"/>
              <a:t>17</a:t>
            </a:fld>
            <a:endParaRPr lang="zh-CN" altLang="en-US"/>
          </a:p>
        </p:txBody>
      </p:sp>
    </p:spTree>
    <p:extLst>
      <p:ext uri="{BB962C8B-B14F-4D97-AF65-F5344CB8AC3E}">
        <p14:creationId xmlns:p14="http://schemas.microsoft.com/office/powerpoint/2010/main" val="3496453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假设任务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想要处理相应的数据块</a:t>
            </a:r>
            <a:r>
              <a:rPr lang="en-US" altLang="zh-CN" sz="1200" kern="1200" dirty="0">
                <a:solidFill>
                  <a:schemeClr val="tx1"/>
                </a:solidFill>
                <a:effectLst/>
                <a:latin typeface="+mn-lt"/>
                <a:ea typeface="+mn-ea"/>
                <a:cs typeface="+mn-cs"/>
              </a:rPr>
              <a:t>Bi</a:t>
            </a:r>
            <a:r>
              <a:rPr lang="zh-CN" altLang="zh-CN" sz="1200" kern="1200" dirty="0">
                <a:solidFill>
                  <a:schemeClr val="tx1"/>
                </a:solidFill>
                <a:effectLst/>
                <a:latin typeface="+mn-lt"/>
                <a:ea typeface="+mn-ea"/>
                <a:cs typeface="+mn-cs"/>
              </a:rPr>
              <a:t>，调度器能够实现两个数据本地的任务（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）和一个机架本地的任务（</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）。当考虑到存储层时，我们可以进一步将任务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分别归类为内存本地和</a:t>
            </a:r>
            <a:r>
              <a:rPr lang="en-US" altLang="zh-CN" sz="1200" kern="1200" dirty="0">
                <a:solidFill>
                  <a:schemeClr val="tx1"/>
                </a:solidFill>
                <a:effectLst/>
                <a:latin typeface="+mn-lt"/>
                <a:ea typeface="+mn-ea"/>
                <a:cs typeface="+mn-cs"/>
              </a:rPr>
              <a:t>SSD</a:t>
            </a:r>
            <a:r>
              <a:rPr lang="zh-CN" altLang="zh-CN" sz="1200" kern="1200" dirty="0">
                <a:solidFill>
                  <a:schemeClr val="tx1"/>
                </a:solidFill>
                <a:effectLst/>
                <a:latin typeface="+mn-lt"/>
                <a:ea typeface="+mn-ea"/>
                <a:cs typeface="+mn-cs"/>
              </a:rPr>
              <a:t>本地。虽然目前的调度器只考虑了数据定位，但我们认为（并表明），考虑存储层对于充分利用分层存储所提供的好处至关重要。</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D3231F4-38BA-4908-A7D2-48B6C17E2EAE}" type="slidenum">
              <a:rPr lang="zh-CN" altLang="en-US" smtClean="0"/>
              <a:t>18</a:t>
            </a:fld>
            <a:endParaRPr lang="zh-CN" altLang="en-US"/>
          </a:p>
        </p:txBody>
      </p:sp>
    </p:spTree>
    <p:extLst>
      <p:ext uri="{BB962C8B-B14F-4D97-AF65-F5344CB8AC3E}">
        <p14:creationId xmlns:p14="http://schemas.microsoft.com/office/powerpoint/2010/main" val="187404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3</a:t>
            </a:fld>
            <a:endParaRPr lang="zh-CN" altLang="en-US"/>
          </a:p>
        </p:txBody>
      </p:sp>
    </p:spTree>
    <p:extLst>
      <p:ext uri="{BB962C8B-B14F-4D97-AF65-F5344CB8AC3E}">
        <p14:creationId xmlns:p14="http://schemas.microsoft.com/office/powerpoint/2010/main" val="18284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假设任务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想要处理相应的数据块</a:t>
            </a:r>
            <a:r>
              <a:rPr lang="en-US" altLang="zh-CN" sz="1200" kern="1200" dirty="0">
                <a:solidFill>
                  <a:schemeClr val="tx1"/>
                </a:solidFill>
                <a:effectLst/>
                <a:latin typeface="+mn-lt"/>
                <a:ea typeface="+mn-ea"/>
                <a:cs typeface="+mn-cs"/>
              </a:rPr>
              <a:t>Bi</a:t>
            </a:r>
            <a:r>
              <a:rPr lang="zh-CN" altLang="zh-CN" sz="1200" kern="1200" dirty="0">
                <a:solidFill>
                  <a:schemeClr val="tx1"/>
                </a:solidFill>
                <a:effectLst/>
                <a:latin typeface="+mn-lt"/>
                <a:ea typeface="+mn-ea"/>
                <a:cs typeface="+mn-cs"/>
              </a:rPr>
              <a:t>，调度器能够实现两个数据本地的任务（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）和一个机架本地的任务（</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）。当考虑到存储层时，我们可以进一步将任务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分别归类为内存本地和</a:t>
            </a:r>
            <a:r>
              <a:rPr lang="en-US" altLang="zh-CN" sz="1200" kern="1200" dirty="0">
                <a:solidFill>
                  <a:schemeClr val="tx1"/>
                </a:solidFill>
                <a:effectLst/>
                <a:latin typeface="+mn-lt"/>
                <a:ea typeface="+mn-ea"/>
                <a:cs typeface="+mn-cs"/>
              </a:rPr>
              <a:t>SSD</a:t>
            </a:r>
            <a:r>
              <a:rPr lang="zh-CN" altLang="zh-CN" sz="1200" kern="1200" dirty="0">
                <a:solidFill>
                  <a:schemeClr val="tx1"/>
                </a:solidFill>
                <a:effectLst/>
                <a:latin typeface="+mn-lt"/>
                <a:ea typeface="+mn-ea"/>
                <a:cs typeface="+mn-cs"/>
              </a:rPr>
              <a:t>本地。虽然目前的调度器只考虑了数据定位，但我们认为（并表明），考虑存储层对于充分利用分层存储所提供的好处至关重要。</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D3231F4-38BA-4908-A7D2-48B6C17E2EAE}" type="slidenum">
              <a:rPr lang="zh-CN" altLang="en-US" smtClean="0"/>
              <a:t>8</a:t>
            </a:fld>
            <a:endParaRPr lang="zh-CN" altLang="en-US"/>
          </a:p>
        </p:txBody>
      </p:sp>
    </p:spTree>
    <p:extLst>
      <p:ext uri="{BB962C8B-B14F-4D97-AF65-F5344CB8AC3E}">
        <p14:creationId xmlns:p14="http://schemas.microsoft.com/office/powerpoint/2010/main" val="837873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88C919D-2656-40CA-8CC0-430532E4A838}" type="datetimeFigureOut">
              <a:rPr lang="zh-CN" altLang="en-US" smtClean="0"/>
              <a:t>2021/12/16/Thursday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B55CA4-FC64-4523-B22C-B0F19F40908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682539-E992-4854-A393-55AB6D5F6F6B}" type="datetimeFigureOut">
              <a:rPr lang="zh-CN" altLang="en-US" smtClean="0"/>
              <a:t>2021/12/16/Thursday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165E3D-9C65-4FF1-8A2E-586D472233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C919D-2656-40CA-8CC0-430532E4A838}" type="datetimeFigureOut">
              <a:rPr lang="zh-CN" altLang="en-US" smtClean="0"/>
              <a:t>2021/12/16/Thursday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55CA4-FC64-4523-B22C-B0F19F40908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82539-E992-4854-A393-55AB6D5F6F6B}" type="datetimeFigureOut">
              <a:rPr lang="zh-CN" altLang="en-US" smtClean="0"/>
              <a:t>2021/12/16/Thursday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65E3D-9C65-4FF1-8A2E-586D472233C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思源黑体 CN Medium" panose="020B0600000000000000" pitchFamily="34" charset="-122"/>
              </a:defRPr>
            </a:lvl1pPr>
          </a:lstStyle>
          <a:p>
            <a:fld id="{830C1C0D-9156-4A08-8AC9-3C7751C87F77}" type="datetimeFigureOut">
              <a:rPr lang="zh-CN" altLang="en-US" smtClean="0">
                <a:solidFill>
                  <a:srgbClr val="2E2E2E">
                    <a:tint val="75000"/>
                  </a:srgbClr>
                </a:solidFill>
              </a:rPr>
              <a:t>2021/12/16/Thursday</a:t>
            </a:fld>
            <a:endParaRPr lang="zh-CN" altLang="en-US" dirty="0">
              <a:solidFill>
                <a:srgbClr val="2E2E2E">
                  <a:tint val="75000"/>
                </a:srgb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思源黑体 CN Medium" panose="020B0600000000000000" pitchFamily="34" charset="-122"/>
              </a:defRPr>
            </a:lvl1pPr>
          </a:lstStyle>
          <a:p>
            <a:endParaRPr lang="zh-CN" altLang="en-US" dirty="0">
              <a:solidFill>
                <a:srgbClr val="2E2E2E">
                  <a:tint val="75000"/>
                </a:srgb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思源黑体 CN Medium" panose="020B0600000000000000" pitchFamily="34" charset="-122"/>
              </a:defRPr>
            </a:lvl1pPr>
          </a:lstStyle>
          <a:p>
            <a:fld id="{E4A0E596-B858-4790-B5F1-C4278122C712}" type="slidenum">
              <a:rPr lang="zh-CN" altLang="en-US" smtClean="0">
                <a:solidFill>
                  <a:srgbClr val="2E2E2E">
                    <a:tint val="75000"/>
                  </a:srgbClr>
                </a:solidFill>
              </a:rPr>
              <a:t>‹#›</a:t>
            </a:fld>
            <a:endParaRPr lang="zh-CN" altLang="en-US" dirty="0">
              <a:solidFill>
                <a:srgbClr val="2E2E2E">
                  <a:tint val="75000"/>
                </a:srgbClr>
              </a:solidFill>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思源黑体 CN Medium" panose="020B06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思源黑体 CN Medium" panose="020B06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思源黑体 CN Medium" panose="020B06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思源黑体 CN Medium" panose="020B06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思源黑体 CN Medium" panose="020B06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00808"/>
        </a:solidFill>
        <a:effectLst/>
      </p:bgPr>
    </p:bg>
    <p:spTree>
      <p:nvGrpSpPr>
        <p:cNvPr id="1" name=""/>
        <p:cNvGrpSpPr/>
        <p:nvPr/>
      </p:nvGrpSpPr>
      <p:grpSpPr>
        <a:xfrm>
          <a:off x="0" y="0"/>
          <a:ext cx="0" cy="0"/>
          <a:chOff x="0" y="0"/>
          <a:chExt cx="0" cy="0"/>
        </a:xfrm>
      </p:grpSpPr>
      <p:sp>
        <p:nvSpPr>
          <p:cNvPr id="2" name="矩形: 圆角 1"/>
          <p:cNvSpPr/>
          <p:nvPr/>
        </p:nvSpPr>
        <p:spPr>
          <a:xfrm>
            <a:off x="438175" y="689810"/>
            <a:ext cx="11272308" cy="5503333"/>
          </a:xfrm>
          <a:prstGeom prst="roundRect">
            <a:avLst>
              <a:gd name="adj" fmla="val 1282"/>
            </a:avLst>
          </a:prstGeom>
          <a:solidFill>
            <a:schemeClr val="bg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8226" r="11018" b="2"/>
          <a:stretch>
            <a:fillRect/>
          </a:stretch>
        </p:blipFill>
        <p:spPr>
          <a:xfrm>
            <a:off x="4814283" y="677333"/>
            <a:ext cx="6917871" cy="5503333"/>
          </a:xfrm>
          <a:prstGeom prst="rect">
            <a:avLst/>
          </a:prstGeom>
          <a:ln>
            <a:noFill/>
          </a:ln>
          <a:effectLst>
            <a:outerShdw blurRad="190500" algn="tl" rotWithShape="0">
              <a:srgbClr val="000000">
                <a:alpha val="70000"/>
              </a:srgbClr>
            </a:outerShdw>
          </a:effectLst>
        </p:spPr>
      </p:pic>
      <p:sp>
        <p:nvSpPr>
          <p:cNvPr id="5" name="副标题 2"/>
          <p:cNvSpPr txBox="1"/>
          <p:nvPr/>
        </p:nvSpPr>
        <p:spPr>
          <a:xfrm>
            <a:off x="1356085" y="4559942"/>
            <a:ext cx="3066261" cy="757774"/>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spc="200" baseline="0">
                <a:solidFill>
                  <a:schemeClr val="tx1">
                    <a:lumMod val="85000"/>
                    <a:lumOff val="1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defRPr/>
            </a:pPr>
            <a:r>
              <a:rPr lang="zh-CN" altLang="en-US" sz="1400" dirty="0">
                <a:solidFill>
                  <a:srgbClr val="600808"/>
                </a:solidFill>
              </a:rPr>
              <a:t>讲解人：舒欢</a:t>
            </a:r>
            <a:endParaRPr lang="en-US" altLang="zh-CN" sz="1400" dirty="0">
              <a:solidFill>
                <a:srgbClr val="600808"/>
              </a:solidFill>
            </a:endParaRPr>
          </a:p>
          <a:p>
            <a:pPr lvl="0">
              <a:defRPr/>
            </a:pPr>
            <a:r>
              <a:rPr lang="zh-CN" altLang="en-US" sz="1400" dirty="0">
                <a:solidFill>
                  <a:srgbClr val="600808"/>
                </a:solidFill>
              </a:rPr>
              <a:t>院   系：计算机科学与技术学院</a:t>
            </a:r>
          </a:p>
        </p:txBody>
      </p:sp>
      <p:grpSp>
        <p:nvGrpSpPr>
          <p:cNvPr id="18" name="组合 17"/>
          <p:cNvGrpSpPr/>
          <p:nvPr/>
        </p:nvGrpSpPr>
        <p:grpSpPr>
          <a:xfrm>
            <a:off x="980822" y="2488505"/>
            <a:ext cx="8597346" cy="1083889"/>
            <a:chOff x="1123142" y="2574593"/>
            <a:chExt cx="8597346" cy="1083889"/>
          </a:xfrm>
        </p:grpSpPr>
        <p:sp>
          <p:nvSpPr>
            <p:cNvPr id="17" name="矩形: 圆角 16"/>
            <p:cNvSpPr/>
            <p:nvPr/>
          </p:nvSpPr>
          <p:spPr>
            <a:xfrm>
              <a:off x="1270715" y="2627728"/>
              <a:ext cx="8449773" cy="795738"/>
            </a:xfrm>
            <a:prstGeom prst="roundRect">
              <a:avLst>
                <a:gd name="adj" fmla="val 14408"/>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1"/>
            <p:cNvSpPr txBox="1"/>
            <p:nvPr/>
          </p:nvSpPr>
          <p:spPr>
            <a:xfrm>
              <a:off x="1123142" y="2574593"/>
              <a:ext cx="8482702" cy="663840"/>
            </a:xfrm>
            <a:prstGeom prst="rect">
              <a:avLst/>
            </a:prstGeom>
            <a:noFill/>
          </p:spPr>
          <p:txBody>
            <a:bodyPr anchor="b"/>
            <a:lstStyle>
              <a:lvl1pPr algn="l" defTabSz="914400" rtl="0" eaLnBrk="1" latinLnBrk="0" hangingPunct="1">
                <a:lnSpc>
                  <a:spcPct val="120000"/>
                </a:lnSpc>
                <a:spcBef>
                  <a:spcPct val="0"/>
                </a:spcBef>
                <a:buNone/>
                <a:defRPr sz="4000" b="1" kern="1200" spc="200" baseline="0">
                  <a:solidFill>
                    <a:schemeClr val="tx2"/>
                  </a:solidFill>
                  <a:latin typeface="微软雅黑" panose="020B0503020204020204" pitchFamily="34" charset="-122"/>
                  <a:ea typeface="微软雅黑" panose="020B0503020204020204" pitchFamily="34" charset="-122"/>
                  <a:cs typeface="+mj-cs"/>
                </a:defRPr>
              </a:lvl1pPr>
            </a:lstStyle>
            <a:p>
              <a:pPr lvl="0" algn="ctr">
                <a:lnSpc>
                  <a:spcPct val="100000"/>
                </a:lnSpc>
                <a:defRPr/>
              </a:pPr>
              <a:r>
                <a:rPr lang="en-US" altLang="zh-CN" sz="1800" dirty="0"/>
                <a:t>Trident: Task Scheduling over Tiered Storage Systems in Big Data Platforms</a:t>
              </a:r>
              <a:endParaRPr lang="zh-CN" altLang="en-US" sz="1800" b="0" spc="700" dirty="0">
                <a:solidFill>
                  <a:srgbClr val="600808"/>
                </a:solidFill>
              </a:endParaRPr>
            </a:p>
          </p:txBody>
        </p:sp>
        <p:cxnSp>
          <p:nvCxnSpPr>
            <p:cNvPr id="7" name="直接连接符 6"/>
            <p:cNvCxnSpPr/>
            <p:nvPr/>
          </p:nvCxnSpPr>
          <p:spPr>
            <a:xfrm>
              <a:off x="1472710" y="3658482"/>
              <a:ext cx="799384" cy="0"/>
            </a:xfrm>
            <a:prstGeom prst="line">
              <a:avLst/>
            </a:prstGeom>
            <a:ln w="22225">
              <a:solidFill>
                <a:srgbClr val="600808"/>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2" name="椭圆 11"/>
          <p:cNvSpPr/>
          <p:nvPr/>
        </p:nvSpPr>
        <p:spPr>
          <a:xfrm>
            <a:off x="-1191217"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1" name="椭圆 10"/>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4" name="椭圆 13"/>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6" name="矩形 15"/>
          <p:cNvSpPr/>
          <p:nvPr/>
        </p:nvSpPr>
        <p:spPr>
          <a:xfrm>
            <a:off x="1230190" y="3745935"/>
            <a:ext cx="2044149" cy="338554"/>
          </a:xfrm>
          <a:prstGeom prst="rect">
            <a:avLst/>
          </a:prstGeom>
        </p:spPr>
        <p:txBody>
          <a:bodyPr wrap="none">
            <a:spAutoFit/>
          </a:bodyPr>
          <a:lstStyle/>
          <a:p>
            <a:r>
              <a:rPr lang="en-US" altLang="zh-CN" sz="1600" spc="200" dirty="0">
                <a:solidFill>
                  <a:srgbClr val="600808"/>
                </a:solidFill>
                <a:latin typeface="微软雅黑" panose="020B0503020204020204" pitchFamily="34" charset="-122"/>
                <a:ea typeface="微软雅黑" panose="020B0503020204020204" pitchFamily="34" charset="-122"/>
              </a:rPr>
              <a:t>2021</a:t>
            </a:r>
            <a:r>
              <a:rPr lang="zh-CN" altLang="en-US" sz="1600" spc="200" dirty="0">
                <a:solidFill>
                  <a:srgbClr val="600808"/>
                </a:solidFill>
                <a:latin typeface="微软雅黑" panose="020B0503020204020204" pitchFamily="34" charset="-122"/>
                <a:ea typeface="微软雅黑" panose="020B0503020204020204" pitchFamily="34" charset="-122"/>
              </a:rPr>
              <a:t>年</a:t>
            </a:r>
            <a:r>
              <a:rPr lang="en-US" altLang="zh-CN" sz="1600" spc="200" dirty="0">
                <a:solidFill>
                  <a:srgbClr val="600808"/>
                </a:solidFill>
                <a:latin typeface="微软雅黑" panose="020B0503020204020204" pitchFamily="34" charset="-122"/>
                <a:ea typeface="微软雅黑" panose="020B0503020204020204" pitchFamily="34" charset="-122"/>
              </a:rPr>
              <a:t>12</a:t>
            </a:r>
            <a:r>
              <a:rPr lang="zh-CN" altLang="en-US" sz="1600" spc="200" dirty="0">
                <a:solidFill>
                  <a:srgbClr val="600808"/>
                </a:solidFill>
                <a:latin typeface="微软雅黑" panose="020B0503020204020204" pitchFamily="34" charset="-122"/>
                <a:ea typeface="微软雅黑" panose="020B0503020204020204" pitchFamily="34" charset="-122"/>
              </a:rPr>
              <a:t>月</a:t>
            </a:r>
            <a:r>
              <a:rPr lang="en-US" altLang="zh-CN" sz="1600" spc="200" dirty="0">
                <a:solidFill>
                  <a:srgbClr val="600808"/>
                </a:solidFill>
                <a:latin typeface="微软雅黑" panose="020B0503020204020204" pitchFamily="34" charset="-122"/>
                <a:ea typeface="微软雅黑" panose="020B0503020204020204" pitchFamily="34" charset="-122"/>
              </a:rPr>
              <a:t>16</a:t>
            </a:r>
            <a:r>
              <a:rPr lang="zh-CN" altLang="en-US" sz="1600" spc="200" dirty="0">
                <a:solidFill>
                  <a:srgbClr val="600808"/>
                </a:solidFill>
                <a:latin typeface="微软雅黑" panose="020B0503020204020204" pitchFamily="34" charset="-122"/>
                <a:ea typeface="微软雅黑" panose="020B0503020204020204" pitchFamily="34" charset="-122"/>
              </a:rPr>
              <a:t>日</a:t>
            </a:r>
            <a:endParaRPr lang="zh-CN" altLang="en-US" sz="1600" dirty="0"/>
          </a:p>
        </p:txBody>
      </p:sp>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5684" y="1238596"/>
            <a:ext cx="1113436" cy="7515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 name="文本框 4">
            <a:extLst>
              <a:ext uri="{FF2B5EF4-FFF2-40B4-BE49-F238E27FC236}">
                <a16:creationId xmlns:a16="http://schemas.microsoft.com/office/drawing/2014/main" id="{EB2AA2CF-14F9-4C73-95A7-EA9696B35BBE}"/>
              </a:ext>
            </a:extLst>
          </p:cNvPr>
          <p:cNvSpPr txBox="1"/>
          <p:nvPr/>
        </p:nvSpPr>
        <p:spPr>
          <a:xfrm>
            <a:off x="1603332" y="1371600"/>
            <a:ext cx="8505172" cy="1477328"/>
          </a:xfrm>
          <a:prstGeom prst="rect">
            <a:avLst/>
          </a:prstGeom>
          <a:noFill/>
        </p:spPr>
        <p:txBody>
          <a:bodyPr wrap="square" rtlCol="0">
            <a:spAutoFit/>
          </a:bodyPr>
          <a:lstStyle/>
          <a:p>
            <a:pPr indent="457200"/>
            <a:r>
              <a:rPr lang="zh-CN" altLang="en-US" dirty="0"/>
              <a:t>文章研究实现了一种</a:t>
            </a:r>
            <a:r>
              <a:rPr lang="en-US" altLang="zh-CN" dirty="0"/>
              <a:t>Trident</a:t>
            </a:r>
            <a:r>
              <a:rPr lang="zh-CN" altLang="en-US" dirty="0"/>
              <a:t>算法，该算法利用底层分层存储系统提供的存储类型信息，以局部感知和存储感知的方式做出最佳调度决策。</a:t>
            </a:r>
            <a:endParaRPr lang="en-US" altLang="zh-CN" dirty="0"/>
          </a:p>
          <a:p>
            <a:pPr indent="457200"/>
            <a:r>
              <a:rPr lang="zh-CN" altLang="en-US" dirty="0"/>
              <a:t>具体来说，调度问题被编码为任务和可用集群资源的二方图，其中边的权重代表了基于位置和存储层信息读取数据的成本，然后，该问题被表述为一个最小成本最大匹配的优化问题，然后使用一个标准的求解其来寻求最佳任务分配。</a:t>
            </a:r>
          </a:p>
        </p:txBody>
      </p:sp>
      <p:pic>
        <p:nvPicPr>
          <p:cNvPr id="47" name="图片 46">
            <a:extLst>
              <a:ext uri="{FF2B5EF4-FFF2-40B4-BE49-F238E27FC236}">
                <a16:creationId xmlns:a16="http://schemas.microsoft.com/office/drawing/2014/main" id="{6FFE9931-3FA1-49BE-8976-B7DBC5F890C4}"/>
              </a:ext>
            </a:extLst>
          </p:cNvPr>
          <p:cNvPicPr>
            <a:picLocks noChangeAspect="1"/>
          </p:cNvPicPr>
          <p:nvPr/>
        </p:nvPicPr>
        <p:blipFill rotWithShape="1">
          <a:blip r:embed="rId3"/>
          <a:srcRect b="709"/>
          <a:stretch/>
        </p:blipFill>
        <p:spPr>
          <a:xfrm>
            <a:off x="4312329" y="2848928"/>
            <a:ext cx="3026771" cy="2796777"/>
          </a:xfrm>
          <a:prstGeom prst="rect">
            <a:avLst/>
          </a:prstGeom>
        </p:spPr>
      </p:pic>
      <p:sp>
        <p:nvSpPr>
          <p:cNvPr id="54" name="文本框 53">
            <a:extLst>
              <a:ext uri="{FF2B5EF4-FFF2-40B4-BE49-F238E27FC236}">
                <a16:creationId xmlns:a16="http://schemas.microsoft.com/office/drawing/2014/main" id="{311DCD17-581B-4F55-9397-2D037E5B88DD}"/>
              </a:ext>
            </a:extLst>
          </p:cNvPr>
          <p:cNvSpPr txBox="1"/>
          <p:nvPr/>
        </p:nvSpPr>
        <p:spPr>
          <a:xfrm>
            <a:off x="7997913" y="3737347"/>
            <a:ext cx="2541506" cy="923330"/>
          </a:xfrm>
          <a:prstGeom prst="rect">
            <a:avLst/>
          </a:prstGeom>
          <a:noFill/>
        </p:spPr>
        <p:txBody>
          <a:bodyPr wrap="square" rtlCol="0">
            <a:spAutoFit/>
          </a:bodyPr>
          <a:lstStyle/>
          <a:p>
            <a:r>
              <a:rPr lang="zh-CN" altLang="en-US" dirty="0"/>
              <a:t>𝑀，𝑆和𝐻分别表示内存、固态硬盘和硬盘的层首选项分数</a:t>
            </a:r>
            <a:r>
              <a:rPr lang="en-US" altLang="zh-CN" dirty="0"/>
              <a:t>(</a:t>
            </a:r>
            <a:r>
              <a:rPr lang="zh-CN" altLang="en-US" dirty="0"/>
              <a:t>或成本</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p:cNvSpPr/>
          <p:nvPr/>
        </p:nvSpPr>
        <p:spPr>
          <a:xfrm>
            <a:off x="677069"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9" name="文本框 8">
            <a:extLst>
              <a:ext uri="{FF2B5EF4-FFF2-40B4-BE49-F238E27FC236}">
                <a16:creationId xmlns:a16="http://schemas.microsoft.com/office/drawing/2014/main" id="{76EC506B-79B4-4939-B18E-B9C574211C59}"/>
              </a:ext>
            </a:extLst>
          </p:cNvPr>
          <p:cNvSpPr txBox="1"/>
          <p:nvPr/>
        </p:nvSpPr>
        <p:spPr>
          <a:xfrm>
            <a:off x="5774498" y="2927959"/>
            <a:ext cx="914400" cy="914400"/>
          </a:xfrm>
          <a:prstGeom prst="rect">
            <a:avLst/>
          </a:prstGeom>
          <a:noFill/>
        </p:spPr>
        <p:txBody>
          <a:bodyPr wrap="square" rtlCol="0">
            <a:spAutoFit/>
          </a:bodyPr>
          <a:lstStyle/>
          <a:p>
            <a:endParaRPr lang="zh-CN" altLang="en-US" dirty="0"/>
          </a:p>
        </p:txBody>
      </p:sp>
      <p:sp>
        <p:nvSpPr>
          <p:cNvPr id="10" name="文本框 9">
            <a:extLst>
              <a:ext uri="{FF2B5EF4-FFF2-40B4-BE49-F238E27FC236}">
                <a16:creationId xmlns:a16="http://schemas.microsoft.com/office/drawing/2014/main" id="{0B6BF37A-8B55-4FE1-99DA-483F8D3C5A9B}"/>
              </a:ext>
            </a:extLst>
          </p:cNvPr>
          <p:cNvSpPr txBox="1"/>
          <p:nvPr/>
        </p:nvSpPr>
        <p:spPr>
          <a:xfrm>
            <a:off x="1509386" y="1427967"/>
            <a:ext cx="8211103" cy="1200329"/>
          </a:xfrm>
          <a:prstGeom prst="rect">
            <a:avLst/>
          </a:prstGeom>
          <a:noFill/>
        </p:spPr>
        <p:txBody>
          <a:bodyPr wrap="square" rtlCol="0">
            <a:spAutoFit/>
          </a:bodyPr>
          <a:lstStyle/>
          <a:p>
            <a:pPr indent="457200"/>
            <a:r>
              <a:rPr lang="zh-CN" altLang="en-US" dirty="0"/>
              <a:t>在大多数情况下，准备执行的任务数量并不等于可用的资源数，如在大型群集上执行的小作业的任务将比可用资源少得多，而在小型或繁忙的群集上执行大型作业将比可用资源多得多，所以需要对多余的资源或任务进行裁剪，在不影响解的最优性的前提下，减小图的大小，从而提高算法的运行效率。</a:t>
            </a:r>
          </a:p>
        </p:txBody>
      </p:sp>
      <p:pic>
        <p:nvPicPr>
          <p:cNvPr id="12" name="图片 11">
            <a:extLst>
              <a:ext uri="{FF2B5EF4-FFF2-40B4-BE49-F238E27FC236}">
                <a16:creationId xmlns:a16="http://schemas.microsoft.com/office/drawing/2014/main" id="{91D256DE-137D-4564-90D6-DFC709927CE7}"/>
              </a:ext>
            </a:extLst>
          </p:cNvPr>
          <p:cNvPicPr>
            <a:picLocks noChangeAspect="1"/>
          </p:cNvPicPr>
          <p:nvPr/>
        </p:nvPicPr>
        <p:blipFill>
          <a:blip r:embed="rId3"/>
          <a:stretch>
            <a:fillRect/>
          </a:stretch>
        </p:blipFill>
        <p:spPr>
          <a:xfrm>
            <a:off x="3192746" y="3115554"/>
            <a:ext cx="5139395" cy="1638365"/>
          </a:xfrm>
          <a:prstGeom prst="rect">
            <a:avLst/>
          </a:prstGeom>
        </p:spPr>
      </p:pic>
    </p:spTree>
    <p:extLst>
      <p:ext uri="{BB962C8B-B14F-4D97-AF65-F5344CB8AC3E}">
        <p14:creationId xmlns:p14="http://schemas.microsoft.com/office/powerpoint/2010/main" val="311260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59846" y="677334"/>
            <a:ext cx="11272308" cy="5503333"/>
          </a:xfrm>
          <a:prstGeom prst="roundRect">
            <a:avLst>
              <a:gd name="adj" fmla="val 1282"/>
            </a:avLst>
          </a:prstGeom>
          <a:solidFill>
            <a:schemeClr val="bg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cxnSp>
        <p:nvCxnSpPr>
          <p:cNvPr id="16" name="直接连接符 15"/>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9" name="椭圆 18"/>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0" name="椭圆 19"/>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1" name="椭圆 20"/>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pic>
        <p:nvPicPr>
          <p:cNvPr id="22" name="图片 21"/>
          <p:cNvPicPr>
            <a:picLocks noChangeAspect="1"/>
          </p:cNvPicPr>
          <p:nvPr/>
        </p:nvPicPr>
        <p:blipFill rotWithShape="1">
          <a:blip r:embed="rId3">
            <a:extLst>
              <a:ext uri="{28A0092B-C50C-407E-A947-70E740481C1C}">
                <a14:useLocalDpi xmlns:a14="http://schemas.microsoft.com/office/drawing/2010/main" val="0"/>
              </a:ext>
            </a:extLst>
          </a:blip>
          <a:srcRect l="18226" r="11018" b="2"/>
          <a:stretch>
            <a:fillRect/>
          </a:stretch>
        </p:blipFill>
        <p:spPr>
          <a:xfrm>
            <a:off x="4814283" y="677333"/>
            <a:ext cx="6917871" cy="5503333"/>
          </a:xfrm>
          <a:prstGeom prst="rect">
            <a:avLst/>
          </a:prstGeom>
          <a:ln>
            <a:noFill/>
          </a:ln>
          <a:effectLst>
            <a:outerShdw blurRad="190500" algn="tl" rotWithShape="0">
              <a:srgbClr val="000000">
                <a:alpha val="70000"/>
              </a:srgbClr>
            </a:outerShdw>
          </a:effectLst>
        </p:spPr>
      </p:pic>
      <p:sp>
        <p:nvSpPr>
          <p:cNvPr id="23" name="矩形: 圆角 22"/>
          <p:cNvSpPr/>
          <p:nvPr/>
        </p:nvSpPr>
        <p:spPr>
          <a:xfrm>
            <a:off x="1238064" y="3208715"/>
            <a:ext cx="4168823" cy="795738"/>
          </a:xfrm>
          <a:prstGeom prst="roundRect">
            <a:avLst>
              <a:gd name="adj" fmla="val 14408"/>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1197193" y="2231151"/>
            <a:ext cx="5566609" cy="2078339"/>
            <a:chOff x="6897884" y="2271825"/>
            <a:chExt cx="5566609" cy="2078339"/>
          </a:xfrm>
        </p:grpSpPr>
        <p:grpSp>
          <p:nvGrpSpPr>
            <p:cNvPr id="30" name="组合 29"/>
            <p:cNvGrpSpPr/>
            <p:nvPr/>
          </p:nvGrpSpPr>
          <p:grpSpPr>
            <a:xfrm>
              <a:off x="6897884" y="3303995"/>
              <a:ext cx="4458172" cy="1046169"/>
              <a:chOff x="6897884" y="3104638"/>
              <a:chExt cx="4458172" cy="1046169"/>
            </a:xfrm>
          </p:grpSpPr>
          <p:sp>
            <p:nvSpPr>
              <p:cNvPr id="33" name="文本框 32"/>
              <p:cNvSpPr txBox="1"/>
              <p:nvPr/>
            </p:nvSpPr>
            <p:spPr>
              <a:xfrm>
                <a:off x="6897884" y="3104638"/>
                <a:ext cx="4458172" cy="707886"/>
              </a:xfrm>
              <a:prstGeom prst="rect">
                <a:avLst/>
              </a:prstGeom>
              <a:noFill/>
            </p:spPr>
            <p:txBody>
              <a:bodyPr wrap="square" rtlCol="0">
                <a:spAutoFit/>
              </a:bodyPr>
              <a:lstStyle/>
              <a:p>
                <a:pPr lvl="0">
                  <a:defRPr/>
                </a:pPr>
                <a:r>
                  <a:rPr lang="zh-CN" altLang="en-US" sz="4000" spc="400" dirty="0">
                    <a:solidFill>
                      <a:srgbClr val="600808"/>
                    </a:solidFill>
                    <a:latin typeface="思源黑体 CN Light" panose="020B0300000000000000" pitchFamily="34" charset="-122"/>
                    <a:ea typeface="思源黑体 CN Light" panose="020B0300000000000000" pitchFamily="34" charset="-122"/>
                  </a:rPr>
                  <a:t>实验结果</a:t>
                </a:r>
              </a:p>
            </p:txBody>
          </p:sp>
          <p:sp>
            <p:nvSpPr>
              <p:cNvPr id="34" name="矩形 33"/>
              <p:cNvSpPr/>
              <p:nvPr/>
            </p:nvSpPr>
            <p:spPr>
              <a:xfrm>
                <a:off x="6928880" y="3889197"/>
                <a:ext cx="3477162" cy="261610"/>
              </a:xfrm>
              <a:prstGeom prst="rect">
                <a:avLst/>
              </a:prstGeom>
            </p:spPr>
            <p:txBody>
              <a:bodyPr wrap="square">
                <a:spAutoFit/>
              </a:bodyPr>
              <a:lstStyle/>
              <a:p>
                <a:pPr lvl="0" algn="dist">
                  <a:defRPr/>
                </a:pPr>
                <a:r>
                  <a:rPr lang="en-US" altLang="zh-CN" sz="1050" dirty="0">
                    <a:solidFill>
                      <a:srgbClr val="600808"/>
                    </a:solidFill>
                    <a:latin typeface="微软雅黑 Light" panose="020B0502040204020203" pitchFamily="34" charset="-122"/>
                    <a:ea typeface="微软雅黑 Light" panose="020B0502040204020203" pitchFamily="34" charset="-122"/>
                  </a:rPr>
                  <a:t>Experiment results</a:t>
                </a:r>
              </a:p>
            </p:txBody>
          </p:sp>
        </p:grpSp>
        <p:sp>
          <p:nvSpPr>
            <p:cNvPr id="31" name="文本框 30"/>
            <p:cNvSpPr txBox="1"/>
            <p:nvPr/>
          </p:nvSpPr>
          <p:spPr>
            <a:xfrm>
              <a:off x="6928880" y="2271825"/>
              <a:ext cx="55356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600808"/>
                  </a:solidFill>
                  <a:effectLst/>
                  <a:uLnTx/>
                  <a:uFillTx/>
                  <a:latin typeface="思源黑体 CN Light"/>
                  <a:ea typeface="思源黑体 CN Light"/>
                  <a:cs typeface="+mn-cs"/>
                </a:rPr>
                <a:t>Part 04</a:t>
              </a:r>
              <a:endParaRPr kumimoji="0" lang="zh-CN" altLang="en-US" sz="3600" b="0" i="0" u="none" strike="noStrike" kern="1200" cap="none" spc="0" normalizeH="0" baseline="0" noProof="0" dirty="0">
                <a:ln>
                  <a:noFill/>
                </a:ln>
                <a:solidFill>
                  <a:srgbClr val="600808"/>
                </a:solidFill>
                <a:effectLst/>
                <a:uLnTx/>
                <a:uFillTx/>
                <a:latin typeface="思源黑体 CN Light"/>
                <a:ea typeface="思源黑体 CN Light"/>
                <a:cs typeface="+mn-cs"/>
              </a:endParaRPr>
            </a:p>
          </p:txBody>
        </p:sp>
        <p:cxnSp>
          <p:nvCxnSpPr>
            <p:cNvPr id="32" name="直接连接符 31"/>
            <p:cNvCxnSpPr/>
            <p:nvPr/>
          </p:nvCxnSpPr>
          <p:spPr>
            <a:xfrm>
              <a:off x="7055960" y="3083772"/>
              <a:ext cx="432278" cy="0"/>
            </a:xfrm>
            <a:prstGeom prst="line">
              <a:avLst/>
            </a:prstGeom>
            <a:ln w="12700">
              <a:solidFill>
                <a:srgbClr val="600808">
                  <a:alpha val="99000"/>
                </a:srgb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4" name="文本框 3">
            <a:extLst>
              <a:ext uri="{FF2B5EF4-FFF2-40B4-BE49-F238E27FC236}">
                <a16:creationId xmlns:a16="http://schemas.microsoft.com/office/drawing/2014/main" id="{1D7C7E64-1BE3-49D3-9777-318EAA0D2EB6}"/>
              </a:ext>
            </a:extLst>
          </p:cNvPr>
          <p:cNvSpPr txBox="1"/>
          <p:nvPr/>
        </p:nvSpPr>
        <p:spPr>
          <a:xfrm>
            <a:off x="5774498" y="2927959"/>
            <a:ext cx="914400" cy="914400"/>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D6C62173-460C-4BAF-8624-8A51148E9BE4}"/>
              </a:ext>
            </a:extLst>
          </p:cNvPr>
          <p:cNvSpPr txBox="1"/>
          <p:nvPr/>
        </p:nvSpPr>
        <p:spPr>
          <a:xfrm>
            <a:off x="2054268" y="1613459"/>
            <a:ext cx="7894158" cy="1200329"/>
          </a:xfrm>
          <a:prstGeom prst="rect">
            <a:avLst/>
          </a:prstGeom>
          <a:noFill/>
        </p:spPr>
        <p:txBody>
          <a:bodyPr wrap="square" rtlCol="0">
            <a:spAutoFit/>
          </a:bodyPr>
          <a:lstStyle/>
          <a:p>
            <a:r>
              <a:rPr lang="zh-CN" altLang="en-US" dirty="0"/>
              <a:t>环境：</a:t>
            </a:r>
            <a:r>
              <a:rPr lang="en-US" altLang="zh-CN" dirty="0"/>
              <a:t>CentOS Linux 7.2</a:t>
            </a:r>
          </a:p>
          <a:p>
            <a:r>
              <a:rPr lang="zh-CN" altLang="en-US" dirty="0"/>
              <a:t>平台：</a:t>
            </a:r>
            <a:r>
              <a:rPr lang="en-US" altLang="zh-CN" dirty="0"/>
              <a:t>Apache Hadoop v2.7.7</a:t>
            </a:r>
            <a:r>
              <a:rPr lang="zh-CN" altLang="en-US" dirty="0"/>
              <a:t>、</a:t>
            </a:r>
            <a:r>
              <a:rPr lang="en-US" altLang="zh-CN" dirty="0"/>
              <a:t>Apache Spark v2.4.6</a:t>
            </a:r>
          </a:p>
          <a:p>
            <a:r>
              <a:rPr lang="zh-CN" altLang="en-US" dirty="0"/>
              <a:t>文件系统：</a:t>
            </a:r>
            <a:r>
              <a:rPr lang="en-US" altLang="zh-CN" dirty="0" err="1"/>
              <a:t>OctopusFS</a:t>
            </a:r>
            <a:r>
              <a:rPr lang="en-US" altLang="zh-CN" dirty="0"/>
              <a:t> (</a:t>
            </a:r>
            <a:r>
              <a:rPr lang="zh-CN" altLang="en-US" dirty="0"/>
              <a:t>一个扩展并向后兼容 </a:t>
            </a:r>
            <a:r>
              <a:rPr lang="en-US" altLang="zh-CN" dirty="0"/>
              <a:t>HDFS </a:t>
            </a:r>
            <a:r>
              <a:rPr lang="zh-CN" altLang="en-US" dirty="0"/>
              <a:t>的分级文件系统</a:t>
            </a:r>
            <a:r>
              <a:rPr lang="en-US" altLang="zh-CN" dirty="0"/>
              <a:t>)</a:t>
            </a:r>
          </a:p>
          <a:p>
            <a:r>
              <a:rPr lang="zh-CN" altLang="en-US" dirty="0"/>
              <a:t>集群：</a:t>
            </a:r>
            <a:r>
              <a:rPr lang="en-US" altLang="zh-CN" dirty="0"/>
              <a:t>1</a:t>
            </a:r>
            <a:r>
              <a:rPr lang="zh-CN" altLang="en-US" dirty="0"/>
              <a:t>个</a:t>
            </a:r>
            <a:r>
              <a:rPr lang="en-US" altLang="zh-CN" dirty="0"/>
              <a:t>Master</a:t>
            </a:r>
            <a:r>
              <a:rPr lang="zh-CN" altLang="en-US" dirty="0"/>
              <a:t>、</a:t>
            </a:r>
            <a:r>
              <a:rPr lang="en-US" altLang="zh-CN" dirty="0"/>
              <a:t>10</a:t>
            </a:r>
            <a:r>
              <a:rPr lang="zh-CN" altLang="en-US" dirty="0"/>
              <a:t>个</a:t>
            </a:r>
            <a:r>
              <a:rPr lang="en-US" altLang="zh-CN" dirty="0"/>
              <a:t>Worker</a:t>
            </a:r>
          </a:p>
        </p:txBody>
      </p:sp>
      <p:graphicFrame>
        <p:nvGraphicFramePr>
          <p:cNvPr id="7" name="表格 6">
            <a:extLst>
              <a:ext uri="{FF2B5EF4-FFF2-40B4-BE49-F238E27FC236}">
                <a16:creationId xmlns:a16="http://schemas.microsoft.com/office/drawing/2014/main" id="{FD89F356-5D15-45AD-9C14-02022EB6686A}"/>
              </a:ext>
            </a:extLst>
          </p:cNvPr>
          <p:cNvGraphicFramePr>
            <a:graphicFrameLocks noGrp="1"/>
          </p:cNvGraphicFramePr>
          <p:nvPr>
            <p:extLst>
              <p:ext uri="{D42A27DB-BD31-4B8C-83A1-F6EECF244321}">
                <p14:modId xmlns:p14="http://schemas.microsoft.com/office/powerpoint/2010/main" val="1420331356"/>
              </p:ext>
            </p:extLst>
          </p:nvPr>
        </p:nvGraphicFramePr>
        <p:xfrm>
          <a:off x="2167698" y="3359470"/>
          <a:ext cx="8128000" cy="2199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64375396"/>
                    </a:ext>
                  </a:extLst>
                </a:gridCol>
                <a:gridCol w="2032000">
                  <a:extLst>
                    <a:ext uri="{9D8B030D-6E8A-4147-A177-3AD203B41FA5}">
                      <a16:colId xmlns:a16="http://schemas.microsoft.com/office/drawing/2014/main" val="2321993189"/>
                    </a:ext>
                  </a:extLst>
                </a:gridCol>
                <a:gridCol w="2032000">
                  <a:extLst>
                    <a:ext uri="{9D8B030D-6E8A-4147-A177-3AD203B41FA5}">
                      <a16:colId xmlns:a16="http://schemas.microsoft.com/office/drawing/2014/main" val="3702288105"/>
                    </a:ext>
                  </a:extLst>
                </a:gridCol>
                <a:gridCol w="2032000">
                  <a:extLst>
                    <a:ext uri="{9D8B030D-6E8A-4147-A177-3AD203B41FA5}">
                      <a16:colId xmlns:a16="http://schemas.microsoft.com/office/drawing/2014/main" val="4191909195"/>
                    </a:ext>
                  </a:extLst>
                </a:gridCol>
              </a:tblGrid>
              <a:tr h="370840">
                <a:tc>
                  <a:txBody>
                    <a:bodyPr/>
                    <a:lstStyle/>
                    <a:p>
                      <a:pPr algn="ctr"/>
                      <a:r>
                        <a:rPr lang="zh-CN" altLang="en-US" dirty="0"/>
                        <a:t>节点</a:t>
                      </a:r>
                    </a:p>
                  </a:txBody>
                  <a:tcPr/>
                </a:tc>
                <a:tc>
                  <a:txBody>
                    <a:bodyPr/>
                    <a:lstStyle/>
                    <a:p>
                      <a:pPr algn="ctr"/>
                      <a:r>
                        <a:rPr lang="en-US" altLang="zh-CN" dirty="0"/>
                        <a:t>CPU</a:t>
                      </a:r>
                      <a:endParaRPr lang="zh-CN" altLang="en-US" dirty="0"/>
                    </a:p>
                  </a:txBody>
                  <a:tcPr/>
                </a:tc>
                <a:tc>
                  <a:txBody>
                    <a:bodyPr/>
                    <a:lstStyle/>
                    <a:p>
                      <a:pPr algn="ctr"/>
                      <a:r>
                        <a:rPr lang="zh-CN" altLang="en-US" dirty="0"/>
                        <a:t>内存</a:t>
                      </a:r>
                    </a:p>
                  </a:txBody>
                  <a:tcPr/>
                </a:tc>
                <a:tc>
                  <a:txBody>
                    <a:bodyPr/>
                    <a:lstStyle/>
                    <a:p>
                      <a:pPr algn="ctr"/>
                      <a:r>
                        <a:rPr lang="zh-CN" altLang="en-US" dirty="0"/>
                        <a:t>存储配置</a:t>
                      </a:r>
                    </a:p>
                  </a:txBody>
                  <a:tcPr/>
                </a:tc>
                <a:extLst>
                  <a:ext uri="{0D108BD9-81ED-4DB2-BD59-A6C34878D82A}">
                    <a16:rowId xmlns:a16="http://schemas.microsoft.com/office/drawing/2014/main" val="4015670327"/>
                  </a:ext>
                </a:extLst>
              </a:tr>
              <a:tr h="370840">
                <a:tc>
                  <a:txBody>
                    <a:bodyPr/>
                    <a:lstStyle/>
                    <a:p>
                      <a:pPr algn="ctr"/>
                      <a:r>
                        <a:rPr lang="en-US" altLang="zh-CN" dirty="0"/>
                        <a:t>Master</a:t>
                      </a:r>
                      <a:endParaRPr lang="zh-CN" altLang="en-US" dirty="0"/>
                    </a:p>
                  </a:txBody>
                  <a:tcPr/>
                </a:tc>
                <a:tc>
                  <a:txBody>
                    <a:bodyPr/>
                    <a:lstStyle/>
                    <a:p>
                      <a:pPr algn="ctr"/>
                      <a:r>
                        <a:rPr lang="en-US" altLang="zh-CN" dirty="0"/>
                        <a:t>64-bit, 8-core, 3.2GHz</a:t>
                      </a:r>
                      <a:endParaRPr lang="zh-CN" altLang="en-US" dirty="0"/>
                    </a:p>
                  </a:txBody>
                  <a:tcPr/>
                </a:tc>
                <a:tc>
                  <a:txBody>
                    <a:bodyPr/>
                    <a:lstStyle/>
                    <a:p>
                      <a:pPr algn="ctr"/>
                      <a:r>
                        <a:rPr lang="en-US" altLang="zh-CN" dirty="0"/>
                        <a:t>64GB</a:t>
                      </a:r>
                      <a:endParaRPr lang="zh-CN" altLang="en-US" dirty="0"/>
                    </a:p>
                  </a:txBody>
                  <a:tcPr/>
                </a:tc>
                <a:tc>
                  <a:txBody>
                    <a:bodyPr/>
                    <a:lstStyle/>
                    <a:p>
                      <a:pPr algn="ctr"/>
                      <a:r>
                        <a:rPr lang="en-US" altLang="zh-CN" dirty="0"/>
                        <a:t>2.1TB RAID 5</a:t>
                      </a:r>
                      <a:endParaRPr lang="zh-CN" altLang="en-US" dirty="0"/>
                    </a:p>
                  </a:txBody>
                  <a:tcPr/>
                </a:tc>
                <a:extLst>
                  <a:ext uri="{0D108BD9-81ED-4DB2-BD59-A6C34878D82A}">
                    <a16:rowId xmlns:a16="http://schemas.microsoft.com/office/drawing/2014/main" val="627673555"/>
                  </a:ext>
                </a:extLst>
              </a:tr>
              <a:tr h="370840">
                <a:tc>
                  <a:txBody>
                    <a:bodyPr/>
                    <a:lstStyle/>
                    <a:p>
                      <a:pPr algn="ctr"/>
                      <a:endParaRPr lang="en-US" altLang="zh-CN" dirty="0"/>
                    </a:p>
                    <a:p>
                      <a:pPr algn="ctr"/>
                      <a:r>
                        <a:rPr lang="en-US" altLang="zh-CN" dirty="0"/>
                        <a:t>Worker</a:t>
                      </a:r>
                      <a:endParaRPr lang="zh-CN" altLang="en-US" dirty="0"/>
                    </a:p>
                  </a:txBody>
                  <a:tcPr/>
                </a:tc>
                <a:tc>
                  <a:txBody>
                    <a:bodyPr/>
                    <a:lstStyle/>
                    <a:p>
                      <a:pPr algn="ctr"/>
                      <a:r>
                        <a:rPr lang="en-US" altLang="zh-CN" sz="1800" kern="1200" dirty="0">
                          <a:solidFill>
                            <a:schemeClr val="dk1"/>
                          </a:solidFill>
                          <a:effectLst/>
                          <a:latin typeface="+mn-lt"/>
                          <a:ea typeface="+mn-ea"/>
                          <a:cs typeface="+mn-cs"/>
                        </a:rPr>
                        <a:t>64-bit, 8-core, 2.4GHz</a:t>
                      </a:r>
                      <a:endParaRPr lang="zh-CN" altLang="en-US" dirty="0"/>
                    </a:p>
                  </a:txBody>
                  <a:tcPr/>
                </a:tc>
                <a:tc>
                  <a:txBody>
                    <a:bodyPr/>
                    <a:lstStyle/>
                    <a:p>
                      <a:pPr algn="ctr"/>
                      <a:r>
                        <a:rPr lang="en-US" altLang="zh-CN" dirty="0"/>
                        <a:t>24GB</a:t>
                      </a:r>
                      <a:endParaRPr lang="zh-CN" altLang="en-US" dirty="0"/>
                    </a:p>
                  </a:txBody>
                  <a:tcPr/>
                </a:tc>
                <a:tc>
                  <a:txBody>
                    <a:bodyPr/>
                    <a:lstStyle/>
                    <a:p>
                      <a:pPr algn="ctr"/>
                      <a:r>
                        <a:rPr lang="en-US" altLang="zh-CN" dirty="0"/>
                        <a:t> 120GB SATA SSD</a:t>
                      </a:r>
                      <a:r>
                        <a:rPr lang="zh-CN" altLang="en-US" dirty="0"/>
                        <a:t>、</a:t>
                      </a:r>
                      <a:r>
                        <a:rPr lang="en-US" altLang="zh-CN" dirty="0"/>
                        <a:t> </a:t>
                      </a:r>
                      <a:r>
                        <a:rPr lang="en-US" altLang="zh-CN" sz="1800" kern="1200" dirty="0">
                          <a:solidFill>
                            <a:schemeClr val="dk1"/>
                          </a:solidFill>
                          <a:effectLst/>
                          <a:latin typeface="+mn-lt"/>
                          <a:ea typeface="+mn-ea"/>
                          <a:cs typeface="+mn-cs"/>
                        </a:rPr>
                        <a:t>three 500GB SAS HDDs</a:t>
                      </a:r>
                      <a:endParaRPr lang="zh-CN" altLang="en-US" dirty="0"/>
                    </a:p>
                  </a:txBody>
                  <a:tcPr/>
                </a:tc>
                <a:extLst>
                  <a:ext uri="{0D108BD9-81ED-4DB2-BD59-A6C34878D82A}">
                    <a16:rowId xmlns:a16="http://schemas.microsoft.com/office/drawing/2014/main" val="1700903083"/>
                  </a:ext>
                </a:extLst>
              </a:tr>
            </a:tbl>
          </a:graphicData>
        </a:graphic>
      </p:graphicFrame>
      <p:sp>
        <p:nvSpPr>
          <p:cNvPr id="16" name="文本框 15">
            <a:extLst>
              <a:ext uri="{FF2B5EF4-FFF2-40B4-BE49-F238E27FC236}">
                <a16:creationId xmlns:a16="http://schemas.microsoft.com/office/drawing/2014/main" id="{249F0D67-AE69-4F89-BA40-F096FF81AA5A}"/>
              </a:ext>
            </a:extLst>
          </p:cNvPr>
          <p:cNvSpPr txBox="1"/>
          <p:nvPr/>
        </p:nvSpPr>
        <p:spPr>
          <a:xfrm>
            <a:off x="4773386" y="899242"/>
            <a:ext cx="2645229" cy="461665"/>
          </a:xfrm>
          <a:prstGeom prst="rect">
            <a:avLst/>
          </a:prstGeom>
          <a:noFill/>
        </p:spPr>
        <p:txBody>
          <a:bodyPr wrap="square" rtlCol="0">
            <a:spAutoFit/>
          </a:bodyPr>
          <a:lstStyle/>
          <a:p>
            <a:pPr lvl="0" algn="ctr">
              <a:defRPr/>
            </a:pPr>
            <a:r>
              <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rPr>
              <a:t>实验配置</a:t>
            </a:r>
          </a:p>
        </p:txBody>
      </p:sp>
    </p:spTree>
    <p:extLst>
      <p:ext uri="{BB962C8B-B14F-4D97-AF65-F5344CB8AC3E}">
        <p14:creationId xmlns:p14="http://schemas.microsoft.com/office/powerpoint/2010/main" val="148265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4" name="文本框 3">
            <a:extLst>
              <a:ext uri="{FF2B5EF4-FFF2-40B4-BE49-F238E27FC236}">
                <a16:creationId xmlns:a16="http://schemas.microsoft.com/office/drawing/2014/main" id="{1D7C7E64-1BE3-49D3-9777-318EAA0D2EB6}"/>
              </a:ext>
            </a:extLst>
          </p:cNvPr>
          <p:cNvSpPr txBox="1"/>
          <p:nvPr/>
        </p:nvSpPr>
        <p:spPr>
          <a:xfrm>
            <a:off x="5774498" y="2927959"/>
            <a:ext cx="914400" cy="914400"/>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D6C62173-460C-4BAF-8624-8A51148E9BE4}"/>
              </a:ext>
            </a:extLst>
          </p:cNvPr>
          <p:cNvSpPr txBox="1"/>
          <p:nvPr/>
        </p:nvSpPr>
        <p:spPr>
          <a:xfrm>
            <a:off x="2054268" y="1640910"/>
            <a:ext cx="7894158" cy="1754326"/>
          </a:xfrm>
          <a:prstGeom prst="rect">
            <a:avLst/>
          </a:prstGeom>
          <a:noFill/>
        </p:spPr>
        <p:txBody>
          <a:bodyPr wrap="square" rtlCol="0">
            <a:spAutoFit/>
          </a:bodyPr>
          <a:lstStyle/>
          <a:p>
            <a:r>
              <a:rPr lang="en-US" altLang="zh-CN" dirty="0"/>
              <a:t>1.</a:t>
            </a:r>
            <a:r>
              <a:rPr lang="zh-CN" altLang="en-US" dirty="0"/>
              <a:t>实验分两个部分：</a:t>
            </a:r>
            <a:endParaRPr lang="en-US" altLang="zh-CN" dirty="0"/>
          </a:p>
          <a:p>
            <a:r>
              <a:rPr lang="zh-CN" altLang="en-US" dirty="0"/>
              <a:t>（</a:t>
            </a:r>
            <a:r>
              <a:rPr lang="en-US" altLang="zh-CN" dirty="0"/>
              <a:t>1</a:t>
            </a:r>
            <a:r>
              <a:rPr lang="zh-CN" altLang="en-US" dirty="0"/>
              <a:t>）</a:t>
            </a:r>
            <a:r>
              <a:rPr lang="en-US" altLang="zh-CN" dirty="0"/>
              <a:t>Facebook</a:t>
            </a:r>
            <a:r>
              <a:rPr lang="zh-CN" altLang="en-US" dirty="0"/>
              <a:t>工作量评估</a:t>
            </a:r>
            <a:endParaRPr lang="en-US" altLang="zh-CN" dirty="0"/>
          </a:p>
          <a:p>
            <a:pPr indent="457200"/>
            <a:r>
              <a:rPr lang="zh-CN" altLang="en-US" dirty="0"/>
              <a:t>为了验证算法的有效性，实验对部署在</a:t>
            </a:r>
            <a:r>
              <a:rPr lang="en-US" altLang="zh-CN" dirty="0" err="1"/>
              <a:t>FaceBook</a:t>
            </a:r>
            <a:r>
              <a:rPr lang="zh-CN" altLang="en-US" dirty="0"/>
              <a:t>上的</a:t>
            </a:r>
            <a:r>
              <a:rPr lang="en-US" altLang="zh-CN" dirty="0"/>
              <a:t>600</a:t>
            </a:r>
            <a:r>
              <a:rPr lang="zh-CN" altLang="en-US" dirty="0"/>
              <a:t>个节点的</a:t>
            </a:r>
            <a:r>
              <a:rPr lang="en-US" altLang="zh-CN" dirty="0"/>
              <a:t>Hadoop</a:t>
            </a:r>
            <a:r>
              <a:rPr lang="zh-CN" altLang="en-US" dirty="0"/>
              <a:t>集群进行真实生产跟踪，记录其在</a:t>
            </a:r>
            <a:r>
              <a:rPr lang="en-US" altLang="zh-CN" dirty="0"/>
              <a:t>6</a:t>
            </a:r>
            <a:r>
              <a:rPr lang="zh-CN" altLang="en-US" dirty="0"/>
              <a:t>小时内执行</a:t>
            </a:r>
            <a:r>
              <a:rPr lang="en-US" altLang="zh-CN" dirty="0"/>
              <a:t>1000</a:t>
            </a:r>
            <a:r>
              <a:rPr lang="zh-CN" altLang="en-US" dirty="0"/>
              <a:t>个作业和处理</a:t>
            </a:r>
            <a:r>
              <a:rPr lang="en-US" altLang="zh-CN" dirty="0"/>
              <a:t>92GB</a:t>
            </a:r>
            <a:r>
              <a:rPr lang="zh-CN" altLang="en-US" dirty="0"/>
              <a:t>的输入数据时的工作负载。为区分任务调度对不同作业的影响，实验将输入数据分为</a:t>
            </a:r>
            <a:r>
              <a:rPr lang="en-US" altLang="zh-CN" dirty="0"/>
              <a:t>6</a:t>
            </a:r>
            <a:r>
              <a:rPr lang="zh-CN" altLang="en-US" dirty="0"/>
              <a:t>个部分，如下表所示。</a:t>
            </a:r>
            <a:endParaRPr lang="en-US" altLang="zh-CN" dirty="0"/>
          </a:p>
        </p:txBody>
      </p:sp>
      <p:sp>
        <p:nvSpPr>
          <p:cNvPr id="16" name="文本框 15">
            <a:extLst>
              <a:ext uri="{FF2B5EF4-FFF2-40B4-BE49-F238E27FC236}">
                <a16:creationId xmlns:a16="http://schemas.microsoft.com/office/drawing/2014/main" id="{249F0D67-AE69-4F89-BA40-F096FF81AA5A}"/>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实验说明</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pic>
        <p:nvPicPr>
          <p:cNvPr id="5" name="图片 4">
            <a:extLst>
              <a:ext uri="{FF2B5EF4-FFF2-40B4-BE49-F238E27FC236}">
                <a16:creationId xmlns:a16="http://schemas.microsoft.com/office/drawing/2014/main" id="{C6845ECA-B4BB-418E-ACCC-AEEE18EEFD7C}"/>
              </a:ext>
            </a:extLst>
          </p:cNvPr>
          <p:cNvPicPr>
            <a:picLocks noChangeAspect="1"/>
          </p:cNvPicPr>
          <p:nvPr/>
        </p:nvPicPr>
        <p:blipFill>
          <a:blip r:embed="rId3"/>
          <a:stretch>
            <a:fillRect/>
          </a:stretch>
        </p:blipFill>
        <p:spPr>
          <a:xfrm>
            <a:off x="2676559" y="3432887"/>
            <a:ext cx="6649575" cy="2498796"/>
          </a:xfrm>
          <a:prstGeom prst="rect">
            <a:avLst/>
          </a:prstGeom>
        </p:spPr>
      </p:pic>
    </p:spTree>
    <p:extLst>
      <p:ext uri="{BB962C8B-B14F-4D97-AF65-F5344CB8AC3E}">
        <p14:creationId xmlns:p14="http://schemas.microsoft.com/office/powerpoint/2010/main" val="66567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4" name="文本框 3">
            <a:extLst>
              <a:ext uri="{FF2B5EF4-FFF2-40B4-BE49-F238E27FC236}">
                <a16:creationId xmlns:a16="http://schemas.microsoft.com/office/drawing/2014/main" id="{1D7C7E64-1BE3-49D3-9777-318EAA0D2EB6}"/>
              </a:ext>
            </a:extLst>
          </p:cNvPr>
          <p:cNvSpPr txBox="1"/>
          <p:nvPr/>
        </p:nvSpPr>
        <p:spPr>
          <a:xfrm>
            <a:off x="5774498" y="2927959"/>
            <a:ext cx="914400" cy="914400"/>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D6C62173-460C-4BAF-8624-8A51148E9BE4}"/>
              </a:ext>
            </a:extLst>
          </p:cNvPr>
          <p:cNvSpPr txBox="1"/>
          <p:nvPr/>
        </p:nvSpPr>
        <p:spPr>
          <a:xfrm>
            <a:off x="2054268" y="1640910"/>
            <a:ext cx="7894158" cy="1477328"/>
          </a:xfrm>
          <a:prstGeom prst="rect">
            <a:avLst/>
          </a:prstGeom>
          <a:noFill/>
        </p:spPr>
        <p:txBody>
          <a:bodyPr wrap="square" rtlCol="0">
            <a:spAutoFit/>
          </a:bodyPr>
          <a:lstStyle/>
          <a:p>
            <a:r>
              <a:rPr lang="zh-CN" altLang="en-US" dirty="0"/>
              <a:t>（</a:t>
            </a:r>
            <a:r>
              <a:rPr lang="en-US" altLang="zh-CN" dirty="0"/>
              <a:t>2</a:t>
            </a:r>
            <a:r>
              <a:rPr lang="zh-CN" altLang="en-US" dirty="0"/>
              <a:t>）</a:t>
            </a:r>
            <a:r>
              <a:rPr lang="en-US" altLang="zh-CN" dirty="0"/>
              <a:t>Hadoop</a:t>
            </a:r>
            <a:r>
              <a:rPr lang="zh-CN" altLang="en-US" dirty="0"/>
              <a:t>和</a:t>
            </a:r>
            <a:r>
              <a:rPr lang="en-US" altLang="zh-CN" dirty="0"/>
              <a:t>Spark</a:t>
            </a:r>
            <a:r>
              <a:rPr lang="zh-CN" altLang="en-US" dirty="0"/>
              <a:t>平台测试</a:t>
            </a:r>
            <a:endParaRPr lang="en-US" altLang="zh-CN" dirty="0"/>
          </a:p>
          <a:p>
            <a:pPr indent="457200"/>
            <a:r>
              <a:rPr lang="zh-CN" altLang="en-US" dirty="0"/>
              <a:t>为了验证算法的普遍性，实验在</a:t>
            </a:r>
            <a:r>
              <a:rPr lang="en-US" altLang="zh-CN" dirty="0"/>
              <a:t>Hadoop</a:t>
            </a:r>
            <a:r>
              <a:rPr lang="zh-CN" altLang="en-US" dirty="0"/>
              <a:t>和</a:t>
            </a:r>
            <a:r>
              <a:rPr lang="en-US" altLang="zh-CN" dirty="0"/>
              <a:t>Spark</a:t>
            </a:r>
            <a:r>
              <a:rPr lang="zh-CN" altLang="en-US" dirty="0"/>
              <a:t>两个非常不同的平台上实现了</a:t>
            </a:r>
            <a:r>
              <a:rPr lang="en-US" altLang="zh-CN" dirty="0"/>
              <a:t>Trident</a:t>
            </a:r>
            <a:r>
              <a:rPr lang="zh-CN" altLang="en-US" dirty="0"/>
              <a:t>算法，并且使用了流行的</a:t>
            </a:r>
            <a:r>
              <a:rPr lang="en-US" altLang="zh-CN" dirty="0" err="1"/>
              <a:t>HiBench</a:t>
            </a:r>
            <a:r>
              <a:rPr lang="zh-CN" altLang="en-US" dirty="0"/>
              <a:t>基准测试，并测试了</a:t>
            </a:r>
            <a:r>
              <a:rPr lang="en-US" altLang="zh-CN" dirty="0"/>
              <a:t>8</a:t>
            </a:r>
            <a:r>
              <a:rPr lang="zh-CN" altLang="en-US" dirty="0"/>
              <a:t>个应用程序，分别涵盖了</a:t>
            </a:r>
            <a:r>
              <a:rPr lang="en-US" altLang="zh-CN" dirty="0"/>
              <a:t>4</a:t>
            </a:r>
            <a:r>
              <a:rPr lang="zh-CN" altLang="en-US" dirty="0"/>
              <a:t>个类别。并且所有的应用均使用了三种数据规模的配置文件，分别为</a:t>
            </a:r>
            <a:r>
              <a:rPr lang="en-US" altLang="zh-CN" dirty="0"/>
              <a:t>200MB</a:t>
            </a:r>
            <a:r>
              <a:rPr lang="zh-CN" altLang="en-US" dirty="0"/>
              <a:t>、</a:t>
            </a:r>
            <a:r>
              <a:rPr lang="en-US" altLang="zh-CN" dirty="0"/>
              <a:t>1.5GB</a:t>
            </a:r>
            <a:r>
              <a:rPr lang="zh-CN" altLang="en-US" dirty="0"/>
              <a:t>、</a:t>
            </a:r>
            <a:r>
              <a:rPr lang="en-US" altLang="zh-CN" dirty="0"/>
              <a:t>10GB</a:t>
            </a:r>
            <a:r>
              <a:rPr lang="zh-CN" altLang="en-US" dirty="0"/>
              <a:t>。</a:t>
            </a:r>
            <a:endParaRPr lang="en-US" altLang="zh-CN" dirty="0"/>
          </a:p>
        </p:txBody>
      </p:sp>
      <p:sp>
        <p:nvSpPr>
          <p:cNvPr id="16" name="文本框 15">
            <a:extLst>
              <a:ext uri="{FF2B5EF4-FFF2-40B4-BE49-F238E27FC236}">
                <a16:creationId xmlns:a16="http://schemas.microsoft.com/office/drawing/2014/main" id="{249F0D67-AE69-4F89-BA40-F096FF81AA5A}"/>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实验说明</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graphicFrame>
        <p:nvGraphicFramePr>
          <p:cNvPr id="7" name="表格 6">
            <a:extLst>
              <a:ext uri="{FF2B5EF4-FFF2-40B4-BE49-F238E27FC236}">
                <a16:creationId xmlns:a16="http://schemas.microsoft.com/office/drawing/2014/main" id="{64FA5266-8964-4FC4-8F02-CB51277928D3}"/>
              </a:ext>
            </a:extLst>
          </p:cNvPr>
          <p:cNvGraphicFramePr>
            <a:graphicFrameLocks noGrp="1"/>
          </p:cNvGraphicFramePr>
          <p:nvPr>
            <p:extLst>
              <p:ext uri="{D42A27DB-BD31-4B8C-83A1-F6EECF244321}">
                <p14:modId xmlns:p14="http://schemas.microsoft.com/office/powerpoint/2010/main" val="541855738"/>
              </p:ext>
            </p:extLst>
          </p:nvPr>
        </p:nvGraphicFramePr>
        <p:xfrm>
          <a:off x="2523298" y="3192557"/>
          <a:ext cx="6502400" cy="16154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675358298"/>
                    </a:ext>
                  </a:extLst>
                </a:gridCol>
                <a:gridCol w="1625600">
                  <a:extLst>
                    <a:ext uri="{9D8B030D-6E8A-4147-A177-3AD203B41FA5}">
                      <a16:colId xmlns:a16="http://schemas.microsoft.com/office/drawing/2014/main" val="3170031559"/>
                    </a:ext>
                  </a:extLst>
                </a:gridCol>
                <a:gridCol w="1625600">
                  <a:extLst>
                    <a:ext uri="{9D8B030D-6E8A-4147-A177-3AD203B41FA5}">
                      <a16:colId xmlns:a16="http://schemas.microsoft.com/office/drawing/2014/main" val="2941751940"/>
                    </a:ext>
                  </a:extLst>
                </a:gridCol>
                <a:gridCol w="1625600">
                  <a:extLst>
                    <a:ext uri="{9D8B030D-6E8A-4147-A177-3AD203B41FA5}">
                      <a16:colId xmlns:a16="http://schemas.microsoft.com/office/drawing/2014/main" val="817185680"/>
                    </a:ext>
                  </a:extLst>
                </a:gridCol>
              </a:tblGrid>
              <a:tr h="370840">
                <a:tc>
                  <a:txBody>
                    <a:bodyPr/>
                    <a:lstStyle/>
                    <a:p>
                      <a:pPr algn="ctr"/>
                      <a:r>
                        <a:rPr lang="en-US" altLang="zh-CN" sz="1400" dirty="0"/>
                        <a:t>micro benchmarks</a:t>
                      </a:r>
                      <a:endParaRPr lang="zh-CN" alt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OLAP queries</a:t>
                      </a:r>
                      <a:endParaRPr lang="zh-CN" alt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machine learning</a:t>
                      </a:r>
                      <a:endParaRPr lang="zh-CN" alt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web search</a:t>
                      </a:r>
                      <a:endParaRPr lang="zh-CN" alt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6686239"/>
                  </a:ext>
                </a:extLst>
              </a:tr>
              <a:tr h="370840">
                <a:tc>
                  <a:txBody>
                    <a:bodyPr/>
                    <a:lstStyle/>
                    <a:p>
                      <a:pPr algn="ctr"/>
                      <a:r>
                        <a:rPr lang="en-US" altLang="zh-CN" sz="1400" dirty="0" err="1"/>
                        <a:t>TeraSort</a:t>
                      </a:r>
                      <a:endParaRPr lang="zh-CN" alt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400" dirty="0"/>
                        <a:t>Aggregation</a:t>
                      </a:r>
                      <a:endParaRPr lang="zh-CN" alt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400" dirty="0"/>
                        <a:t>Bayesian Classification</a:t>
                      </a:r>
                      <a:endParaRPr lang="zh-CN" alt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400" dirty="0"/>
                        <a:t>PageRank</a:t>
                      </a:r>
                      <a:endParaRPr lang="zh-CN" alt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9506549"/>
                  </a:ext>
                </a:extLst>
              </a:tr>
              <a:tr h="370840">
                <a:tc>
                  <a:txBody>
                    <a:bodyPr/>
                    <a:lstStyle/>
                    <a:p>
                      <a:pPr algn="ctr"/>
                      <a:r>
                        <a:rPr lang="en-US" altLang="zh-CN" sz="1400" dirty="0" err="1"/>
                        <a:t>WordCount</a:t>
                      </a:r>
                      <a:endParaRPr lang="zh-CN" altLang="en-US" sz="14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Join</a:t>
                      </a:r>
                      <a:endParaRPr lang="zh-CN" altLang="en-US" sz="14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 </a:t>
                      </a:r>
                      <a:r>
                        <a:rPr lang="en-US" altLang="zh-CN" sz="1400" dirty="0"/>
                        <a:t>K-means Clustering</a:t>
                      </a:r>
                      <a:endParaRPr lang="zh-CN" altLang="en-US" sz="14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err="1"/>
                        <a:t>NutchIndex</a:t>
                      </a:r>
                      <a:endParaRPr lang="zh-CN" altLang="en-US" sz="14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9763660"/>
                  </a:ext>
                </a:extLst>
              </a:tr>
            </a:tbl>
          </a:graphicData>
        </a:graphic>
      </p:graphicFrame>
      <p:sp>
        <p:nvSpPr>
          <p:cNvPr id="8" name="矩形 7">
            <a:extLst>
              <a:ext uri="{FF2B5EF4-FFF2-40B4-BE49-F238E27FC236}">
                <a16:creationId xmlns:a16="http://schemas.microsoft.com/office/drawing/2014/main" id="{9F945EA4-8545-4C78-9B7D-4B7040B24C12}"/>
              </a:ext>
            </a:extLst>
          </p:cNvPr>
          <p:cNvSpPr/>
          <p:nvPr/>
        </p:nvSpPr>
        <p:spPr>
          <a:xfrm>
            <a:off x="2054268" y="4780912"/>
            <a:ext cx="7108521" cy="923330"/>
          </a:xfrm>
          <a:prstGeom prst="rect">
            <a:avLst/>
          </a:prstGeom>
        </p:spPr>
        <p:txBody>
          <a:bodyPr wrap="square">
            <a:spAutoFit/>
          </a:bodyPr>
          <a:lstStyle/>
          <a:p>
            <a:r>
              <a:rPr lang="en-US" altLang="zh-CN" dirty="0"/>
              <a:t>2.</a:t>
            </a:r>
            <a:r>
              <a:rPr lang="zh-CN" altLang="en-US" dirty="0"/>
              <a:t>基线</a:t>
            </a:r>
            <a:endParaRPr lang="en-US" altLang="zh-CN" dirty="0"/>
          </a:p>
          <a:p>
            <a:pPr indent="457200"/>
            <a:r>
              <a:rPr lang="zh-CN" altLang="en-US" dirty="0"/>
              <a:t>实验采用的基线为不启用分级的</a:t>
            </a:r>
            <a:r>
              <a:rPr lang="en-US" altLang="zh-CN" dirty="0"/>
              <a:t>HDFS  v2.7.7</a:t>
            </a:r>
            <a:r>
              <a:rPr lang="zh-CN" altLang="en-US" dirty="0"/>
              <a:t>、</a:t>
            </a:r>
            <a:r>
              <a:rPr lang="en-US" altLang="zh-CN" dirty="0" err="1"/>
              <a:t>OctopusFS</a:t>
            </a:r>
            <a:r>
              <a:rPr lang="zh-CN" altLang="en-US" dirty="0"/>
              <a:t>中的</a:t>
            </a:r>
            <a:r>
              <a:rPr lang="en-US" altLang="zh-CN" dirty="0"/>
              <a:t>Default</a:t>
            </a:r>
            <a:r>
              <a:rPr lang="zh-CN" altLang="en-US" dirty="0"/>
              <a:t>，</a:t>
            </a:r>
            <a:r>
              <a:rPr lang="en-US" altLang="zh-CN" dirty="0"/>
              <a:t>H-Scheduler</a:t>
            </a:r>
            <a:r>
              <a:rPr lang="zh-CN" altLang="en-US" dirty="0"/>
              <a:t>，</a:t>
            </a:r>
            <a:r>
              <a:rPr lang="en-US" altLang="zh-CN" dirty="0"/>
              <a:t>Quartet</a:t>
            </a:r>
            <a:r>
              <a:rPr lang="zh-CN" altLang="en-US" dirty="0"/>
              <a:t>调度器作为基线。</a:t>
            </a:r>
            <a:endParaRPr lang="en-US" altLang="zh-CN" dirty="0"/>
          </a:p>
        </p:txBody>
      </p:sp>
    </p:spTree>
    <p:extLst>
      <p:ext uri="{BB962C8B-B14F-4D97-AF65-F5344CB8AC3E}">
        <p14:creationId xmlns:p14="http://schemas.microsoft.com/office/powerpoint/2010/main" val="360255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4" name="文本框 3">
            <a:extLst>
              <a:ext uri="{FF2B5EF4-FFF2-40B4-BE49-F238E27FC236}">
                <a16:creationId xmlns:a16="http://schemas.microsoft.com/office/drawing/2014/main" id="{1D7C7E64-1BE3-49D3-9777-318EAA0D2EB6}"/>
              </a:ext>
            </a:extLst>
          </p:cNvPr>
          <p:cNvSpPr txBox="1"/>
          <p:nvPr/>
        </p:nvSpPr>
        <p:spPr>
          <a:xfrm>
            <a:off x="5774498" y="2927959"/>
            <a:ext cx="914400" cy="914400"/>
          </a:xfrm>
          <a:prstGeom prst="rect">
            <a:avLst/>
          </a:prstGeom>
          <a:noFill/>
        </p:spPr>
        <p:txBody>
          <a:bodyPr wrap="square" rtlCol="0">
            <a:spAutoFit/>
          </a:bodyPr>
          <a:lstStyle/>
          <a:p>
            <a:endParaRPr lang="zh-CN" altLang="en-US" dirty="0"/>
          </a:p>
        </p:txBody>
      </p:sp>
      <p:sp>
        <p:nvSpPr>
          <p:cNvPr id="16" name="文本框 15">
            <a:extLst>
              <a:ext uri="{FF2B5EF4-FFF2-40B4-BE49-F238E27FC236}">
                <a16:creationId xmlns:a16="http://schemas.microsoft.com/office/drawing/2014/main" id="{249F0D67-AE69-4F89-BA40-F096FF81AA5A}"/>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实验结果</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pic>
        <p:nvPicPr>
          <p:cNvPr id="7" name="图片 6">
            <a:extLst>
              <a:ext uri="{FF2B5EF4-FFF2-40B4-BE49-F238E27FC236}">
                <a16:creationId xmlns:a16="http://schemas.microsoft.com/office/drawing/2014/main" id="{AC5C8BFB-7699-45A0-BC89-B9273D9F8AD8}"/>
              </a:ext>
            </a:extLst>
          </p:cNvPr>
          <p:cNvPicPr>
            <a:picLocks noChangeAspect="1"/>
          </p:cNvPicPr>
          <p:nvPr/>
        </p:nvPicPr>
        <p:blipFill>
          <a:blip r:embed="rId3"/>
          <a:stretch>
            <a:fillRect/>
          </a:stretch>
        </p:blipFill>
        <p:spPr>
          <a:xfrm>
            <a:off x="1994094" y="2327560"/>
            <a:ext cx="4059458" cy="2220461"/>
          </a:xfrm>
          <a:prstGeom prst="rect">
            <a:avLst/>
          </a:prstGeom>
        </p:spPr>
      </p:pic>
      <p:sp>
        <p:nvSpPr>
          <p:cNvPr id="8" name="文本框 7">
            <a:extLst>
              <a:ext uri="{FF2B5EF4-FFF2-40B4-BE49-F238E27FC236}">
                <a16:creationId xmlns:a16="http://schemas.microsoft.com/office/drawing/2014/main" id="{E69EC45E-3F6C-4990-9362-C817731EBBC2}"/>
              </a:ext>
            </a:extLst>
          </p:cNvPr>
          <p:cNvSpPr txBox="1"/>
          <p:nvPr/>
        </p:nvSpPr>
        <p:spPr>
          <a:xfrm>
            <a:off x="5598252" y="4713145"/>
            <a:ext cx="1259747" cy="369332"/>
          </a:xfrm>
          <a:prstGeom prst="rect">
            <a:avLst/>
          </a:prstGeom>
          <a:noFill/>
        </p:spPr>
        <p:txBody>
          <a:bodyPr wrap="square" rtlCol="0">
            <a:spAutoFit/>
          </a:bodyPr>
          <a:lstStyle/>
          <a:p>
            <a:r>
              <a:rPr lang="en-US" altLang="zh-CN" dirty="0"/>
              <a:t>Facebook</a:t>
            </a:r>
            <a:endParaRPr lang="zh-CN" altLang="en-US" dirty="0"/>
          </a:p>
        </p:txBody>
      </p:sp>
      <p:pic>
        <p:nvPicPr>
          <p:cNvPr id="9" name="图片 8">
            <a:extLst>
              <a:ext uri="{FF2B5EF4-FFF2-40B4-BE49-F238E27FC236}">
                <a16:creationId xmlns:a16="http://schemas.microsoft.com/office/drawing/2014/main" id="{E6805036-FB88-4876-A702-9950E3FBA2CF}"/>
              </a:ext>
            </a:extLst>
          </p:cNvPr>
          <p:cNvPicPr>
            <a:picLocks noChangeAspect="1"/>
          </p:cNvPicPr>
          <p:nvPr/>
        </p:nvPicPr>
        <p:blipFill>
          <a:blip r:embed="rId4"/>
          <a:stretch>
            <a:fillRect/>
          </a:stretch>
        </p:blipFill>
        <p:spPr>
          <a:xfrm>
            <a:off x="6163797" y="2327560"/>
            <a:ext cx="4177918" cy="2220462"/>
          </a:xfrm>
          <a:prstGeom prst="rect">
            <a:avLst/>
          </a:prstGeom>
        </p:spPr>
      </p:pic>
    </p:spTree>
    <p:extLst>
      <p:ext uri="{BB962C8B-B14F-4D97-AF65-F5344CB8AC3E}">
        <p14:creationId xmlns:p14="http://schemas.microsoft.com/office/powerpoint/2010/main" val="1125014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4" name="文本框 3">
            <a:extLst>
              <a:ext uri="{FF2B5EF4-FFF2-40B4-BE49-F238E27FC236}">
                <a16:creationId xmlns:a16="http://schemas.microsoft.com/office/drawing/2014/main" id="{1D7C7E64-1BE3-49D3-9777-318EAA0D2EB6}"/>
              </a:ext>
            </a:extLst>
          </p:cNvPr>
          <p:cNvSpPr txBox="1"/>
          <p:nvPr/>
        </p:nvSpPr>
        <p:spPr>
          <a:xfrm>
            <a:off x="5774498" y="2927959"/>
            <a:ext cx="914400" cy="914400"/>
          </a:xfrm>
          <a:prstGeom prst="rect">
            <a:avLst/>
          </a:prstGeom>
          <a:noFill/>
        </p:spPr>
        <p:txBody>
          <a:bodyPr wrap="square" rtlCol="0">
            <a:spAutoFit/>
          </a:bodyPr>
          <a:lstStyle/>
          <a:p>
            <a:endParaRPr lang="zh-CN" altLang="en-US" dirty="0"/>
          </a:p>
        </p:txBody>
      </p:sp>
      <p:sp>
        <p:nvSpPr>
          <p:cNvPr id="16" name="文本框 15">
            <a:extLst>
              <a:ext uri="{FF2B5EF4-FFF2-40B4-BE49-F238E27FC236}">
                <a16:creationId xmlns:a16="http://schemas.microsoft.com/office/drawing/2014/main" id="{249F0D67-AE69-4F89-BA40-F096FF81AA5A}"/>
              </a:ext>
            </a:extLst>
          </p:cNvPr>
          <p:cNvSpPr txBox="1"/>
          <p:nvPr/>
        </p:nvSpPr>
        <p:spPr>
          <a:xfrm>
            <a:off x="4773386" y="899242"/>
            <a:ext cx="2645229" cy="461665"/>
          </a:xfrm>
          <a:prstGeom prst="rect">
            <a:avLst/>
          </a:prstGeom>
          <a:noFill/>
        </p:spPr>
        <p:txBody>
          <a:bodyPr wrap="square" rtlCol="0">
            <a:spAutoFit/>
          </a:bodyPr>
          <a:lstStyle/>
          <a:p>
            <a:pPr lvl="0" algn="ctr">
              <a:defRPr/>
            </a:pPr>
            <a:r>
              <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rPr>
              <a:t>实验</a:t>
            </a: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结果</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pic>
        <p:nvPicPr>
          <p:cNvPr id="5" name="图片 4">
            <a:extLst>
              <a:ext uri="{FF2B5EF4-FFF2-40B4-BE49-F238E27FC236}">
                <a16:creationId xmlns:a16="http://schemas.microsoft.com/office/drawing/2014/main" id="{805059EF-331A-4301-B637-444D9915FE58}"/>
              </a:ext>
            </a:extLst>
          </p:cNvPr>
          <p:cNvPicPr>
            <a:picLocks noChangeAspect="1"/>
          </p:cNvPicPr>
          <p:nvPr/>
        </p:nvPicPr>
        <p:blipFill>
          <a:blip r:embed="rId3"/>
          <a:stretch>
            <a:fillRect/>
          </a:stretch>
        </p:blipFill>
        <p:spPr>
          <a:xfrm>
            <a:off x="1084836" y="1553693"/>
            <a:ext cx="10293724" cy="2159593"/>
          </a:xfrm>
          <a:prstGeom prst="rect">
            <a:avLst/>
          </a:prstGeom>
        </p:spPr>
      </p:pic>
      <p:pic>
        <p:nvPicPr>
          <p:cNvPr id="8" name="图片 7">
            <a:extLst>
              <a:ext uri="{FF2B5EF4-FFF2-40B4-BE49-F238E27FC236}">
                <a16:creationId xmlns:a16="http://schemas.microsoft.com/office/drawing/2014/main" id="{961F398E-CB5B-46AA-A576-FFB5DC10D71D}"/>
              </a:ext>
            </a:extLst>
          </p:cNvPr>
          <p:cNvPicPr>
            <a:picLocks noChangeAspect="1"/>
          </p:cNvPicPr>
          <p:nvPr/>
        </p:nvPicPr>
        <p:blipFill>
          <a:blip r:embed="rId4"/>
          <a:stretch>
            <a:fillRect/>
          </a:stretch>
        </p:blipFill>
        <p:spPr>
          <a:xfrm>
            <a:off x="1297195" y="3518724"/>
            <a:ext cx="9869006" cy="2366752"/>
          </a:xfrm>
          <a:prstGeom prst="rect">
            <a:avLst/>
          </a:prstGeom>
        </p:spPr>
      </p:pic>
    </p:spTree>
    <p:extLst>
      <p:ext uri="{BB962C8B-B14F-4D97-AF65-F5344CB8AC3E}">
        <p14:creationId xmlns:p14="http://schemas.microsoft.com/office/powerpoint/2010/main" val="158303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4" name="文本框 3">
            <a:extLst>
              <a:ext uri="{FF2B5EF4-FFF2-40B4-BE49-F238E27FC236}">
                <a16:creationId xmlns:a16="http://schemas.microsoft.com/office/drawing/2014/main" id="{1D7C7E64-1BE3-49D3-9777-318EAA0D2EB6}"/>
              </a:ext>
            </a:extLst>
          </p:cNvPr>
          <p:cNvSpPr txBox="1"/>
          <p:nvPr/>
        </p:nvSpPr>
        <p:spPr>
          <a:xfrm>
            <a:off x="5774498" y="2927959"/>
            <a:ext cx="914400" cy="914400"/>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D6C62173-460C-4BAF-8624-8A51148E9BE4}"/>
              </a:ext>
            </a:extLst>
          </p:cNvPr>
          <p:cNvSpPr txBox="1"/>
          <p:nvPr/>
        </p:nvSpPr>
        <p:spPr>
          <a:xfrm>
            <a:off x="2054268" y="1640910"/>
            <a:ext cx="7894158" cy="1477328"/>
          </a:xfrm>
          <a:prstGeom prst="rect">
            <a:avLst/>
          </a:prstGeom>
          <a:noFill/>
        </p:spPr>
        <p:txBody>
          <a:bodyPr wrap="square" rtlCol="0">
            <a:spAutoFit/>
          </a:bodyPr>
          <a:lstStyle/>
          <a:p>
            <a:pPr indent="457200"/>
            <a:r>
              <a:rPr lang="zh-CN" altLang="en-US" dirty="0"/>
              <a:t>对于任务调度程序来说，在做决策时考虑访问数据的位置和存储层十分重要，可以有效的提高应用程序性能和集群利用率。研究实现的</a:t>
            </a:r>
            <a:r>
              <a:rPr lang="en-US" altLang="zh-CN" dirty="0"/>
              <a:t>Trident</a:t>
            </a:r>
            <a:r>
              <a:rPr lang="zh-CN" altLang="en-US" dirty="0"/>
              <a:t>算法在</a:t>
            </a:r>
            <a:r>
              <a:rPr lang="en-US" altLang="zh-CN" dirty="0"/>
              <a:t>Facebook</a:t>
            </a:r>
            <a:r>
              <a:rPr lang="zh-CN" altLang="en-US" dirty="0"/>
              <a:t>、</a:t>
            </a:r>
            <a:r>
              <a:rPr lang="en-US" altLang="zh-CN" dirty="0"/>
              <a:t>Hadoop</a:t>
            </a:r>
            <a:r>
              <a:rPr lang="zh-CN" altLang="en-US" dirty="0"/>
              <a:t>、</a:t>
            </a:r>
            <a:r>
              <a:rPr lang="en-US" altLang="zh-CN" dirty="0"/>
              <a:t>Spark</a:t>
            </a:r>
            <a:r>
              <a:rPr lang="zh-CN" altLang="en-US" dirty="0"/>
              <a:t>中均取得了较好的效果，结果表明</a:t>
            </a:r>
            <a:r>
              <a:rPr lang="en-US" altLang="zh-CN" dirty="0"/>
              <a:t>Trident</a:t>
            </a:r>
            <a:r>
              <a:rPr lang="zh-CN" altLang="en-US" dirty="0"/>
              <a:t>具有良好有效性和普遍性，能够最大限度地利用分层存储的优势，显著减少应用程序的执行时间。</a:t>
            </a:r>
            <a:endParaRPr lang="en-US" altLang="zh-CN" dirty="0"/>
          </a:p>
        </p:txBody>
      </p:sp>
      <p:sp>
        <p:nvSpPr>
          <p:cNvPr id="16" name="文本框 15">
            <a:extLst>
              <a:ext uri="{FF2B5EF4-FFF2-40B4-BE49-F238E27FC236}">
                <a16:creationId xmlns:a16="http://schemas.microsoft.com/office/drawing/2014/main" id="{249F0D67-AE69-4F89-BA40-F096FF81AA5A}"/>
              </a:ext>
            </a:extLst>
          </p:cNvPr>
          <p:cNvSpPr txBox="1"/>
          <p:nvPr/>
        </p:nvSpPr>
        <p:spPr>
          <a:xfrm>
            <a:off x="4773386" y="899242"/>
            <a:ext cx="2645229" cy="461665"/>
          </a:xfrm>
          <a:prstGeom prst="rect">
            <a:avLst/>
          </a:prstGeom>
          <a:noFill/>
        </p:spPr>
        <p:txBody>
          <a:bodyPr wrap="square" rtlCol="0">
            <a:spAutoFit/>
          </a:bodyPr>
          <a:lstStyle/>
          <a:p>
            <a:pPr lvl="0" algn="ctr">
              <a:defRPr/>
            </a:pPr>
            <a:r>
              <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rPr>
              <a:t>实验结论</a:t>
            </a:r>
          </a:p>
        </p:txBody>
      </p:sp>
    </p:spTree>
    <p:extLst>
      <p:ext uri="{BB962C8B-B14F-4D97-AF65-F5344CB8AC3E}">
        <p14:creationId xmlns:p14="http://schemas.microsoft.com/office/powerpoint/2010/main" val="727714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00808"/>
        </a:solidFill>
        <a:effectLst/>
      </p:bgPr>
    </p:bg>
    <p:spTree>
      <p:nvGrpSpPr>
        <p:cNvPr id="1" name=""/>
        <p:cNvGrpSpPr/>
        <p:nvPr/>
      </p:nvGrpSpPr>
      <p:grpSpPr>
        <a:xfrm>
          <a:off x="0" y="0"/>
          <a:ext cx="0" cy="0"/>
          <a:chOff x="0" y="0"/>
          <a:chExt cx="0" cy="0"/>
        </a:xfrm>
      </p:grpSpPr>
      <p:sp>
        <p:nvSpPr>
          <p:cNvPr id="6" name="矩形: 圆角 5"/>
          <p:cNvSpPr/>
          <p:nvPr/>
        </p:nvSpPr>
        <p:spPr>
          <a:xfrm>
            <a:off x="459846" y="677334"/>
            <a:ext cx="11272308" cy="5503333"/>
          </a:xfrm>
          <a:prstGeom prst="roundRect">
            <a:avLst>
              <a:gd name="adj" fmla="val 1282"/>
            </a:avLst>
          </a:prstGeom>
          <a:solidFill>
            <a:schemeClr val="bg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pic>
        <p:nvPicPr>
          <p:cNvPr id="22" name="图片 21"/>
          <p:cNvPicPr>
            <a:picLocks noChangeAspect="1"/>
          </p:cNvPicPr>
          <p:nvPr/>
        </p:nvPicPr>
        <p:blipFill rotWithShape="1">
          <a:blip r:embed="rId3">
            <a:extLst>
              <a:ext uri="{28A0092B-C50C-407E-A947-70E740481C1C}">
                <a14:useLocalDpi xmlns:a14="http://schemas.microsoft.com/office/drawing/2010/main" val="0"/>
              </a:ext>
            </a:extLst>
          </a:blip>
          <a:srcRect l="18226" r="11018" b="2"/>
          <a:stretch>
            <a:fillRect/>
          </a:stretch>
        </p:blipFill>
        <p:spPr>
          <a:xfrm>
            <a:off x="4814283" y="677333"/>
            <a:ext cx="6917871" cy="5503333"/>
          </a:xfrm>
          <a:prstGeom prst="rect">
            <a:avLst/>
          </a:prstGeom>
          <a:ln>
            <a:noFill/>
          </a:ln>
          <a:effectLst>
            <a:outerShdw blurRad="190500" algn="tl" rotWithShape="0">
              <a:srgbClr val="000000">
                <a:alpha val="70000"/>
              </a:srgbClr>
            </a:outerShdw>
          </a:effectLst>
        </p:spPr>
      </p:pic>
      <p:grpSp>
        <p:nvGrpSpPr>
          <p:cNvPr id="8" name="组合 7"/>
          <p:cNvGrpSpPr/>
          <p:nvPr/>
        </p:nvGrpSpPr>
        <p:grpSpPr>
          <a:xfrm>
            <a:off x="1104887" y="2084215"/>
            <a:ext cx="4108333" cy="1806289"/>
            <a:chOff x="1085156" y="2692213"/>
            <a:chExt cx="5409830" cy="1806289"/>
          </a:xfrm>
        </p:grpSpPr>
        <p:sp>
          <p:nvSpPr>
            <p:cNvPr id="9" name="标题 1"/>
            <p:cNvSpPr txBox="1"/>
            <p:nvPr/>
          </p:nvSpPr>
          <p:spPr>
            <a:xfrm>
              <a:off x="1085156" y="2692213"/>
              <a:ext cx="5409830" cy="1076948"/>
            </a:xfrm>
            <a:prstGeom prst="rect">
              <a:avLst/>
            </a:prstGeom>
          </p:spPr>
          <p:txBody>
            <a:bodyPr anchor="b"/>
            <a:lstStyle>
              <a:lvl1pPr algn="l" defTabSz="914400" rtl="0" eaLnBrk="1" latinLnBrk="0" hangingPunct="1">
                <a:lnSpc>
                  <a:spcPct val="120000"/>
                </a:lnSpc>
                <a:spcBef>
                  <a:spcPct val="0"/>
                </a:spcBef>
                <a:buNone/>
                <a:defRPr sz="4000" b="1" kern="1200" spc="200" baseline="0">
                  <a:solidFill>
                    <a:schemeClr val="tx2"/>
                  </a:solidFill>
                  <a:latin typeface="微软雅黑" panose="020B0503020204020204" pitchFamily="34" charset="-122"/>
                  <a:ea typeface="微软雅黑" panose="020B0503020204020204" pitchFamily="34" charset="-122"/>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br>
                <a:rPr kumimoji="0" lang="en-US" altLang="zh-CN" sz="4800" b="1" i="0" u="none" strike="noStrike" kern="1200" cap="none" spc="200" normalizeH="0" baseline="0" noProof="0" dirty="0">
                  <a:ln>
                    <a:noFill/>
                  </a:ln>
                  <a:solidFill>
                    <a:srgbClr val="600808"/>
                  </a:solidFill>
                  <a:effectLst/>
                  <a:uLnTx/>
                  <a:uFillTx/>
                  <a:latin typeface="微软雅黑" panose="020B0503020204020204" pitchFamily="34" charset="-122"/>
                  <a:ea typeface="微软雅黑" panose="020B0503020204020204" pitchFamily="34" charset="-122"/>
                  <a:cs typeface="+mj-cs"/>
                </a:rPr>
              </a:br>
              <a:r>
                <a:rPr kumimoji="0" lang="en-US" altLang="zh-CN" sz="4800" b="1" i="0" u="none" strike="noStrike" kern="1200" cap="none" spc="700" normalizeH="0" baseline="0" noProof="0" dirty="0">
                  <a:ln>
                    <a:noFill/>
                  </a:ln>
                  <a:solidFill>
                    <a:srgbClr val="600808"/>
                  </a:solidFill>
                  <a:effectLst>
                    <a:outerShdw blurRad="38100" dist="38100" dir="2700000" algn="tl">
                      <a:srgbClr val="000000">
                        <a:alpha val="10000"/>
                      </a:srgbClr>
                    </a:outerShdw>
                  </a:effectLst>
                  <a:uLnTx/>
                  <a:uFillTx/>
                  <a:latin typeface="微软雅黑" panose="020B0503020204020204" pitchFamily="34" charset="-122"/>
                  <a:ea typeface="微软雅黑" panose="020B0503020204020204" pitchFamily="34" charset="-122"/>
                  <a:cs typeface="+mj-cs"/>
                </a:rPr>
                <a:t>THANKS</a:t>
              </a:r>
              <a:r>
                <a:rPr kumimoji="0" lang="zh-CN" altLang="en-US" sz="4800" b="1" i="0" u="none" strike="noStrike" kern="1200" cap="none" spc="700" normalizeH="0" baseline="0" noProof="0" dirty="0">
                  <a:ln>
                    <a:noFill/>
                  </a:ln>
                  <a:solidFill>
                    <a:srgbClr val="600808"/>
                  </a:solidFill>
                  <a:effectLst>
                    <a:outerShdw blurRad="38100" dist="38100" dir="2700000" algn="tl">
                      <a:srgbClr val="000000">
                        <a:alpha val="10000"/>
                      </a:srgbClr>
                    </a:outerShdw>
                  </a:effectLst>
                  <a:uLnTx/>
                  <a:uFillTx/>
                  <a:latin typeface="微软雅黑" panose="020B0503020204020204" pitchFamily="34" charset="-122"/>
                  <a:ea typeface="微软雅黑" panose="020B0503020204020204" pitchFamily="34" charset="-122"/>
                  <a:cs typeface="+mj-cs"/>
                </a:rPr>
                <a:t>！</a:t>
              </a:r>
            </a:p>
          </p:txBody>
        </p:sp>
        <p:sp>
          <p:nvSpPr>
            <p:cNvPr id="10" name="副标题 2"/>
            <p:cNvSpPr txBox="1"/>
            <p:nvPr/>
          </p:nvSpPr>
          <p:spPr>
            <a:xfrm>
              <a:off x="1176805" y="3740728"/>
              <a:ext cx="3972646" cy="757774"/>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spc="200" baseline="0">
                  <a:solidFill>
                    <a:schemeClr val="tx1">
                      <a:lumMod val="85000"/>
                      <a:lumOff val="1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800" normalizeH="0" baseline="0" noProof="0" dirty="0">
                  <a:ln>
                    <a:noFill/>
                  </a:ln>
                  <a:solidFill>
                    <a:srgbClr val="600808"/>
                  </a:solidFill>
                  <a:effectLst/>
                  <a:uLnTx/>
                  <a:uFillTx/>
                  <a:latin typeface="思源黑体 CN Light"/>
                  <a:ea typeface="思源黑体 CN Light"/>
                  <a:cs typeface="+mn-cs"/>
                </a:rPr>
                <a:t>感谢您的观看！</a:t>
              </a:r>
            </a:p>
          </p:txBody>
        </p:sp>
      </p:grpSp>
      <p:cxnSp>
        <p:nvCxnSpPr>
          <p:cNvPr id="16" name="直接连接符 15"/>
          <p:cNvCxnSpPr/>
          <p:nvPr/>
        </p:nvCxnSpPr>
        <p:spPr>
          <a:xfrm>
            <a:off x="1249909" y="3868761"/>
            <a:ext cx="779177" cy="0"/>
          </a:xfrm>
          <a:prstGeom prst="line">
            <a:avLst/>
          </a:prstGeom>
          <a:ln w="19050">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9" name="椭圆 18"/>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0" name="椭圆 19"/>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1" name="椭圆 20"/>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3" name="副标题 2"/>
          <p:cNvSpPr txBox="1"/>
          <p:nvPr/>
        </p:nvSpPr>
        <p:spPr>
          <a:xfrm>
            <a:off x="1105957" y="4484025"/>
            <a:ext cx="2889846" cy="757774"/>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spc="200" baseline="0">
                <a:solidFill>
                  <a:schemeClr val="tx1">
                    <a:lumMod val="85000"/>
                    <a:lumOff val="1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defRPr/>
            </a:pPr>
            <a:r>
              <a:rPr lang="zh-CN" altLang="en-US" sz="1400" dirty="0">
                <a:solidFill>
                  <a:srgbClr val="600808"/>
                </a:solidFill>
              </a:rPr>
              <a:t>讲解人：舒欢</a:t>
            </a:r>
            <a:endParaRPr lang="en-US" altLang="zh-CN" sz="1400" dirty="0">
              <a:solidFill>
                <a:srgbClr val="600808"/>
              </a:solidFill>
            </a:endParaRPr>
          </a:p>
          <a:p>
            <a:pPr lvl="0">
              <a:defRPr/>
            </a:pPr>
            <a:r>
              <a:rPr lang="zh-CN" altLang="en-US" sz="1400" dirty="0">
                <a:solidFill>
                  <a:srgbClr val="600808"/>
                </a:solidFill>
              </a:rPr>
              <a:t>学院：计算机科学与技术学院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00808"/>
        </a:solidFill>
        <a:effectLst/>
      </p:bgPr>
    </p:bg>
    <p:spTree>
      <p:nvGrpSpPr>
        <p:cNvPr id="1" name=""/>
        <p:cNvGrpSpPr/>
        <p:nvPr/>
      </p:nvGrpSpPr>
      <p:grpSpPr>
        <a:xfrm>
          <a:off x="0" y="0"/>
          <a:ext cx="0" cy="0"/>
          <a:chOff x="0" y="0"/>
          <a:chExt cx="0" cy="0"/>
        </a:xfrm>
      </p:grpSpPr>
      <p:sp>
        <p:nvSpPr>
          <p:cNvPr id="34" name="矩形: 圆角 33"/>
          <p:cNvSpPr/>
          <p:nvPr/>
        </p:nvSpPr>
        <p:spPr>
          <a:xfrm>
            <a:off x="459846" y="677334"/>
            <a:ext cx="11272308" cy="5503333"/>
          </a:xfrm>
          <a:prstGeom prst="roundRect">
            <a:avLst>
              <a:gd name="adj" fmla="val 1282"/>
            </a:avLst>
          </a:prstGeom>
          <a:solidFill>
            <a:schemeClr val="bg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grpSp>
        <p:nvGrpSpPr>
          <p:cNvPr id="3" name="组合 2"/>
          <p:cNvGrpSpPr/>
          <p:nvPr/>
        </p:nvGrpSpPr>
        <p:grpSpPr>
          <a:xfrm>
            <a:off x="5304012" y="922696"/>
            <a:ext cx="2986088" cy="1326064"/>
            <a:chOff x="9136860" y="557832"/>
            <a:chExt cx="2986088" cy="1326064"/>
          </a:xfrm>
        </p:grpSpPr>
        <p:sp>
          <p:nvSpPr>
            <p:cNvPr id="4" name="文本框 3"/>
            <p:cNvSpPr txBox="1"/>
            <p:nvPr/>
          </p:nvSpPr>
          <p:spPr>
            <a:xfrm>
              <a:off x="9136860" y="557832"/>
              <a:ext cx="2986088"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1300" normalizeH="0" baseline="0" noProof="0" dirty="0">
                  <a:ln>
                    <a:noFill/>
                  </a:ln>
                  <a:solidFill>
                    <a:srgbClr val="600808"/>
                  </a:solidFill>
                  <a:effectLst/>
                  <a:uLnTx/>
                  <a:uFillTx/>
                  <a:latin typeface="思源黑体 CN Light" panose="020B0300000000000000" pitchFamily="34" charset="-122"/>
                  <a:ea typeface="思源黑体 CN Light" panose="020B0300000000000000" pitchFamily="34" charset="-122"/>
                  <a:cs typeface="+mn-cs"/>
                </a:rPr>
                <a:t>目录</a:t>
              </a:r>
              <a:endParaRPr kumimoji="0" lang="en-US" altLang="zh-CN" sz="4400" b="0" i="0" u="none" strike="noStrike" kern="1200" cap="none" spc="1300" normalizeH="0" baseline="0" noProof="0" dirty="0">
                <a:ln>
                  <a:noFill/>
                </a:ln>
                <a:solidFill>
                  <a:srgbClr val="600808"/>
                </a:solidFill>
                <a:effectLst/>
                <a:uLnTx/>
                <a:uFillTx/>
                <a:latin typeface="思源黑体 CN Light" panose="020B0300000000000000" pitchFamily="34" charset="-122"/>
                <a:ea typeface="思源黑体 CN Light" panose="020B0300000000000000" pitchFamily="34" charset="-122"/>
                <a:cs typeface="+mn-cs"/>
              </a:endParaRPr>
            </a:p>
          </p:txBody>
        </p:sp>
        <p:sp>
          <p:nvSpPr>
            <p:cNvPr id="5" name="文本框 4"/>
            <p:cNvSpPr txBox="1"/>
            <p:nvPr/>
          </p:nvSpPr>
          <p:spPr>
            <a:xfrm>
              <a:off x="9201155" y="1176010"/>
              <a:ext cx="147161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100" normalizeH="0" baseline="0" noProof="0" dirty="0">
                  <a:ln>
                    <a:noFill/>
                  </a:ln>
                  <a:solidFill>
                    <a:srgbClr val="600808"/>
                  </a:solidFill>
                  <a:effectLst/>
                  <a:uLnTx/>
                  <a:uFillTx/>
                  <a:latin typeface="Calibri Light" panose="020F0302020204030204" pitchFamily="34" charset="0"/>
                  <a:ea typeface="思源黑体 CN Light"/>
                  <a:cs typeface="+mn-cs"/>
                </a:rPr>
                <a:t>CONTENTS</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600808"/>
                </a:solidFill>
                <a:effectLst/>
                <a:uLnTx/>
                <a:uFillTx/>
                <a:latin typeface="思源黑体 CN Light"/>
                <a:ea typeface="思源黑体 CN Light"/>
                <a:cs typeface="+mn-cs"/>
              </a:endParaRPr>
            </a:p>
          </p:txBody>
        </p:sp>
      </p:grpSp>
      <p:cxnSp>
        <p:nvCxnSpPr>
          <p:cNvPr id="6" name="直接连接符 5"/>
          <p:cNvCxnSpPr/>
          <p:nvPr/>
        </p:nvCxnSpPr>
        <p:spPr>
          <a:xfrm flipH="1">
            <a:off x="6859905" y="937630"/>
            <a:ext cx="343132" cy="9041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4963784" y="940481"/>
            <a:ext cx="343132" cy="9041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082231" y="2965942"/>
            <a:ext cx="3846553" cy="762291"/>
            <a:chOff x="8198420" y="759586"/>
            <a:chExt cx="3846553" cy="762291"/>
          </a:xfrm>
        </p:grpSpPr>
        <p:sp>
          <p:nvSpPr>
            <p:cNvPr id="10" name="文本框 9"/>
            <p:cNvSpPr txBox="1"/>
            <p:nvPr/>
          </p:nvSpPr>
          <p:spPr>
            <a:xfrm>
              <a:off x="8198420" y="759586"/>
              <a:ext cx="3163825" cy="523220"/>
            </a:xfrm>
            <a:prstGeom prst="rect">
              <a:avLst/>
            </a:prstGeom>
            <a:noFill/>
          </p:spPr>
          <p:txBody>
            <a:bodyPr wrap="square" rtlCol="0">
              <a:spAutoFit/>
            </a:bodyPr>
            <a:lstStyle/>
            <a:p>
              <a:pPr lvl="0">
                <a:defRPr/>
              </a:pPr>
              <a:r>
                <a:rPr lang="zh-CN" altLang="en-US" sz="2800" spc="400" dirty="0">
                  <a:solidFill>
                    <a:srgbClr val="600808"/>
                  </a:solidFill>
                  <a:latin typeface="思源黑体 CN Light" panose="020B0300000000000000" pitchFamily="34" charset="-122"/>
                  <a:ea typeface="思源黑体 CN Light" panose="020B0300000000000000" pitchFamily="34" charset="-122"/>
                </a:rPr>
                <a:t>文章背景</a:t>
              </a:r>
            </a:p>
          </p:txBody>
        </p:sp>
        <p:sp>
          <p:nvSpPr>
            <p:cNvPr id="11" name="矩形 10"/>
            <p:cNvSpPr/>
            <p:nvPr/>
          </p:nvSpPr>
          <p:spPr>
            <a:xfrm>
              <a:off x="8224791" y="1260267"/>
              <a:ext cx="3820182" cy="261610"/>
            </a:xfrm>
            <a:prstGeom prst="rect">
              <a:avLst/>
            </a:prstGeom>
          </p:spPr>
          <p:txBody>
            <a:bodyPr wrap="square">
              <a:spAutoFit/>
            </a:bodyPr>
            <a:lstStyle/>
            <a:p>
              <a:pPr lvl="0" algn="dist">
                <a:defRPr/>
              </a:pPr>
              <a:r>
                <a:rPr lang="en-US" altLang="zh-CN" sz="1100" dirty="0">
                  <a:solidFill>
                    <a:srgbClr val="600808"/>
                  </a:solidFill>
                  <a:latin typeface="微软雅黑 Light" panose="020B0502040204020203" pitchFamily="34" charset="-122"/>
                  <a:ea typeface="微软雅黑 Light" panose="020B0502040204020203" pitchFamily="34" charset="-122"/>
                </a:rPr>
                <a:t>Article  background</a:t>
              </a:r>
            </a:p>
          </p:txBody>
        </p:sp>
      </p:grpSp>
      <p:sp>
        <p:nvSpPr>
          <p:cNvPr id="12" name="文本框 11"/>
          <p:cNvSpPr txBox="1"/>
          <p:nvPr/>
        </p:nvSpPr>
        <p:spPr>
          <a:xfrm>
            <a:off x="1349498" y="2933819"/>
            <a:ext cx="97108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rPr>
              <a:t>01</a:t>
            </a:r>
            <a:endParaRPr kumimoji="0" lang="zh-CN" altLang="en-US"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endParaRPr>
          </a:p>
        </p:txBody>
      </p:sp>
      <p:grpSp>
        <p:nvGrpSpPr>
          <p:cNvPr id="15" name="组合 14"/>
          <p:cNvGrpSpPr/>
          <p:nvPr/>
        </p:nvGrpSpPr>
        <p:grpSpPr>
          <a:xfrm>
            <a:off x="7106171" y="2980349"/>
            <a:ext cx="3728710" cy="764710"/>
            <a:chOff x="7737329" y="2266626"/>
            <a:chExt cx="3728710" cy="764710"/>
          </a:xfrm>
        </p:grpSpPr>
        <p:sp>
          <p:nvSpPr>
            <p:cNvPr id="17" name="文本框 16"/>
            <p:cNvSpPr txBox="1"/>
            <p:nvPr/>
          </p:nvSpPr>
          <p:spPr>
            <a:xfrm>
              <a:off x="7737329" y="2266626"/>
              <a:ext cx="3163825" cy="523220"/>
            </a:xfrm>
            <a:prstGeom prst="rect">
              <a:avLst/>
            </a:prstGeom>
            <a:noFill/>
          </p:spPr>
          <p:txBody>
            <a:bodyPr wrap="square" rtlCol="0">
              <a:spAutoFit/>
            </a:bodyPr>
            <a:lstStyle/>
            <a:p>
              <a:pPr lvl="0">
                <a:defRPr/>
              </a:pPr>
              <a:r>
                <a:rPr lang="zh-CN" altLang="en-US" sz="2800" spc="400" dirty="0">
                  <a:solidFill>
                    <a:srgbClr val="600808"/>
                  </a:solidFill>
                  <a:latin typeface="思源黑体 CN Light" panose="020B0300000000000000" pitchFamily="34" charset="-122"/>
                  <a:ea typeface="思源黑体 CN Light" panose="020B0300000000000000" pitchFamily="34" charset="-122"/>
                </a:rPr>
                <a:t>存在问题</a:t>
              </a:r>
              <a:endParaRPr kumimoji="0" lang="zh-CN" altLang="en-US" sz="2800" b="0" i="0" u="none" strike="noStrike" kern="1200" cap="none" spc="400" normalizeH="0" baseline="0" noProof="0" dirty="0">
                <a:ln>
                  <a:noFill/>
                </a:ln>
                <a:solidFill>
                  <a:srgbClr val="600808"/>
                </a:solidFill>
                <a:effectLst/>
                <a:uLnTx/>
                <a:uFillTx/>
                <a:latin typeface="思源黑体 CN Light" panose="020B0300000000000000" pitchFamily="34" charset="-122"/>
                <a:ea typeface="思源黑体 CN Light" panose="020B0300000000000000" pitchFamily="34" charset="-122"/>
                <a:cs typeface="+mn-cs"/>
              </a:endParaRPr>
            </a:p>
          </p:txBody>
        </p:sp>
        <p:sp>
          <p:nvSpPr>
            <p:cNvPr id="18" name="矩形 17"/>
            <p:cNvSpPr/>
            <p:nvPr/>
          </p:nvSpPr>
          <p:spPr>
            <a:xfrm>
              <a:off x="7786668" y="2769726"/>
              <a:ext cx="3679371" cy="261610"/>
            </a:xfrm>
            <a:prstGeom prst="rect">
              <a:avLst/>
            </a:prstGeom>
          </p:spPr>
          <p:txBody>
            <a:bodyPr wrap="square">
              <a:spAutoFit/>
            </a:bodyPr>
            <a:lstStyle/>
            <a:p>
              <a:pPr lvl="0" algn="dist">
                <a:defRPr/>
              </a:pPr>
              <a:r>
                <a:rPr lang="en-US" altLang="zh-CN" sz="1100" dirty="0">
                  <a:solidFill>
                    <a:srgbClr val="600808"/>
                  </a:solidFill>
                  <a:latin typeface="微软雅黑 Light" panose="020B0502040204020203" pitchFamily="34" charset="-122"/>
                  <a:ea typeface="微软雅黑 Light" panose="020B0502040204020203" pitchFamily="34" charset="-122"/>
                </a:rPr>
                <a:t>Existing problems</a:t>
              </a:r>
            </a:p>
          </p:txBody>
        </p:sp>
      </p:grpSp>
      <p:sp>
        <p:nvSpPr>
          <p:cNvPr id="16" name="文本框 15"/>
          <p:cNvSpPr txBox="1"/>
          <p:nvPr/>
        </p:nvSpPr>
        <p:spPr>
          <a:xfrm>
            <a:off x="6348537" y="2933819"/>
            <a:ext cx="97108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rPr>
              <a:t>02</a:t>
            </a:r>
            <a:endParaRPr kumimoji="0" lang="zh-CN" altLang="en-US"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endParaRPr>
          </a:p>
        </p:txBody>
      </p:sp>
      <p:grpSp>
        <p:nvGrpSpPr>
          <p:cNvPr id="20" name="组合 19"/>
          <p:cNvGrpSpPr/>
          <p:nvPr/>
        </p:nvGrpSpPr>
        <p:grpSpPr>
          <a:xfrm>
            <a:off x="2104004" y="4523455"/>
            <a:ext cx="3824780" cy="764710"/>
            <a:chOff x="7136263" y="3809902"/>
            <a:chExt cx="3824780" cy="764710"/>
          </a:xfrm>
        </p:grpSpPr>
        <p:sp>
          <p:nvSpPr>
            <p:cNvPr id="22" name="文本框 21"/>
            <p:cNvSpPr txBox="1"/>
            <p:nvPr/>
          </p:nvSpPr>
          <p:spPr>
            <a:xfrm>
              <a:off x="7136263" y="3809902"/>
              <a:ext cx="3163825" cy="523220"/>
            </a:xfrm>
            <a:prstGeom prst="rect">
              <a:avLst/>
            </a:prstGeom>
            <a:noFill/>
          </p:spPr>
          <p:txBody>
            <a:bodyPr wrap="square" rtlCol="0">
              <a:spAutoFit/>
            </a:bodyPr>
            <a:lstStyle/>
            <a:p>
              <a:pPr lvl="0">
                <a:defRPr/>
              </a:pPr>
              <a:r>
                <a:rPr kumimoji="0" lang="zh-CN" altLang="en-US" sz="2800" b="0" i="0" u="none" strike="noStrike" kern="1200" cap="none" spc="400" normalizeH="0" baseline="0" noProof="0" dirty="0">
                  <a:ln>
                    <a:noFill/>
                  </a:ln>
                  <a:solidFill>
                    <a:srgbClr val="600808"/>
                  </a:solidFill>
                  <a:effectLst/>
                  <a:uLnTx/>
                  <a:uFillTx/>
                  <a:latin typeface="思源黑体 CN Light" panose="020B0300000000000000" pitchFamily="34" charset="-122"/>
                  <a:ea typeface="思源黑体 CN Light" panose="020B0300000000000000" pitchFamily="34" charset="-122"/>
                  <a:cs typeface="+mn-cs"/>
                </a:rPr>
                <a:t>方法思路</a:t>
              </a:r>
            </a:p>
          </p:txBody>
        </p:sp>
        <p:sp>
          <p:nvSpPr>
            <p:cNvPr id="23" name="矩形 22"/>
            <p:cNvSpPr/>
            <p:nvPr/>
          </p:nvSpPr>
          <p:spPr>
            <a:xfrm>
              <a:off x="7143883" y="4313002"/>
              <a:ext cx="3817160" cy="261610"/>
            </a:xfrm>
            <a:prstGeom prst="rect">
              <a:avLst/>
            </a:prstGeom>
          </p:spPr>
          <p:txBody>
            <a:bodyPr wrap="square">
              <a:spAutoFit/>
            </a:bodyPr>
            <a:lstStyle/>
            <a:p>
              <a:pPr lvl="0" algn="dist">
                <a:defRPr/>
              </a:pPr>
              <a:r>
                <a:rPr lang="en-US" altLang="zh-CN" sz="1100" dirty="0">
                  <a:solidFill>
                    <a:srgbClr val="600808"/>
                  </a:solidFill>
                  <a:latin typeface="微软雅黑 Light" panose="020B0502040204020203" pitchFamily="34" charset="-122"/>
                  <a:ea typeface="微软雅黑 Light" panose="020B0502040204020203" pitchFamily="34" charset="-122"/>
                </a:rPr>
                <a:t>Methodology ideas</a:t>
              </a:r>
            </a:p>
          </p:txBody>
        </p:sp>
      </p:grpSp>
      <p:sp>
        <p:nvSpPr>
          <p:cNvPr id="21" name="文本框 20"/>
          <p:cNvSpPr txBox="1"/>
          <p:nvPr/>
        </p:nvSpPr>
        <p:spPr>
          <a:xfrm>
            <a:off x="1354423" y="4485834"/>
            <a:ext cx="97108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rPr>
              <a:t>03</a:t>
            </a:r>
            <a:endParaRPr kumimoji="0" lang="zh-CN" altLang="en-US"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endParaRPr>
          </a:p>
        </p:txBody>
      </p:sp>
      <p:grpSp>
        <p:nvGrpSpPr>
          <p:cNvPr id="25" name="组合 24"/>
          <p:cNvGrpSpPr/>
          <p:nvPr/>
        </p:nvGrpSpPr>
        <p:grpSpPr>
          <a:xfrm>
            <a:off x="7106169" y="4509428"/>
            <a:ext cx="3736333" cy="774142"/>
            <a:chOff x="6481573" y="5415952"/>
            <a:chExt cx="3736333" cy="774142"/>
          </a:xfrm>
        </p:grpSpPr>
        <p:sp>
          <p:nvSpPr>
            <p:cNvPr id="27" name="文本框 26"/>
            <p:cNvSpPr txBox="1"/>
            <p:nvPr/>
          </p:nvSpPr>
          <p:spPr>
            <a:xfrm>
              <a:off x="6481573" y="5415952"/>
              <a:ext cx="3163825" cy="523220"/>
            </a:xfrm>
            <a:prstGeom prst="rect">
              <a:avLst/>
            </a:prstGeom>
            <a:noFill/>
          </p:spPr>
          <p:txBody>
            <a:bodyPr wrap="square" rtlCol="0">
              <a:spAutoFit/>
            </a:bodyPr>
            <a:lstStyle/>
            <a:p>
              <a:pPr lvl="0">
                <a:defRPr/>
              </a:pPr>
              <a:r>
                <a:rPr kumimoji="0" lang="zh-CN" altLang="en-US" sz="2800" b="0" i="0" u="none" strike="noStrike" kern="1200" cap="none" spc="400" normalizeH="0" baseline="0" noProof="0" dirty="0">
                  <a:ln>
                    <a:noFill/>
                  </a:ln>
                  <a:solidFill>
                    <a:srgbClr val="600808"/>
                  </a:solidFill>
                  <a:effectLst/>
                  <a:uLnTx/>
                  <a:uFillTx/>
                  <a:latin typeface="思源黑体 CN Light" panose="020B0300000000000000" pitchFamily="34" charset="-122"/>
                  <a:ea typeface="思源黑体 CN Light" panose="020B0300000000000000" pitchFamily="34" charset="-122"/>
                  <a:cs typeface="+mn-cs"/>
                </a:rPr>
                <a:t>实验结果</a:t>
              </a:r>
            </a:p>
          </p:txBody>
        </p:sp>
        <p:sp>
          <p:nvSpPr>
            <p:cNvPr id="28" name="矩形 27"/>
            <p:cNvSpPr/>
            <p:nvPr/>
          </p:nvSpPr>
          <p:spPr>
            <a:xfrm>
              <a:off x="6501883" y="5928484"/>
              <a:ext cx="3716023" cy="261610"/>
            </a:xfrm>
            <a:prstGeom prst="rect">
              <a:avLst/>
            </a:prstGeom>
          </p:spPr>
          <p:txBody>
            <a:bodyPr wrap="square">
              <a:spAutoFit/>
            </a:bodyPr>
            <a:lstStyle/>
            <a:p>
              <a:pPr lvl="0" algn="dist">
                <a:defRPr/>
              </a:pPr>
              <a:r>
                <a:rPr lang="en-US" altLang="zh-CN" sz="1100" dirty="0">
                  <a:solidFill>
                    <a:srgbClr val="600808"/>
                  </a:solidFill>
                  <a:latin typeface="微软雅黑 Light" panose="020B0502040204020203" pitchFamily="34" charset="-122"/>
                  <a:ea typeface="微软雅黑 Light" panose="020B0502040204020203" pitchFamily="34" charset="-122"/>
                </a:rPr>
                <a:t>Experiment results</a:t>
              </a:r>
            </a:p>
          </p:txBody>
        </p:sp>
      </p:grpSp>
      <p:sp>
        <p:nvSpPr>
          <p:cNvPr id="26" name="文本框 25"/>
          <p:cNvSpPr txBox="1"/>
          <p:nvPr/>
        </p:nvSpPr>
        <p:spPr>
          <a:xfrm>
            <a:off x="6348537" y="4481311"/>
            <a:ext cx="97108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rPr>
              <a:t>04</a:t>
            </a:r>
            <a:endParaRPr kumimoji="0" lang="zh-CN" altLang="en-US"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59846" y="677334"/>
            <a:ext cx="11272308" cy="5503333"/>
          </a:xfrm>
          <a:prstGeom prst="roundRect">
            <a:avLst>
              <a:gd name="adj" fmla="val 1282"/>
            </a:avLst>
          </a:prstGeom>
          <a:solidFill>
            <a:schemeClr val="bg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cxnSp>
        <p:nvCxnSpPr>
          <p:cNvPr id="16" name="直接连接符 15"/>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9" name="椭圆 18"/>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0" name="椭圆 19"/>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1" name="椭圆 20"/>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pic>
        <p:nvPicPr>
          <p:cNvPr id="22" name="图片 21"/>
          <p:cNvPicPr>
            <a:picLocks noChangeAspect="1"/>
          </p:cNvPicPr>
          <p:nvPr/>
        </p:nvPicPr>
        <p:blipFill rotWithShape="1">
          <a:blip r:embed="rId3">
            <a:extLst>
              <a:ext uri="{28A0092B-C50C-407E-A947-70E740481C1C}">
                <a14:useLocalDpi xmlns:a14="http://schemas.microsoft.com/office/drawing/2010/main" val="0"/>
              </a:ext>
            </a:extLst>
          </a:blip>
          <a:srcRect l="18226" r="11018" b="2"/>
          <a:stretch>
            <a:fillRect/>
          </a:stretch>
        </p:blipFill>
        <p:spPr>
          <a:xfrm>
            <a:off x="4814283" y="677333"/>
            <a:ext cx="6917871" cy="5503333"/>
          </a:xfrm>
          <a:prstGeom prst="rect">
            <a:avLst/>
          </a:prstGeom>
          <a:ln>
            <a:noFill/>
          </a:ln>
          <a:effectLst>
            <a:outerShdw blurRad="190500" algn="tl" rotWithShape="0">
              <a:srgbClr val="000000">
                <a:alpha val="70000"/>
              </a:srgbClr>
            </a:outerShdw>
          </a:effectLst>
        </p:spPr>
      </p:pic>
      <p:sp>
        <p:nvSpPr>
          <p:cNvPr id="23" name="矩形: 圆角 22"/>
          <p:cNvSpPr/>
          <p:nvPr/>
        </p:nvSpPr>
        <p:spPr>
          <a:xfrm>
            <a:off x="1238064" y="3208715"/>
            <a:ext cx="4168823" cy="795738"/>
          </a:xfrm>
          <a:prstGeom prst="roundRect">
            <a:avLst>
              <a:gd name="adj" fmla="val 14408"/>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1197193" y="2231151"/>
            <a:ext cx="5566609" cy="2070645"/>
            <a:chOff x="6897884" y="2271825"/>
            <a:chExt cx="5566609" cy="2070645"/>
          </a:xfrm>
        </p:grpSpPr>
        <p:grpSp>
          <p:nvGrpSpPr>
            <p:cNvPr id="30" name="组合 29"/>
            <p:cNvGrpSpPr/>
            <p:nvPr/>
          </p:nvGrpSpPr>
          <p:grpSpPr>
            <a:xfrm>
              <a:off x="6897884" y="3303995"/>
              <a:ext cx="4458172" cy="1038475"/>
              <a:chOff x="6897884" y="3104638"/>
              <a:chExt cx="4458172" cy="1038475"/>
            </a:xfrm>
          </p:grpSpPr>
          <p:sp>
            <p:nvSpPr>
              <p:cNvPr id="33" name="文本框 32"/>
              <p:cNvSpPr txBox="1"/>
              <p:nvPr/>
            </p:nvSpPr>
            <p:spPr>
              <a:xfrm>
                <a:off x="6897884" y="3104638"/>
                <a:ext cx="4458172" cy="707886"/>
              </a:xfrm>
              <a:prstGeom prst="rect">
                <a:avLst/>
              </a:prstGeom>
              <a:noFill/>
            </p:spPr>
            <p:txBody>
              <a:bodyPr wrap="square" rtlCol="0">
                <a:spAutoFit/>
              </a:bodyPr>
              <a:lstStyle/>
              <a:p>
                <a:pPr lvl="0">
                  <a:defRPr/>
                </a:pPr>
                <a:r>
                  <a:rPr lang="zh-CN" altLang="en-US" sz="4000" spc="400" dirty="0">
                    <a:solidFill>
                      <a:srgbClr val="600808"/>
                    </a:solidFill>
                    <a:latin typeface="思源黑体 CN Light" panose="020B0300000000000000" pitchFamily="34" charset="-122"/>
                    <a:ea typeface="思源黑体 CN Light" panose="020B0300000000000000" pitchFamily="34" charset="-122"/>
                  </a:rPr>
                  <a:t>文章背景</a:t>
                </a:r>
              </a:p>
            </p:txBody>
          </p:sp>
          <p:sp>
            <p:nvSpPr>
              <p:cNvPr id="34" name="矩形 33"/>
              <p:cNvSpPr/>
              <p:nvPr/>
            </p:nvSpPr>
            <p:spPr>
              <a:xfrm>
                <a:off x="6928880" y="3889197"/>
                <a:ext cx="3477162" cy="253916"/>
              </a:xfrm>
              <a:prstGeom prst="rect">
                <a:avLst/>
              </a:prstGeom>
            </p:spPr>
            <p:txBody>
              <a:bodyPr wrap="square">
                <a:spAutoFit/>
              </a:bodyPr>
              <a:lstStyle/>
              <a:p>
                <a:pPr lvl="0" algn="dist">
                  <a:defRPr/>
                </a:pPr>
                <a:r>
                  <a:rPr lang="en-US" altLang="zh-CN" sz="1050" dirty="0">
                    <a:solidFill>
                      <a:srgbClr val="600808"/>
                    </a:solidFill>
                    <a:latin typeface="微软雅黑 Light" panose="020B0502040204020203" pitchFamily="34" charset="-122"/>
                    <a:ea typeface="微软雅黑 Light" panose="020B0502040204020203" pitchFamily="34" charset="-122"/>
                  </a:rPr>
                  <a:t>Article background</a:t>
                </a:r>
              </a:p>
            </p:txBody>
          </p:sp>
        </p:grpSp>
        <p:sp>
          <p:nvSpPr>
            <p:cNvPr id="31" name="文本框 30"/>
            <p:cNvSpPr txBox="1"/>
            <p:nvPr/>
          </p:nvSpPr>
          <p:spPr>
            <a:xfrm>
              <a:off x="6928880" y="2271825"/>
              <a:ext cx="55356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600808"/>
                  </a:solidFill>
                  <a:effectLst/>
                  <a:uLnTx/>
                  <a:uFillTx/>
                  <a:latin typeface="思源黑体 CN Light"/>
                  <a:ea typeface="思源黑体 CN Light"/>
                  <a:cs typeface="+mn-cs"/>
                </a:rPr>
                <a:t>Part 01</a:t>
              </a:r>
              <a:endParaRPr kumimoji="0" lang="zh-CN" altLang="en-US" sz="3600" b="0" i="0" u="none" strike="noStrike" kern="1200" cap="none" spc="0" normalizeH="0" baseline="0" noProof="0" dirty="0">
                <a:ln>
                  <a:noFill/>
                </a:ln>
                <a:solidFill>
                  <a:srgbClr val="600808"/>
                </a:solidFill>
                <a:effectLst/>
                <a:uLnTx/>
                <a:uFillTx/>
                <a:latin typeface="思源黑体 CN Light"/>
                <a:ea typeface="思源黑体 CN Light"/>
                <a:cs typeface="+mn-cs"/>
              </a:endParaRPr>
            </a:p>
          </p:txBody>
        </p:sp>
        <p:cxnSp>
          <p:nvCxnSpPr>
            <p:cNvPr id="32" name="直接连接符 31"/>
            <p:cNvCxnSpPr/>
            <p:nvPr/>
          </p:nvCxnSpPr>
          <p:spPr>
            <a:xfrm>
              <a:off x="7055960" y="3083772"/>
              <a:ext cx="432278" cy="0"/>
            </a:xfrm>
            <a:prstGeom prst="line">
              <a:avLst/>
            </a:prstGeom>
            <a:ln w="12700">
              <a:solidFill>
                <a:srgbClr val="600808">
                  <a:alpha val="99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782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p:cNvSpPr/>
          <p:nvPr/>
        </p:nvSpPr>
        <p:spPr>
          <a:xfrm>
            <a:off x="677069" y="540772"/>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4" name="矩形 3">
            <a:extLst>
              <a:ext uri="{FF2B5EF4-FFF2-40B4-BE49-F238E27FC236}">
                <a16:creationId xmlns:a16="http://schemas.microsoft.com/office/drawing/2014/main" id="{C28414DE-2BCC-46CA-B451-991A767B292E}"/>
              </a:ext>
            </a:extLst>
          </p:cNvPr>
          <p:cNvSpPr/>
          <p:nvPr/>
        </p:nvSpPr>
        <p:spPr>
          <a:xfrm>
            <a:off x="3048000" y="1305342"/>
            <a:ext cx="6096000" cy="369332"/>
          </a:xfrm>
          <a:prstGeom prst="rect">
            <a:avLst/>
          </a:prstGeom>
        </p:spPr>
        <p:txBody>
          <a:bodyPr>
            <a:spAutoFit/>
          </a:bodyPr>
          <a:lstStyle/>
          <a:p>
            <a:pPr algn="just"/>
            <a:endParaRPr lang="zh-CN" altLang="en-US" dirty="0">
              <a:effectLst/>
              <a:latin typeface="Arial" panose="020B0604020202020204" pitchFamily="34" charset="0"/>
            </a:endParaRPr>
          </a:p>
        </p:txBody>
      </p:sp>
      <p:sp>
        <p:nvSpPr>
          <p:cNvPr id="13" name="文本框 12">
            <a:extLst>
              <a:ext uri="{FF2B5EF4-FFF2-40B4-BE49-F238E27FC236}">
                <a16:creationId xmlns:a16="http://schemas.microsoft.com/office/drawing/2014/main" id="{1C53E062-8B9D-4D6B-9EF5-A378F25E9776}"/>
              </a:ext>
            </a:extLst>
          </p:cNvPr>
          <p:cNvSpPr txBox="1"/>
          <p:nvPr/>
        </p:nvSpPr>
        <p:spPr>
          <a:xfrm>
            <a:off x="1923201" y="1641659"/>
            <a:ext cx="7560936" cy="2308324"/>
          </a:xfrm>
          <a:prstGeom prst="rect">
            <a:avLst/>
          </a:prstGeom>
          <a:noFill/>
        </p:spPr>
        <p:txBody>
          <a:bodyPr wrap="square" rtlCol="0">
            <a:spAutoFit/>
          </a:bodyPr>
          <a:lstStyle/>
          <a:p>
            <a:pPr indent="457200"/>
            <a:r>
              <a:rPr lang="zh-CN" altLang="en-US" dirty="0"/>
              <a:t>一些大数据平台，如</a:t>
            </a:r>
            <a:r>
              <a:rPr lang="en-US" altLang="zh-CN" dirty="0"/>
              <a:t>Apache Hadoop</a:t>
            </a:r>
            <a:r>
              <a:rPr lang="zh-CN" altLang="en-US" dirty="0"/>
              <a:t>、</a:t>
            </a:r>
            <a:r>
              <a:rPr lang="en-US" altLang="zh-CN" dirty="0"/>
              <a:t>Spark</a:t>
            </a:r>
            <a:r>
              <a:rPr lang="zh-CN" altLang="en-US" dirty="0"/>
              <a:t>，被广泛应用于处理分布式集群中的大量数据，包括网络规模的数据挖掘、在线分析、机器学习等，这些应用通常都是在许多并行任务组成的阶段中执行，其最重要的组件之一就是任务调度器。</a:t>
            </a:r>
            <a:endParaRPr lang="en-US" altLang="zh-CN" dirty="0"/>
          </a:p>
          <a:p>
            <a:pPr indent="457200"/>
            <a:r>
              <a:rPr lang="zh-CN" altLang="en-US" dirty="0"/>
              <a:t>任务调度器负责将应用程序的任务调度到集群节点上的可用资源，不同的集群节点，处理任务的时间和资源利用率不用，所以任务调度程序的最终目标是找到一个最优的任务分配，使调度任务的平均执行时间最小化，分配资源的利用率最大化。</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p:cNvSpPr/>
          <p:nvPr/>
        </p:nvSpPr>
        <p:spPr>
          <a:xfrm>
            <a:off x="624239" y="540772"/>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4" name="文本框 3">
            <a:extLst>
              <a:ext uri="{FF2B5EF4-FFF2-40B4-BE49-F238E27FC236}">
                <a16:creationId xmlns:a16="http://schemas.microsoft.com/office/drawing/2014/main" id="{E62FBD05-0160-47E3-B382-89AB9B292273}"/>
              </a:ext>
            </a:extLst>
          </p:cNvPr>
          <p:cNvSpPr txBox="1"/>
          <p:nvPr/>
        </p:nvSpPr>
        <p:spPr>
          <a:xfrm>
            <a:off x="1684751" y="1684751"/>
            <a:ext cx="7559457" cy="1200329"/>
          </a:xfrm>
          <a:prstGeom prst="rect">
            <a:avLst/>
          </a:prstGeom>
          <a:noFill/>
        </p:spPr>
        <p:txBody>
          <a:bodyPr wrap="square" rtlCol="0">
            <a:spAutoFit/>
          </a:bodyPr>
          <a:lstStyle/>
          <a:p>
            <a:pPr indent="457200"/>
            <a:r>
              <a:rPr lang="zh-CN" altLang="en-US" dirty="0"/>
              <a:t>随着存储技术的快速发展，新的存储介质（如</a:t>
            </a:r>
            <a:r>
              <a:rPr lang="en-US" altLang="zh-CN" dirty="0"/>
              <a:t>NVRAM</a:t>
            </a:r>
            <a:r>
              <a:rPr lang="zh-CN" altLang="en-US" dirty="0"/>
              <a:t>、</a:t>
            </a:r>
            <a:r>
              <a:rPr lang="en-US" altLang="zh-CN" dirty="0" err="1"/>
              <a:t>ssd</a:t>
            </a:r>
            <a:r>
              <a:rPr lang="zh-CN" altLang="en-US" dirty="0"/>
              <a:t>）的出现，刺激了集群计算中分层存储系统的出现，一些大数据平台扩展了其存储架构，除了</a:t>
            </a:r>
            <a:r>
              <a:rPr lang="en-US" altLang="zh-CN" dirty="0"/>
              <a:t>HDD</a:t>
            </a:r>
            <a:r>
              <a:rPr lang="zh-CN" altLang="en-US" dirty="0"/>
              <a:t>设备以外，内存和</a:t>
            </a:r>
            <a:r>
              <a:rPr lang="en-US" altLang="zh-CN" dirty="0"/>
              <a:t>SSD</a:t>
            </a:r>
            <a:r>
              <a:rPr lang="zh-CN" altLang="en-US" dirty="0"/>
              <a:t>设备中均能存储数据，这大大提高了集群的整体性能。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59846" y="677334"/>
            <a:ext cx="11272308" cy="5503333"/>
          </a:xfrm>
          <a:prstGeom prst="roundRect">
            <a:avLst>
              <a:gd name="adj" fmla="val 1282"/>
            </a:avLst>
          </a:prstGeom>
          <a:solidFill>
            <a:schemeClr val="bg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cxnSp>
        <p:nvCxnSpPr>
          <p:cNvPr id="16" name="直接连接符 15"/>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9" name="椭圆 18"/>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0" name="椭圆 19"/>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1" name="椭圆 20"/>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pic>
        <p:nvPicPr>
          <p:cNvPr id="22" name="图片 21"/>
          <p:cNvPicPr>
            <a:picLocks noChangeAspect="1"/>
          </p:cNvPicPr>
          <p:nvPr/>
        </p:nvPicPr>
        <p:blipFill rotWithShape="1">
          <a:blip r:embed="rId3">
            <a:extLst>
              <a:ext uri="{28A0092B-C50C-407E-A947-70E740481C1C}">
                <a14:useLocalDpi xmlns:a14="http://schemas.microsoft.com/office/drawing/2010/main" val="0"/>
              </a:ext>
            </a:extLst>
          </a:blip>
          <a:srcRect l="18226" r="11018" b="2"/>
          <a:stretch>
            <a:fillRect/>
          </a:stretch>
        </p:blipFill>
        <p:spPr>
          <a:xfrm>
            <a:off x="4814283" y="677333"/>
            <a:ext cx="6917871" cy="5503333"/>
          </a:xfrm>
          <a:prstGeom prst="rect">
            <a:avLst/>
          </a:prstGeom>
          <a:ln>
            <a:noFill/>
          </a:ln>
          <a:effectLst>
            <a:outerShdw blurRad="190500" algn="tl" rotWithShape="0">
              <a:srgbClr val="000000">
                <a:alpha val="70000"/>
              </a:srgbClr>
            </a:outerShdw>
          </a:effectLst>
        </p:spPr>
      </p:pic>
      <p:sp>
        <p:nvSpPr>
          <p:cNvPr id="23" name="矩形: 圆角 22"/>
          <p:cNvSpPr/>
          <p:nvPr/>
        </p:nvSpPr>
        <p:spPr>
          <a:xfrm>
            <a:off x="1238064" y="3208715"/>
            <a:ext cx="4168823" cy="795738"/>
          </a:xfrm>
          <a:prstGeom prst="roundRect">
            <a:avLst>
              <a:gd name="adj" fmla="val 14408"/>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1197193" y="2231151"/>
            <a:ext cx="5566609" cy="2070645"/>
            <a:chOff x="6897884" y="2271825"/>
            <a:chExt cx="5566609" cy="2070645"/>
          </a:xfrm>
        </p:grpSpPr>
        <p:grpSp>
          <p:nvGrpSpPr>
            <p:cNvPr id="30" name="组合 29"/>
            <p:cNvGrpSpPr/>
            <p:nvPr/>
          </p:nvGrpSpPr>
          <p:grpSpPr>
            <a:xfrm>
              <a:off x="6897884" y="3303995"/>
              <a:ext cx="4458172" cy="1038475"/>
              <a:chOff x="6897884" y="3104638"/>
              <a:chExt cx="4458172" cy="1038475"/>
            </a:xfrm>
          </p:grpSpPr>
          <p:sp>
            <p:nvSpPr>
              <p:cNvPr id="33" name="文本框 32"/>
              <p:cNvSpPr txBox="1"/>
              <p:nvPr/>
            </p:nvSpPr>
            <p:spPr>
              <a:xfrm>
                <a:off x="6897884" y="3104638"/>
                <a:ext cx="4458172" cy="707886"/>
              </a:xfrm>
              <a:prstGeom prst="rect">
                <a:avLst/>
              </a:prstGeom>
              <a:noFill/>
            </p:spPr>
            <p:txBody>
              <a:bodyPr wrap="square" rtlCol="0">
                <a:spAutoFit/>
              </a:bodyPr>
              <a:lstStyle/>
              <a:p>
                <a:pPr lvl="0">
                  <a:defRPr/>
                </a:pPr>
                <a:r>
                  <a:rPr lang="zh-CN" altLang="en-US" sz="4000" spc="400" dirty="0">
                    <a:solidFill>
                      <a:srgbClr val="600808"/>
                    </a:solidFill>
                    <a:latin typeface="思源黑体 CN Light" panose="020B0300000000000000" pitchFamily="34" charset="-122"/>
                    <a:ea typeface="思源黑体 CN Light" panose="020B0300000000000000" pitchFamily="34" charset="-122"/>
                  </a:rPr>
                  <a:t>存在问题</a:t>
                </a:r>
              </a:p>
            </p:txBody>
          </p:sp>
          <p:sp>
            <p:nvSpPr>
              <p:cNvPr id="34" name="矩形 33"/>
              <p:cNvSpPr/>
              <p:nvPr/>
            </p:nvSpPr>
            <p:spPr>
              <a:xfrm>
                <a:off x="6928880" y="3889197"/>
                <a:ext cx="3477162" cy="253916"/>
              </a:xfrm>
              <a:prstGeom prst="rect">
                <a:avLst/>
              </a:prstGeom>
            </p:spPr>
            <p:txBody>
              <a:bodyPr wrap="square">
                <a:spAutoFit/>
              </a:bodyPr>
              <a:lstStyle/>
              <a:p>
                <a:pPr lvl="0" algn="dist">
                  <a:defRPr/>
                </a:pPr>
                <a:r>
                  <a:rPr lang="en-US" altLang="zh-CN" sz="1050" dirty="0">
                    <a:solidFill>
                      <a:srgbClr val="600808"/>
                    </a:solidFill>
                    <a:latin typeface="微软雅黑 Light" panose="020B0502040204020203" pitchFamily="34" charset="-122"/>
                    <a:ea typeface="微软雅黑 Light" panose="020B0502040204020203" pitchFamily="34" charset="-122"/>
                  </a:rPr>
                  <a:t>Existing problem</a:t>
                </a:r>
              </a:p>
            </p:txBody>
          </p:sp>
        </p:grpSp>
        <p:sp>
          <p:nvSpPr>
            <p:cNvPr id="31" name="文本框 30"/>
            <p:cNvSpPr txBox="1"/>
            <p:nvPr/>
          </p:nvSpPr>
          <p:spPr>
            <a:xfrm>
              <a:off x="6928880" y="2271825"/>
              <a:ext cx="55356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600808"/>
                  </a:solidFill>
                  <a:effectLst/>
                  <a:uLnTx/>
                  <a:uFillTx/>
                  <a:latin typeface="思源黑体 CN Light"/>
                  <a:ea typeface="思源黑体 CN Light"/>
                  <a:cs typeface="+mn-cs"/>
                </a:rPr>
                <a:t>Part 02</a:t>
              </a:r>
              <a:endParaRPr kumimoji="0" lang="zh-CN" altLang="en-US" sz="3600" b="0" i="0" u="none" strike="noStrike" kern="1200" cap="none" spc="0" normalizeH="0" baseline="0" noProof="0" dirty="0">
                <a:ln>
                  <a:noFill/>
                </a:ln>
                <a:solidFill>
                  <a:srgbClr val="600808"/>
                </a:solidFill>
                <a:effectLst/>
                <a:uLnTx/>
                <a:uFillTx/>
                <a:latin typeface="思源黑体 CN Light"/>
                <a:ea typeface="思源黑体 CN Light"/>
                <a:cs typeface="+mn-cs"/>
              </a:endParaRPr>
            </a:p>
          </p:txBody>
        </p:sp>
        <p:cxnSp>
          <p:nvCxnSpPr>
            <p:cNvPr id="32" name="直接连接符 31"/>
            <p:cNvCxnSpPr/>
            <p:nvPr/>
          </p:nvCxnSpPr>
          <p:spPr>
            <a:xfrm>
              <a:off x="7055960" y="3083772"/>
              <a:ext cx="432278" cy="0"/>
            </a:xfrm>
            <a:prstGeom prst="line">
              <a:avLst/>
            </a:prstGeom>
            <a:ln w="12700">
              <a:solidFill>
                <a:srgbClr val="600808">
                  <a:alpha val="99000"/>
                </a:srgb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p:cNvSpPr/>
          <p:nvPr/>
        </p:nvSpPr>
        <p:spPr>
          <a:xfrm>
            <a:off x="677069" y="615496"/>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4" name="文本框 3">
            <a:extLst>
              <a:ext uri="{FF2B5EF4-FFF2-40B4-BE49-F238E27FC236}">
                <a16:creationId xmlns:a16="http://schemas.microsoft.com/office/drawing/2014/main" id="{E9707784-765F-4B40-B87B-87427CF6BFBB}"/>
              </a:ext>
            </a:extLst>
          </p:cNvPr>
          <p:cNvSpPr txBox="1"/>
          <p:nvPr/>
        </p:nvSpPr>
        <p:spPr>
          <a:xfrm>
            <a:off x="1860115" y="1714500"/>
            <a:ext cx="7979080" cy="2862322"/>
          </a:xfrm>
          <a:prstGeom prst="rect">
            <a:avLst/>
          </a:prstGeom>
          <a:noFill/>
        </p:spPr>
        <p:txBody>
          <a:bodyPr wrap="square" rtlCol="0">
            <a:spAutoFit/>
          </a:bodyPr>
          <a:lstStyle/>
          <a:p>
            <a:pPr indent="457200"/>
            <a:r>
              <a:rPr lang="zh-CN" altLang="en-US" dirty="0"/>
              <a:t>虽然分级存储系统的出现提高了集群的整体性能，然而当前的任务调度程序并不关心存储层的存在以及他们之间的性能差异。</a:t>
            </a:r>
            <a:endParaRPr lang="en-US" altLang="zh-CN" dirty="0"/>
          </a:p>
          <a:p>
            <a:pPr indent="457200"/>
            <a:r>
              <a:rPr lang="zh-CN" altLang="en-US" dirty="0"/>
              <a:t>在分级存储时代，一个任务可能从不同存储介质中读取数据。因此，一组数据本地任务的执行时间可能会每个任务读取的存储介质的</a:t>
            </a:r>
            <a:r>
              <a:rPr lang="en-US" altLang="zh-CN" dirty="0"/>
              <a:t>I/O</a:t>
            </a:r>
            <a:r>
              <a:rPr lang="zh-CN" altLang="en-US" dirty="0"/>
              <a:t>性能不同而又很大的差异。</a:t>
            </a:r>
            <a:endParaRPr lang="en-US" altLang="zh-CN" dirty="0"/>
          </a:p>
          <a:p>
            <a:pPr indent="457200"/>
            <a:r>
              <a:rPr lang="zh-CN" altLang="en-US" dirty="0"/>
              <a:t>同时，随着互联网宽带的不断整加，任务的执行时间正在向存储设备的</a:t>
            </a:r>
            <a:r>
              <a:rPr lang="en-US" altLang="zh-CN" dirty="0"/>
              <a:t>I/O</a:t>
            </a:r>
            <a:r>
              <a:rPr lang="zh-CN" altLang="en-US" dirty="0"/>
              <a:t>性能转移。</a:t>
            </a:r>
            <a:endParaRPr lang="en-US" altLang="zh-CN" dirty="0"/>
          </a:p>
          <a:p>
            <a:pPr indent="457200"/>
            <a:endParaRPr lang="en-US" altLang="zh-CN" dirty="0"/>
          </a:p>
          <a:p>
            <a:pPr indent="457200"/>
            <a:endParaRPr lang="en-US" altLang="zh-CN" dirty="0"/>
          </a:p>
          <a:p>
            <a:pPr indent="457200"/>
            <a:r>
              <a:rPr lang="zh-CN" altLang="en-US" dirty="0"/>
              <a:t>很少有算法能够完全的处理分级存储上的任务调度问题。</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6" name="文本框 5">
            <a:extLst>
              <a:ext uri="{FF2B5EF4-FFF2-40B4-BE49-F238E27FC236}">
                <a16:creationId xmlns:a16="http://schemas.microsoft.com/office/drawing/2014/main" id="{1E31E3D8-839E-44D7-9CAA-2B8EAF9C82E3}"/>
              </a:ext>
            </a:extLst>
          </p:cNvPr>
          <p:cNvSpPr txBox="1"/>
          <p:nvPr/>
        </p:nvSpPr>
        <p:spPr>
          <a:xfrm>
            <a:off x="2194675" y="4382727"/>
            <a:ext cx="7766137" cy="923330"/>
          </a:xfrm>
          <a:prstGeom prst="rect">
            <a:avLst/>
          </a:prstGeom>
          <a:noFill/>
        </p:spPr>
        <p:txBody>
          <a:bodyPr wrap="square" rtlCol="0">
            <a:spAutoFit/>
          </a:bodyPr>
          <a:lstStyle/>
          <a:p>
            <a:pPr indent="457200"/>
            <a:r>
              <a:rPr lang="zh-CN" altLang="en-US" dirty="0"/>
              <a:t>任务</a:t>
            </a:r>
            <a:r>
              <a:rPr lang="en-US" altLang="zh-CN" dirty="0" err="1"/>
              <a:t>Ti</a:t>
            </a:r>
            <a:r>
              <a:rPr lang="zh-CN" altLang="en-US" dirty="0"/>
              <a:t>需要对应的数据块</a:t>
            </a:r>
            <a:r>
              <a:rPr lang="en-US" altLang="zh-CN" dirty="0"/>
              <a:t>Bi</a:t>
            </a:r>
            <a:r>
              <a:rPr lang="zh-CN" altLang="en-US" dirty="0"/>
              <a:t>，</a:t>
            </a:r>
            <a:r>
              <a:rPr lang="en-US" altLang="zh-CN" dirty="0"/>
              <a:t>T1</a:t>
            </a:r>
            <a:r>
              <a:rPr lang="zh-CN" altLang="en-US" dirty="0"/>
              <a:t>实现内存本地调度，</a:t>
            </a:r>
            <a:r>
              <a:rPr lang="en-US" altLang="zh-CN" dirty="0"/>
              <a:t>T2</a:t>
            </a:r>
            <a:r>
              <a:rPr lang="zh-CN" altLang="en-US" dirty="0"/>
              <a:t>实现机架本地调度，</a:t>
            </a:r>
            <a:r>
              <a:rPr lang="en-US" altLang="zh-CN" dirty="0"/>
              <a:t>T3</a:t>
            </a:r>
            <a:r>
              <a:rPr lang="zh-CN" altLang="en-US" dirty="0"/>
              <a:t>实现</a:t>
            </a:r>
            <a:r>
              <a:rPr lang="en-US" altLang="zh-CN" dirty="0"/>
              <a:t>SSD</a:t>
            </a:r>
            <a:r>
              <a:rPr lang="zh-CN" altLang="en-US" dirty="0"/>
              <a:t>本地调度，不同的存储层对任务完成的时间影响不同，考虑存储层对充分利用分层存储所提供的好处至关重要。</a:t>
            </a:r>
          </a:p>
        </p:txBody>
      </p:sp>
      <p:pic>
        <p:nvPicPr>
          <p:cNvPr id="13" name="图片 12">
            <a:extLst>
              <a:ext uri="{FF2B5EF4-FFF2-40B4-BE49-F238E27FC236}">
                <a16:creationId xmlns:a16="http://schemas.microsoft.com/office/drawing/2014/main" id="{9D8FF227-8691-4751-98AA-6CBF32CC53A7}"/>
              </a:ext>
            </a:extLst>
          </p:cNvPr>
          <p:cNvPicPr>
            <a:picLocks noChangeAspect="1"/>
          </p:cNvPicPr>
          <p:nvPr/>
        </p:nvPicPr>
        <p:blipFill>
          <a:blip r:embed="rId3"/>
          <a:stretch>
            <a:fillRect/>
          </a:stretch>
        </p:blipFill>
        <p:spPr>
          <a:xfrm>
            <a:off x="3215471" y="1092002"/>
            <a:ext cx="6015842" cy="2916425"/>
          </a:xfrm>
          <a:prstGeom prst="rect">
            <a:avLst/>
          </a:prstGeom>
        </p:spPr>
      </p:pic>
    </p:spTree>
    <p:extLst>
      <p:ext uri="{BB962C8B-B14F-4D97-AF65-F5344CB8AC3E}">
        <p14:creationId xmlns:p14="http://schemas.microsoft.com/office/powerpoint/2010/main" val="259500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59846" y="677334"/>
            <a:ext cx="11272308" cy="5503333"/>
          </a:xfrm>
          <a:prstGeom prst="roundRect">
            <a:avLst>
              <a:gd name="adj" fmla="val 1282"/>
            </a:avLst>
          </a:prstGeom>
          <a:solidFill>
            <a:schemeClr val="bg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cxnSp>
        <p:nvCxnSpPr>
          <p:cNvPr id="16" name="直接连接符 15"/>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9" name="椭圆 18"/>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0" name="椭圆 19"/>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1" name="椭圆 20"/>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pic>
        <p:nvPicPr>
          <p:cNvPr id="22" name="图片 21"/>
          <p:cNvPicPr>
            <a:picLocks noChangeAspect="1"/>
          </p:cNvPicPr>
          <p:nvPr/>
        </p:nvPicPr>
        <p:blipFill rotWithShape="1">
          <a:blip r:embed="rId3">
            <a:extLst>
              <a:ext uri="{28A0092B-C50C-407E-A947-70E740481C1C}">
                <a14:useLocalDpi xmlns:a14="http://schemas.microsoft.com/office/drawing/2010/main" val="0"/>
              </a:ext>
            </a:extLst>
          </a:blip>
          <a:srcRect l="18226" r="11018" b="2"/>
          <a:stretch>
            <a:fillRect/>
          </a:stretch>
        </p:blipFill>
        <p:spPr>
          <a:xfrm>
            <a:off x="4814283" y="677333"/>
            <a:ext cx="6917871" cy="5503333"/>
          </a:xfrm>
          <a:prstGeom prst="rect">
            <a:avLst/>
          </a:prstGeom>
          <a:ln>
            <a:noFill/>
          </a:ln>
          <a:effectLst>
            <a:outerShdw blurRad="190500" algn="tl" rotWithShape="0">
              <a:srgbClr val="000000">
                <a:alpha val="70000"/>
              </a:srgbClr>
            </a:outerShdw>
          </a:effectLst>
        </p:spPr>
      </p:pic>
      <p:sp>
        <p:nvSpPr>
          <p:cNvPr id="23" name="矩形: 圆角 22"/>
          <p:cNvSpPr/>
          <p:nvPr/>
        </p:nvSpPr>
        <p:spPr>
          <a:xfrm>
            <a:off x="1238064" y="3208715"/>
            <a:ext cx="4168823" cy="795738"/>
          </a:xfrm>
          <a:prstGeom prst="roundRect">
            <a:avLst>
              <a:gd name="adj" fmla="val 14408"/>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1197193" y="2231151"/>
            <a:ext cx="5566609" cy="2078339"/>
            <a:chOff x="6897884" y="2271825"/>
            <a:chExt cx="5566609" cy="2078339"/>
          </a:xfrm>
        </p:grpSpPr>
        <p:grpSp>
          <p:nvGrpSpPr>
            <p:cNvPr id="30" name="组合 29"/>
            <p:cNvGrpSpPr/>
            <p:nvPr/>
          </p:nvGrpSpPr>
          <p:grpSpPr>
            <a:xfrm>
              <a:off x="6897884" y="3303995"/>
              <a:ext cx="4458172" cy="1046169"/>
              <a:chOff x="6897884" y="3104638"/>
              <a:chExt cx="4458172" cy="1046169"/>
            </a:xfrm>
          </p:grpSpPr>
          <p:sp>
            <p:nvSpPr>
              <p:cNvPr id="33" name="文本框 32"/>
              <p:cNvSpPr txBox="1"/>
              <p:nvPr/>
            </p:nvSpPr>
            <p:spPr>
              <a:xfrm>
                <a:off x="6897884" y="3104638"/>
                <a:ext cx="4458172" cy="707886"/>
              </a:xfrm>
              <a:prstGeom prst="rect">
                <a:avLst/>
              </a:prstGeom>
              <a:noFill/>
            </p:spPr>
            <p:txBody>
              <a:bodyPr wrap="square" rtlCol="0">
                <a:spAutoFit/>
              </a:bodyPr>
              <a:lstStyle/>
              <a:p>
                <a:pPr lvl="0">
                  <a:defRPr/>
                </a:pPr>
                <a:r>
                  <a:rPr lang="zh-CN" altLang="en-US" sz="4000" spc="400" dirty="0">
                    <a:solidFill>
                      <a:srgbClr val="600808"/>
                    </a:solidFill>
                    <a:latin typeface="思源黑体 CN Light" panose="020B0300000000000000" pitchFamily="34" charset="-122"/>
                    <a:ea typeface="思源黑体 CN Light" panose="020B0300000000000000" pitchFamily="34" charset="-122"/>
                  </a:rPr>
                  <a:t>方法思路</a:t>
                </a:r>
              </a:p>
            </p:txBody>
          </p:sp>
          <p:sp>
            <p:nvSpPr>
              <p:cNvPr id="34" name="矩形 33"/>
              <p:cNvSpPr/>
              <p:nvPr/>
            </p:nvSpPr>
            <p:spPr>
              <a:xfrm>
                <a:off x="6928880" y="3889197"/>
                <a:ext cx="3477162" cy="261610"/>
              </a:xfrm>
              <a:prstGeom prst="rect">
                <a:avLst/>
              </a:prstGeom>
            </p:spPr>
            <p:txBody>
              <a:bodyPr wrap="square">
                <a:spAutoFit/>
              </a:bodyPr>
              <a:lstStyle/>
              <a:p>
                <a:pPr lvl="0" algn="dist">
                  <a:defRPr/>
                </a:pPr>
                <a:r>
                  <a:rPr lang="en-US" altLang="zh-CN" sz="1050" dirty="0">
                    <a:solidFill>
                      <a:srgbClr val="600808"/>
                    </a:solidFill>
                    <a:latin typeface="微软雅黑 Light" panose="020B0502040204020203" pitchFamily="34" charset="-122"/>
                    <a:ea typeface="微软雅黑 Light" panose="020B0502040204020203" pitchFamily="34" charset="-122"/>
                  </a:rPr>
                  <a:t>Methodology ideas</a:t>
                </a:r>
              </a:p>
            </p:txBody>
          </p:sp>
        </p:grpSp>
        <p:sp>
          <p:nvSpPr>
            <p:cNvPr id="31" name="文本框 30"/>
            <p:cNvSpPr txBox="1"/>
            <p:nvPr/>
          </p:nvSpPr>
          <p:spPr>
            <a:xfrm>
              <a:off x="6928880" y="2271825"/>
              <a:ext cx="55356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600808"/>
                  </a:solidFill>
                  <a:effectLst/>
                  <a:uLnTx/>
                  <a:uFillTx/>
                  <a:latin typeface="思源黑体 CN Light"/>
                  <a:ea typeface="思源黑体 CN Light"/>
                  <a:cs typeface="+mn-cs"/>
                </a:rPr>
                <a:t>Part 03</a:t>
              </a:r>
              <a:endParaRPr kumimoji="0" lang="zh-CN" altLang="en-US" sz="3600" b="0" i="0" u="none" strike="noStrike" kern="1200" cap="none" spc="0" normalizeH="0" baseline="0" noProof="0" dirty="0">
                <a:ln>
                  <a:noFill/>
                </a:ln>
                <a:solidFill>
                  <a:srgbClr val="600808"/>
                </a:solidFill>
                <a:effectLst/>
                <a:uLnTx/>
                <a:uFillTx/>
                <a:latin typeface="思源黑体 CN Light"/>
                <a:ea typeface="思源黑体 CN Light"/>
                <a:cs typeface="+mn-cs"/>
              </a:endParaRPr>
            </a:p>
          </p:txBody>
        </p:sp>
        <p:cxnSp>
          <p:nvCxnSpPr>
            <p:cNvPr id="32" name="直接连接符 31"/>
            <p:cNvCxnSpPr/>
            <p:nvPr/>
          </p:nvCxnSpPr>
          <p:spPr>
            <a:xfrm>
              <a:off x="7055960" y="3083772"/>
              <a:ext cx="432278" cy="0"/>
            </a:xfrm>
            <a:prstGeom prst="line">
              <a:avLst/>
            </a:prstGeom>
            <a:ln w="12700">
              <a:solidFill>
                <a:srgbClr val="600808">
                  <a:alpha val="99000"/>
                </a:srgb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1_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1">
      <a:majorFont>
        <a:latin typeface=""/>
        <a:ea typeface="思源黑体 CN Heavy"/>
        <a:cs typeface=""/>
      </a:majorFont>
      <a:minorFont>
        <a:latin typeface="思源黑体 CN Light"/>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1">
      <a:majorFont>
        <a:latin typeface=""/>
        <a:ea typeface="思源黑体 CN Heavy"/>
        <a:cs typeface=""/>
      </a:majorFont>
      <a:minorFont>
        <a:latin typeface="思源黑体 CN Light"/>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9_Office 主题">
  <a:themeElements>
    <a:clrScheme name="自定义 10">
      <a:dk1>
        <a:srgbClr val="2E2E2E"/>
      </a:dk1>
      <a:lt1>
        <a:sysClr val="window" lastClr="FFFFFF"/>
      </a:lt1>
      <a:dk2>
        <a:srgbClr val="44546A"/>
      </a:dk2>
      <a:lt2>
        <a:srgbClr val="E7E6E6"/>
      </a:lt2>
      <a:accent1>
        <a:srgbClr val="2FD0D4"/>
      </a:accent1>
      <a:accent2>
        <a:srgbClr val="2E2E2E"/>
      </a:accent2>
      <a:accent3>
        <a:srgbClr val="A5A5A5"/>
      </a:accent3>
      <a:accent4>
        <a:srgbClr val="FFC000"/>
      </a:accent4>
      <a:accent5>
        <a:srgbClr val="4472C4"/>
      </a:accent5>
      <a:accent6>
        <a:srgbClr val="70AD47"/>
      </a:accent6>
      <a:hlink>
        <a:srgbClr val="FFD03B"/>
      </a:hlink>
      <a:folHlink>
        <a:srgbClr val="954F72"/>
      </a:folHlink>
    </a:clrScheme>
    <a:fontScheme name="自定义 3">
      <a:majorFont>
        <a:latin typeface="Arial"/>
        <a:ea typeface="思源黑体 CN Bold"/>
        <a:cs typeface=""/>
      </a:majorFont>
      <a:minorFont>
        <a:latin typeface="思源黑体 CN Light"/>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TotalTime>
  <Words>1885</Words>
  <Application>Microsoft Office PowerPoint</Application>
  <PresentationFormat>宽屏</PresentationFormat>
  <Paragraphs>129</Paragraphs>
  <Slides>19</Slides>
  <Notes>19</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19</vt:i4>
      </vt:variant>
    </vt:vector>
  </HeadingPairs>
  <TitlesOfParts>
    <vt:vector size="33" baseType="lpstr">
      <vt:lpstr>Avenir LT Std 35 Light</vt:lpstr>
      <vt:lpstr>等线</vt:lpstr>
      <vt:lpstr>思源黑体 CN Heavy</vt:lpstr>
      <vt:lpstr>思源黑体 CN Light</vt:lpstr>
      <vt:lpstr>思源黑体 CN Medium</vt:lpstr>
      <vt:lpstr>宋体</vt:lpstr>
      <vt:lpstr>微软雅黑</vt:lpstr>
      <vt:lpstr>微软雅黑 Light</vt:lpstr>
      <vt:lpstr>Arial</vt:lpstr>
      <vt:lpstr>Calibri</vt:lpstr>
      <vt:lpstr>Calibri Light</vt:lpstr>
      <vt:lpstr>1_Office 主题​​</vt:lpstr>
      <vt:lpstr>Office 主题​​</vt:lpstr>
      <vt:lpstr>19_Office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刘宇</dc:creator>
  <cp:lastModifiedBy>尘曦</cp:lastModifiedBy>
  <cp:revision>59</cp:revision>
  <dcterms:created xsi:type="dcterms:W3CDTF">2018-04-03T14:32:00Z</dcterms:created>
  <dcterms:modified xsi:type="dcterms:W3CDTF">2021-12-17T03:44:30Z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