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第一种和第二种方法中因为节点的添加，会使得系统的成本会大大增加。第三种方法，如果用户请求中涉及到很多数据更新的请求，对客户端层面的缓存的数据需要维护，这个过程实现会变得很复杂。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相比链式哈希，减少了热点项目</a:t>
            </a:r>
            <a:r>
              <a:rPr lang="zh-CN" altLang="en-US"/>
              <a:t>访问时间</a:t>
            </a:r>
            <a:endParaRPr lang="zh-CN" altLang="en-US"/>
          </a:p>
          <a:p>
            <a:r>
              <a:rPr lang="zh-CN" altLang="en-US"/>
              <a:t>同时对于</a:t>
            </a:r>
            <a:r>
              <a:rPr lang="en-US" altLang="zh-CN"/>
              <a:t>miss</a:t>
            </a:r>
            <a:r>
              <a:rPr lang="zh-CN" altLang="en-US"/>
              <a:t>的项目减少查找复杂度，链式哈希需要遍历整条</a:t>
            </a:r>
            <a:r>
              <a:rPr lang="zh-CN" altLang="en-US"/>
              <a:t>冲突链</a:t>
            </a:r>
            <a:endParaRPr lang="zh-CN" altLang="en-US"/>
          </a:p>
          <a:p>
            <a:r>
              <a:rPr lang="zh-CN" altLang="en-US"/>
              <a:t>项目B满足搜索终止条件1，搜索项位于环中两项之间，未命中</a:t>
            </a:r>
            <a:endParaRPr lang="zh-CN" altLang="en-US"/>
          </a:p>
          <a:p>
            <a:r>
              <a:rPr lang="zh-CN" altLang="en-US"/>
              <a:t>项目D满足搜索命中条件，命中</a:t>
            </a:r>
            <a:endParaRPr lang="zh-CN" altLang="en-US"/>
          </a:p>
          <a:p>
            <a:r>
              <a:rPr lang="zh-CN" altLang="en-US"/>
              <a:t>项目G满足搜索终止条件2，搜索项位于环中最小项之前，未命中</a:t>
            </a:r>
            <a:endParaRPr lang="zh-CN" altLang="en-US"/>
          </a:p>
          <a:p>
            <a:r>
              <a:rPr lang="zh-CN" altLang="en-US"/>
              <a:t>项目H满足搜索终止条件3，搜索项位于环中最大项之后，未命中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即计算所有项到该项的距离乘以该项的访问频率，求得每一项的期望值，选择最小的期望值作为新的头节点，最终就是访问频率越小的离该节点</a:t>
            </a:r>
            <a:r>
              <a:rPr lang="zh-CN" altLang="en-US"/>
              <a:t>越远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正常的头指针移动</a:t>
            </a:r>
            <a:r>
              <a:rPr lang="en-US" altLang="zh-CN"/>
              <a:t>——</a:t>
            </a:r>
            <a:r>
              <a:rPr lang="zh-CN" altLang="en-US"/>
              <a:t>设置新指向的项目的occupied为占用</a:t>
            </a:r>
            <a:endParaRPr lang="zh-CN" altLang="en-US"/>
          </a:p>
          <a:p>
            <a:r>
              <a:rPr lang="zh-CN" altLang="en-US"/>
              <a:t>更新/删除头指针指向的项目</a:t>
            </a:r>
            <a:endParaRPr lang="zh-CN" altLang="en-US"/>
          </a:p>
          <a:p>
            <a:r>
              <a:rPr lang="zh-CN" altLang="en-US"/>
              <a:t>更新时，需要将旧版本项目的occupied为占用</a:t>
            </a:r>
            <a:endParaRPr lang="zh-CN" altLang="en-US"/>
          </a:p>
          <a:p>
            <a:r>
              <a:rPr lang="zh-CN" altLang="en-US"/>
              <a:t>删除时，需要将被删除项目和被删除项目的下一项的occupied为占用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极端的幂率分布场景，大量的数据访问只集中在少部分的热点数据中。因此只要保证热点数据可以位于头指针位置，冲突环即使很长，对于引擎的性能表现并不影响。引擎性能的降低，必然是因为冲突环上存在多个热点。因此HotRing设计了适应热点数据量的无锁rehash策略来解决这一问题。</a:t>
            </a:r>
            <a:endParaRPr lang="zh-CN" altLang="en-US"/>
          </a:p>
          <a:p>
            <a:r>
              <a:rPr lang="zh-CN" altLang="en-US"/>
              <a:t>HotRing利用访问所需平均内存访问次数(access overhead)来替代传统rehash策略的负载因子(load factor)。在幂率分布场景，若每个冲突环只有一个热点，HotRing可以保证access overhead &lt; 2，即平均每次访问所需内存访问次数小于2。因此设定access overhead阈值为2，当大于2时，触发rehash。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3221990" y="3218815"/>
            <a:ext cx="5734685" cy="74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135" kern="1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HotRing: A Hotspot-Aware In-Memory Key-Value Store</a:t>
            </a:r>
            <a:endParaRPr lang="zh-CN" altLang="en-US" sz="2135" kern="1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38115" y="4018280"/>
            <a:ext cx="1701165" cy="522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1865" dirty="0" smtClean="0">
                <a:solidFill>
                  <a:schemeClr val="tx2">
                    <a:lumMod val="50000"/>
                  </a:schemeClr>
                </a:solidFill>
              </a:rPr>
              <a:t>汇报人：</a:t>
            </a:r>
            <a:r>
              <a:rPr lang="zh-CN" altLang="en-US" sz="1865" dirty="0" smtClean="0">
                <a:solidFill>
                  <a:schemeClr val="tx2">
                    <a:lumMod val="50000"/>
                  </a:schemeClr>
                </a:solidFill>
              </a:rPr>
              <a:t>高丹</a:t>
            </a:r>
            <a:endParaRPr lang="zh-CN" altLang="en-US" sz="1865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561080" y="3987800"/>
            <a:ext cx="5130800" cy="304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菱形 1"/>
          <p:cNvSpPr/>
          <p:nvPr/>
        </p:nvSpPr>
        <p:spPr>
          <a:xfrm>
            <a:off x="2977523" y="382457"/>
            <a:ext cx="6223207" cy="6223207"/>
          </a:xfrm>
          <a:prstGeom prst="diamond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4" name="Picture 2" descr="http://pic29.photophoto.cn/20131031/0007019972140373_b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4" t="9054" r="21242" b="4929"/>
          <a:stretch>
            <a:fillRect/>
          </a:stretch>
        </p:blipFill>
        <p:spPr bwMode="auto">
          <a:xfrm>
            <a:off x="5074920" y="1306195"/>
            <a:ext cx="2029460" cy="17913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46"/>
          <p:cNvCxnSpPr/>
          <p:nvPr/>
        </p:nvCxnSpPr>
        <p:spPr>
          <a:xfrm flipV="1">
            <a:off x="0" y="3493770"/>
            <a:ext cx="2977515" cy="114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6"/>
          <p:cNvCxnSpPr/>
          <p:nvPr/>
        </p:nvCxnSpPr>
        <p:spPr>
          <a:xfrm flipV="1">
            <a:off x="9227185" y="3488055"/>
            <a:ext cx="2977515" cy="1143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1255" y="475615"/>
            <a:ext cx="4168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无锁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rehash</a:t>
            </a:r>
            <a:endParaRPr lang="en-US" altLang="zh-CN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521335" y="475615"/>
            <a:ext cx="454660" cy="603885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624205" y="1429385"/>
            <a:ext cx="53409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分割</a:t>
            </a:r>
            <a:r>
              <a:rPr lang="en-US" altLang="zh-CN"/>
              <a:t>——分割原有的环到2个新的环</a:t>
            </a:r>
            <a:r>
              <a:rPr lang="zh-CN" altLang="en-US"/>
              <a:t>，</a:t>
            </a:r>
            <a:r>
              <a:rPr lang="en-US" altLang="zh-CN"/>
              <a:t>将两个rehash item节点分别插入到itemB和E之前</a:t>
            </a:r>
            <a:r>
              <a:rPr lang="zh-CN" altLang="en-US"/>
              <a:t>，</a:t>
            </a:r>
            <a:r>
              <a:rPr lang="en-US" altLang="zh-CN"/>
              <a:t>到目前为止，已经在逻辑上将冲突环一分为二。</a:t>
            </a:r>
            <a:endParaRPr lang="en-US" altLang="zh-CN"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Content Placeholder 110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1255" y="3075305"/>
            <a:ext cx="4114800" cy="320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6096000" y="1429385"/>
            <a:ext cx="53409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删除</a:t>
            </a:r>
            <a:r>
              <a:rPr lang="en-US" altLang="zh-CN"/>
              <a:t>——将每一个环中首尾两部分连接在一起</a:t>
            </a:r>
            <a:r>
              <a:rPr lang="zh-CN" altLang="en-US"/>
              <a:t>，</a:t>
            </a:r>
            <a:r>
              <a:rPr lang="en-US" altLang="zh-CN"/>
              <a:t>此外，还有一些收尾工作，包括旧哈希表的回收、以及rehash节点的删除回收等。</a:t>
            </a:r>
            <a:endParaRPr lang="zh-CN" altLang="en-US"/>
          </a:p>
        </p:txBody>
      </p:sp>
      <p:pic>
        <p:nvPicPr>
          <p:cNvPr id="112" name="Content Placeholder 111"/>
          <p:cNvPicPr/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32600" y="3137535"/>
            <a:ext cx="3740150" cy="3085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1255" y="475615"/>
            <a:ext cx="4168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521335" y="475615"/>
            <a:ext cx="454660" cy="603885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624205" y="1512570"/>
            <a:ext cx="11102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t>在单线程和多线程情况下，对几种数据结构的性能进行了测试</a:t>
            </a:r>
            <a:r>
              <a:rPr lang="zh-CN"/>
              <a:t>，</a:t>
            </a:r>
            <a:r>
              <a:t>Hotring在大量读操作的情况下，可以实现一个很高的性能</a:t>
            </a:r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Content Placeholder 112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9100" y="2434590"/>
            <a:ext cx="8814435" cy="3833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1255" y="475615"/>
            <a:ext cx="4168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521335" y="475615"/>
            <a:ext cx="454660" cy="603885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624205" y="1233805"/>
            <a:ext cx="111023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t>链或者环中数据项的个数即便很多，hotring也可以保持一个很好的性能。</a:t>
            </a: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t>hotring在数据访问呈现严重倾斜的情况下，也能保持非常好的性能。（θ是齐夫分布的参数，YCSB生成工作负载时， θ的值越高，表明测试的所使用负载的倾斜程度就越严重。）</a:t>
            </a:r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Content Placeholder 113"/>
          <p:cNvPicPr/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5330" y="2684145"/>
            <a:ext cx="8181340" cy="3864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1255" y="475615"/>
            <a:ext cx="2289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热点问题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521335" y="475615"/>
            <a:ext cx="454660" cy="603885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8825" y="1264920"/>
            <a:ext cx="5926455" cy="2829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839585" y="2080260"/>
            <a:ext cx="41840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日常情况：</a:t>
            </a:r>
            <a:r>
              <a:rPr lang="en-US" altLang="zh-CN"/>
              <a:t>1%</a:t>
            </a:r>
            <a:r>
              <a:rPr lang="zh-CN" altLang="en-US"/>
              <a:t>数据</a:t>
            </a:r>
            <a:r>
              <a:rPr lang="en-US" altLang="zh-CN"/>
              <a:t>——&gt;50%</a:t>
            </a:r>
            <a:r>
              <a:rPr lang="zh-CN" altLang="en-US"/>
              <a:t>用户请求</a:t>
            </a:r>
            <a:endParaRPr lang="zh-CN" altLang="en-US"/>
          </a:p>
          <a:p>
            <a:pPr marL="285750" indent="-28575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极端情况：</a:t>
            </a:r>
            <a:r>
              <a:rPr lang="en-US" altLang="zh-CN">
                <a:sym typeface="+mn-ea"/>
              </a:rPr>
              <a:t>1%</a:t>
            </a:r>
            <a:r>
              <a:rPr lang="zh-CN" altLang="en-US">
                <a:sym typeface="+mn-ea"/>
              </a:rPr>
              <a:t>数据</a:t>
            </a:r>
            <a:r>
              <a:rPr lang="en-US" altLang="zh-CN">
                <a:sym typeface="+mn-ea"/>
              </a:rPr>
              <a:t>——&gt;90%</a:t>
            </a:r>
            <a:r>
              <a:rPr lang="zh-CN" altLang="en-US">
                <a:sym typeface="+mn-ea"/>
              </a:rPr>
              <a:t>用户请求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58825" y="4094480"/>
            <a:ext cx="1017397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 b="1"/>
              <a:t>解决方法</a:t>
            </a:r>
            <a:endParaRPr lang="en-US" sz="2000" b="1"/>
          </a:p>
          <a:p>
            <a:pPr marL="285750" lvl="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使用一致性哈希算法将数据分片，分布到多个节点上，分摊热点访问。</a:t>
            </a:r>
            <a:endParaRPr lang="en-US"/>
          </a:p>
          <a:p>
            <a:pPr marL="285750" lvl="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将热点数据备份到多个节点上，分摊热点访问。</a:t>
            </a:r>
            <a:endParaRPr lang="en-US"/>
          </a:p>
          <a:p>
            <a:pPr marL="285750" lvl="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客户端缓存：通过预先标记热点，设置客户端层面的缓存</a:t>
            </a:r>
            <a:r>
              <a:rPr lang="zh-CN" altLang="en-US"/>
              <a:t>，</a:t>
            </a:r>
            <a:r>
              <a:rPr lang="en-US"/>
              <a:t>减小键值存储系统的负载压力。</a:t>
            </a:r>
            <a:endParaRPr lang="en-US"/>
          </a:p>
          <a:p>
            <a:pPr marL="285750" lvl="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提升单点对热点数据的处理能力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1255" y="475615"/>
            <a:ext cx="2289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以往工作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521335" y="475615"/>
            <a:ext cx="454660" cy="603885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1749425" y="4893945"/>
            <a:ext cx="86925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t>在KVS中，哈希索引是最常用的结构，一般哈希索引包含一个哈希表和冲突链</a:t>
            </a:r>
          </a:p>
          <a:p>
            <a:pPr algn="l" fontAlgn="auto">
              <a:lnSpc>
                <a:spcPct val="150000"/>
              </a:lnSpc>
            </a:pPr>
            <a:r>
              <a:t> 哈希索引无法感知热点项目，所以热点项目是平均地分布在冲突链中</a:t>
            </a:r>
            <a:r>
              <a:rPr lang="zh-CN"/>
              <a:t>，访问性能</a:t>
            </a:r>
            <a:r>
              <a:rPr lang="zh-CN"/>
              <a:t>低下</a:t>
            </a:r>
            <a:endParaRPr lang="zh-CN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5865" y="1440180"/>
            <a:ext cx="7239635" cy="3375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1255" y="475615"/>
            <a:ext cx="4168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挑战与设计原则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521335" y="475615"/>
            <a:ext cx="454660" cy="603885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1513205" y="1497330"/>
            <a:ext cx="91662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/>
              <a:t>热点转移</a:t>
            </a:r>
            <a:r>
              <a:rPr lang="en-US" altLang="zh-CN"/>
              <a:t>——</a:t>
            </a:r>
            <a:r>
              <a:rPr lang="zh-CN" altLang="en-US"/>
              <a:t>热点是不断变化的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用</a:t>
            </a:r>
            <a:r>
              <a:rPr lang="zh-CN" altLang="en-US">
                <a:solidFill>
                  <a:srgbClr val="FF0000"/>
                </a:solidFill>
              </a:rPr>
              <a:t>有序环</a:t>
            </a:r>
            <a:r>
              <a:rPr lang="zh-CN" altLang="en-US"/>
              <a:t>结构替换哈希索引中的冲突链，这样当热点转移时，头指针可以直接指向热点项目，而不会影响正确性。此外，使用一种</a:t>
            </a:r>
            <a:r>
              <a:rPr lang="zh-CN" altLang="en-US">
                <a:solidFill>
                  <a:srgbClr val="FF0000"/>
                </a:solidFill>
              </a:rPr>
              <a:t>轻量级机制来检测热点转移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大规模并发</a:t>
            </a:r>
            <a:r>
              <a:rPr lang="en-US" altLang="zh-CN"/>
              <a:t>——热点本来就是由大规模并发请求访问的，需要为它们维持高并发性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采用了一种</a:t>
            </a:r>
            <a:r>
              <a:rPr lang="zh-CN" altLang="en-US">
                <a:solidFill>
                  <a:srgbClr val="FF0000"/>
                </a:solidFill>
              </a:rPr>
              <a:t>无锁</a:t>
            </a:r>
            <a:r>
              <a:rPr lang="zh-CN" altLang="en-US"/>
              <a:t>设计，并对其进行了扩展，以支持HotRing所需的所有操作，</a:t>
            </a:r>
            <a:r>
              <a:rPr lang="zh-CN" altLang="en-US"/>
              <a:t>包括热点移动检测，头部指针移动和重新哈希</a:t>
            </a:r>
            <a:endParaRPr lang="zh-CN" alt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8955" y="4043045"/>
            <a:ext cx="5664835" cy="2585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1255" y="475615"/>
            <a:ext cx="4168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hotring</a:t>
            </a:r>
            <a:endParaRPr lang="en-US" altLang="zh-CN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521335" y="475615"/>
            <a:ext cx="454660" cy="603885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1151255" y="4392295"/>
            <a:ext cx="4653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有序环（防止无限</a:t>
            </a:r>
            <a:r>
              <a:rPr lang="zh-CN" altLang="en-US"/>
              <a:t>循环查找）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头指针指向任意项目，通常</a:t>
            </a:r>
            <a:r>
              <a:rPr lang="zh-CN" altLang="en-US"/>
              <a:t>指向热点</a:t>
            </a:r>
            <a:r>
              <a:rPr lang="zh-CN" altLang="en-US"/>
              <a:t>项目</a:t>
            </a:r>
            <a:endParaRPr lang="zh-CN" altLang="en-US"/>
          </a:p>
        </p:txBody>
      </p:sp>
      <p:pic>
        <p:nvPicPr>
          <p:cNvPr id="103" name="Content Placeholder 10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4205" y="1868805"/>
            <a:ext cx="5181600" cy="2199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57124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Content Placeholder 104"/>
          <p:cNvPicPr>
            <a:picLocks noChangeAspect="1"/>
          </p:cNvPicPr>
          <p:nvPr>
            <p:ph sz="half" idx="2"/>
          </p:nvPr>
        </p:nvPicPr>
        <p:blipFill>
          <a:blip r:embed="rId2"/>
          <a:srcRect b="11697"/>
          <a:stretch>
            <a:fillRect/>
          </a:stretch>
        </p:blipFill>
        <p:spPr>
          <a:xfrm>
            <a:off x="6275705" y="1221740"/>
            <a:ext cx="5181600" cy="3489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6275705" y="4632325"/>
            <a:ext cx="49828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把由</a:t>
            </a:r>
            <a:r>
              <a:rPr lang="en-US" altLang="zh-CN"/>
              <a:t>key</a:t>
            </a:r>
            <a:r>
              <a:rPr lang="zh-CN" altLang="en-US"/>
              <a:t>计算的哈希值分为</a:t>
            </a:r>
            <a:r>
              <a:rPr lang="en-US" altLang="zh-CN"/>
              <a:t>hash</a:t>
            </a:r>
            <a:r>
              <a:rPr lang="zh-CN" altLang="en-US"/>
              <a:t>和</a:t>
            </a:r>
            <a:r>
              <a:rPr lang="en-US" altLang="zh-CN"/>
              <a:t>tag</a:t>
            </a:r>
            <a:r>
              <a:rPr lang="zh-CN" altLang="en-US"/>
              <a:t>两部分，</a:t>
            </a:r>
            <a:r>
              <a:rPr lang="en-US" altLang="zh-CN"/>
              <a:t>hash</a:t>
            </a:r>
            <a:r>
              <a:rPr lang="zh-CN" altLang="en-US"/>
              <a:t>用于哈希表寻址，</a:t>
            </a:r>
            <a:r>
              <a:rPr lang="en-US" altLang="zh-CN"/>
              <a:t>tag</a:t>
            </a:r>
            <a:r>
              <a:rPr lang="zh-CN" altLang="en-US"/>
              <a:t>进一步区分</a:t>
            </a:r>
            <a:r>
              <a:rPr lang="en-US" altLang="zh-CN"/>
              <a:t>key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环中项目按照</a:t>
            </a:r>
            <a:r>
              <a:rPr lang="en-US" altLang="zh-CN"/>
              <a:t>(tag,key)</a:t>
            </a:r>
            <a:r>
              <a:rPr lang="zh-CN" altLang="en-US"/>
              <a:t>排序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1255" y="475615"/>
            <a:ext cx="4168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热点转移识别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521335" y="475615"/>
            <a:ext cx="454660" cy="603885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427990" y="4890770"/>
            <a:ext cx="58547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实现简单，</a:t>
            </a:r>
            <a:r>
              <a:rPr lang="zh-CN" altLang="en-US"/>
              <a:t>开销小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当环中存在多个热点项目时，只能处理一个热点项目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可能会产生头节点的频繁移动，导致该策略会非常低效（工作负载倾斜较小，选择的周期R较小）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5055" y="1765300"/>
            <a:ext cx="4320540" cy="30480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3"/>
          <a:srcRect b="2323"/>
          <a:stretch>
            <a:fillRect/>
          </a:stretch>
        </p:blipFill>
        <p:spPr>
          <a:xfrm>
            <a:off x="6507480" y="1765300"/>
            <a:ext cx="4427220" cy="304419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075055" y="1289050"/>
            <a:ext cx="15468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b="1"/>
              <a:t>随机移动</a:t>
            </a:r>
            <a:endParaRPr lang="zh-CN" altLang="en-US" sz="2000" b="1"/>
          </a:p>
        </p:txBody>
      </p:sp>
      <p:sp>
        <p:nvSpPr>
          <p:cNvPr id="15" name="Text Box 14"/>
          <p:cNvSpPr txBox="1"/>
          <p:nvPr/>
        </p:nvSpPr>
        <p:spPr>
          <a:xfrm>
            <a:off x="6507480" y="1289050"/>
            <a:ext cx="15468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b="1"/>
              <a:t>统计采</a:t>
            </a:r>
            <a:r>
              <a:rPr lang="zh-CN" altLang="en-US" sz="2000" b="1"/>
              <a:t>样</a:t>
            </a:r>
            <a:endParaRPr lang="zh-CN" altLang="en-US" sz="2000" b="1"/>
          </a:p>
        </p:txBody>
      </p:sp>
      <p:sp>
        <p:nvSpPr>
          <p:cNvPr id="16" name="Text Box 15"/>
          <p:cNvSpPr txBox="1"/>
          <p:nvPr/>
        </p:nvSpPr>
        <p:spPr>
          <a:xfrm>
            <a:off x="6657975" y="5098415"/>
            <a:ext cx="412623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适用于环中存在多个热点项目的情景</a:t>
            </a:r>
            <a:endParaRPr lang="zh-CN" altLang="en-US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选出的hot item更可靠</a:t>
            </a:r>
            <a:endParaRPr lang="zh-CN" altLang="en-US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实现相对复杂，采样统计开销比较大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1255" y="475615"/>
            <a:ext cx="4168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统计采样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521335" y="475615"/>
            <a:ext cx="454660" cy="603885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7503795" y="1079500"/>
            <a:ext cx="468820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打开head.active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后续的请求的访问记录会被记录到头指针的total_count和对应item的的next.count，采样个数是R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采样结束后，将头指针的采样标记恢复过来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采样完毕，得到每个</a:t>
            </a:r>
            <a:r>
              <a:rPr lang="en-US" altLang="zh-CN"/>
              <a:t>item</a:t>
            </a:r>
            <a:r>
              <a:rPr lang="zh-CN" altLang="en-US"/>
              <a:t>的访问次数</a:t>
            </a:r>
            <a:r>
              <a:rPr lang="en-US" altLang="zh-CN"/>
              <a:t>n</a:t>
            </a:r>
            <a:r>
              <a:rPr lang="en-US" altLang="zh-CN" baseline="-25000"/>
              <a:t>k</a:t>
            </a:r>
            <a:r>
              <a:rPr lang="zh-CN" altLang="en-US"/>
              <a:t>，环的总访问次数为</a:t>
            </a:r>
            <a:r>
              <a:rPr lang="en-US" altLang="zh-CN"/>
              <a:t>N</a:t>
            </a:r>
            <a:r>
              <a:rPr lang="zh-CN" altLang="en-US"/>
              <a:t>，计算每项收益，选收益最小的为新的</a:t>
            </a:r>
            <a:r>
              <a:rPr lang="zh-CN" altLang="en-US"/>
              <a:t>头节点</a:t>
            </a:r>
            <a:endParaRPr lang="zh-CN" altLang="en-US"/>
          </a:p>
        </p:txBody>
      </p:sp>
      <p:pic>
        <p:nvPicPr>
          <p:cNvPr id="106" name="Content Placeholder 10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4205" y="1412875"/>
            <a:ext cx="6634480" cy="383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Content Placeholder 106"/>
          <p:cNvPicPr/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94600" y="4910455"/>
            <a:ext cx="3623945" cy="668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1255" y="475615"/>
            <a:ext cx="4168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无锁并发操作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521335" y="475615"/>
            <a:ext cx="454660" cy="603885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59156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521335" y="3796030"/>
            <a:ext cx="67011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在链A-&gt;B-&gt;D上，线程1进行插入C的操作，同时线程2进行RCU更新B的操作，尝试更新为B'。线程1修改B的指针指向C，完成插入。而线程2修改A的指针指向B'完成更新。两个线程并发修改不同的内存，均可成功返回。但是这时遍历整条链(A-&gt;B'-&gt;D)，将发现C无法被遍历到，导致正确性问题。</a:t>
            </a:r>
            <a:endParaRPr lang="zh-CN" altLang="en-US"/>
          </a:p>
        </p:txBody>
      </p:sp>
      <p:pic>
        <p:nvPicPr>
          <p:cNvPr id="108" name="Content Placeholder 107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05" y="1456055"/>
            <a:ext cx="6490335" cy="2390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7465060" y="1884045"/>
            <a:ext cx="40449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解决方法：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利用Occupied标志位。当线程2更新B时，首先需要将B的Occupied标志位置位。线程1插入C需要修改B的指针(Next Item Address)，若发现Occupied标志位已置位，则需要重新遍历链表，尝试插入。通过使并发操作竞争修改同一内存地址，保证并发操作的正确性。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51255" y="475615"/>
            <a:ext cx="8338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无锁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rehash——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解决多热点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数据问题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组合 25"/>
          <p:cNvGrpSpPr/>
          <p:nvPr/>
        </p:nvGrpSpPr>
        <p:grpSpPr>
          <a:xfrm>
            <a:off x="521335" y="475615"/>
            <a:ext cx="454660" cy="603885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624205" y="1190625"/>
            <a:ext cx="1009332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初始化</a:t>
            </a:r>
            <a:r>
              <a:rPr lang="en-US" altLang="zh-CN"/>
              <a:t>——初始化一个2倍大小的散列表，将原先的一个环拆分成两个环。假设tag最大值为T，tag范围为[0,T)，则两个新的头指针对应tag范围为[0,T/2)和[T/2,T)。然后创建一个rehash node，里面包含2个rehash child item，作为2个新环的头，它的格式和data item一样，但是tag值分别是0和T/2</a:t>
            </a:r>
            <a:endParaRPr lang="en-US" altLang="zh-CN"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6540" y="2849880"/>
            <a:ext cx="4019550" cy="315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Content Placeholder 109"/>
          <p:cNvPicPr/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759710"/>
            <a:ext cx="4084955" cy="3242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Presentation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Gill Sans</vt:lpstr>
      <vt:lpstr>Wingdings</vt:lpstr>
      <vt:lpstr>Calibri</vt:lpstr>
      <vt:lpstr>Arial Unicode MS</vt:lpstr>
      <vt:lpstr>Calibri Light</vt:lpstr>
      <vt:lpstr>Gill Sans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memory</cp:lastModifiedBy>
  <cp:revision>3</cp:revision>
  <dcterms:created xsi:type="dcterms:W3CDTF">2021-12-17T13:41:00Z</dcterms:created>
  <dcterms:modified xsi:type="dcterms:W3CDTF">2021-12-24T03:39:29Z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026D7D64829C4F47B94AF4639E67F56E</vt:lpwstr>
  </property>
  <property fmtid="{D5CDD505-2E9C-101B-9397-08002B2CF9AE}" pid="3" name="KSOProductBuildVer">
    <vt:lpwstr>1033-11.2.0.10308</vt:lpwstr>
  </property>
</Properties>
</file>