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57" r:id="rId4"/>
    <p:sldId id="274" r:id="rId5"/>
    <p:sldId id="296" r:id="rId6"/>
    <p:sldId id="303" r:id="rId7"/>
    <p:sldId id="291" r:id="rId8"/>
    <p:sldId id="302" r:id="rId9"/>
    <p:sldId id="304" r:id="rId10"/>
    <p:sldId id="305" r:id="rId11"/>
    <p:sldId id="306" r:id="rId12"/>
    <p:sldId id="307" r:id="rId13"/>
    <p:sldId id="308" r:id="rId14"/>
    <p:sldId id="292" r:id="rId15"/>
    <p:sldId id="309" r:id="rId16"/>
    <p:sldId id="310" r:id="rId17"/>
    <p:sldId id="311" r:id="rId18"/>
    <p:sldId id="301" r:id="rId19"/>
    <p:sldId id="312" r:id="rId20"/>
    <p:sldId id="313" r:id="rId21"/>
    <p:sldId id="314" r:id="rId22"/>
    <p:sldId id="315" r:id="rId23"/>
    <p:sldId id="29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F9F6"/>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48" d="100"/>
          <a:sy n="48" d="100"/>
        </p:scale>
        <p:origin x="53"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solidFill>
                <a:srgbClr val="294F73"/>
              </a:solidFill>
              <a:ln w="19050">
                <a:noFill/>
              </a:ln>
              <a:effectLst/>
            </c:spPr>
            <c:extLst>
              <c:ext xmlns:c16="http://schemas.microsoft.com/office/drawing/2014/chart" uri="{C3380CC4-5D6E-409C-BE32-E72D297353CC}">
                <c16:uniqueId val="{00000001-C5EB-4C56-9647-470210A89452}"/>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C5EB-4C56-9647-470210A89452}"/>
              </c:ext>
            </c:extLst>
          </c:dPt>
          <c:dPt>
            <c:idx val="2"/>
            <c:bubble3D val="0"/>
            <c:spPr>
              <a:solidFill>
                <a:schemeClr val="bg1">
                  <a:lumMod val="50000"/>
                </a:schemeClr>
              </a:solidFill>
              <a:ln w="19050">
                <a:noFill/>
              </a:ln>
              <a:effectLst/>
            </c:spPr>
            <c:extLst>
              <c:ext xmlns:c16="http://schemas.microsoft.com/office/drawing/2014/chart" uri="{C3380CC4-5D6E-409C-BE32-E72D297353CC}">
                <c16:uniqueId val="{00000005-C5EB-4C56-9647-470210A89452}"/>
              </c:ext>
            </c:extLst>
          </c:dPt>
          <c:dPt>
            <c:idx val="3"/>
            <c:bubble3D val="0"/>
            <c:spPr>
              <a:solidFill>
                <a:srgbClr val="A7A7A7"/>
              </a:solidFill>
              <a:ln w="19050">
                <a:noFill/>
              </a:ln>
              <a:effectLst/>
            </c:spPr>
            <c:extLst>
              <c:ext xmlns:c16="http://schemas.microsoft.com/office/drawing/2014/chart" uri="{C3380CC4-5D6E-409C-BE32-E72D297353CC}">
                <c16:uniqueId val="{00000007-C5EB-4C56-9647-470210A89452}"/>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5EB-4C56-9647-470210A8945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2021/12/24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34684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681035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162587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265163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2957140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44816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3464217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330726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2156956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3387418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56938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1884752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162913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32541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2021/12/24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2021/12/24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0"/>
            <a:ext cx="12541250" cy="6858000"/>
          </a:xfrm>
          <a:prstGeom prst="rect">
            <a:avLst/>
          </a:prstGeom>
        </p:spPr>
      </p:pic>
      <p:sp>
        <p:nvSpPr>
          <p:cNvPr id="5" name="文本框 4"/>
          <p:cNvSpPr txBox="1"/>
          <p:nvPr/>
        </p:nvSpPr>
        <p:spPr>
          <a:xfrm>
            <a:off x="2681666" y="2293211"/>
            <a:ext cx="7255470" cy="1946687"/>
          </a:xfrm>
          <a:prstGeom prst="rect">
            <a:avLst/>
          </a:prstGeom>
          <a:noFill/>
        </p:spPr>
        <p:txBody>
          <a:bodyPr wrap="square" lIns="68580" tIns="34290" rIns="68580" bIns="34290" rtlCol="0">
            <a:spAutoFit/>
          </a:bodyPr>
          <a:lstStyle/>
          <a:p>
            <a:pPr defTabSz="685800"/>
            <a:r>
              <a:rPr lang="zh-CN" altLang="en-US" sz="2800" b="1" dirty="0"/>
              <a:t>移动设备上日志结构文件系统用户体验增强的模式引导文件压缩</a:t>
            </a:r>
            <a:endParaRPr lang="zh-CN" altLang="en-US" sz="2800" dirty="0"/>
          </a:p>
          <a:p>
            <a:pPr defTabSz="685800"/>
            <a:endParaRPr lang="zh-CN" altLang="en-US" sz="6600" b="1" dirty="0">
              <a:latin typeface="微软雅黑" panose="020B0503020204020204" charset="-122"/>
              <a:ea typeface="微软雅黑" panose="020B0503020204020204" charset="-122"/>
              <a:cs typeface="+mn-ea"/>
              <a:sym typeface="+mn-lt"/>
            </a:endParaRPr>
          </a:p>
        </p:txBody>
      </p:sp>
      <p:sp>
        <p:nvSpPr>
          <p:cNvPr id="7" name="文本框 6"/>
          <p:cNvSpPr txBox="1"/>
          <p:nvPr/>
        </p:nvSpPr>
        <p:spPr>
          <a:xfrm>
            <a:off x="2710771" y="3320389"/>
            <a:ext cx="7280706" cy="869469"/>
          </a:xfrm>
          <a:prstGeom prst="rect">
            <a:avLst/>
          </a:prstGeom>
          <a:noFill/>
        </p:spPr>
        <p:txBody>
          <a:bodyPr wrap="square" lIns="68580" tIns="34290" rIns="68580" bIns="34290" rtlCol="0">
            <a:spAutoFit/>
          </a:bodyPr>
          <a:lstStyle/>
          <a:p>
            <a:pPr defTabSz="685800" eaLnBrk="0" hangingPunct="0"/>
            <a:r>
              <a:rPr lang="en-US" altLang="zh-CN" sz="1600" dirty="0"/>
              <a:t>Pattern-Guided File Compression with User-Experience Enhancement for Log-Structured File System on Mobile Devices</a:t>
            </a:r>
          </a:p>
          <a:p>
            <a:pPr defTabSz="685800" eaLnBrk="0" hangingPunct="0"/>
            <a:endParaRPr lang="en-US" altLang="zh-CN" sz="800" dirty="0"/>
          </a:p>
          <a:p>
            <a:pPr defTabSz="685800" eaLnBrk="0" hangingPunct="0"/>
            <a:r>
              <a:rPr lang="en-US" altLang="zh-CN" sz="1100" dirty="0"/>
              <a:t>Cheng Ji, Li-Pin Chang, </a:t>
            </a:r>
            <a:r>
              <a:rPr lang="en-US" altLang="zh-CN" sz="1100" dirty="0" err="1"/>
              <a:t>Riwei</a:t>
            </a:r>
            <a:r>
              <a:rPr lang="en-US" altLang="zh-CN" sz="1100" dirty="0"/>
              <a:t> Pan and Chao Wu, </a:t>
            </a:r>
            <a:r>
              <a:rPr lang="en-US" altLang="zh-CN" sz="1100" dirty="0" err="1"/>
              <a:t>Congming</a:t>
            </a:r>
            <a:r>
              <a:rPr lang="en-US" altLang="zh-CN" sz="1100" dirty="0"/>
              <a:t> Gao, Liang Shi, </a:t>
            </a:r>
            <a:r>
              <a:rPr lang="en-US" altLang="zh-CN" sz="1100" dirty="0" err="1"/>
              <a:t>Tei</a:t>
            </a:r>
            <a:r>
              <a:rPr lang="en-US" altLang="zh-CN" sz="1100" dirty="0"/>
              <a:t>-Wei </a:t>
            </a:r>
            <a:r>
              <a:rPr lang="en-US" altLang="zh-CN" sz="1100" dirty="0" err="1"/>
              <a:t>Kuo</a:t>
            </a:r>
            <a:r>
              <a:rPr lang="en-US" altLang="zh-CN" sz="1100" dirty="0"/>
              <a:t> and Chun Jason </a:t>
            </a:r>
            <a:r>
              <a:rPr lang="en-US" altLang="zh-CN" sz="1100" dirty="0" err="1"/>
              <a:t>Xue</a:t>
            </a:r>
            <a:endParaRPr sz="1600" dirty="0">
              <a:latin typeface="微软雅黑" panose="020B0503020204020204" charset="-122"/>
              <a:ea typeface="微软雅黑" panose="020B0503020204020204" charset="-122"/>
              <a:cs typeface="+mn-ea"/>
              <a:sym typeface="+mn-lt"/>
            </a:endParaRPr>
          </a:p>
        </p:txBody>
      </p:sp>
      <p:sp>
        <p:nvSpPr>
          <p:cNvPr id="8" name="TextBox 120"/>
          <p:cNvSpPr txBox="1"/>
          <p:nvPr/>
        </p:nvSpPr>
        <p:spPr>
          <a:xfrm>
            <a:off x="2837186" y="4388773"/>
            <a:ext cx="4533262" cy="373665"/>
          </a:xfrm>
          <a:prstGeom prst="roundRect">
            <a:avLst/>
          </a:prstGeom>
          <a:solidFill>
            <a:schemeClr val="tx1">
              <a:lumMod val="85000"/>
              <a:lumOff val="15000"/>
            </a:schemeClr>
          </a:solidFill>
        </p:spPr>
        <p:txBody>
          <a:bodyPr wrap="square" rtlCol="0">
            <a:spAutoFit/>
          </a:bodyPr>
          <a:lstStyle/>
          <a:p>
            <a:pPr defTabSz="685800"/>
            <a:r>
              <a:rPr lang="zh-CN" altLang="en-US" sz="1600" dirty="0">
                <a:solidFill>
                  <a:prstClr val="white"/>
                </a:solidFill>
                <a:latin typeface="微软雅黑" panose="020B0503020204020204" charset="-122"/>
                <a:ea typeface="微软雅黑" panose="020B0503020204020204" charset="-122"/>
                <a:cs typeface="+mn-ea"/>
                <a:sym typeface="+mn-lt"/>
              </a:rPr>
              <a:t>汇报人：胡可心</a:t>
            </a:r>
          </a:p>
        </p:txBody>
      </p:sp>
      <p:grpSp>
        <p:nvGrpSpPr>
          <p:cNvPr id="13" name="组合 12"/>
          <p:cNvGrpSpPr/>
          <p:nvPr/>
        </p:nvGrpSpPr>
        <p:grpSpPr>
          <a:xfrm>
            <a:off x="2416126" y="2508045"/>
            <a:ext cx="132770" cy="2406194"/>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5400000">
            <a:off x="-3792855" y="819785"/>
            <a:ext cx="6866890" cy="522732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前台压缩（</a:t>
              </a:r>
              <a:r>
                <a:rPr lang="en-US" altLang="zh-CN" sz="2400" b="1" dirty="0">
                  <a:latin typeface="微软雅黑" panose="020B0503020204020204" charset="-122"/>
                  <a:ea typeface="微软雅黑" panose="020B0503020204020204" charset="-122"/>
                  <a:cs typeface="+mn-ea"/>
                  <a:sym typeface="+mn-lt"/>
                </a:rPr>
                <a:t>FC</a:t>
              </a:r>
              <a:r>
                <a:rPr lang="zh-CN" altLang="en-US" sz="2400" b="1" dirty="0">
                  <a:latin typeface="微软雅黑" panose="020B0503020204020204" charset="-122"/>
                  <a:ea typeface="微软雅黑" panose="020B0503020204020204" charset="-122"/>
                  <a:cs typeface="+mn-ea"/>
                  <a:sym typeface="+mn-lt"/>
                </a:rPr>
                <a:t>）</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5116272"/>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、选择性前台文件压缩：</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简单地忽略已知的不可压缩的文件类型相关的写入（*</a:t>
            </a:r>
            <a:r>
              <a:rPr lang="en-US" altLang="zh-CN" sz="2000" dirty="0">
                <a:latin typeface="微软雅黑" panose="020B0503020204020204" pitchFamily="34" charset="-122"/>
                <a:ea typeface="微软雅黑" panose="020B0503020204020204" pitchFamily="34" charset="-122"/>
              </a:rPr>
              <a:t>.jpg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.mp4</a:t>
            </a:r>
            <a:r>
              <a:rPr lang="zh-CN" altLang="en-US" sz="2000" dirty="0">
                <a:latin typeface="微软雅黑" panose="020B0503020204020204" pitchFamily="34" charset="-122"/>
                <a:ea typeface="微软雅黑" panose="020B0503020204020204" pitchFamily="34" charset="-122"/>
              </a:rPr>
              <a:t>）；可执行文件留给后台压缩。</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识别*</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扩展名的文件中的不可压缩内容。</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39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前台压缩（</a:t>
              </a:r>
              <a:r>
                <a:rPr lang="en-US" altLang="zh-CN" sz="2400" b="1" dirty="0">
                  <a:latin typeface="微软雅黑" panose="020B0503020204020204" charset="-122"/>
                  <a:ea typeface="微软雅黑" panose="020B0503020204020204" charset="-122"/>
                  <a:cs typeface="+mn-ea"/>
                  <a:sym typeface="+mn-lt"/>
                </a:rPr>
                <a:t>FC</a:t>
              </a:r>
              <a:r>
                <a:rPr lang="zh-CN" altLang="en-US" sz="2400" b="1" dirty="0">
                  <a:latin typeface="微软雅黑" panose="020B0503020204020204" charset="-122"/>
                  <a:ea typeface="微软雅黑" panose="020B0503020204020204" charset="-122"/>
                  <a:cs typeface="+mn-ea"/>
                  <a:sym typeface="+mn-lt"/>
                </a:rPr>
                <a:t>）</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373127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、元数据级文件压缩</a:t>
            </a: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3AEAB34-F781-4F93-A9CA-99FC8B4BACBC}"/>
              </a:ext>
            </a:extLst>
          </p:cNvPr>
          <p:cNvPicPr>
            <a:picLocks noChangeAspect="1"/>
          </p:cNvPicPr>
          <p:nvPr/>
        </p:nvPicPr>
        <p:blipFill rotWithShape="1">
          <a:blip r:embed="rId3"/>
          <a:srcRect t="7517"/>
          <a:stretch/>
        </p:blipFill>
        <p:spPr>
          <a:xfrm>
            <a:off x="2310063" y="2005264"/>
            <a:ext cx="8101263" cy="3450770"/>
          </a:xfrm>
          <a:prstGeom prst="rect">
            <a:avLst/>
          </a:prstGeom>
        </p:spPr>
      </p:pic>
      <p:sp>
        <p:nvSpPr>
          <p:cNvPr id="9" name="文本框 8">
            <a:extLst>
              <a:ext uri="{FF2B5EF4-FFF2-40B4-BE49-F238E27FC236}">
                <a16:creationId xmlns:a16="http://schemas.microsoft.com/office/drawing/2014/main" id="{62AA966E-2037-4F79-B264-B1888DB09CC6}"/>
              </a:ext>
            </a:extLst>
          </p:cNvPr>
          <p:cNvSpPr txBox="1"/>
          <p:nvPr/>
        </p:nvSpPr>
        <p:spPr>
          <a:xfrm>
            <a:off x="1379621" y="5659213"/>
            <a:ext cx="10266947" cy="961289"/>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将用户数据存储在数据块中，将文件系统元数据（例如 </a:t>
            </a:r>
            <a:r>
              <a:rPr lang="en-US" altLang="zh-CN" sz="2000" dirty="0" err="1">
                <a:latin typeface="微软雅黑" panose="020B0503020204020204" pitchFamily="34" charset="-122"/>
                <a:ea typeface="微软雅黑" panose="020B0503020204020204" pitchFamily="34" charset="-122"/>
              </a:rPr>
              <a:t>inode</a:t>
            </a:r>
            <a:r>
              <a:rPr lang="zh-CN" altLang="en-US" sz="2000" dirty="0">
                <a:latin typeface="微软雅黑" panose="020B0503020204020204" pitchFamily="34" charset="-122"/>
                <a:ea typeface="微软雅黑" panose="020B0503020204020204" pitchFamily="34" charset="-122"/>
              </a:rPr>
              <a:t>）存储在节点块中。</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该研究建议写入 *</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db</a:t>
            </a:r>
            <a:r>
              <a:rPr lang="en-US" altLang="zh-CN" sz="2000" dirty="0">
                <a:latin typeface="微软雅黑" panose="020B0503020204020204" pitchFamily="34" charset="-122"/>
                <a:ea typeface="微软雅黑" panose="020B0503020204020204" pitchFamily="34" charset="-122"/>
              </a:rPr>
              <a:t>-journal </a:t>
            </a:r>
            <a:r>
              <a:rPr lang="zh-CN" altLang="en-US" sz="2000" dirty="0">
                <a:latin typeface="微软雅黑" panose="020B0503020204020204" pitchFamily="34" charset="-122"/>
                <a:ea typeface="微软雅黑" panose="020B0503020204020204" pitchFamily="34" charset="-122"/>
              </a:rPr>
              <a:t>文件的数据块和它们关联的节点块通过压缩到同一段。 </a:t>
            </a:r>
          </a:p>
        </p:txBody>
      </p:sp>
    </p:spTree>
    <p:extLst>
      <p:ext uri="{BB962C8B-B14F-4D97-AF65-F5344CB8AC3E}">
        <p14:creationId xmlns:p14="http://schemas.microsoft.com/office/powerpoint/2010/main" val="149002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背景压缩（</a:t>
              </a:r>
              <a:r>
                <a:rPr lang="en-US" altLang="zh-CN" sz="2400" b="1" dirty="0">
                  <a:latin typeface="微软雅黑" panose="020B0503020204020204" charset="-122"/>
                  <a:ea typeface="微软雅黑" panose="020B0503020204020204" charset="-122"/>
                  <a:cs typeface="+mn-ea"/>
                  <a:sym typeface="+mn-lt"/>
                </a:rPr>
                <a:t>BC</a:t>
              </a:r>
              <a:r>
                <a:rPr lang="zh-CN" altLang="en-US" sz="2400" b="1" dirty="0">
                  <a:latin typeface="微软雅黑" panose="020B0503020204020204" charset="-122"/>
                  <a:ea typeface="微软雅黑" panose="020B0503020204020204" charset="-122"/>
                  <a:cs typeface="+mn-ea"/>
                  <a:sym typeface="+mn-lt"/>
                </a:rPr>
                <a:t>）</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373127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、可执行文件高度随机读取</a:t>
            </a: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2AA966E-2037-4F79-B264-B1888DB09CC6}"/>
              </a:ext>
            </a:extLst>
          </p:cNvPr>
          <p:cNvSpPr txBox="1"/>
          <p:nvPr/>
        </p:nvSpPr>
        <p:spPr>
          <a:xfrm>
            <a:off x="1379621" y="5659213"/>
            <a:ext cx="10266947" cy="961289"/>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上图为</a:t>
            </a:r>
            <a:r>
              <a:rPr lang="en-US" altLang="zh-CN" sz="2000" dirty="0" err="1">
                <a:latin typeface="微软雅黑" panose="020B0503020204020204" pitchFamily="34" charset="-122"/>
                <a:ea typeface="微软雅黑" panose="020B0503020204020204" pitchFamily="34" charset="-122"/>
              </a:rPr>
              <a:t>base.apk</a:t>
            </a:r>
            <a:r>
              <a:rPr lang="zh-CN" altLang="en-US" sz="2000" dirty="0">
                <a:latin typeface="微软雅黑" panose="020B0503020204020204" pitchFamily="34" charset="-122"/>
                <a:ea typeface="微软雅黑" panose="020B0503020204020204" pitchFamily="34" charset="-122"/>
              </a:rPr>
              <a:t>文件中读取地址的分布，该文件是 </a:t>
            </a:r>
            <a:r>
              <a:rPr lang="en-US" altLang="zh-CN" sz="2000" dirty="0">
                <a:latin typeface="微软雅黑" panose="020B0503020204020204" pitchFamily="34" charset="-122"/>
                <a:ea typeface="微软雅黑" panose="020B0503020204020204" pitchFamily="34" charset="-122"/>
              </a:rPr>
              <a:t>Facebook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Chrome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Messenger </a:t>
            </a:r>
            <a:r>
              <a:rPr lang="zh-CN" altLang="en-US" sz="2000" dirty="0">
                <a:latin typeface="微软雅黑" panose="020B0503020204020204" pitchFamily="34" charset="-122"/>
                <a:ea typeface="微软雅黑" panose="020B0503020204020204" pitchFamily="34" charset="-122"/>
              </a:rPr>
              <a:t>的主要可执行文件。被检查应用程序的读取请求很小且是随机的。</a:t>
            </a:r>
          </a:p>
        </p:txBody>
      </p:sp>
      <p:pic>
        <p:nvPicPr>
          <p:cNvPr id="2" name="图片 1">
            <a:extLst>
              <a:ext uri="{FF2B5EF4-FFF2-40B4-BE49-F238E27FC236}">
                <a16:creationId xmlns:a16="http://schemas.microsoft.com/office/drawing/2014/main" id="{CF2A0400-183A-4DBD-B814-3EC9A41B5C77}"/>
              </a:ext>
            </a:extLst>
          </p:cNvPr>
          <p:cNvPicPr>
            <a:picLocks noChangeAspect="1"/>
          </p:cNvPicPr>
          <p:nvPr/>
        </p:nvPicPr>
        <p:blipFill>
          <a:blip r:embed="rId3"/>
          <a:stretch>
            <a:fillRect/>
          </a:stretch>
        </p:blipFill>
        <p:spPr>
          <a:xfrm>
            <a:off x="1623565" y="2069546"/>
            <a:ext cx="6983861" cy="3589667"/>
          </a:xfrm>
          <a:prstGeom prst="rect">
            <a:avLst/>
          </a:prstGeom>
        </p:spPr>
      </p:pic>
    </p:spTree>
    <p:extLst>
      <p:ext uri="{BB962C8B-B14F-4D97-AF65-F5344CB8AC3E}">
        <p14:creationId xmlns:p14="http://schemas.microsoft.com/office/powerpoint/2010/main" val="1362301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背景压缩（</a:t>
              </a:r>
              <a:r>
                <a:rPr lang="en-US" altLang="zh-CN" sz="2400" b="1" dirty="0">
                  <a:latin typeface="微软雅黑" panose="020B0503020204020204" charset="-122"/>
                  <a:ea typeface="微软雅黑" panose="020B0503020204020204" charset="-122"/>
                  <a:cs typeface="+mn-ea"/>
                  <a:sym typeface="+mn-lt"/>
                </a:rPr>
                <a:t>BC</a:t>
              </a:r>
              <a:r>
                <a:rPr lang="zh-CN" altLang="en-US" sz="2400" b="1" dirty="0">
                  <a:latin typeface="微软雅黑" panose="020B0503020204020204" charset="-122"/>
                  <a:ea typeface="微软雅黑" panose="020B0503020204020204" charset="-122"/>
                  <a:cs typeface="+mn-ea"/>
                  <a:sym typeface="+mn-lt"/>
                </a:rPr>
                <a:t>）</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373127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、读引导文件压缩</a:t>
            </a: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2AA966E-2037-4F79-B264-B1888DB09CC6}"/>
              </a:ext>
            </a:extLst>
          </p:cNvPr>
          <p:cNvSpPr txBox="1"/>
          <p:nvPr/>
        </p:nvSpPr>
        <p:spPr>
          <a:xfrm>
            <a:off x="1361810" y="5206956"/>
            <a:ext cx="10266947" cy="1422954"/>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读临界数据：程序启动时需要的可执行文件中的一段数据。在应用程序启动期间监控（</a:t>
            </a:r>
            <a:r>
              <a:rPr lang="en-US" altLang="zh-CN" sz="2000" dirty="0" err="1">
                <a:latin typeface="微软雅黑" panose="020B0503020204020204" pitchFamily="34" charset="-122"/>
                <a:ea typeface="微软雅黑" panose="020B0503020204020204" pitchFamily="34" charset="-122"/>
              </a:rPr>
              <a:t>adb</a:t>
            </a:r>
            <a:r>
              <a:rPr lang="en-US" altLang="zh-CN" sz="2000" dirty="0">
                <a:latin typeface="微软雅黑" panose="020B0503020204020204" pitchFamily="34" charset="-122"/>
                <a:ea typeface="微软雅黑" panose="020B0503020204020204" pitchFamily="34" charset="-122"/>
              </a:rPr>
              <a:t> shell</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am start</a:t>
            </a:r>
            <a:r>
              <a:rPr lang="zh-CN" altLang="en-US" sz="2000" dirty="0">
                <a:latin typeface="微软雅黑" panose="020B0503020204020204" pitchFamily="34" charset="-122"/>
                <a:ea typeface="微软雅黑" panose="020B0503020204020204" pitchFamily="34" charset="-122"/>
              </a:rPr>
              <a:t>冷启动）读取临界数据集，根据请求，文件系统将这些临界数据压缩并压缩成文件块。</a:t>
            </a:r>
          </a:p>
        </p:txBody>
      </p:sp>
      <p:pic>
        <p:nvPicPr>
          <p:cNvPr id="3" name="图片 2">
            <a:extLst>
              <a:ext uri="{FF2B5EF4-FFF2-40B4-BE49-F238E27FC236}">
                <a16:creationId xmlns:a16="http://schemas.microsoft.com/office/drawing/2014/main" id="{EA97AB80-D3B3-4A13-9CD4-0A45422D6168}"/>
              </a:ext>
            </a:extLst>
          </p:cNvPr>
          <p:cNvPicPr>
            <a:picLocks noChangeAspect="1"/>
          </p:cNvPicPr>
          <p:nvPr/>
        </p:nvPicPr>
        <p:blipFill>
          <a:blip r:embed="rId3"/>
          <a:stretch>
            <a:fillRect/>
          </a:stretch>
        </p:blipFill>
        <p:spPr>
          <a:xfrm>
            <a:off x="1379621" y="2180912"/>
            <a:ext cx="8355884" cy="2866135"/>
          </a:xfrm>
          <a:prstGeom prst="rect">
            <a:avLst/>
          </a:prstGeom>
        </p:spPr>
      </p:pic>
    </p:spTree>
    <p:extLst>
      <p:ext uri="{BB962C8B-B14F-4D97-AF65-F5344CB8AC3E}">
        <p14:creationId xmlns:p14="http://schemas.microsoft.com/office/powerpoint/2010/main" val="1449420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5529176" y="3067329"/>
              <a:ext cx="1107996"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实施</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动态压缩窗口</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3731278"/>
          </a:xfrm>
          <a:prstGeom prst="rect">
            <a:avLst/>
          </a:prstGeom>
          <a:noFill/>
        </p:spPr>
        <p:txBody>
          <a:bodyPr wrap="square">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2AA966E-2037-4F79-B264-B1888DB09CC6}"/>
              </a:ext>
            </a:extLst>
          </p:cNvPr>
          <p:cNvSpPr txBox="1"/>
          <p:nvPr/>
        </p:nvSpPr>
        <p:spPr>
          <a:xfrm>
            <a:off x="962526" y="1966701"/>
            <a:ext cx="10266947" cy="188461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压缩窗口的默认大小设置为 </a:t>
            </a:r>
            <a:r>
              <a:rPr lang="en-US" altLang="zh-CN" sz="2000" dirty="0">
                <a:latin typeface="微软雅黑" panose="020B0503020204020204" pitchFamily="34" charset="-122"/>
                <a:ea typeface="微软雅黑" panose="020B0503020204020204" pitchFamily="34" charset="-122"/>
              </a:rPr>
              <a:t>4 KB</a:t>
            </a:r>
            <a:r>
              <a:rPr lang="zh-CN" altLang="en-US" sz="2000" dirty="0">
                <a:latin typeface="微软雅黑" panose="020B0503020204020204" pitchFamily="34" charset="-122"/>
                <a:ea typeface="微软雅黑" panose="020B0503020204020204" pitchFamily="34" charset="-122"/>
              </a:rPr>
              <a:t>，以避免放大读取开销。例外情况如下： 首先，对于</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日志的前台压缩，压缩窗口随着块写入请求而变大。因为这些文件几乎没有被读取，所以使用大的压缩窗口对读取性能影响不大。其次，后台压缩使用 </a:t>
            </a:r>
            <a:r>
              <a:rPr lang="en-US" altLang="zh-CN" sz="2000" dirty="0">
                <a:latin typeface="微软雅黑" panose="020B0503020204020204" pitchFamily="34" charset="-122"/>
                <a:ea typeface="微软雅黑" panose="020B0503020204020204" pitchFamily="34" charset="-122"/>
              </a:rPr>
              <a:t>32 </a:t>
            </a:r>
            <a:r>
              <a:rPr lang="zh-CN" altLang="en-US" sz="2000" dirty="0">
                <a:latin typeface="微软雅黑" panose="020B0503020204020204" pitchFamily="34" charset="-122"/>
                <a:ea typeface="微软雅黑" panose="020B0503020204020204" pitchFamily="34" charset="-122"/>
              </a:rPr>
              <a:t>页 </a:t>
            </a:r>
            <a:r>
              <a:rPr lang="en-US" altLang="zh-CN" sz="2000" dirty="0">
                <a:latin typeface="微软雅黑" panose="020B0503020204020204" pitchFamily="34" charset="-122"/>
                <a:ea typeface="微软雅黑" panose="020B0503020204020204" pitchFamily="34" charset="-122"/>
              </a:rPr>
              <a:t>(128 KB) </a:t>
            </a:r>
            <a:r>
              <a:rPr lang="zh-CN" altLang="en-US" sz="2000" dirty="0">
                <a:latin typeface="微软雅黑" panose="020B0503020204020204" pitchFamily="34" charset="-122"/>
                <a:ea typeface="微软雅黑" panose="020B0503020204020204" pitchFamily="34" charset="-122"/>
              </a:rPr>
              <a:t>作为 *</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odex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的压缩窗口大小，因为移动应用程序经常执行批量。</a:t>
            </a:r>
          </a:p>
        </p:txBody>
      </p:sp>
    </p:spTree>
    <p:extLst>
      <p:ext uri="{BB962C8B-B14F-4D97-AF65-F5344CB8AC3E}">
        <p14:creationId xmlns:p14="http://schemas.microsoft.com/office/powerpoint/2010/main" val="2799368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en-US" altLang="zh-CN" sz="2400" b="1" dirty="0">
                  <a:latin typeface="微软雅黑" panose="020B0503020204020204" charset="-122"/>
                  <a:ea typeface="微软雅黑" panose="020B0503020204020204" charset="-122"/>
                  <a:cs typeface="+mn-ea"/>
                  <a:sym typeface="+mn-lt"/>
                </a:rPr>
                <a:t>P2L</a:t>
              </a:r>
              <a:r>
                <a:rPr lang="zh-CN" altLang="en-US" sz="2400" b="1" dirty="0">
                  <a:latin typeface="微软雅黑" panose="020B0503020204020204" charset="-122"/>
                  <a:ea typeface="微软雅黑" panose="020B0503020204020204" charset="-122"/>
                  <a:cs typeface="+mn-ea"/>
                  <a:sym typeface="+mn-lt"/>
                </a:rPr>
                <a:t>映射解压</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3731278"/>
          </a:xfrm>
          <a:prstGeom prst="rect">
            <a:avLst/>
          </a:prstGeom>
          <a:noFill/>
        </p:spPr>
        <p:txBody>
          <a:bodyPr wrap="square">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2AA966E-2037-4F79-B264-B1888DB09CC6}"/>
              </a:ext>
            </a:extLst>
          </p:cNvPr>
          <p:cNvSpPr txBox="1"/>
          <p:nvPr/>
        </p:nvSpPr>
        <p:spPr>
          <a:xfrm>
            <a:off x="7251031" y="991038"/>
            <a:ext cx="4395537" cy="5116272"/>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当请求文件的第一个逻辑块（</a:t>
            </a:r>
            <a:r>
              <a:rPr lang="en-US" altLang="zh-CN" sz="2000" dirty="0">
                <a:latin typeface="微软雅黑" panose="020B0503020204020204" pitchFamily="34" charset="-122"/>
                <a:ea typeface="微软雅黑" panose="020B0503020204020204" pitchFamily="34" charset="-122"/>
              </a:rPr>
              <a:t>LBN 1</a:t>
            </a:r>
            <a:r>
              <a:rPr lang="zh-CN" altLang="en-US" sz="2000" dirty="0">
                <a:latin typeface="微软雅黑" panose="020B0503020204020204" pitchFamily="34" charset="-122"/>
                <a:ea typeface="微软雅黑" panose="020B0503020204020204" pitchFamily="34" charset="-122"/>
              </a:rPr>
              <a:t>）时，文件系统读取</a:t>
            </a:r>
            <a:r>
              <a:rPr lang="en-US" altLang="zh-CN" sz="2000" dirty="0">
                <a:latin typeface="微软雅黑" panose="020B0503020204020204" pitchFamily="34" charset="-122"/>
                <a:ea typeface="微软雅黑" panose="020B0503020204020204" pitchFamily="34" charset="-122"/>
              </a:rPr>
              <a:t>PBN 100</a:t>
            </a:r>
            <a:r>
              <a:rPr lang="zh-CN" altLang="en-US" sz="2000" dirty="0">
                <a:latin typeface="微软雅黑" panose="020B0503020204020204" pitchFamily="34" charset="-122"/>
                <a:ea typeface="微软雅黑" panose="020B0503020204020204" pitchFamily="34" charset="-122"/>
              </a:rPr>
              <a:t>处的物理块，解压</a:t>
            </a:r>
            <a:r>
              <a:rPr lang="en-US" altLang="zh-CN" sz="2000" dirty="0">
                <a:latin typeface="微软雅黑" panose="020B0503020204020204" pitchFamily="34" charset="-122"/>
                <a:ea typeface="微软雅黑" panose="020B0503020204020204" pitchFamily="34" charset="-122"/>
              </a:rPr>
              <a:t>LBN 1</a:t>
            </a:r>
            <a:r>
              <a:rPr lang="zh-CN" altLang="en-US" sz="2000" dirty="0">
                <a:latin typeface="微软雅黑" panose="020B0503020204020204" pitchFamily="34" charset="-122"/>
                <a:ea typeface="微软雅黑" panose="020B0503020204020204" pitchFamily="34" charset="-122"/>
              </a:rPr>
              <a:t>的逻辑块，并将其加载到页面缓存中。通过查询反向映射，文件系统还将其他两个压缩块连同它们的 </a:t>
            </a:r>
            <a:r>
              <a:rPr lang="en-US" altLang="zh-CN" sz="2000" dirty="0" err="1">
                <a:latin typeface="微软雅黑" panose="020B0503020204020204" pitchFamily="34" charset="-122"/>
                <a:ea typeface="微软雅黑" panose="020B0503020204020204" pitchFamily="34" charset="-122"/>
              </a:rPr>
              <a:t>inode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编号 </a:t>
            </a:r>
            <a:r>
              <a:rPr lang="en-US" altLang="zh-CN" sz="2000" dirty="0">
                <a:latin typeface="微软雅黑" panose="020B0503020204020204" pitchFamily="34" charset="-122"/>
                <a:ea typeface="微软雅黑" panose="020B0503020204020204" pitchFamily="34" charset="-122"/>
              </a:rPr>
              <a:t>(55)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LBN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）一起解压并加载到页面缓存中。使用 </a:t>
            </a:r>
            <a:r>
              <a:rPr lang="en-US" altLang="zh-CN" sz="2000" dirty="0">
                <a:latin typeface="微软雅黑" panose="020B0503020204020204" pitchFamily="34" charset="-122"/>
                <a:ea typeface="微软雅黑" panose="020B0503020204020204" pitchFamily="34" charset="-122"/>
              </a:rPr>
              <a:t>P2L </a:t>
            </a:r>
            <a:r>
              <a:rPr lang="zh-CN" altLang="en-US" sz="2000" dirty="0">
                <a:latin typeface="微软雅黑" panose="020B0503020204020204" pitchFamily="34" charset="-122"/>
                <a:ea typeface="微软雅黑" panose="020B0503020204020204" pitchFamily="34" charset="-122"/>
              </a:rPr>
              <a:t>映射进行解压缩对于读取关键数据压缩策略至关重要，因为 </a:t>
            </a:r>
            <a:r>
              <a:rPr lang="en-US" altLang="zh-CN" sz="2000" dirty="0">
                <a:latin typeface="微软雅黑" panose="020B0503020204020204" pitchFamily="34" charset="-122"/>
                <a:ea typeface="微软雅黑" panose="020B0503020204020204" pitchFamily="34" charset="-122"/>
              </a:rPr>
              <a:t>BC </a:t>
            </a:r>
            <a:r>
              <a:rPr lang="zh-CN" altLang="en-US" sz="2000" dirty="0">
                <a:latin typeface="微软雅黑" panose="020B0503020204020204" pitchFamily="34" charset="-122"/>
                <a:ea typeface="微软雅黑" panose="020B0503020204020204" pitchFamily="34" charset="-122"/>
              </a:rPr>
              <a:t>将相关的可执行文件块压缩到同一物理块中。 </a:t>
            </a:r>
          </a:p>
        </p:txBody>
      </p:sp>
      <p:pic>
        <p:nvPicPr>
          <p:cNvPr id="5" name="图片 4">
            <a:extLst>
              <a:ext uri="{FF2B5EF4-FFF2-40B4-BE49-F238E27FC236}">
                <a16:creationId xmlns:a16="http://schemas.microsoft.com/office/drawing/2014/main" id="{FDBB9437-5ACA-40DA-8BFA-FE3138342537}"/>
              </a:ext>
            </a:extLst>
          </p:cNvPr>
          <p:cNvPicPr>
            <a:picLocks noChangeAspect="1"/>
          </p:cNvPicPr>
          <p:nvPr/>
        </p:nvPicPr>
        <p:blipFill>
          <a:blip r:embed="rId3"/>
          <a:stretch>
            <a:fillRect/>
          </a:stretch>
        </p:blipFill>
        <p:spPr>
          <a:xfrm>
            <a:off x="833138" y="1936586"/>
            <a:ext cx="6332738" cy="2988340"/>
          </a:xfrm>
          <a:prstGeom prst="rect">
            <a:avLst/>
          </a:prstGeom>
        </p:spPr>
      </p:pic>
    </p:spTree>
    <p:extLst>
      <p:ext uri="{BB962C8B-B14F-4D97-AF65-F5344CB8AC3E}">
        <p14:creationId xmlns:p14="http://schemas.microsoft.com/office/powerpoint/2010/main" val="1960584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记录和清理</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6501267"/>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数据分离</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继承了</a:t>
            </a:r>
            <a:r>
              <a:rPr lang="en-US" altLang="zh-CN" sz="2000" dirty="0">
                <a:latin typeface="微软雅黑" panose="020B0503020204020204" pitchFamily="34" charset="-122"/>
                <a:ea typeface="微软雅黑" panose="020B0503020204020204" pitchFamily="34" charset="-122"/>
              </a:rPr>
              <a:t>F2FS</a:t>
            </a:r>
            <a:r>
              <a:rPr lang="zh-CN" altLang="en-US" sz="2000" dirty="0">
                <a:latin typeface="微软雅黑" panose="020B0503020204020204" pitchFamily="34" charset="-122"/>
                <a:ea typeface="微软雅黑" panose="020B0503020204020204" pitchFamily="34" charset="-122"/>
              </a:rPr>
              <a:t>日志头，并采用了三个新的日志头： 第一个新的日志头用于 </a:t>
            </a:r>
            <a:r>
              <a:rPr lang="en-US" altLang="zh-CN" sz="2000" dirty="0">
                <a:latin typeface="微软雅黑" panose="020B0503020204020204" pitchFamily="34" charset="-122"/>
                <a:ea typeface="微软雅黑" panose="020B0503020204020204" pitchFamily="34" charset="-122"/>
              </a:rPr>
              <a:t>FC </a:t>
            </a:r>
            <a:r>
              <a:rPr lang="zh-CN" altLang="en-US" sz="2000" dirty="0">
                <a:latin typeface="微软雅黑" panose="020B0503020204020204" pitchFamily="34" charset="-122"/>
                <a:ea typeface="微软雅黑" panose="020B0503020204020204" pitchFamily="34" charset="-122"/>
              </a:rPr>
              <a:t>写入压缩的读写文件，即 </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文件。第二个用于新的、未压缩的可执行文件。第三个被 </a:t>
            </a:r>
            <a:r>
              <a:rPr lang="en-US" altLang="zh-CN" sz="2000" dirty="0">
                <a:latin typeface="微软雅黑" panose="020B0503020204020204" pitchFamily="34" charset="-122"/>
                <a:ea typeface="微软雅黑" panose="020B0503020204020204" pitchFamily="34" charset="-122"/>
              </a:rPr>
              <a:t>BC </a:t>
            </a:r>
            <a:r>
              <a:rPr lang="zh-CN" altLang="en-US" sz="2000" dirty="0">
                <a:latin typeface="微软雅黑" panose="020B0503020204020204" pitchFamily="34" charset="-122"/>
                <a:ea typeface="微软雅黑" panose="020B0503020204020204" pitchFamily="34" charset="-122"/>
              </a:rPr>
              <a:t>用来写压缩的可执行文件。</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按需后台压缩</a:t>
            </a:r>
            <a:r>
              <a:rPr lang="zh-CN" altLang="en-US" sz="2000" dirty="0">
                <a:latin typeface="微软雅黑" panose="020B0503020204020204" pitchFamily="34" charset="-122"/>
                <a:ea typeface="微软雅黑" panose="020B0503020204020204" pitchFamily="34" charset="-122"/>
              </a:rPr>
              <a:t>：由于可执行文件在安装或更新后不发生变化，背景压缩可按需执行，完成对应用程序的分析后，用户进程会向文件系统发出一个 带有应用程序的可执行文件的名称</a:t>
            </a:r>
            <a:r>
              <a:rPr lang="en-US" altLang="zh-CN" sz="2000" dirty="0" err="1">
                <a:latin typeface="微软雅黑" panose="020B0503020204020204" pitchFamily="34" charset="-122"/>
                <a:ea typeface="微软雅黑" panose="020B0503020204020204" pitchFamily="34" charset="-122"/>
              </a:rPr>
              <a:t>ioctl</a:t>
            </a:r>
            <a:r>
              <a:rPr lang="zh-CN" altLang="en-US" sz="2000" dirty="0">
                <a:latin typeface="微软雅黑" panose="020B0503020204020204" pitchFamily="34" charset="-122"/>
                <a:ea typeface="微软雅黑" panose="020B0503020204020204" pitchFamily="34" charset="-122"/>
              </a:rPr>
              <a:t>调用，来进行后台压缩。</a:t>
            </a: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4176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5067513" y="3106635"/>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性能分析</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04</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实验设置</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7424597"/>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FPC </a:t>
            </a:r>
            <a:r>
              <a:rPr lang="zh-CN" altLang="en-US" sz="2000" dirty="0">
                <a:latin typeface="微软雅黑" panose="020B0503020204020204" pitchFamily="34" charset="-122"/>
                <a:ea typeface="微软雅黑" panose="020B0503020204020204" pitchFamily="34" charset="-122"/>
              </a:rPr>
              <a:t>采用 </a:t>
            </a:r>
            <a:r>
              <a:rPr lang="en-US" altLang="zh-CN" sz="2000" dirty="0">
                <a:latin typeface="微软雅黑" panose="020B0503020204020204" pitchFamily="34" charset="-122"/>
                <a:ea typeface="微软雅黑" panose="020B0503020204020204" pitchFamily="34" charset="-122"/>
              </a:rPr>
              <a:t>LZO </a:t>
            </a:r>
            <a:r>
              <a:rPr lang="zh-CN" altLang="en-US" sz="2000" dirty="0">
                <a:latin typeface="微软雅黑" panose="020B0503020204020204" pitchFamily="34" charset="-122"/>
                <a:ea typeface="微软雅黑" panose="020B0503020204020204" pitchFamily="34" charset="-122"/>
              </a:rPr>
              <a:t>作为数据压缩算法，在</a:t>
            </a:r>
            <a:r>
              <a:rPr lang="en-US" altLang="zh-CN" sz="2000" dirty="0">
                <a:latin typeface="微软雅黑" panose="020B0503020204020204" pitchFamily="34" charset="-122"/>
                <a:ea typeface="微软雅黑" panose="020B0503020204020204" pitchFamily="34" charset="-122"/>
              </a:rPr>
              <a:t>Ifs</a:t>
            </a:r>
            <a:r>
              <a:rPr lang="zh-CN" altLang="en-US" sz="2000" dirty="0">
                <a:latin typeface="微软雅黑" panose="020B0503020204020204" pitchFamily="34" charset="-122"/>
                <a:ea typeface="微软雅黑" panose="020B0503020204020204" pitchFamily="34" charset="-122"/>
              </a:rPr>
              <a:t>模式下配置 </a:t>
            </a: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以仅使用异地更新。</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使用一组流行的移动应用程序进行评估，包括 </a:t>
            </a:r>
            <a:r>
              <a:rPr lang="en-US" altLang="zh-CN" sz="2000" dirty="0">
                <a:latin typeface="微软雅黑" panose="020B0503020204020204" pitchFamily="34" charset="-122"/>
                <a:ea typeface="微软雅黑" panose="020B0503020204020204" pitchFamily="34" charset="-122"/>
              </a:rPr>
              <a:t>Facebook (FB)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FB Messenger (MS)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Google Earth (GE)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Firefox(FF)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Reddit (RD)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Line (LN)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Twitter (TW)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Instagram (IG)</a:t>
            </a:r>
            <a:r>
              <a:rPr lang="zh-CN" altLang="en-US" sz="2000" dirty="0">
                <a:latin typeface="微软雅黑" panose="020B0503020204020204" pitchFamily="34" charset="-122"/>
                <a:ea typeface="微软雅黑" panose="020B0503020204020204" pitchFamily="34" charset="-122"/>
              </a:rPr>
              <a:t>、微信 </a:t>
            </a:r>
            <a:r>
              <a:rPr lang="en-US" altLang="zh-CN" sz="2000" dirty="0">
                <a:latin typeface="微软雅黑" panose="020B0503020204020204" pitchFamily="34" charset="-122"/>
                <a:ea typeface="微软雅黑" panose="020B0503020204020204" pitchFamily="34" charset="-122"/>
              </a:rPr>
              <a:t>(WC)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Chrome (CR)</a:t>
            </a:r>
            <a:r>
              <a:rPr lang="zh-CN" altLang="en-US" sz="2000" dirty="0">
                <a:latin typeface="微软雅黑" panose="020B0503020204020204" pitchFamily="34" charset="-122"/>
                <a:ea typeface="微软雅黑" panose="020B0503020204020204" pitchFamily="34" charset="-122"/>
              </a:rPr>
              <a:t>。前台压缩 </a:t>
            </a:r>
            <a:r>
              <a:rPr lang="en-US" altLang="zh-CN" sz="2000" dirty="0">
                <a:latin typeface="微软雅黑" panose="020B0503020204020204" pitchFamily="34" charset="-122"/>
                <a:ea typeface="微软雅黑" panose="020B0503020204020204" pitchFamily="34" charset="-122"/>
              </a:rPr>
              <a:t>(FC) </a:t>
            </a:r>
            <a:r>
              <a:rPr lang="zh-CN" altLang="en-US" sz="2000" dirty="0">
                <a:latin typeface="微软雅黑" panose="020B0503020204020204" pitchFamily="34" charset="-122"/>
                <a:ea typeface="微软雅黑" panose="020B0503020204020204" pitchFamily="34" charset="-122"/>
              </a:rPr>
              <a:t>的评估基于前五个应用程序，因为它们产生了大量与 </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相关的写入。背景压缩 </a:t>
            </a:r>
            <a:r>
              <a:rPr lang="en-US" altLang="zh-CN" sz="2000" dirty="0">
                <a:latin typeface="微软雅黑" panose="020B0503020204020204" pitchFamily="34" charset="-122"/>
                <a:ea typeface="微软雅黑" panose="020B0503020204020204" pitchFamily="34" charset="-122"/>
              </a:rPr>
              <a:t>(BC) </a:t>
            </a:r>
            <a:r>
              <a:rPr lang="zh-CN" altLang="en-US" sz="2000" dirty="0">
                <a:latin typeface="微软雅黑" panose="020B0503020204020204" pitchFamily="34" charset="-122"/>
                <a:ea typeface="微软雅黑" panose="020B0503020204020204" pitchFamily="34" charset="-122"/>
              </a:rPr>
              <a:t>的评估涉及所有应用程序。对以下方法进行了性能比较评估：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1)Baseline</a:t>
            </a:r>
            <a:r>
              <a:rPr lang="zh-CN" altLang="en-US" sz="2000" dirty="0">
                <a:latin typeface="微软雅黑" panose="020B0503020204020204" pitchFamily="34" charset="-122"/>
                <a:ea typeface="微软雅黑" panose="020B0503020204020204" pitchFamily="34" charset="-122"/>
              </a:rPr>
              <a:t>：原始 </a:t>
            </a: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没有任何压缩。</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2)Comp: </a:t>
            </a: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无条件压缩传入数据。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3) FPC-N</a:t>
            </a:r>
            <a:r>
              <a:rPr lang="zh-CN" altLang="en-US" sz="2000" dirty="0">
                <a:latin typeface="微软雅黑" panose="020B0503020204020204" pitchFamily="34" charset="-122"/>
                <a:ea typeface="微软雅黑" panose="020B0503020204020204" pitchFamily="34" charset="-122"/>
              </a:rPr>
              <a:t>：提出的 </a:t>
            </a:r>
            <a:r>
              <a:rPr lang="en-US" altLang="zh-CN" sz="2000" dirty="0">
                <a:latin typeface="微软雅黑" panose="020B0503020204020204" pitchFamily="34" charset="-122"/>
                <a:ea typeface="微软雅黑" panose="020B0503020204020204" pitchFamily="34" charset="-122"/>
              </a:rPr>
              <a:t>FPC</a:t>
            </a:r>
            <a:r>
              <a:rPr lang="zh-CN" altLang="en-US" sz="2000" dirty="0">
                <a:latin typeface="微软雅黑" panose="020B0503020204020204" pitchFamily="34" charset="-122"/>
                <a:ea typeface="微软雅黑" panose="020B0503020204020204" pitchFamily="34" charset="-122"/>
              </a:rPr>
              <a:t>，但没有元数据级压缩。</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4) FPC</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所提出方法的成熟版本。</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0906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67665" y="0"/>
            <a:ext cx="12541250" cy="6858000"/>
          </a:xfrm>
          <a:prstGeom prst="rect">
            <a:avLst/>
          </a:prstGeom>
        </p:spPr>
      </p:pic>
      <p:sp>
        <p:nvSpPr>
          <p:cNvPr id="3" name="文本框 13"/>
          <p:cNvSpPr txBox="1">
            <a:spLocks noChangeArrowheads="1"/>
          </p:cNvSpPr>
          <p:nvPr/>
        </p:nvSpPr>
        <p:spPr bwMode="auto">
          <a:xfrm>
            <a:off x="2626084" y="2745497"/>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4473944" y="3558429"/>
            <a:ext cx="1757212" cy="646331"/>
          </a:xfrm>
          <a:prstGeom prst="rect">
            <a:avLst/>
          </a:prstGeom>
          <a:noFill/>
        </p:spPr>
        <p:txBody>
          <a:bodyPr wrap="none" rtlCol="0">
            <a:spAutoFit/>
          </a:bodyPr>
          <a:lstStyle/>
          <a:p>
            <a:r>
              <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44" name="图片 4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sp>
        <p:nvSpPr>
          <p:cNvPr id="46" name="文本框 45"/>
          <p:cNvSpPr txBox="1"/>
          <p:nvPr/>
        </p:nvSpPr>
        <p:spPr>
          <a:xfrm>
            <a:off x="7222372" y="2202653"/>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背景及介绍</a:t>
            </a:r>
          </a:p>
        </p:txBody>
      </p:sp>
      <p:sp>
        <p:nvSpPr>
          <p:cNvPr id="48" name="椭圆 47"/>
          <p:cNvSpPr/>
          <p:nvPr/>
        </p:nvSpPr>
        <p:spPr>
          <a:xfrm>
            <a:off x="6746875" y="2183130"/>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文本框 17"/>
          <p:cNvSpPr txBox="1"/>
          <p:nvPr/>
        </p:nvSpPr>
        <p:spPr>
          <a:xfrm>
            <a:off x="6713220" y="2192020"/>
            <a:ext cx="478790" cy="369570"/>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sp>
        <p:nvSpPr>
          <p:cNvPr id="66" name="文本框 65"/>
          <p:cNvSpPr txBox="1"/>
          <p:nvPr/>
        </p:nvSpPr>
        <p:spPr>
          <a:xfrm>
            <a:off x="7222372" y="2936078"/>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设计原则及细节</a:t>
            </a:r>
          </a:p>
        </p:txBody>
      </p:sp>
      <p:sp>
        <p:nvSpPr>
          <p:cNvPr id="67" name="椭圆 66"/>
          <p:cNvSpPr/>
          <p:nvPr/>
        </p:nvSpPr>
        <p:spPr>
          <a:xfrm>
            <a:off x="6746875" y="291655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8" name="文本框 17"/>
          <p:cNvSpPr txBox="1"/>
          <p:nvPr/>
        </p:nvSpPr>
        <p:spPr>
          <a:xfrm>
            <a:off x="6713220" y="292544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sp>
        <p:nvSpPr>
          <p:cNvPr id="69" name="文本框 68"/>
          <p:cNvSpPr txBox="1"/>
          <p:nvPr/>
        </p:nvSpPr>
        <p:spPr>
          <a:xfrm>
            <a:off x="7222372" y="3686648"/>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实施</a:t>
            </a:r>
          </a:p>
        </p:txBody>
      </p:sp>
      <p:sp>
        <p:nvSpPr>
          <p:cNvPr id="70" name="椭圆 69"/>
          <p:cNvSpPr/>
          <p:nvPr/>
        </p:nvSpPr>
        <p:spPr>
          <a:xfrm>
            <a:off x="6746875" y="366712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1" name="文本框 17"/>
          <p:cNvSpPr txBox="1"/>
          <p:nvPr/>
        </p:nvSpPr>
        <p:spPr>
          <a:xfrm>
            <a:off x="6713220" y="367601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sp>
        <p:nvSpPr>
          <p:cNvPr id="72" name="文本框 71"/>
          <p:cNvSpPr txBox="1"/>
          <p:nvPr/>
        </p:nvSpPr>
        <p:spPr>
          <a:xfrm>
            <a:off x="7222372" y="4382138"/>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性能分析</a:t>
            </a:r>
          </a:p>
        </p:txBody>
      </p:sp>
      <p:sp>
        <p:nvSpPr>
          <p:cNvPr id="73" name="椭圆 72"/>
          <p:cNvSpPr/>
          <p:nvPr/>
        </p:nvSpPr>
        <p:spPr>
          <a:xfrm>
            <a:off x="6746875" y="437324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4" name="文本框 17"/>
          <p:cNvSpPr txBox="1"/>
          <p:nvPr/>
        </p:nvSpPr>
        <p:spPr>
          <a:xfrm>
            <a:off x="6713220" y="438213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1+#ppt_w/2"/>
                                          </p:val>
                                        </p:tav>
                                        <p:tav tm="100000">
                                          <p:val>
                                            <p:strVal val="#ppt_x"/>
                                          </p:val>
                                        </p:tav>
                                      </p:tavLst>
                                    </p:anim>
                                    <p:anim calcmode="lin" valueType="num">
                                      <p:cBhvr additive="base">
                                        <p:cTn id="19" dur="500" fill="hold"/>
                                        <p:tgtEl>
                                          <p:spTgt spid="4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1+#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6" grpId="0" bldLvl="0" animBg="1"/>
      <p:bldP spid="66" grpId="0" bldLvl="0" animBg="1"/>
      <p:bldP spid="69" grpId="0" bldLvl="0" animBg="1"/>
      <p:bldP spid="7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评价结果</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280794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7575DC00-CF39-4CC8-8B1B-34F2AF0B8B0B}"/>
              </a:ext>
            </a:extLst>
          </p:cNvPr>
          <p:cNvPicPr>
            <a:picLocks noChangeAspect="1"/>
          </p:cNvPicPr>
          <p:nvPr/>
        </p:nvPicPr>
        <p:blipFill>
          <a:blip r:embed="rId3"/>
          <a:stretch>
            <a:fillRect/>
          </a:stretch>
        </p:blipFill>
        <p:spPr>
          <a:xfrm>
            <a:off x="365458" y="1334081"/>
            <a:ext cx="11735205" cy="2628317"/>
          </a:xfrm>
          <a:prstGeom prst="rect">
            <a:avLst/>
          </a:prstGeom>
        </p:spPr>
      </p:pic>
      <p:sp>
        <p:nvSpPr>
          <p:cNvPr id="8" name="文本框 7">
            <a:extLst>
              <a:ext uri="{FF2B5EF4-FFF2-40B4-BE49-F238E27FC236}">
                <a16:creationId xmlns:a16="http://schemas.microsoft.com/office/drawing/2014/main" id="{14249017-42D7-4731-8C29-F24607A08DE2}"/>
              </a:ext>
            </a:extLst>
          </p:cNvPr>
          <p:cNvSpPr txBox="1"/>
          <p:nvPr/>
        </p:nvSpPr>
        <p:spPr>
          <a:xfrm>
            <a:off x="833138" y="3962398"/>
            <a:ext cx="10993404" cy="2246769"/>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写入量：与</a:t>
            </a:r>
            <a:r>
              <a:rPr lang="en-US" altLang="zh-CN" sz="2000" dirty="0">
                <a:latin typeface="微软雅黑" panose="020B0503020204020204" pitchFamily="34" charset="-122"/>
                <a:ea typeface="微软雅黑" panose="020B0503020204020204" pitchFamily="34" charset="-122"/>
              </a:rPr>
              <a:t>Baseline</a:t>
            </a:r>
            <a:r>
              <a:rPr lang="zh-CN" altLang="en-US" sz="2000" dirty="0">
                <a:latin typeface="微软雅黑" panose="020B0503020204020204" pitchFamily="34" charset="-122"/>
                <a:ea typeface="微软雅黑" panose="020B0503020204020204" pitchFamily="34" charset="-122"/>
              </a:rPr>
              <a:t>相比，</a:t>
            </a:r>
            <a:r>
              <a:rPr lang="en-US" altLang="zh-CN" sz="2000" dirty="0">
                <a:latin typeface="微软雅黑" panose="020B0503020204020204" pitchFamily="34" charset="-122"/>
                <a:ea typeface="微软雅黑" panose="020B0503020204020204" pitchFamily="34" charset="-122"/>
              </a:rPr>
              <a:t>FPC</a:t>
            </a:r>
            <a:r>
              <a:rPr lang="zh-CN" altLang="en-US" sz="2000" dirty="0">
                <a:latin typeface="微软雅黑" panose="020B0503020204020204" pitchFamily="34" charset="-122"/>
                <a:ea typeface="微软雅黑" panose="020B0503020204020204" pitchFamily="34" charset="-122"/>
              </a:rPr>
              <a:t>大大减少了</a:t>
            </a:r>
            <a:r>
              <a:rPr lang="en-US" altLang="zh-CN" sz="2000" dirty="0">
                <a:latin typeface="微软雅黑" panose="020B0503020204020204" pitchFamily="34" charset="-122"/>
                <a:ea typeface="微软雅黑" panose="020B0503020204020204" pitchFamily="34" charset="-122"/>
              </a:rPr>
              <a:t>SQLite</a:t>
            </a:r>
            <a:r>
              <a:rPr lang="zh-CN" altLang="en-US" sz="2000" dirty="0">
                <a:latin typeface="微软雅黑" panose="020B0503020204020204" pitchFamily="34" charset="-122"/>
                <a:ea typeface="微软雅黑" panose="020B0503020204020204" pitchFamily="34" charset="-122"/>
              </a:rPr>
              <a:t>写入量</a:t>
            </a:r>
            <a:r>
              <a:rPr lang="en-US" altLang="zh-CN" sz="2000" dirty="0">
                <a:latin typeface="微软雅黑" panose="020B0503020204020204" pitchFamily="34" charset="-122"/>
                <a:ea typeface="微软雅黑" panose="020B0503020204020204" pitchFamily="34" charset="-122"/>
              </a:rPr>
              <a:t>47.5%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的性能也优于 </a:t>
            </a:r>
            <a:r>
              <a:rPr lang="en-US" altLang="zh-CN" sz="2000" dirty="0">
                <a:latin typeface="微软雅黑" panose="020B0503020204020204" pitchFamily="34" charset="-122"/>
                <a:ea typeface="微软雅黑" panose="020B0503020204020204" pitchFamily="34" charset="-122"/>
              </a:rPr>
              <a:t>Comp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对 </a:t>
            </a:r>
            <a:r>
              <a:rPr lang="en-US" altLang="zh-CN" sz="2000" dirty="0">
                <a:latin typeface="微软雅黑" panose="020B0503020204020204" pitchFamily="34" charset="-122"/>
                <a:ea typeface="微软雅黑" panose="020B0503020204020204" pitchFamily="34" charset="-122"/>
              </a:rPr>
              <a:t>FPC-N </a:t>
            </a:r>
            <a:r>
              <a:rPr lang="zh-CN" altLang="en-US" sz="2000" dirty="0">
                <a:latin typeface="微软雅黑" panose="020B0503020204020204" pitchFamily="34" charset="-122"/>
                <a:ea typeface="微软雅黑" panose="020B0503020204020204" pitchFamily="34" charset="-122"/>
              </a:rPr>
              <a:t>的改进很大程度上取决于应用场景。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写入延迟</a:t>
            </a:r>
            <a:r>
              <a:rPr lang="zh-CN" altLang="en-US" sz="2000" dirty="0">
                <a:latin typeface="微软雅黑" panose="020B0503020204020204" pitchFamily="34" charset="-122"/>
                <a:ea typeface="微软雅黑" panose="020B0503020204020204" pitchFamily="34" charset="-122"/>
              </a:rPr>
              <a:t>：与 </a:t>
            </a:r>
            <a:r>
              <a:rPr lang="en-US" altLang="zh-CN" sz="2000" dirty="0">
                <a:latin typeface="微软雅黑" panose="020B0503020204020204" pitchFamily="34" charset="-122"/>
                <a:ea typeface="微软雅黑" panose="020B0503020204020204" pitchFamily="34" charset="-122"/>
              </a:rPr>
              <a:t>Baseline </a:t>
            </a:r>
            <a:r>
              <a:rPr lang="zh-CN" altLang="en-US" sz="2000" dirty="0">
                <a:latin typeface="微软雅黑" panose="020B0503020204020204" pitchFamily="34" charset="-122"/>
                <a:ea typeface="微软雅黑" panose="020B0503020204020204" pitchFamily="34" charset="-122"/>
              </a:rPr>
              <a:t>相比，</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将 </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文件的写入延迟平均降低了 </a:t>
            </a:r>
            <a:r>
              <a:rPr lang="en-US" altLang="zh-CN" sz="2000" dirty="0">
                <a:latin typeface="微软雅黑" panose="020B0503020204020204" pitchFamily="34" charset="-122"/>
                <a:ea typeface="微软雅黑" panose="020B0503020204020204" pitchFamily="34" charset="-122"/>
              </a:rPr>
              <a:t>7.1%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Comp </a:t>
            </a:r>
            <a:r>
              <a:rPr lang="zh-CN" altLang="en-US" sz="2000" dirty="0">
                <a:latin typeface="微软雅黑" panose="020B0503020204020204" pitchFamily="34" charset="-122"/>
                <a:ea typeface="微软雅黑" panose="020B0503020204020204" pitchFamily="34" charset="-122"/>
              </a:rPr>
              <a:t>具有最高的写入延迟。</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能耗：</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在大多数应用中仍然实现了较低的能耗。特别是</a:t>
            </a:r>
            <a:r>
              <a:rPr lang="en-US" altLang="zh-CN" sz="2000" dirty="0">
                <a:latin typeface="微软雅黑" panose="020B0503020204020204" pitchFamily="34" charset="-122"/>
                <a:ea typeface="微软雅黑" panose="020B0503020204020204" pitchFamily="34" charset="-122"/>
              </a:rPr>
              <a:t>SQLite</a:t>
            </a:r>
            <a:r>
              <a:rPr lang="zh-CN" altLang="en-US" sz="2000" dirty="0">
                <a:latin typeface="微软雅黑" panose="020B0503020204020204" pitchFamily="34" charset="-122"/>
                <a:ea typeface="微软雅黑" panose="020B0503020204020204" pitchFamily="34" charset="-122"/>
              </a:rPr>
              <a:t>文件高度可压缩时，节能更大。</a:t>
            </a:r>
          </a:p>
        </p:txBody>
      </p:sp>
    </p:spTree>
    <p:extLst>
      <p:ext uri="{BB962C8B-B14F-4D97-AF65-F5344CB8AC3E}">
        <p14:creationId xmlns:p14="http://schemas.microsoft.com/office/powerpoint/2010/main" val="41508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评价结果</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280794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4249017-42D7-4731-8C29-F24607A08DE2}"/>
              </a:ext>
            </a:extLst>
          </p:cNvPr>
          <p:cNvSpPr txBox="1"/>
          <p:nvPr/>
        </p:nvSpPr>
        <p:spPr>
          <a:xfrm>
            <a:off x="833138" y="4814252"/>
            <a:ext cx="10993404" cy="707886"/>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压缩比的影响： </a:t>
            </a:r>
            <a:r>
              <a:rPr lang="zh-CN" altLang="en-US" sz="2000" dirty="0">
                <a:latin typeface="微软雅黑" panose="020B0503020204020204" pitchFamily="34" charset="-122"/>
                <a:ea typeface="微软雅黑" panose="020B0503020204020204" pitchFamily="34" charset="-122"/>
              </a:rPr>
              <a:t>与未压缩的结果（压缩比</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）相比，当压缩比分别不低于</a:t>
            </a:r>
            <a:r>
              <a:rPr lang="en-US" altLang="zh-CN" sz="2000" dirty="0">
                <a:latin typeface="微软雅黑" panose="020B0503020204020204" pitchFamily="34" charset="-122"/>
                <a:ea typeface="微软雅黑" panose="020B0503020204020204" pitchFamily="34" charset="-122"/>
              </a:rPr>
              <a:t>0.4</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0.2</a:t>
            </a:r>
            <a:r>
              <a:rPr lang="zh-CN" altLang="en-US" sz="2000" dirty="0">
                <a:latin typeface="微软雅黑" panose="020B0503020204020204" pitchFamily="34" charset="-122"/>
                <a:ea typeface="微软雅黑" panose="020B0503020204020204" pitchFamily="34" charset="-122"/>
              </a:rPr>
              <a:t>时，写入延迟和总能耗降低。换句话说，当数据高度可压缩时，压缩有利于写入延迟和能耗。</a:t>
            </a:r>
          </a:p>
        </p:txBody>
      </p:sp>
      <p:pic>
        <p:nvPicPr>
          <p:cNvPr id="4" name="图片 3">
            <a:extLst>
              <a:ext uri="{FF2B5EF4-FFF2-40B4-BE49-F238E27FC236}">
                <a16:creationId xmlns:a16="http://schemas.microsoft.com/office/drawing/2014/main" id="{52C117B7-AF64-48AC-8F45-5FFC74BBF94F}"/>
              </a:ext>
            </a:extLst>
          </p:cNvPr>
          <p:cNvPicPr>
            <a:picLocks noChangeAspect="1"/>
          </p:cNvPicPr>
          <p:nvPr/>
        </p:nvPicPr>
        <p:blipFill>
          <a:blip r:embed="rId3"/>
          <a:stretch>
            <a:fillRect/>
          </a:stretch>
        </p:blipFill>
        <p:spPr>
          <a:xfrm>
            <a:off x="2158833" y="1112580"/>
            <a:ext cx="7097461" cy="3541383"/>
          </a:xfrm>
          <a:prstGeom prst="rect">
            <a:avLst/>
          </a:prstGeom>
        </p:spPr>
      </p:pic>
    </p:spTree>
    <p:extLst>
      <p:ext uri="{BB962C8B-B14F-4D97-AF65-F5344CB8AC3E}">
        <p14:creationId xmlns:p14="http://schemas.microsoft.com/office/powerpoint/2010/main" val="753680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评价结果</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8" y="1354135"/>
            <a:ext cx="10813430" cy="280794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4249017-42D7-4731-8C29-F24607A08DE2}"/>
              </a:ext>
            </a:extLst>
          </p:cNvPr>
          <p:cNvSpPr txBox="1"/>
          <p:nvPr/>
        </p:nvSpPr>
        <p:spPr>
          <a:xfrm>
            <a:off x="833138" y="4403637"/>
            <a:ext cx="10993404" cy="1631216"/>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空间需求：</a:t>
            </a:r>
            <a:r>
              <a:rPr lang="zh-CN" altLang="en-US" sz="2000" dirty="0">
                <a:latin typeface="微软雅黑" panose="020B0503020204020204" pitchFamily="34" charset="-122"/>
                <a:ea typeface="微软雅黑" panose="020B0503020204020204" pitchFamily="34" charset="-122"/>
              </a:rPr>
              <a:t>每个应用程序的可执行文件大小。使用 </a:t>
            </a:r>
            <a:r>
              <a:rPr lang="en-US" altLang="zh-CN" sz="2000" dirty="0">
                <a:latin typeface="微软雅黑" panose="020B0503020204020204" pitchFamily="34" charset="-122"/>
                <a:ea typeface="微软雅黑" panose="020B0503020204020204" pitchFamily="34" charset="-122"/>
              </a:rPr>
              <a:t>FPC</a:t>
            </a:r>
            <a:r>
              <a:rPr lang="zh-CN" altLang="en-US" sz="2000" dirty="0">
                <a:latin typeface="微软雅黑" panose="020B0503020204020204" pitchFamily="34" charset="-122"/>
                <a:ea typeface="微软雅黑" panose="020B0503020204020204" pitchFamily="34" charset="-122"/>
              </a:rPr>
              <a:t>，所有应用程序的总可执行文件大小从 </a:t>
            </a:r>
            <a:r>
              <a:rPr lang="en-US" altLang="zh-CN" sz="2000" dirty="0">
                <a:latin typeface="微软雅黑" panose="020B0503020204020204" pitchFamily="34" charset="-122"/>
                <a:ea typeface="微软雅黑" panose="020B0503020204020204" pitchFamily="34" charset="-122"/>
              </a:rPr>
              <a:t>846 MB </a:t>
            </a:r>
            <a:r>
              <a:rPr lang="zh-CN" altLang="en-US" sz="2000" dirty="0">
                <a:latin typeface="微软雅黑" panose="020B0503020204020204" pitchFamily="34" charset="-122"/>
                <a:ea typeface="微软雅黑" panose="020B0503020204020204" pitchFamily="34" charset="-122"/>
              </a:rPr>
              <a:t>显着减少到 </a:t>
            </a:r>
            <a:r>
              <a:rPr lang="en-US" altLang="zh-CN" sz="2000" dirty="0">
                <a:latin typeface="微软雅黑" panose="020B0503020204020204" pitchFamily="34" charset="-122"/>
                <a:ea typeface="微软雅黑" panose="020B0503020204020204" pitchFamily="34" charset="-122"/>
              </a:rPr>
              <a:t>646 MB</a:t>
            </a:r>
            <a:r>
              <a:rPr lang="zh-CN" altLang="en-US" sz="2000" dirty="0">
                <a:latin typeface="微软雅黑" panose="020B0503020204020204" pitchFamily="34" charset="-122"/>
                <a:ea typeface="微软雅黑" panose="020B0503020204020204" pitchFamily="34" charset="-122"/>
              </a:rPr>
              <a:t>（减少了 </a:t>
            </a:r>
            <a:r>
              <a:rPr lang="en-US" altLang="zh-CN" sz="2000" dirty="0">
                <a:latin typeface="微软雅黑" panose="020B0503020204020204" pitchFamily="34" charset="-122"/>
                <a:ea typeface="微软雅黑" panose="020B0503020204020204" pitchFamily="34" charset="-122"/>
              </a:rPr>
              <a:t>23.7%</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应用程序启动时间</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Baseline</a:t>
            </a:r>
            <a:r>
              <a:rPr lang="zh-CN" altLang="en-US" sz="2000" dirty="0">
                <a:latin typeface="微软雅黑" panose="020B0503020204020204" pitchFamily="34" charset="-122"/>
                <a:ea typeface="微软雅黑" panose="020B0503020204020204" pitchFamily="34" charset="-122"/>
              </a:rPr>
              <a:t>相比，</a:t>
            </a:r>
            <a:r>
              <a:rPr lang="en-US" altLang="zh-CN" sz="2000" dirty="0">
                <a:latin typeface="微软雅黑" panose="020B0503020204020204" pitchFamily="34" charset="-122"/>
                <a:ea typeface="微软雅黑" panose="020B0503020204020204" pitchFamily="34" charset="-122"/>
              </a:rPr>
              <a:t>FPC</a:t>
            </a:r>
            <a:r>
              <a:rPr lang="zh-CN" altLang="en-US" sz="2000" dirty="0">
                <a:latin typeface="微软雅黑" panose="020B0503020204020204" pitchFamily="34" charset="-122"/>
                <a:ea typeface="微软雅黑" panose="020B0503020204020204" pitchFamily="34" charset="-122"/>
              </a:rPr>
              <a:t>减小了应用的启动时间（</a:t>
            </a:r>
            <a:r>
              <a:rPr lang="en-US" altLang="zh-CN" sz="2000" dirty="0">
                <a:latin typeface="微软雅黑" panose="020B0503020204020204" pitchFamily="34" charset="-122"/>
                <a:ea typeface="微软雅黑" panose="020B0503020204020204" pitchFamily="34" charset="-122"/>
              </a:rPr>
              <a:t>EA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FF</a:t>
            </a:r>
            <a:r>
              <a:rPr lang="zh-CN" altLang="en-US" sz="2000" dirty="0">
                <a:latin typeface="微软雅黑" panose="020B0503020204020204" pitchFamily="34" charset="-122"/>
                <a:ea typeface="微软雅黑" panose="020B0503020204020204" pitchFamily="34" charset="-122"/>
              </a:rPr>
              <a:t>除外），平均减少</a:t>
            </a:r>
            <a:r>
              <a:rPr lang="en-US" altLang="zh-CN" sz="2000" dirty="0">
                <a:latin typeface="微软雅黑" panose="020B0503020204020204" pitchFamily="34" charset="-122"/>
                <a:ea typeface="微软雅黑" panose="020B0503020204020204" pitchFamily="34" charset="-122"/>
              </a:rPr>
              <a:t>5.2%</a:t>
            </a:r>
            <a:r>
              <a:rPr lang="zh-CN" altLang="en-US" sz="2000" dirty="0">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20503627-D50F-48B4-B5B8-ACD37C51406D}"/>
              </a:ext>
            </a:extLst>
          </p:cNvPr>
          <p:cNvPicPr>
            <a:picLocks noChangeAspect="1"/>
          </p:cNvPicPr>
          <p:nvPr/>
        </p:nvPicPr>
        <p:blipFill>
          <a:blip r:embed="rId3"/>
          <a:stretch>
            <a:fillRect/>
          </a:stretch>
        </p:blipFill>
        <p:spPr>
          <a:xfrm>
            <a:off x="485655" y="1354135"/>
            <a:ext cx="11688369" cy="2807948"/>
          </a:xfrm>
          <a:prstGeom prst="rect">
            <a:avLst/>
          </a:prstGeom>
        </p:spPr>
      </p:pic>
    </p:spTree>
    <p:extLst>
      <p:ext uri="{BB962C8B-B14F-4D97-AF65-F5344CB8AC3E}">
        <p14:creationId xmlns:p14="http://schemas.microsoft.com/office/powerpoint/2010/main" val="4077196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58775"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sp>
        <p:nvSpPr>
          <p:cNvPr id="8" name="文本框 7"/>
          <p:cNvSpPr txBox="1"/>
          <p:nvPr/>
        </p:nvSpPr>
        <p:spPr>
          <a:xfrm>
            <a:off x="4628197" y="2598789"/>
            <a:ext cx="2935605" cy="1446550"/>
          </a:xfrm>
          <a:prstGeom prst="rect">
            <a:avLst/>
          </a:prstGeom>
          <a:noFill/>
        </p:spPr>
        <p:txBody>
          <a:bodyPr wrap="square" rtlCol="0">
            <a:spAutoFit/>
          </a:bodyPr>
          <a:lstStyle/>
          <a:p>
            <a:pPr algn="ctr"/>
            <a:r>
              <a:rPr lang="zh-CN" altLang="en-US" sz="8800" b="1" dirty="0">
                <a:latin typeface="微软雅黑" panose="020B0503020204020204" pitchFamily="34" charset="-122"/>
                <a:ea typeface="微软雅黑" panose="020B0503020204020204" pitchFamily="34" charset="-122"/>
              </a:rPr>
              <a:t>谢谢</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4836679" y="3104878"/>
              <a:ext cx="2492990"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背景及介绍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208211202"/>
              </p:ext>
            </p:extLst>
          </p:nvPr>
        </p:nvGraphicFramePr>
        <p:xfrm>
          <a:off x="4218975" y="2283121"/>
          <a:ext cx="3994584" cy="3155153"/>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1621500" y="2540230"/>
            <a:ext cx="2577698" cy="2008242"/>
          </a:xfrm>
          <a:prstGeom prst="rect">
            <a:avLst/>
          </a:prstGeom>
          <a:noFill/>
        </p:spPr>
        <p:txBody>
          <a:bodyPr wrap="square" lIns="68580" tIns="34290" rIns="68580" bIns="34290" rtlCol="0">
            <a:spAutoFit/>
          </a:bodyPr>
          <a:lstStyle/>
          <a:p>
            <a:pPr defTabSz="685800"/>
            <a:r>
              <a:rPr lang="zh-CN" altLang="en-US" b="1" dirty="0">
                <a:solidFill>
                  <a:schemeClr val="tx1">
                    <a:lumMod val="95000"/>
                    <a:lumOff val="5000"/>
                  </a:schemeClr>
                </a:solidFill>
                <a:latin typeface="微软雅黑" panose="020B0503020204020204" charset="-122"/>
                <a:ea typeface="微软雅黑" panose="020B0503020204020204" charset="-122"/>
                <a:cs typeface="+mn-ea"/>
                <a:sym typeface="+mn-lt"/>
              </a:rPr>
              <a:t>严重依赖嵌入式数据库层 </a:t>
            </a:r>
            <a:r>
              <a:rPr lang="en-US" altLang="zh-CN" b="1" dirty="0">
                <a:solidFill>
                  <a:schemeClr val="tx1">
                    <a:lumMod val="95000"/>
                    <a:lumOff val="5000"/>
                  </a:schemeClr>
                </a:solidFill>
                <a:latin typeface="微软雅黑" panose="020B0503020204020204" charset="-122"/>
                <a:ea typeface="微软雅黑" panose="020B0503020204020204" charset="-122"/>
                <a:cs typeface="+mn-ea"/>
                <a:sym typeface="+mn-lt"/>
              </a:rPr>
              <a:t>SQLite </a:t>
            </a:r>
            <a:r>
              <a:rPr lang="zh-CN" altLang="en-US" b="1" dirty="0">
                <a:solidFill>
                  <a:schemeClr val="tx1">
                    <a:lumMod val="95000"/>
                    <a:lumOff val="5000"/>
                  </a:schemeClr>
                </a:solidFill>
                <a:latin typeface="微软雅黑" panose="020B0503020204020204" charset="-122"/>
                <a:ea typeface="微软雅黑" panose="020B0503020204020204" charset="-122"/>
                <a:cs typeface="+mn-ea"/>
                <a:sym typeface="+mn-lt"/>
              </a:rPr>
              <a:t>进行事务数据管理，产生大量同步、随机块写入，</a:t>
            </a:r>
            <a:r>
              <a:rPr lang="en-US" altLang="zh-CN" b="1" dirty="0">
                <a:solidFill>
                  <a:schemeClr val="tx1">
                    <a:lumMod val="95000"/>
                    <a:lumOff val="5000"/>
                  </a:schemeClr>
                </a:solidFill>
                <a:latin typeface="微软雅黑" panose="020B0503020204020204" charset="-122"/>
                <a:ea typeface="微软雅黑" panose="020B0503020204020204" charset="-122"/>
                <a:cs typeface="+mn-ea"/>
                <a:sym typeface="+mn-lt"/>
              </a:rPr>
              <a:t>I/O </a:t>
            </a:r>
            <a:r>
              <a:rPr lang="zh-CN" altLang="en-US" b="1" dirty="0">
                <a:solidFill>
                  <a:schemeClr val="tx1">
                    <a:lumMod val="95000"/>
                    <a:lumOff val="5000"/>
                  </a:schemeClr>
                </a:solidFill>
                <a:latin typeface="微软雅黑" panose="020B0503020204020204" charset="-122"/>
                <a:ea typeface="微软雅黑" panose="020B0503020204020204" charset="-122"/>
                <a:cs typeface="+mn-ea"/>
                <a:sym typeface="+mn-lt"/>
              </a:rPr>
              <a:t>系统的其他组件进一步放大了写入流量，写入压力高。</a:t>
            </a:r>
          </a:p>
        </p:txBody>
      </p:sp>
      <p:sp>
        <p:nvSpPr>
          <p:cNvPr id="8" name="文本框 7"/>
          <p:cNvSpPr txBox="1"/>
          <p:nvPr/>
        </p:nvSpPr>
        <p:spPr>
          <a:xfrm>
            <a:off x="8213559" y="2528138"/>
            <a:ext cx="2826949" cy="1731243"/>
          </a:xfrm>
          <a:prstGeom prst="rect">
            <a:avLst/>
          </a:prstGeom>
          <a:noFill/>
        </p:spPr>
        <p:txBody>
          <a:bodyPr wrap="square" lIns="68580" tIns="34290" rIns="68580" bIns="34290" rtlCol="0">
            <a:spAutoFit/>
          </a:bodyPr>
          <a:lstStyle/>
          <a:p>
            <a:pPr defTabSz="685800"/>
            <a:r>
              <a:rPr lang="en-US" altLang="zh-CN" b="1" dirty="0">
                <a:solidFill>
                  <a:schemeClr val="tx1">
                    <a:lumMod val="95000"/>
                    <a:lumOff val="5000"/>
                  </a:schemeClr>
                </a:solidFill>
                <a:latin typeface="微软雅黑" panose="020B0503020204020204" charset="-122"/>
                <a:ea typeface="微软雅黑" panose="020B0503020204020204" charset="-122"/>
                <a:cs typeface="+mn-ea"/>
                <a:sym typeface="+mn-lt"/>
              </a:rPr>
              <a:t>Android </a:t>
            </a:r>
            <a:r>
              <a:rPr lang="zh-CN" altLang="en-US" b="1" dirty="0">
                <a:solidFill>
                  <a:schemeClr val="tx1">
                    <a:lumMod val="95000"/>
                    <a:lumOff val="5000"/>
                  </a:schemeClr>
                </a:solidFill>
                <a:latin typeface="微软雅黑" panose="020B0503020204020204" charset="-122"/>
                <a:ea typeface="微软雅黑" panose="020B0503020204020204" charset="-122"/>
                <a:cs typeface="+mn-ea"/>
                <a:sym typeface="+mn-lt"/>
              </a:rPr>
              <a:t>将各种运行时资源打包成大型可执行文件（高度可压缩），文件读写高度随机性，现有的文件压缩设计可能对空间利用率和读取性能起反作用。</a:t>
            </a:r>
          </a:p>
        </p:txBody>
      </p:sp>
      <p:grpSp>
        <p:nvGrpSpPr>
          <p:cNvPr id="11" name="组合 10"/>
          <p:cNvGrpSpPr/>
          <p:nvPr/>
        </p:nvGrpSpPr>
        <p:grpSpPr>
          <a:xfrm>
            <a:off x="4875155" y="3428384"/>
            <a:ext cx="2472529" cy="1063739"/>
            <a:chOff x="4875155" y="3583661"/>
            <a:chExt cx="2472529" cy="1063739"/>
          </a:xfrm>
        </p:grpSpPr>
        <p:sp>
          <p:nvSpPr>
            <p:cNvPr id="12" name="文本框 11"/>
            <p:cNvSpPr txBox="1"/>
            <p:nvPr/>
          </p:nvSpPr>
          <p:spPr>
            <a:xfrm>
              <a:off x="4875155" y="3583661"/>
              <a:ext cx="2432975" cy="830997"/>
            </a:xfrm>
            <a:prstGeom prst="rect">
              <a:avLst/>
            </a:prstGeom>
            <a:noFill/>
          </p:spPr>
          <p:txBody>
            <a:bodyPr wrap="none" rtlCol="0">
              <a:spAutoFit/>
            </a:bodyPr>
            <a:lstStyle/>
            <a:p>
              <a:pPr algn="ctr"/>
              <a:r>
                <a:rPr lang="en-US" altLang="zh-CN" sz="4800" spc="-150" dirty="0">
                  <a:solidFill>
                    <a:schemeClr val="tx1">
                      <a:lumMod val="95000"/>
                      <a:lumOff val="5000"/>
                    </a:schemeClr>
                  </a:solidFill>
                  <a:latin typeface="思源黑体 CN Heavy" panose="020B0A00000000000000" pitchFamily="34" charset="-122"/>
                  <a:ea typeface="思源黑体 CN Heavy" panose="020B0A00000000000000" pitchFamily="34" charset="-122"/>
                </a:rPr>
                <a:t>Android</a:t>
              </a:r>
              <a:endParaRPr lang="zh-CN" altLang="en-US" sz="3200" spc="-150" dirty="0">
                <a:solidFill>
                  <a:schemeClr val="tx1">
                    <a:lumMod val="95000"/>
                    <a:lumOff val="5000"/>
                  </a:schemeClr>
                </a:solidFill>
                <a:latin typeface="思源黑体 CN Heavy" panose="020B0A00000000000000" pitchFamily="34" charset="-122"/>
                <a:ea typeface="思源黑体 CN Heavy" panose="020B0A00000000000000" pitchFamily="34" charset="-122"/>
              </a:endParaRPr>
            </a:p>
          </p:txBody>
        </p:sp>
        <p:sp>
          <p:nvSpPr>
            <p:cNvPr id="13" name="文本框 12"/>
            <p:cNvSpPr txBox="1"/>
            <p:nvPr/>
          </p:nvSpPr>
          <p:spPr>
            <a:xfrm>
              <a:off x="4914709" y="4284608"/>
              <a:ext cx="2432975" cy="362792"/>
            </a:xfrm>
            <a:prstGeom prst="rect">
              <a:avLst/>
            </a:prstGeom>
            <a:noFill/>
          </p:spPr>
          <p:txBody>
            <a:bodyPr wrap="square" rtlCol="0">
              <a:spAutoFit/>
            </a:bodyPr>
            <a:lstStyle/>
            <a:p>
              <a:pPr algn="ctr" defTabSz="457200">
                <a:lnSpc>
                  <a:spcPct val="120000"/>
                </a:lnSpc>
              </a:pPr>
              <a:r>
                <a:rPr kumimoji="1" lang="zh-CN" altLang="en-US" sz="1600" dirty="0">
                  <a:solidFill>
                    <a:schemeClr val="tx1">
                      <a:lumMod val="95000"/>
                      <a:lumOff val="5000"/>
                    </a:schemeClr>
                  </a:solidFill>
                  <a:latin typeface="思源黑体 CN Heavy" panose="020B0A00000000000000" pitchFamily="34" charset="-122"/>
                  <a:ea typeface="思源黑体 CN Heavy" panose="020B0A00000000000000" pitchFamily="34" charset="-122"/>
                  <a:cs typeface="Source Han Sans CN Heavy"/>
                </a:rPr>
                <a:t>移动设备</a:t>
              </a:r>
            </a:p>
          </p:txBody>
        </p:sp>
      </p:grpSp>
      <p:grpSp>
        <p:nvGrpSpPr>
          <p:cNvPr id="18" name="组合 17"/>
          <p:cNvGrpSpPr/>
          <p:nvPr/>
        </p:nvGrpSpPr>
        <p:grpSpPr>
          <a:xfrm>
            <a:off x="1129062" y="672460"/>
            <a:ext cx="4203131" cy="568457"/>
            <a:chOff x="716110" y="187653"/>
            <a:chExt cx="4203131" cy="568457"/>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移动设备的</a:t>
              </a:r>
              <a:r>
                <a:rPr lang="en-US" altLang="zh-CN" sz="2400" b="1" dirty="0">
                  <a:latin typeface="微软雅黑" panose="020B0503020204020204" charset="-122"/>
                  <a:ea typeface="微软雅黑" panose="020B0503020204020204" charset="-122"/>
                  <a:cs typeface="+mn-ea"/>
                  <a:sym typeface="+mn-lt"/>
                </a:rPr>
                <a:t>I/O</a:t>
              </a:r>
              <a:r>
                <a:rPr lang="zh-CN" altLang="en-US" sz="2400" b="1" dirty="0">
                  <a:latin typeface="微软雅黑" panose="020B0503020204020204" charset="-122"/>
                  <a:ea typeface="微软雅黑" panose="020B0503020204020204" charset="-122"/>
                  <a:cs typeface="+mn-ea"/>
                  <a:sym typeface="+mn-lt"/>
                </a:rPr>
                <a:t>系统和存储</a:t>
              </a:r>
            </a:p>
          </p:txBody>
        </p:sp>
        <p:cxnSp>
          <p:nvCxnSpPr>
            <p:cNvPr id="20" name="直接连接符 19"/>
            <p:cNvCxnSpPr/>
            <p:nvPr/>
          </p:nvCxnSpPr>
          <p:spPr>
            <a:xfrm>
              <a:off x="854688" y="756110"/>
              <a:ext cx="683932" cy="0"/>
            </a:xfrm>
            <a:prstGeom prst="line">
              <a:avLst/>
            </a:prstGeom>
            <a:noFill/>
            <a:ln w="9525" cap="flat" cmpd="sng" algn="ctr">
              <a:solidFill>
                <a:schemeClr val="tx1">
                  <a:lumMod val="85000"/>
                  <a:lumOff val="15000"/>
                </a:schemeClr>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9" y="552456"/>
            <a:ext cx="10107263" cy="1499248"/>
            <a:chOff x="716110" y="19523"/>
            <a:chExt cx="10107263" cy="1499248"/>
          </a:xfrm>
        </p:grpSpPr>
        <p:sp>
          <p:nvSpPr>
            <p:cNvPr id="19" name="文本框 18"/>
            <p:cNvSpPr txBox="1"/>
            <p:nvPr/>
          </p:nvSpPr>
          <p:spPr>
            <a:xfrm>
              <a:off x="716110" y="19523"/>
              <a:ext cx="4966938"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顺序压缩法会降低存储空间利用率</a:t>
              </a:r>
            </a:p>
          </p:txBody>
        </p:sp>
        <p:cxnSp>
          <p:nvCxnSpPr>
            <p:cNvPr id="20" name="直接连接符 19"/>
            <p:cNvCxnSpPr/>
            <p:nvPr/>
          </p:nvCxnSpPr>
          <p:spPr>
            <a:xfrm>
              <a:off x="838646" y="1141121"/>
              <a:ext cx="683932" cy="0"/>
            </a:xfrm>
            <a:prstGeom prst="line">
              <a:avLst/>
            </a:prstGeom>
            <a:noFill/>
            <a:ln w="9525" cap="flat" cmpd="sng" algn="ctr">
              <a:solidFill>
                <a:schemeClr val="tx1">
                  <a:lumMod val="85000"/>
                  <a:lumOff val="15000"/>
                </a:schemeClr>
              </a:solidFill>
              <a:prstDash val="solid"/>
              <a:miter lim="800000"/>
            </a:ln>
            <a:effectLst/>
          </p:spPr>
        </p:cxnSp>
        <p:sp>
          <p:nvSpPr>
            <p:cNvPr id="21" name="文本框 20"/>
            <p:cNvSpPr txBox="1"/>
            <p:nvPr/>
          </p:nvSpPr>
          <p:spPr>
            <a:xfrm>
              <a:off x="716110" y="409557"/>
              <a:ext cx="10107263" cy="1109214"/>
            </a:xfrm>
            <a:prstGeom prst="rect">
              <a:avLst/>
            </a:prstGeom>
            <a:noFill/>
          </p:spPr>
          <p:txBody>
            <a:bodyPr wrap="square" rtlCol="0">
              <a:spAutoFit/>
            </a:bodyPr>
            <a:lstStyle/>
            <a:p>
              <a:pPr>
                <a:lnSpc>
                  <a:spcPct val="130000"/>
                </a:lnSpc>
              </a:pPr>
              <a:r>
                <a:rPr lang="zh-CN" altLang="en-US" sz="2000" kern="100" dirty="0">
                  <a:effectLst/>
                  <a:latin typeface="微软雅黑" panose="020B0503020204020204" pitchFamily="34" charset="-122"/>
                  <a:ea typeface="微软雅黑" panose="020B0503020204020204" pitchFamily="34" charset="-122"/>
                </a:rPr>
                <a:t>只允许将连续偏移的压缩文件块存储在同一存储块中。如果压缩文件块不延续上一个压缩文件块的文件偏移量，则为该压缩文件块分配一个新的存储块</a:t>
              </a:r>
            </a:p>
            <a:p>
              <a:pPr>
                <a:lnSpc>
                  <a:spcPct val="130000"/>
                </a:lnSpc>
              </a:pPr>
              <a:endPar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lt"/>
              </a:endParaRPr>
            </a:p>
          </p:txBody>
        </p:sp>
      </p:grpSp>
      <p:pic>
        <p:nvPicPr>
          <p:cNvPr id="8" name="Picutre 5">
            <a:extLst>
              <a:ext uri="{FF2B5EF4-FFF2-40B4-BE49-F238E27FC236}">
                <a16:creationId xmlns:a16="http://schemas.microsoft.com/office/drawing/2014/main" id="{52F2D68C-9A56-4291-BE95-6C7D40529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51598" y="1800700"/>
            <a:ext cx="6769455" cy="3772292"/>
          </a:xfrm>
          <a:prstGeom prst="rect">
            <a:avLst/>
          </a:prstGeom>
          <a:noFill/>
          <a:ln>
            <a:noFill/>
          </a:ln>
        </p:spPr>
      </p:pic>
      <p:sp>
        <p:nvSpPr>
          <p:cNvPr id="12" name="文本框 11">
            <a:extLst>
              <a:ext uri="{FF2B5EF4-FFF2-40B4-BE49-F238E27FC236}">
                <a16:creationId xmlns:a16="http://schemas.microsoft.com/office/drawing/2014/main" id="{206365E4-2DE6-4437-990B-F649FC99E4B0}"/>
              </a:ext>
            </a:extLst>
          </p:cNvPr>
          <p:cNvSpPr txBox="1"/>
          <p:nvPr/>
        </p:nvSpPr>
        <p:spPr>
          <a:xfrm>
            <a:off x="417095" y="5699637"/>
            <a:ext cx="11774905" cy="961289"/>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压缩放大比 </a:t>
            </a:r>
            <a:r>
              <a:rPr lang="en-US" altLang="zh-CN" sz="2000" dirty="0">
                <a:latin typeface="微软雅黑" panose="020B0503020204020204" pitchFamily="34" charset="-122"/>
                <a:ea typeface="微软雅黑" panose="020B0503020204020204" pitchFamily="34" charset="-122"/>
              </a:rPr>
              <a:t>(CAR)</a:t>
            </a:r>
            <a:r>
              <a:rPr lang="zh-CN" altLang="en-US" sz="2000" dirty="0">
                <a:latin typeface="微软雅黑" panose="020B0503020204020204" pitchFamily="34" charset="-122"/>
                <a:ea typeface="微软雅黑" panose="020B0503020204020204" pitchFamily="34" charset="-122"/>
              </a:rPr>
              <a:t>：压缩逻辑块所需的物理块总数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与存储所有压缩逻辑块所需的最小物理块数之比</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解压放大比</a:t>
            </a:r>
            <a:r>
              <a:rPr lang="en-US" altLang="zh-CN" sz="2000" dirty="0">
                <a:latin typeface="微软雅黑" panose="020B0503020204020204" pitchFamily="34" charset="-122"/>
                <a:ea typeface="微软雅黑" panose="020B0503020204020204" pitchFamily="34" charset="-122"/>
              </a:rPr>
              <a:t>(DAR) </a:t>
            </a:r>
            <a:r>
              <a:rPr lang="zh-CN" altLang="en-US" sz="2000" dirty="0">
                <a:latin typeface="微软雅黑" panose="020B0503020204020204" pitchFamily="34" charset="-122"/>
                <a:ea typeface="微软雅黑" panose="020B0503020204020204" pitchFamily="34" charset="-122"/>
              </a:rPr>
              <a:t>：存储在物理块中的压缩逻辑块总数与启动应用程序实际所需的压缩逻辑块总数之比</a:t>
            </a:r>
          </a:p>
        </p:txBody>
      </p:sp>
      <p:sp>
        <p:nvSpPr>
          <p:cNvPr id="14" name="文本框 13">
            <a:extLst>
              <a:ext uri="{FF2B5EF4-FFF2-40B4-BE49-F238E27FC236}">
                <a16:creationId xmlns:a16="http://schemas.microsoft.com/office/drawing/2014/main" id="{29A6B582-76F6-487E-A994-E45AA7EA9385}"/>
              </a:ext>
            </a:extLst>
          </p:cNvPr>
          <p:cNvSpPr txBox="1"/>
          <p:nvPr/>
        </p:nvSpPr>
        <p:spPr>
          <a:xfrm>
            <a:off x="8774718" y="1759685"/>
            <a:ext cx="3128525" cy="3731278"/>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CAR</a:t>
            </a:r>
            <a:r>
              <a:rPr lang="zh-CN" altLang="en-US" sz="2000" dirty="0">
                <a:latin typeface="微软雅黑" panose="020B0503020204020204" pitchFamily="34" charset="-122"/>
                <a:ea typeface="微软雅黑" panose="020B0503020204020204" pitchFamily="34" charset="-122"/>
              </a:rPr>
              <a:t>：顺序压缩方法对 </a:t>
            </a: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个应用程序中的 </a:t>
            </a: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个应用程序产生了超过 </a:t>
            </a:r>
            <a:r>
              <a:rPr lang="en-US" altLang="zh-CN" sz="2000" dirty="0">
                <a:latin typeface="微软雅黑" panose="020B0503020204020204" pitchFamily="34" charset="-122"/>
                <a:ea typeface="微软雅黑" panose="020B0503020204020204" pitchFamily="34" charset="-122"/>
              </a:rPr>
              <a:t>40% </a:t>
            </a:r>
            <a:r>
              <a:rPr lang="zh-CN" altLang="en-US" sz="2000" dirty="0">
                <a:latin typeface="微软雅黑" panose="020B0503020204020204" pitchFamily="34" charset="-122"/>
                <a:ea typeface="微软雅黑" panose="020B0503020204020204" pitchFamily="34" charset="-122"/>
              </a:rPr>
              <a:t>的额外空间需求。</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DAR </a:t>
            </a:r>
            <a:r>
              <a:rPr lang="zh-CN" altLang="en-US" sz="2000" dirty="0">
                <a:latin typeface="微软雅黑" panose="020B0503020204020204" pitchFamily="34" charset="-122"/>
                <a:ea typeface="微软雅黑" panose="020B0503020204020204" pitchFamily="34" charset="-122"/>
              </a:rPr>
              <a:t>值甚至高于 </a:t>
            </a:r>
            <a:r>
              <a:rPr lang="en-US" altLang="zh-CN" sz="2000" dirty="0">
                <a:latin typeface="微软雅黑" panose="020B0503020204020204" pitchFamily="34" charset="-122"/>
                <a:ea typeface="微软雅黑" panose="020B0503020204020204" pitchFamily="34" charset="-122"/>
              </a:rPr>
              <a:t>CAR </a:t>
            </a:r>
            <a:r>
              <a:rPr lang="zh-CN" altLang="en-US" sz="2000" dirty="0">
                <a:latin typeface="微软雅黑" panose="020B0503020204020204" pitchFamily="34" charset="-122"/>
                <a:ea typeface="微软雅黑" panose="020B0503020204020204" pitchFamily="34" charset="-122"/>
              </a:rPr>
              <a:t>值，因为一页读取主导了整体读取流量。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en-US" altLang="zh-CN" sz="2400" b="1" dirty="0">
                  <a:latin typeface="微软雅黑" panose="020B0503020204020204" charset="-122"/>
                  <a:ea typeface="微软雅黑" panose="020B0503020204020204" charset="-122"/>
                  <a:cs typeface="+mn-ea"/>
                  <a:sym typeface="+mn-lt"/>
                </a:rPr>
                <a:t>LFS</a:t>
              </a:r>
              <a:r>
                <a:rPr lang="zh-CN" altLang="en-US" sz="2400" b="1" dirty="0">
                  <a:latin typeface="微软雅黑" panose="020B0503020204020204" charset="-122"/>
                  <a:ea typeface="微软雅黑" panose="020B0503020204020204" charset="-122"/>
                  <a:cs typeface="+mn-ea"/>
                  <a:sym typeface="+mn-lt"/>
                </a:rPr>
                <a:t>（日志文件系统）压缩文件具有优势</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7652084" y="1894761"/>
            <a:ext cx="3995011" cy="2346283"/>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与传统的就地更新文件系统（例如 </a:t>
            </a:r>
            <a:r>
              <a:rPr lang="en-US" altLang="zh-CN" sz="2000" dirty="0">
                <a:latin typeface="微软雅黑" panose="020B0503020204020204" pitchFamily="34" charset="-122"/>
                <a:ea typeface="微软雅黑" panose="020B0503020204020204" pitchFamily="34" charset="-122"/>
              </a:rPr>
              <a:t>Ext4</a:t>
            </a:r>
            <a:r>
              <a:rPr lang="zh-CN" altLang="en-US" sz="2000" dirty="0">
                <a:latin typeface="微软雅黑" panose="020B0503020204020204" pitchFamily="34" charset="-122"/>
                <a:ea typeface="微软雅黑" panose="020B0503020204020204" pitchFamily="34" charset="-122"/>
              </a:rPr>
              <a:t>）相比，</a:t>
            </a:r>
            <a:r>
              <a:rPr lang="en-US" altLang="zh-CN" sz="2000" dirty="0">
                <a:latin typeface="微软雅黑" panose="020B0503020204020204" pitchFamily="34" charset="-122"/>
                <a:ea typeface="微软雅黑" panose="020B0503020204020204" pitchFamily="34" charset="-122"/>
              </a:rPr>
              <a:t>LFS </a:t>
            </a:r>
            <a:r>
              <a:rPr lang="zh-CN" altLang="en-US" sz="2000" dirty="0">
                <a:latin typeface="微软雅黑" panose="020B0503020204020204" pitchFamily="34" charset="-122"/>
                <a:ea typeface="微软雅黑" panose="020B0503020204020204" pitchFamily="34" charset="-122"/>
              </a:rPr>
              <a:t>对文件压缩非常友好。</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）异地更新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）反向（物理到逻辑）映射</a:t>
            </a:r>
          </a:p>
        </p:txBody>
      </p:sp>
      <p:pic>
        <p:nvPicPr>
          <p:cNvPr id="3" name="图片 2">
            <a:extLst>
              <a:ext uri="{FF2B5EF4-FFF2-40B4-BE49-F238E27FC236}">
                <a16:creationId xmlns:a16="http://schemas.microsoft.com/office/drawing/2014/main" id="{FECE9EC7-A5E9-4909-90F6-46ED15038A38}"/>
              </a:ext>
            </a:extLst>
          </p:cNvPr>
          <p:cNvPicPr>
            <a:picLocks noChangeAspect="1"/>
          </p:cNvPicPr>
          <p:nvPr/>
        </p:nvPicPr>
        <p:blipFill>
          <a:blip r:embed="rId3"/>
          <a:stretch>
            <a:fillRect/>
          </a:stretch>
        </p:blipFill>
        <p:spPr>
          <a:xfrm>
            <a:off x="796983" y="1573919"/>
            <a:ext cx="6855101" cy="3710161"/>
          </a:xfrm>
          <a:prstGeom prst="rect">
            <a:avLst/>
          </a:prstGeom>
        </p:spPr>
      </p:pic>
      <p:sp>
        <p:nvSpPr>
          <p:cNvPr id="13" name="文本框 12">
            <a:extLst>
              <a:ext uri="{FF2B5EF4-FFF2-40B4-BE49-F238E27FC236}">
                <a16:creationId xmlns:a16="http://schemas.microsoft.com/office/drawing/2014/main" id="{C4EC1C6C-9B9C-4A76-935A-AAA8BE0739BF}"/>
              </a:ext>
            </a:extLst>
          </p:cNvPr>
          <p:cNvSpPr txBox="1"/>
          <p:nvPr/>
        </p:nvSpPr>
        <p:spPr>
          <a:xfrm>
            <a:off x="1427747" y="5604922"/>
            <a:ext cx="9930064" cy="961289"/>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该研究提出的</a:t>
            </a:r>
            <a:r>
              <a:rPr lang="en-US" altLang="zh-CN" sz="2000" dirty="0">
                <a:latin typeface="微软雅黑" panose="020B0503020204020204" pitchFamily="34" charset="-122"/>
                <a:ea typeface="微软雅黑" panose="020B0503020204020204" pitchFamily="34" charset="-122"/>
              </a:rPr>
              <a:t>FPC </a:t>
            </a:r>
            <a:r>
              <a:rPr lang="zh-CN" altLang="en-US" sz="2000" dirty="0">
                <a:latin typeface="微软雅黑" panose="020B0503020204020204" pitchFamily="34" charset="-122"/>
                <a:ea typeface="微软雅黑" panose="020B0503020204020204" pitchFamily="34" charset="-122"/>
              </a:rPr>
              <a:t>通过在日志结构文件系统（例如 </a:t>
            </a: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）之上的实现来实现用于移动存储，并分别利用 </a:t>
            </a:r>
            <a:r>
              <a:rPr lang="en-US" altLang="zh-CN" sz="2000" dirty="0">
                <a:latin typeface="微软雅黑" panose="020B0503020204020204" pitchFamily="34" charset="-122"/>
                <a:ea typeface="微软雅黑" panose="020B0503020204020204" pitchFamily="34" charset="-122"/>
              </a:rPr>
              <a:t>F2FS </a:t>
            </a:r>
            <a:r>
              <a:rPr lang="zh-CN" altLang="en-US" sz="2000" dirty="0">
                <a:latin typeface="微软雅黑" panose="020B0503020204020204" pitchFamily="34" charset="-122"/>
                <a:ea typeface="微软雅黑" panose="020B0503020204020204" pitchFamily="34" charset="-122"/>
              </a:rPr>
              <a:t>中现有机制的异地更新和反向映射进行前台压缩和关键块重组。</a:t>
            </a:r>
          </a:p>
        </p:txBody>
      </p:sp>
    </p:spTree>
    <p:extLst>
      <p:ext uri="{BB962C8B-B14F-4D97-AF65-F5344CB8AC3E}">
        <p14:creationId xmlns:p14="http://schemas.microsoft.com/office/powerpoint/2010/main" val="2269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499623" y="2822823"/>
            <a:ext cx="3477234" cy="1230666"/>
            <a:chOff x="4344557" y="2848154"/>
            <a:chExt cx="3477234" cy="1230666"/>
          </a:xfrm>
        </p:grpSpPr>
        <p:sp>
          <p:nvSpPr>
            <p:cNvPr id="8" name="文本框 7"/>
            <p:cNvSpPr txBox="1"/>
            <p:nvPr/>
          </p:nvSpPr>
          <p:spPr>
            <a:xfrm>
              <a:off x="4344557" y="3072143"/>
              <a:ext cx="3477234"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设计原则及细节</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移动应用的文件访问行为</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7251031" y="1540358"/>
            <a:ext cx="4395537" cy="3269613"/>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写热、读冷文件：经常被写入，很少被读取。回滚日志 </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db</a:t>
            </a:r>
            <a:r>
              <a:rPr lang="en-US" altLang="zh-CN" sz="2000" dirty="0">
                <a:latin typeface="微软雅黑" panose="020B0503020204020204" pitchFamily="34" charset="-122"/>
                <a:ea typeface="微软雅黑" panose="020B0503020204020204" pitchFamily="34" charset="-122"/>
              </a:rPr>
              <a:t>-journal)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数据库文件。</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写冷读热文件：很少更新，经常读取。可执行文件，因为它们在安装或更新后是不可变的</a:t>
            </a:r>
          </a:p>
        </p:txBody>
      </p:sp>
      <p:sp>
        <p:nvSpPr>
          <p:cNvPr id="13" name="文本框 12">
            <a:extLst>
              <a:ext uri="{FF2B5EF4-FFF2-40B4-BE49-F238E27FC236}">
                <a16:creationId xmlns:a16="http://schemas.microsoft.com/office/drawing/2014/main" id="{C4EC1C6C-9B9C-4A76-935A-AAA8BE0739BF}"/>
              </a:ext>
            </a:extLst>
          </p:cNvPr>
          <p:cNvSpPr txBox="1"/>
          <p:nvPr/>
        </p:nvSpPr>
        <p:spPr>
          <a:xfrm>
            <a:off x="1018269" y="5604922"/>
            <a:ext cx="10979651" cy="961289"/>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FPC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File Pattern-</a:t>
            </a:r>
            <a:r>
              <a:rPr lang="en-US" altLang="zh-CN" sz="2000" dirty="0" err="1">
                <a:latin typeface="微软雅黑" panose="020B0503020204020204" pitchFamily="34" charset="-122"/>
                <a:ea typeface="微软雅黑" panose="020B0503020204020204" pitchFamily="34" charset="-122"/>
              </a:rPr>
              <a:t>guidedCompression</a:t>
            </a:r>
            <a:r>
              <a:rPr lang="en-US" altLang="zh-CN" sz="2000" dirty="0">
                <a:latin typeface="微软雅黑" panose="020B0503020204020204" pitchFamily="34" charset="-122"/>
                <a:ea typeface="微软雅黑" panose="020B0503020204020204" pitchFamily="34" charset="-122"/>
              </a:rPr>
              <a:t> approach </a:t>
            </a:r>
            <a:r>
              <a:rPr lang="zh-CN" altLang="en-US" sz="2000" dirty="0">
                <a:latin typeface="微软雅黑" panose="020B0503020204020204" pitchFamily="34" charset="-122"/>
                <a:ea typeface="微软雅黑" panose="020B0503020204020204" pitchFamily="34" charset="-122"/>
              </a:rPr>
              <a:t>）对 </a:t>
            </a:r>
            <a:r>
              <a:rPr lang="en-US" altLang="zh-CN" sz="2000" dirty="0">
                <a:latin typeface="微软雅黑" panose="020B0503020204020204" pitchFamily="34" charset="-122"/>
                <a:ea typeface="微软雅黑" panose="020B0503020204020204" pitchFamily="34" charset="-122"/>
              </a:rPr>
              <a:t>SQLite </a:t>
            </a:r>
            <a:r>
              <a:rPr lang="zh-CN" altLang="en-US" sz="2000" dirty="0">
                <a:latin typeface="微软雅黑" panose="020B0503020204020204" pitchFamily="34" charset="-122"/>
                <a:ea typeface="微软雅黑" panose="020B0503020204020204" pitchFamily="34" charset="-122"/>
              </a:rPr>
              <a:t>文件执行前台压缩以减少写入压力。另一方面，可执行文件被留给块重新排列和压缩的后台活动，以改善用户体验和节省空间。</a:t>
            </a:r>
          </a:p>
        </p:txBody>
      </p:sp>
      <p:pic>
        <p:nvPicPr>
          <p:cNvPr id="5" name="图片 4">
            <a:extLst>
              <a:ext uri="{FF2B5EF4-FFF2-40B4-BE49-F238E27FC236}">
                <a16:creationId xmlns:a16="http://schemas.microsoft.com/office/drawing/2014/main" id="{613EF3AB-7D73-4A97-9149-531E792235AA}"/>
              </a:ext>
            </a:extLst>
          </p:cNvPr>
          <p:cNvPicPr>
            <a:picLocks noChangeAspect="1"/>
          </p:cNvPicPr>
          <p:nvPr/>
        </p:nvPicPr>
        <p:blipFill>
          <a:blip r:embed="rId3"/>
          <a:stretch>
            <a:fillRect/>
          </a:stretch>
        </p:blipFill>
        <p:spPr>
          <a:xfrm>
            <a:off x="1018269" y="1360699"/>
            <a:ext cx="6047630" cy="4244223"/>
          </a:xfrm>
          <a:prstGeom prst="rect">
            <a:avLst/>
          </a:prstGeom>
        </p:spPr>
      </p:pic>
    </p:spTree>
    <p:extLst>
      <p:ext uri="{BB962C8B-B14F-4D97-AF65-F5344CB8AC3E}">
        <p14:creationId xmlns:p14="http://schemas.microsoft.com/office/powerpoint/2010/main" val="174973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3138" y="552456"/>
            <a:ext cx="6417893" cy="560124"/>
            <a:chOff x="716109" y="19523"/>
            <a:chExt cx="6417893" cy="560124"/>
          </a:xfrm>
        </p:grpSpPr>
        <p:sp>
          <p:nvSpPr>
            <p:cNvPr id="19" name="文本框 18"/>
            <p:cNvSpPr txBox="1"/>
            <p:nvPr/>
          </p:nvSpPr>
          <p:spPr>
            <a:xfrm>
              <a:off x="716109" y="19523"/>
              <a:ext cx="6417893"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前台压缩（</a:t>
              </a:r>
              <a:r>
                <a:rPr lang="en-US" altLang="zh-CN" sz="2400" b="1" dirty="0">
                  <a:latin typeface="微软雅黑" panose="020B0503020204020204" charset="-122"/>
                  <a:ea typeface="微软雅黑" panose="020B0503020204020204" charset="-122"/>
                  <a:cs typeface="+mn-ea"/>
                  <a:sym typeface="+mn-lt"/>
                </a:rPr>
                <a:t>FC</a:t>
              </a:r>
              <a:r>
                <a:rPr lang="zh-CN" altLang="en-US" sz="2400" b="1" dirty="0">
                  <a:latin typeface="微软雅黑" panose="020B0503020204020204" charset="-122"/>
                  <a:ea typeface="微软雅黑" panose="020B0503020204020204" charset="-122"/>
                  <a:cs typeface="+mn-ea"/>
                  <a:sym typeface="+mn-lt"/>
                </a:rPr>
                <a:t>）</a:t>
              </a:r>
            </a:p>
          </p:txBody>
        </p:sp>
        <p:cxnSp>
          <p:nvCxnSpPr>
            <p:cNvPr id="20" name="直接连接符 19"/>
            <p:cNvCxnSpPr/>
            <p:nvPr/>
          </p:nvCxnSpPr>
          <p:spPr>
            <a:xfrm>
              <a:off x="902815" y="579647"/>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a:extLst>
              <a:ext uri="{FF2B5EF4-FFF2-40B4-BE49-F238E27FC236}">
                <a16:creationId xmlns:a16="http://schemas.microsoft.com/office/drawing/2014/main" id="{29A6B582-76F6-487E-A994-E45AA7EA9385}"/>
              </a:ext>
            </a:extLst>
          </p:cNvPr>
          <p:cNvSpPr txBox="1"/>
          <p:nvPr/>
        </p:nvSpPr>
        <p:spPr>
          <a:xfrm>
            <a:off x="833139" y="1540358"/>
            <a:ext cx="10813430" cy="3269613"/>
          </a:xfrm>
          <a:prstGeom prst="rect">
            <a:avLst/>
          </a:prstGeom>
          <a:noFill/>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、非顺序文件快压缩</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81C9460-D6D5-4B30-8189-724FB5861040}"/>
              </a:ext>
            </a:extLst>
          </p:cNvPr>
          <p:cNvPicPr>
            <a:picLocks noChangeAspect="1"/>
          </p:cNvPicPr>
          <p:nvPr/>
        </p:nvPicPr>
        <p:blipFill>
          <a:blip r:embed="rId3"/>
          <a:stretch>
            <a:fillRect/>
          </a:stretch>
        </p:blipFill>
        <p:spPr>
          <a:xfrm>
            <a:off x="2213810" y="2214443"/>
            <a:ext cx="7073683" cy="3269613"/>
          </a:xfrm>
          <a:prstGeom prst="rect">
            <a:avLst/>
          </a:prstGeom>
        </p:spPr>
      </p:pic>
    </p:spTree>
    <p:extLst>
      <p:ext uri="{BB962C8B-B14F-4D97-AF65-F5344CB8AC3E}">
        <p14:creationId xmlns:p14="http://schemas.microsoft.com/office/powerpoint/2010/main" val="1067376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1493</Words>
  <Application>Microsoft Office PowerPoint</Application>
  <PresentationFormat>宽屏</PresentationFormat>
  <Paragraphs>169</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思源黑体 CN Bold</vt:lpstr>
      <vt:lpstr>思源黑体 CN Heavy</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胡 可心</cp:lastModifiedBy>
  <cp:revision>48</cp:revision>
  <dcterms:created xsi:type="dcterms:W3CDTF">2018-09-17T11:33:00Z</dcterms:created>
  <dcterms:modified xsi:type="dcterms:W3CDTF">2021-12-24T04:30:34Z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