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0" r:id="rId2"/>
    <p:sldId id="369" r:id="rId3"/>
    <p:sldId id="503" r:id="rId4"/>
    <p:sldId id="490" r:id="rId5"/>
    <p:sldId id="471" r:id="rId6"/>
    <p:sldId id="504" r:id="rId7"/>
    <p:sldId id="505" r:id="rId8"/>
    <p:sldId id="506" r:id="rId9"/>
    <p:sldId id="513" r:id="rId10"/>
    <p:sldId id="507" r:id="rId11"/>
    <p:sldId id="508" r:id="rId12"/>
    <p:sldId id="509" r:id="rId13"/>
    <p:sldId id="510" r:id="rId14"/>
    <p:sldId id="514" r:id="rId15"/>
    <p:sldId id="511" r:id="rId16"/>
    <p:sldId id="512" r:id="rId17"/>
    <p:sldId id="515" r:id="rId18"/>
    <p:sldId id="474" r:id="rId19"/>
    <p:sldId id="491" r:id="rId20"/>
    <p:sldId id="492" r:id="rId21"/>
    <p:sldId id="489" r:id="rId22"/>
    <p:sldId id="362" r:id="rId23"/>
  </p:sldIdLst>
  <p:sldSz cx="12190413" cy="6859588"/>
  <p:notesSz cx="6858000" cy="9144000"/>
  <p:custDataLst>
    <p:tags r:id="rId2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86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458E"/>
    <a:srgbClr val="8B8B8B"/>
    <a:srgbClr val="B11212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93" d="100"/>
          <a:sy n="93" d="100"/>
        </p:scale>
        <p:origin x="466" y="67"/>
      </p:cViewPr>
      <p:guideLst>
        <p:guide orient="horz" pos="2251"/>
        <p:guide orient="horz" pos="386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300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171" y="2246045"/>
            <a:ext cx="9223375" cy="0"/>
          </a:xfrm>
          <a:custGeom>
            <a:avLst/>
            <a:gdLst/>
            <a:ahLst/>
            <a:cxnLst/>
            <a:rect l="l" t="t" r="r" b="b"/>
            <a:pathLst>
              <a:path w="9223375">
                <a:moveTo>
                  <a:pt x="0" y="0"/>
                </a:moveTo>
                <a:lnTo>
                  <a:pt x="9223060" y="0"/>
                </a:lnTo>
              </a:path>
            </a:pathLst>
          </a:custGeom>
          <a:ln w="16721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193050"/>
            <a:ext cx="119380" cy="817880"/>
          </a:xfrm>
          <a:custGeom>
            <a:avLst/>
            <a:gdLst/>
            <a:ahLst/>
            <a:cxnLst/>
            <a:rect l="l" t="t" r="r" b="b"/>
            <a:pathLst>
              <a:path w="119380" h="817880">
                <a:moveTo>
                  <a:pt x="118814" y="0"/>
                </a:moveTo>
                <a:lnTo>
                  <a:pt x="0" y="0"/>
                </a:lnTo>
                <a:lnTo>
                  <a:pt x="0" y="817499"/>
                </a:lnTo>
                <a:lnTo>
                  <a:pt x="118814" y="817499"/>
                </a:lnTo>
                <a:lnTo>
                  <a:pt x="11881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9582" y="1999774"/>
            <a:ext cx="6614235" cy="36131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96792" y="6427245"/>
            <a:ext cx="218440" cy="171450"/>
          </a:xfrm>
        </p:spPr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42872" y="929639"/>
            <a:ext cx="7455408" cy="1271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669630" y="956576"/>
            <a:ext cx="7354570" cy="1170305"/>
          </a:xfrm>
          <a:custGeom>
            <a:avLst/>
            <a:gdLst/>
            <a:ahLst/>
            <a:cxnLst/>
            <a:rect l="l" t="t" r="r" b="b"/>
            <a:pathLst>
              <a:path w="7354570" h="1170305">
                <a:moveTo>
                  <a:pt x="7354138" y="0"/>
                </a:moveTo>
                <a:lnTo>
                  <a:pt x="0" y="0"/>
                </a:lnTo>
                <a:lnTo>
                  <a:pt x="0" y="868768"/>
                </a:lnTo>
                <a:lnTo>
                  <a:pt x="0" y="1169758"/>
                </a:lnTo>
                <a:lnTo>
                  <a:pt x="7354138" y="1169758"/>
                </a:lnTo>
                <a:lnTo>
                  <a:pt x="7354138" y="868768"/>
                </a:lnTo>
                <a:lnTo>
                  <a:pt x="73541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9582" y="1999774"/>
            <a:ext cx="6614235" cy="36131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696792" y="6427245"/>
            <a:ext cx="218440" cy="171450"/>
          </a:xfrm>
        </p:spPr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696792" y="6427245"/>
            <a:ext cx="218440" cy="171450"/>
          </a:xfrm>
        </p:spPr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21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1045"/>
            <a:ext cx="7175500" cy="2413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6500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814007" y="5949662"/>
            <a:ext cx="187071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：黄志颖</a:t>
            </a:r>
          </a:p>
        </p:txBody>
      </p:sp>
      <p:sp>
        <p:nvSpPr>
          <p:cNvPr id="42" name="矩形 41"/>
          <p:cNvSpPr/>
          <p:nvPr/>
        </p:nvSpPr>
        <p:spPr>
          <a:xfrm>
            <a:off x="1054735" y="1845310"/>
            <a:ext cx="10773410" cy="1751965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en-US" sz="5400" spc="-375" dirty="0">
                <a:latin typeface="Arial" panose="020B0604020202020204"/>
                <a:cs typeface="Arial" panose="020B0604020202020204"/>
                <a:sym typeface="+mn-ea"/>
              </a:rPr>
              <a:t>Scaling Large Production Clusters </a:t>
            </a:r>
          </a:p>
          <a:p>
            <a:pPr algn="ctr"/>
            <a:r>
              <a:rPr lang="en-US" sz="5400" spc="-375" dirty="0">
                <a:latin typeface="Arial" panose="020B0604020202020204"/>
                <a:cs typeface="Arial" panose="020B0604020202020204"/>
                <a:sym typeface="+mn-ea"/>
              </a:rPr>
              <a:t>with Partitioned Synchronization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66197" y="5949662"/>
            <a:ext cx="278790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pic>
        <p:nvPicPr>
          <p:cNvPr id="2" name="图片 1" descr="Hustseal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5" y="116840"/>
            <a:ext cx="1141425" cy="864000"/>
          </a:xfrm>
          <a:prstGeom prst="rect">
            <a:avLst/>
          </a:prstGeom>
        </p:spPr>
      </p:pic>
      <p:pic>
        <p:nvPicPr>
          <p:cNvPr id="14" name="图片 2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67" y="86403"/>
            <a:ext cx="1421705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SCTS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16" y="51687"/>
            <a:ext cx="124834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CGCL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13" y="7237"/>
            <a:ext cx="1248472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574415" y="3818890"/>
            <a:ext cx="53892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华中</a:t>
            </a:r>
            <a:r>
              <a:rPr lang="zh-CN" altLang="en-US" dirty="0"/>
              <a:t>科技大学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79"/>
            <a:ext cx="1004506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Shared-state architecture: limitations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769908" y="2637706"/>
            <a:ext cx="73406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Omega assumes </a:t>
            </a:r>
            <a:r>
              <a:rPr lang="en-US" altLang="zh-CN" sz="2750" dirty="0">
                <a:solidFill>
                  <a:srgbClr val="5B9BD5"/>
                </a:solidFill>
                <a:latin typeface="ArialMT"/>
              </a:rPr>
              <a:t>假设无同步开销</a:t>
            </a: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766614" y="3513564"/>
            <a:ext cx="10642600" cy="1104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然而</a:t>
            </a:r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，在我们的生产系统中，以下方面存在差距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：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连续同步</a:t>
            </a:r>
            <a:r>
              <a:rPr lang="zh-CN" altLang="en-US" sz="2750" dirty="0">
                <a:solidFill>
                  <a:srgbClr val="000000"/>
                </a:solidFill>
                <a:ea typeface="DengXian"/>
              </a:rPr>
              <a:t>因为</a:t>
            </a:r>
            <a:r>
              <a:rPr lang="zh-CN" altLang="en-US" sz="2750" dirty="0" smtClean="0">
                <a:solidFill>
                  <a:srgbClr val="000000"/>
                </a:solidFill>
                <a:ea typeface="DengXian"/>
              </a:rPr>
              <a:t>基于</a:t>
            </a:r>
            <a:endParaRPr lang="en-US" altLang="zh-CN" sz="2750" dirty="0" smtClean="0">
              <a:solidFill>
                <a:srgbClr val="000000"/>
              </a:solidFill>
              <a:ea typeface="DengXian"/>
            </a:endParaRPr>
          </a:p>
          <a:p>
            <a:pPr lvl="0"/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网络通信</a:t>
            </a:r>
            <a:r>
              <a:rPr lang="zh-CN" altLang="en-US" sz="2750" dirty="0" smtClean="0">
                <a:solidFill>
                  <a:srgbClr val="000000"/>
                </a:solidFill>
                <a:ea typeface="DengXian"/>
              </a:rPr>
              <a:t>的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调度</a:t>
            </a:r>
            <a:r>
              <a:rPr lang="zh-CN" altLang="en-US" sz="2750" dirty="0" smtClean="0">
                <a:solidFill>
                  <a:srgbClr val="000000"/>
                </a:solidFill>
                <a:ea typeface="DengXian"/>
              </a:rPr>
              <a:t>者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可能过载：</a:t>
            </a:r>
            <a:endParaRPr lang="en-US" altLang="zh-CN" sz="275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318126" y="4618464"/>
            <a:ext cx="9944100" cy="9398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40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MT"/>
              </a:rPr>
              <a:t>与应用程序主机频繁通信，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MT"/>
              </a:rPr>
              <a:t>大量</a:t>
            </a:r>
            <a:r>
              <a:rPr lang="en-US" altLang="zh-CN" sz="2400" dirty="0" err="1" smtClean="0">
                <a:solidFill>
                  <a:srgbClr val="000000"/>
                </a:solidFill>
                <a:ea typeface="DengXian"/>
              </a:rPr>
              <a:t>不同</a:t>
            </a:r>
            <a:r>
              <a:rPr lang="zh-CN" altLang="en-US" sz="2400" dirty="0" smtClean="0">
                <a:solidFill>
                  <a:srgbClr val="000000"/>
                </a:solidFill>
                <a:ea typeface="DengXian"/>
              </a:rPr>
              <a:t>框架</a:t>
            </a:r>
            <a:r>
              <a:rPr lang="en-US" altLang="zh-CN" sz="2400" dirty="0" err="1" smtClean="0">
                <a:solidFill>
                  <a:srgbClr val="000000"/>
                </a:solidFill>
                <a:ea typeface="DengXian"/>
              </a:rPr>
              <a:t>中的workers，</a:t>
            </a:r>
            <a:r>
              <a:rPr lang="en-US" altLang="zh-CN" sz="2400" dirty="0" err="1">
                <a:solidFill>
                  <a:srgbClr val="000000"/>
                </a:solidFill>
                <a:ea typeface="DengXian"/>
              </a:rPr>
              <a:t>以及大量前端</a:t>
            </a:r>
            <a:endParaRPr lang="en-US" altLang="zh-CN" sz="2400" dirty="0">
              <a:solidFill>
                <a:srgbClr val="000000"/>
              </a:solidFill>
              <a:ea typeface="DengXian"/>
            </a:endParaRPr>
          </a:p>
          <a:p>
            <a:pPr marL="228600" lvl="0"/>
            <a:r>
              <a:rPr lang="en-US" altLang="zh-CN" sz="2400" dirty="0">
                <a:solidFill>
                  <a:srgbClr val="000000"/>
                </a:solidFill>
                <a:ea typeface="DengXian"/>
              </a:rPr>
              <a:t>请求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1318126" y="5522276"/>
            <a:ext cx="5067300" cy="3048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•调度算法中的大状态</a:t>
            </a:r>
          </a:p>
        </p:txBody>
      </p:sp>
    </p:spTree>
    <p:extLst>
      <p:ext uri="{BB962C8B-B14F-4D97-AF65-F5344CB8AC3E}">
        <p14:creationId xmlns:p14="http://schemas.microsoft.com/office/powerpoint/2010/main" val="8337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zh-CN" altLang="en-US" sz="4000" dirty="0">
                <a:solidFill>
                  <a:srgbClr val="000000"/>
                </a:solidFill>
                <a:ea typeface="DengXian-Light"/>
              </a:rPr>
              <a:t>冲突建模</a:t>
            </a:r>
            <a:endParaRPr lang="zh-CN" altLang="en-US" sz="4000" dirty="0">
              <a:solidFill>
                <a:srgbClr val="000000"/>
              </a:solidFill>
              <a:latin typeface="DengXian-Light"/>
              <a:ea typeface="DengXian-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0" y="2352756"/>
            <a:ext cx="9577064" cy="42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0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轻量化模拟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5" name="Title 3"/>
          <p:cNvSpPr>
            <a:spLocks noGrp="1"/>
          </p:cNvSpPr>
          <p:nvPr/>
        </p:nvSpPr>
        <p:spPr>
          <a:xfrm>
            <a:off x="4495800" y="4330700"/>
            <a:ext cx="2692400" cy="1409700"/>
          </a:xfrm>
          <a:custGeom>
            <a:avLst/>
            <a:gdLst/>
            <a:ahLst/>
            <a:cxnLst/>
            <a:rect l="0" t="0" r="0" b="0"/>
            <a:pathLst>
              <a:path w="2692400" h="1409700">
                <a:moveTo>
                  <a:pt x="1523" y="1404111"/>
                </a:moveTo>
                <a:lnTo>
                  <a:pt x="2682240" y="1404111"/>
                </a:lnTo>
                <a:lnTo>
                  <a:pt x="2682240" y="8128"/>
                </a:lnTo>
                <a:lnTo>
                  <a:pt x="1523" y="8128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pPr marL="2171700">
              <a:lnSpc>
                <a:spcPts val="49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56" name="Title 3"/>
          <p:cNvSpPr>
            <a:spLocks noGrp="1"/>
          </p:cNvSpPr>
          <p:nvPr/>
        </p:nvSpPr>
        <p:spPr>
          <a:xfrm>
            <a:off x="4495800" y="1549400"/>
            <a:ext cx="2705100" cy="2057400"/>
          </a:xfrm>
          <a:custGeom>
            <a:avLst/>
            <a:gdLst/>
            <a:ahLst/>
            <a:cxnLst/>
            <a:rect l="0" t="0" r="0" b="0"/>
            <a:pathLst>
              <a:path w="2705100" h="2057400">
                <a:moveTo>
                  <a:pt x="12191" y="2050288"/>
                </a:moveTo>
                <a:lnTo>
                  <a:pt x="2692907" y="2050288"/>
                </a:lnTo>
                <a:lnTo>
                  <a:pt x="2692907" y="8128"/>
                </a:lnTo>
                <a:lnTo>
                  <a:pt x="12191" y="8128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1092200" rIns="0" bIns="0"/>
          <a:lstStyle/>
          <a:p>
            <a:pPr marL="2184400">
              <a:lnSpc>
                <a:spcPts val="6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57" name="Title 3"/>
          <p:cNvSpPr>
            <a:spLocks noGrp="1"/>
          </p:cNvSpPr>
          <p:nvPr/>
        </p:nvSpPr>
        <p:spPr>
          <a:xfrm>
            <a:off x="4775200" y="17780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635" y="448564"/>
                </a:moveTo>
                <a:lnTo>
                  <a:pt x="446023" y="448564"/>
                </a:lnTo>
                <a:lnTo>
                  <a:pt x="446023" y="11176"/>
                </a:lnTo>
                <a:lnTo>
                  <a:pt x="8635" y="11176"/>
                </a:lnTo>
                <a:close/>
              </a:path>
            </a:pathLst>
          </a:custGeom>
          <a:solidFill>
            <a:srgbClr val="E2F0D9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58" name="Title 3"/>
          <p:cNvSpPr>
            <a:spLocks noGrp="1"/>
          </p:cNvSpPr>
          <p:nvPr/>
        </p:nvSpPr>
        <p:spPr>
          <a:xfrm>
            <a:off x="5397500" y="1778000"/>
            <a:ext cx="444500" cy="457200"/>
          </a:xfrm>
          <a:custGeom>
            <a:avLst/>
            <a:gdLst/>
            <a:ahLst/>
            <a:cxnLst/>
            <a:rect l="0" t="0" r="0" b="0"/>
            <a:pathLst>
              <a:path w="444500" h="457200">
                <a:moveTo>
                  <a:pt x="2032" y="448564"/>
                </a:moveTo>
                <a:lnTo>
                  <a:pt x="440944" y="448564"/>
                </a:lnTo>
                <a:lnTo>
                  <a:pt x="440944" y="11176"/>
                </a:lnTo>
                <a:lnTo>
                  <a:pt x="2032" y="11176"/>
                </a:lnTo>
                <a:close/>
              </a:path>
            </a:pathLst>
          </a:custGeom>
          <a:solidFill>
            <a:srgbClr val="A9D18E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59" name="Title 3"/>
          <p:cNvSpPr>
            <a:spLocks noGrp="1"/>
          </p:cNvSpPr>
          <p:nvPr/>
        </p:nvSpPr>
        <p:spPr>
          <a:xfrm>
            <a:off x="6007100" y="17780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128" y="448564"/>
                </a:moveTo>
                <a:lnTo>
                  <a:pt x="447040" y="448564"/>
                </a:lnTo>
                <a:lnTo>
                  <a:pt x="447040" y="11176"/>
                </a:lnTo>
                <a:lnTo>
                  <a:pt x="8128" y="11176"/>
                </a:lnTo>
                <a:close/>
              </a:path>
            </a:pathLst>
          </a:custGeom>
          <a:solidFill>
            <a:srgbClr val="C5E0B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0" name="Title 3"/>
          <p:cNvSpPr>
            <a:spLocks noGrp="1"/>
          </p:cNvSpPr>
          <p:nvPr/>
        </p:nvSpPr>
        <p:spPr>
          <a:xfrm>
            <a:off x="4775200" y="23622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635" y="448055"/>
                </a:moveTo>
                <a:lnTo>
                  <a:pt x="446023" y="448055"/>
                </a:lnTo>
                <a:lnTo>
                  <a:pt x="446023" y="9144"/>
                </a:lnTo>
                <a:lnTo>
                  <a:pt x="8635" y="9144"/>
                </a:lnTo>
                <a:close/>
              </a:path>
            </a:pathLst>
          </a:custGeom>
          <a:solidFill>
            <a:srgbClr val="548235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1" name="Title 3"/>
          <p:cNvSpPr>
            <a:spLocks noGrp="1"/>
          </p:cNvSpPr>
          <p:nvPr/>
        </p:nvSpPr>
        <p:spPr>
          <a:xfrm>
            <a:off x="5397500" y="2362200"/>
            <a:ext cx="444500" cy="457200"/>
          </a:xfrm>
          <a:custGeom>
            <a:avLst/>
            <a:gdLst/>
            <a:ahLst/>
            <a:cxnLst/>
            <a:rect l="0" t="0" r="0" b="0"/>
            <a:pathLst>
              <a:path w="444500" h="457200">
                <a:moveTo>
                  <a:pt x="2032" y="448055"/>
                </a:moveTo>
                <a:lnTo>
                  <a:pt x="440944" y="448055"/>
                </a:lnTo>
                <a:lnTo>
                  <a:pt x="440944" y="9144"/>
                </a:lnTo>
                <a:lnTo>
                  <a:pt x="2032" y="9144"/>
                </a:lnTo>
                <a:close/>
              </a:path>
            </a:pathLst>
          </a:custGeom>
          <a:solidFill>
            <a:srgbClr val="C5E0B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2" name="Title 3"/>
          <p:cNvSpPr>
            <a:spLocks noGrp="1"/>
          </p:cNvSpPr>
          <p:nvPr/>
        </p:nvSpPr>
        <p:spPr>
          <a:xfrm>
            <a:off x="6007100" y="23622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128" y="448055"/>
                </a:moveTo>
                <a:lnTo>
                  <a:pt x="447040" y="448055"/>
                </a:lnTo>
                <a:lnTo>
                  <a:pt x="447040" y="9144"/>
                </a:lnTo>
                <a:lnTo>
                  <a:pt x="8128" y="9144"/>
                </a:lnTo>
                <a:close/>
              </a:path>
            </a:pathLst>
          </a:custGeom>
          <a:solidFill>
            <a:srgbClr val="A9D18E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3" name="Title 3"/>
          <p:cNvSpPr>
            <a:spLocks noGrp="1"/>
          </p:cNvSpPr>
          <p:nvPr/>
        </p:nvSpPr>
        <p:spPr>
          <a:xfrm>
            <a:off x="4775200" y="29464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635" y="446023"/>
                </a:moveTo>
                <a:lnTo>
                  <a:pt x="446023" y="446023"/>
                </a:lnTo>
                <a:lnTo>
                  <a:pt x="446023" y="8635"/>
                </a:lnTo>
                <a:lnTo>
                  <a:pt x="8635" y="8635"/>
                </a:lnTo>
                <a:close/>
              </a:path>
            </a:pathLst>
          </a:custGeom>
          <a:solidFill>
            <a:srgbClr val="A9D18E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4" name="Title 3"/>
          <p:cNvSpPr>
            <a:spLocks noGrp="1"/>
          </p:cNvSpPr>
          <p:nvPr/>
        </p:nvSpPr>
        <p:spPr>
          <a:xfrm>
            <a:off x="5397500" y="2946400"/>
            <a:ext cx="444500" cy="457200"/>
          </a:xfrm>
          <a:custGeom>
            <a:avLst/>
            <a:gdLst/>
            <a:ahLst/>
            <a:cxnLst/>
            <a:rect l="0" t="0" r="0" b="0"/>
            <a:pathLst>
              <a:path w="444500" h="457200">
                <a:moveTo>
                  <a:pt x="2032" y="446023"/>
                </a:moveTo>
                <a:lnTo>
                  <a:pt x="440944" y="446023"/>
                </a:lnTo>
                <a:lnTo>
                  <a:pt x="440944" y="8635"/>
                </a:lnTo>
                <a:lnTo>
                  <a:pt x="2032" y="8635"/>
                </a:lnTo>
                <a:close/>
              </a:path>
            </a:pathLst>
          </a:custGeom>
          <a:solidFill>
            <a:srgbClr val="A9D18E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5" name="Title 3"/>
          <p:cNvSpPr>
            <a:spLocks noGrp="1"/>
          </p:cNvSpPr>
          <p:nvPr/>
        </p:nvSpPr>
        <p:spPr>
          <a:xfrm>
            <a:off x="6007100" y="29464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128" y="446023"/>
                </a:moveTo>
                <a:lnTo>
                  <a:pt x="447040" y="446023"/>
                </a:lnTo>
                <a:lnTo>
                  <a:pt x="447040" y="8635"/>
                </a:lnTo>
                <a:lnTo>
                  <a:pt x="8128" y="8635"/>
                </a:lnTo>
                <a:close/>
              </a:path>
            </a:pathLst>
          </a:custGeom>
          <a:solidFill>
            <a:srgbClr val="385723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6" name="Title 3"/>
          <p:cNvSpPr>
            <a:spLocks noGrp="1"/>
          </p:cNvSpPr>
          <p:nvPr/>
        </p:nvSpPr>
        <p:spPr>
          <a:xfrm>
            <a:off x="7366000" y="1549400"/>
            <a:ext cx="317500" cy="2057400"/>
          </a:xfrm>
          <a:custGeom>
            <a:avLst/>
            <a:gdLst/>
            <a:ahLst/>
            <a:cxnLst/>
            <a:rect l="0" t="0" r="0" b="0"/>
            <a:pathLst>
              <a:path w="317500" h="2057400">
                <a:moveTo>
                  <a:pt x="1778" y="8890"/>
                </a:moveTo>
                <a:cubicBezTo>
                  <a:pt x="86359" y="8890"/>
                  <a:pt x="154940" y="236346"/>
                  <a:pt x="154940" y="516890"/>
                </a:cubicBezTo>
                <a:lnTo>
                  <a:pt x="154940" y="516890"/>
                </a:lnTo>
                <a:cubicBezTo>
                  <a:pt x="154940" y="797433"/>
                  <a:pt x="223519" y="1024890"/>
                  <a:pt x="308102" y="1024890"/>
                </a:cubicBezTo>
                <a:cubicBezTo>
                  <a:pt x="223519" y="1024890"/>
                  <a:pt x="154940" y="1252346"/>
                  <a:pt x="154940" y="1532890"/>
                </a:cubicBezTo>
                <a:lnTo>
                  <a:pt x="154940" y="1543050"/>
                </a:lnTo>
                <a:cubicBezTo>
                  <a:pt x="154940" y="1823593"/>
                  <a:pt x="86359" y="2051050"/>
                  <a:pt x="1778" y="205105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7" name="Title 3"/>
          <p:cNvSpPr>
            <a:spLocks noGrp="1"/>
          </p:cNvSpPr>
          <p:nvPr/>
        </p:nvSpPr>
        <p:spPr>
          <a:xfrm>
            <a:off x="7874000" y="2209800"/>
            <a:ext cx="10287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i="1" dirty="0">
                <a:solidFill>
                  <a:srgbClr val="FF0000"/>
                </a:solidFill>
                <a:latin typeface="Times New Roman Italic"/>
                <a:ea typeface="Times New Roman Italic"/>
              </a:rPr>
              <a:t>S</a:t>
            </a: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 slots</a:t>
            </a:r>
          </a:p>
        </p:txBody>
      </p:sp>
      <p:sp>
        <p:nvSpPr>
          <p:cNvPr id="68" name="Title 3"/>
          <p:cNvSpPr>
            <a:spLocks noGrp="1"/>
          </p:cNvSpPr>
          <p:nvPr/>
        </p:nvSpPr>
        <p:spPr>
          <a:xfrm>
            <a:off x="5410200" y="4495800"/>
            <a:ext cx="457200" cy="444500"/>
          </a:xfrm>
          <a:custGeom>
            <a:avLst/>
            <a:gdLst/>
            <a:ahLst/>
            <a:cxnLst/>
            <a:rect l="0" t="0" r="0" b="0"/>
            <a:pathLst>
              <a:path w="457200" h="444500">
                <a:moveTo>
                  <a:pt x="6096" y="75945"/>
                </a:moveTo>
                <a:cubicBezTo>
                  <a:pt x="6096" y="35686"/>
                  <a:pt x="38734" y="3047"/>
                  <a:pt x="78994" y="3047"/>
                </a:cubicBezTo>
                <a:lnTo>
                  <a:pt x="372109" y="3047"/>
                </a:lnTo>
                <a:cubicBezTo>
                  <a:pt x="412369" y="3047"/>
                  <a:pt x="445008" y="35686"/>
                  <a:pt x="445008" y="75945"/>
                </a:cubicBezTo>
                <a:lnTo>
                  <a:pt x="445008" y="367538"/>
                </a:lnTo>
                <a:cubicBezTo>
                  <a:pt x="445008" y="407796"/>
                  <a:pt x="412369" y="440435"/>
                  <a:pt x="372109" y="440435"/>
                </a:cubicBezTo>
                <a:lnTo>
                  <a:pt x="78994" y="440435"/>
                </a:lnTo>
                <a:cubicBezTo>
                  <a:pt x="38734" y="440435"/>
                  <a:pt x="6096" y="407796"/>
                  <a:pt x="6096" y="367538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69" name="Title 3"/>
          <p:cNvSpPr>
            <a:spLocks noGrp="1"/>
          </p:cNvSpPr>
          <p:nvPr/>
        </p:nvSpPr>
        <p:spPr>
          <a:xfrm>
            <a:off x="4775200" y="4495800"/>
            <a:ext cx="457200" cy="444500"/>
          </a:xfrm>
          <a:custGeom>
            <a:avLst/>
            <a:gdLst/>
            <a:ahLst/>
            <a:cxnLst/>
            <a:rect l="0" t="0" r="0" b="0"/>
            <a:pathLst>
              <a:path w="457200" h="444500">
                <a:moveTo>
                  <a:pt x="8635" y="75945"/>
                </a:moveTo>
                <a:cubicBezTo>
                  <a:pt x="8635" y="35686"/>
                  <a:pt x="41275" y="3047"/>
                  <a:pt x="81534" y="3047"/>
                </a:cubicBezTo>
                <a:lnTo>
                  <a:pt x="373126" y="3047"/>
                </a:lnTo>
                <a:cubicBezTo>
                  <a:pt x="413384" y="3047"/>
                  <a:pt x="446023" y="35686"/>
                  <a:pt x="446023" y="75945"/>
                </a:cubicBezTo>
                <a:lnTo>
                  <a:pt x="446023" y="367538"/>
                </a:lnTo>
                <a:cubicBezTo>
                  <a:pt x="446023" y="407796"/>
                  <a:pt x="413384" y="440435"/>
                  <a:pt x="373126" y="440435"/>
                </a:cubicBezTo>
                <a:lnTo>
                  <a:pt x="81534" y="440435"/>
                </a:lnTo>
                <a:cubicBezTo>
                  <a:pt x="41275" y="440435"/>
                  <a:pt x="8635" y="407796"/>
                  <a:pt x="8635" y="367538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0" name="Title 3"/>
          <p:cNvSpPr>
            <a:spLocks noGrp="1"/>
          </p:cNvSpPr>
          <p:nvPr/>
        </p:nvSpPr>
        <p:spPr>
          <a:xfrm>
            <a:off x="6007100" y="44831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128" y="82804"/>
                </a:moveTo>
                <a:cubicBezTo>
                  <a:pt x="8128" y="42417"/>
                  <a:pt x="40894" y="9652"/>
                  <a:pt x="81279" y="9652"/>
                </a:cubicBezTo>
                <a:lnTo>
                  <a:pt x="373888" y="9652"/>
                </a:lnTo>
                <a:cubicBezTo>
                  <a:pt x="414273" y="9652"/>
                  <a:pt x="447040" y="42417"/>
                  <a:pt x="447040" y="82804"/>
                </a:cubicBezTo>
                <a:lnTo>
                  <a:pt x="447040" y="375411"/>
                </a:lnTo>
                <a:cubicBezTo>
                  <a:pt x="447040" y="415797"/>
                  <a:pt x="414273" y="448564"/>
                  <a:pt x="373888" y="448564"/>
                </a:cubicBezTo>
                <a:lnTo>
                  <a:pt x="81279" y="448564"/>
                </a:lnTo>
                <a:cubicBezTo>
                  <a:pt x="40894" y="448564"/>
                  <a:pt x="8128" y="415797"/>
                  <a:pt x="8128" y="375411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1" name="Title 3"/>
          <p:cNvSpPr>
            <a:spLocks noGrp="1"/>
          </p:cNvSpPr>
          <p:nvPr/>
        </p:nvSpPr>
        <p:spPr>
          <a:xfrm>
            <a:off x="4508500" y="5880100"/>
            <a:ext cx="2679700" cy="317500"/>
          </a:xfrm>
          <a:custGeom>
            <a:avLst/>
            <a:gdLst/>
            <a:ahLst/>
            <a:cxnLst/>
            <a:rect l="0" t="0" r="0" b="0"/>
            <a:pathLst>
              <a:path w="2679700" h="317500">
                <a:moveTo>
                  <a:pt x="2670302" y="9397"/>
                </a:moveTo>
                <a:cubicBezTo>
                  <a:pt x="2670302" y="94411"/>
                  <a:pt x="2382901" y="163321"/>
                  <a:pt x="2028443" y="163321"/>
                </a:cubicBezTo>
                <a:lnTo>
                  <a:pt x="1983740" y="163321"/>
                </a:lnTo>
                <a:cubicBezTo>
                  <a:pt x="1629283" y="163321"/>
                  <a:pt x="1341882" y="232232"/>
                  <a:pt x="1341882" y="317246"/>
                </a:cubicBezTo>
                <a:cubicBezTo>
                  <a:pt x="1341882" y="232232"/>
                  <a:pt x="1054608" y="163321"/>
                  <a:pt x="700023" y="163321"/>
                </a:cubicBezTo>
                <a:lnTo>
                  <a:pt x="642111" y="163321"/>
                </a:lnTo>
                <a:cubicBezTo>
                  <a:pt x="287654" y="163321"/>
                  <a:pt x="253" y="94411"/>
                  <a:pt x="253" y="9397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2" name="Title 3"/>
          <p:cNvSpPr>
            <a:spLocks noGrp="1"/>
          </p:cNvSpPr>
          <p:nvPr/>
        </p:nvSpPr>
        <p:spPr>
          <a:xfrm>
            <a:off x="4813300" y="6324600"/>
            <a:ext cx="19431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i="1" dirty="0">
                <a:solidFill>
                  <a:srgbClr val="FF0000"/>
                </a:solidFill>
                <a:latin typeface="Times New Roman Italic"/>
                <a:ea typeface="Times New Roman Italic"/>
              </a:rPr>
              <a:t>N</a:t>
            </a: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 schedulers</a:t>
            </a:r>
          </a:p>
        </p:txBody>
      </p:sp>
      <p:sp>
        <p:nvSpPr>
          <p:cNvPr id="73" name="Title 3"/>
          <p:cNvSpPr>
            <a:spLocks noGrp="1"/>
          </p:cNvSpPr>
          <p:nvPr/>
        </p:nvSpPr>
        <p:spPr>
          <a:xfrm>
            <a:off x="4876800" y="24638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12191" y="120903"/>
                </a:moveTo>
                <a:cubicBezTo>
                  <a:pt x="12191" y="57784"/>
                  <a:pt x="63372" y="6603"/>
                  <a:pt x="126491" y="6603"/>
                </a:cubicBezTo>
                <a:cubicBezTo>
                  <a:pt x="189610" y="6603"/>
                  <a:pt x="240791" y="57784"/>
                  <a:pt x="240791" y="120903"/>
                </a:cubicBezTo>
                <a:cubicBezTo>
                  <a:pt x="240791" y="184022"/>
                  <a:pt x="189610" y="235203"/>
                  <a:pt x="126491" y="235203"/>
                </a:cubicBezTo>
                <a:cubicBezTo>
                  <a:pt x="63372" y="235203"/>
                  <a:pt x="12191" y="184022"/>
                  <a:pt x="12191" y="120903"/>
                </a:cubicBezTo>
                <a:close/>
              </a:path>
            </a:pathLst>
          </a:custGeom>
          <a:solidFill>
            <a:srgbClr val="FFFF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4" name="Title 3"/>
          <p:cNvSpPr>
            <a:spLocks noGrp="1"/>
          </p:cNvSpPr>
          <p:nvPr/>
        </p:nvSpPr>
        <p:spPr>
          <a:xfrm>
            <a:off x="6121400" y="24511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508" y="121411"/>
                </a:moveTo>
                <a:cubicBezTo>
                  <a:pt x="508" y="58292"/>
                  <a:pt x="51689" y="7111"/>
                  <a:pt x="114808" y="7111"/>
                </a:cubicBezTo>
                <a:cubicBezTo>
                  <a:pt x="177927" y="7111"/>
                  <a:pt x="229108" y="58292"/>
                  <a:pt x="229108" y="121411"/>
                </a:cubicBezTo>
                <a:cubicBezTo>
                  <a:pt x="229108" y="184530"/>
                  <a:pt x="177927" y="235711"/>
                  <a:pt x="114808" y="235711"/>
                </a:cubicBezTo>
                <a:cubicBezTo>
                  <a:pt x="51689" y="235711"/>
                  <a:pt x="508" y="184530"/>
                  <a:pt x="508" y="121411"/>
                </a:cubicBezTo>
                <a:close/>
              </a:path>
            </a:pathLst>
          </a:custGeom>
          <a:solidFill>
            <a:srgbClr val="2E75B6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5" name="Title 3"/>
          <p:cNvSpPr>
            <a:spLocks noGrp="1"/>
          </p:cNvSpPr>
          <p:nvPr/>
        </p:nvSpPr>
        <p:spPr>
          <a:xfrm>
            <a:off x="6121400" y="30607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508" y="118364"/>
                </a:moveTo>
                <a:cubicBezTo>
                  <a:pt x="508" y="55245"/>
                  <a:pt x="51689" y="4064"/>
                  <a:pt x="114808" y="4064"/>
                </a:cubicBezTo>
                <a:cubicBezTo>
                  <a:pt x="177927" y="4064"/>
                  <a:pt x="229108" y="55245"/>
                  <a:pt x="229108" y="118364"/>
                </a:cubicBezTo>
                <a:cubicBezTo>
                  <a:pt x="229108" y="181483"/>
                  <a:pt x="177927" y="232664"/>
                  <a:pt x="114808" y="232664"/>
                </a:cubicBezTo>
                <a:cubicBezTo>
                  <a:pt x="51689" y="232664"/>
                  <a:pt x="508" y="181483"/>
                  <a:pt x="508" y="11836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6" name="Title 3"/>
          <p:cNvSpPr>
            <a:spLocks noGrp="1"/>
          </p:cNvSpPr>
          <p:nvPr/>
        </p:nvSpPr>
        <p:spPr>
          <a:xfrm>
            <a:off x="5791200" y="3860800"/>
            <a:ext cx="1447800" cy="292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200"/>
              </a:lnSpc>
            </a:pPr>
            <a:r>
              <a:rPr sz="2400" dirty="0">
                <a:solidFill>
                  <a:srgbClr val="000000"/>
                </a:solidFill>
                <a:latin typeface="Times New Roman"/>
                <a:ea typeface="Times New Roman"/>
              </a:rPr>
              <a:t>scheduling</a:t>
            </a:r>
          </a:p>
        </p:txBody>
      </p:sp>
      <p:sp>
        <p:nvSpPr>
          <p:cNvPr id="77" name="Title 3"/>
          <p:cNvSpPr>
            <a:spLocks noGrp="1"/>
          </p:cNvSpPr>
          <p:nvPr/>
        </p:nvSpPr>
        <p:spPr>
          <a:xfrm>
            <a:off x="5410200" y="5118100"/>
            <a:ext cx="457200" cy="444500"/>
          </a:xfrm>
          <a:custGeom>
            <a:avLst/>
            <a:gdLst/>
            <a:ahLst/>
            <a:cxnLst/>
            <a:rect l="0" t="0" r="0" b="0"/>
            <a:pathLst>
              <a:path w="457200" h="444500">
                <a:moveTo>
                  <a:pt x="6096" y="73914"/>
                </a:moveTo>
                <a:cubicBezTo>
                  <a:pt x="6096" y="33654"/>
                  <a:pt x="38734" y="1016"/>
                  <a:pt x="78994" y="1016"/>
                </a:cubicBezTo>
                <a:lnTo>
                  <a:pt x="372109" y="1016"/>
                </a:lnTo>
                <a:cubicBezTo>
                  <a:pt x="412369" y="1016"/>
                  <a:pt x="445008" y="33654"/>
                  <a:pt x="445008" y="73914"/>
                </a:cubicBezTo>
                <a:lnTo>
                  <a:pt x="445008" y="365505"/>
                </a:lnTo>
                <a:cubicBezTo>
                  <a:pt x="445008" y="405765"/>
                  <a:pt x="412369" y="438403"/>
                  <a:pt x="372109" y="438403"/>
                </a:cubicBezTo>
                <a:lnTo>
                  <a:pt x="78994" y="438403"/>
                </a:lnTo>
                <a:cubicBezTo>
                  <a:pt x="38734" y="438403"/>
                  <a:pt x="6096" y="405765"/>
                  <a:pt x="6096" y="365506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8" name="Title 3"/>
          <p:cNvSpPr>
            <a:spLocks noGrp="1"/>
          </p:cNvSpPr>
          <p:nvPr/>
        </p:nvSpPr>
        <p:spPr>
          <a:xfrm>
            <a:off x="4775200" y="5118100"/>
            <a:ext cx="457200" cy="444500"/>
          </a:xfrm>
          <a:custGeom>
            <a:avLst/>
            <a:gdLst/>
            <a:ahLst/>
            <a:cxnLst/>
            <a:rect l="0" t="0" r="0" b="0"/>
            <a:pathLst>
              <a:path w="457200" h="444500">
                <a:moveTo>
                  <a:pt x="8635" y="73914"/>
                </a:moveTo>
                <a:cubicBezTo>
                  <a:pt x="8635" y="33654"/>
                  <a:pt x="41275" y="1016"/>
                  <a:pt x="81534" y="1016"/>
                </a:cubicBezTo>
                <a:lnTo>
                  <a:pt x="373126" y="1016"/>
                </a:lnTo>
                <a:cubicBezTo>
                  <a:pt x="413384" y="1016"/>
                  <a:pt x="446023" y="33654"/>
                  <a:pt x="446023" y="73914"/>
                </a:cubicBezTo>
                <a:lnTo>
                  <a:pt x="446023" y="365505"/>
                </a:lnTo>
                <a:cubicBezTo>
                  <a:pt x="446023" y="405765"/>
                  <a:pt x="413384" y="438403"/>
                  <a:pt x="373126" y="438403"/>
                </a:cubicBezTo>
                <a:lnTo>
                  <a:pt x="81534" y="438403"/>
                </a:lnTo>
                <a:cubicBezTo>
                  <a:pt x="41275" y="438403"/>
                  <a:pt x="8635" y="405765"/>
                  <a:pt x="8635" y="365506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79" name="Title 3"/>
          <p:cNvSpPr>
            <a:spLocks noGrp="1"/>
          </p:cNvSpPr>
          <p:nvPr/>
        </p:nvSpPr>
        <p:spPr>
          <a:xfrm>
            <a:off x="6007100" y="510540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8128" y="80517"/>
                </a:moveTo>
                <a:cubicBezTo>
                  <a:pt x="8128" y="40258"/>
                  <a:pt x="40766" y="7620"/>
                  <a:pt x="81026" y="7620"/>
                </a:cubicBezTo>
                <a:lnTo>
                  <a:pt x="374141" y="7620"/>
                </a:lnTo>
                <a:cubicBezTo>
                  <a:pt x="414401" y="7620"/>
                  <a:pt x="447040" y="40258"/>
                  <a:pt x="447040" y="80517"/>
                </a:cubicBezTo>
                <a:lnTo>
                  <a:pt x="447040" y="372109"/>
                </a:lnTo>
                <a:cubicBezTo>
                  <a:pt x="447040" y="412369"/>
                  <a:pt x="414401" y="445008"/>
                  <a:pt x="374141" y="445008"/>
                </a:cubicBezTo>
                <a:lnTo>
                  <a:pt x="81026" y="445008"/>
                </a:lnTo>
                <a:cubicBezTo>
                  <a:pt x="40766" y="445008"/>
                  <a:pt x="8128" y="412369"/>
                  <a:pt x="8128" y="372109"/>
                </a:cubicBezTo>
                <a:close/>
              </a:path>
            </a:pathLst>
          </a:custGeom>
          <a:solidFill>
            <a:srgbClr val="B4C7E7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0" name="Title 3"/>
          <p:cNvSpPr>
            <a:spLocks noGrp="1"/>
          </p:cNvSpPr>
          <p:nvPr/>
        </p:nvSpPr>
        <p:spPr>
          <a:xfrm>
            <a:off x="5537200" y="3644900"/>
            <a:ext cx="190500" cy="647700"/>
          </a:xfrm>
          <a:custGeom>
            <a:avLst/>
            <a:gdLst/>
            <a:ahLst/>
            <a:cxnLst/>
            <a:rect l="0" t="0" r="0" b="0"/>
            <a:pathLst>
              <a:path w="190500" h="647700">
                <a:moveTo>
                  <a:pt x="118364" y="644652"/>
                </a:moveTo>
                <a:lnTo>
                  <a:pt x="119634" y="38989"/>
                </a:lnTo>
                <a:lnTo>
                  <a:pt x="81534" y="38989"/>
                </a:lnTo>
                <a:lnTo>
                  <a:pt x="80264" y="644652"/>
                </a:lnTo>
                <a:close/>
                <a:moveTo>
                  <a:pt x="183515" y="143891"/>
                </a:moveTo>
                <a:lnTo>
                  <a:pt x="100710" y="1142"/>
                </a:lnTo>
                <a:lnTo>
                  <a:pt x="17271" y="143509"/>
                </a:lnTo>
                <a:cubicBezTo>
                  <a:pt x="11938" y="152654"/>
                  <a:pt x="14985" y="164210"/>
                  <a:pt x="24003" y="169545"/>
                </a:cubicBezTo>
                <a:cubicBezTo>
                  <a:pt x="33146" y="174879"/>
                  <a:pt x="44830" y="171830"/>
                  <a:pt x="50038" y="162814"/>
                </a:cubicBezTo>
                <a:lnTo>
                  <a:pt x="116966" y="48641"/>
                </a:lnTo>
                <a:lnTo>
                  <a:pt x="84073" y="48514"/>
                </a:lnTo>
                <a:lnTo>
                  <a:pt x="150495" y="162941"/>
                </a:lnTo>
                <a:cubicBezTo>
                  <a:pt x="155828" y="172084"/>
                  <a:pt x="167513" y="175132"/>
                  <a:pt x="176529" y="169926"/>
                </a:cubicBezTo>
                <a:cubicBezTo>
                  <a:pt x="185673" y="164592"/>
                  <a:pt x="188721" y="152907"/>
                  <a:pt x="183515" y="14389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graphicFrame>
        <p:nvGraphicFramePr>
          <p:cNvPr id="81" name="Table 8"/>
          <p:cNvGraphicFramePr>
            <a:graphicFrameLocks noGrp="1"/>
          </p:cNvGraphicFramePr>
          <p:nvPr/>
        </p:nvGraphicFramePr>
        <p:xfrm>
          <a:off x="10655300" y="4559300"/>
          <a:ext cx="381000" cy="96012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>
                      <a:solidFill>
                        <a:srgbClr val="2F528F"/>
                      </a:solidFill>
                    </a:lnL>
                    <a:lnR>
                      <a:solidFill>
                        <a:srgbClr val="2F528F"/>
                      </a:solidFill>
                    </a:lnR>
                    <a:lnT>
                      <a:solidFill>
                        <a:srgbClr val="2F528F"/>
                      </a:solidFill>
                    </a:lnT>
                    <a:lnB>
                      <a:solidFill>
                        <a:srgbClr val="2F528F"/>
                      </a:solidFill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Title 3"/>
          <p:cNvSpPr>
            <a:spLocks noGrp="1"/>
          </p:cNvSpPr>
          <p:nvPr/>
        </p:nvSpPr>
        <p:spPr>
          <a:xfrm>
            <a:off x="9931400" y="5384800"/>
            <a:ext cx="1841500" cy="3175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5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Master state</a:t>
            </a:r>
          </a:p>
        </p:txBody>
      </p:sp>
      <p:sp>
        <p:nvSpPr>
          <p:cNvPr id="83" name="Title 3"/>
          <p:cNvSpPr>
            <a:spLocks noGrp="1"/>
          </p:cNvSpPr>
          <p:nvPr/>
        </p:nvSpPr>
        <p:spPr>
          <a:xfrm>
            <a:off x="7366000" y="4940300"/>
            <a:ext cx="3022600" cy="190500"/>
          </a:xfrm>
          <a:custGeom>
            <a:avLst/>
            <a:gdLst/>
            <a:ahLst/>
            <a:cxnLst/>
            <a:rect l="0" t="0" r="0" b="0"/>
            <a:pathLst>
              <a:path w="3022600" h="190500">
                <a:moveTo>
                  <a:pt x="37972" y="72135"/>
                </a:moveTo>
                <a:lnTo>
                  <a:pt x="2976371" y="72135"/>
                </a:lnTo>
                <a:lnTo>
                  <a:pt x="2976371" y="110235"/>
                </a:lnTo>
                <a:lnTo>
                  <a:pt x="37972" y="110235"/>
                </a:lnTo>
                <a:close/>
                <a:moveTo>
                  <a:pt x="142620" y="174370"/>
                </a:moveTo>
                <a:lnTo>
                  <a:pt x="127" y="91185"/>
                </a:lnTo>
                <a:lnTo>
                  <a:pt x="142620" y="8001"/>
                </a:lnTo>
                <a:cubicBezTo>
                  <a:pt x="151765" y="2794"/>
                  <a:pt x="163448" y="5842"/>
                  <a:pt x="168782" y="14858"/>
                </a:cubicBezTo>
                <a:cubicBezTo>
                  <a:pt x="173990" y="24003"/>
                  <a:pt x="170942" y="35686"/>
                  <a:pt x="161925" y="41020"/>
                </a:cubicBezTo>
                <a:lnTo>
                  <a:pt x="47625" y="107695"/>
                </a:lnTo>
                <a:lnTo>
                  <a:pt x="47625" y="74676"/>
                </a:lnTo>
                <a:lnTo>
                  <a:pt x="161925" y="141351"/>
                </a:lnTo>
                <a:cubicBezTo>
                  <a:pt x="170942" y="146684"/>
                  <a:pt x="173990" y="158369"/>
                  <a:pt x="168782" y="167513"/>
                </a:cubicBezTo>
                <a:cubicBezTo>
                  <a:pt x="163448" y="176529"/>
                  <a:pt x="151765" y="179578"/>
                  <a:pt x="142620" y="174370"/>
                </a:cubicBezTo>
                <a:close/>
                <a:moveTo>
                  <a:pt x="2871596" y="8001"/>
                </a:moveTo>
                <a:lnTo>
                  <a:pt x="3014091" y="91185"/>
                </a:lnTo>
                <a:lnTo>
                  <a:pt x="2871596" y="174370"/>
                </a:lnTo>
                <a:cubicBezTo>
                  <a:pt x="2862580" y="179578"/>
                  <a:pt x="2850895" y="176529"/>
                  <a:pt x="2845562" y="167513"/>
                </a:cubicBezTo>
                <a:cubicBezTo>
                  <a:pt x="2840228" y="158369"/>
                  <a:pt x="2843276" y="146684"/>
                  <a:pt x="2852419" y="141351"/>
                </a:cubicBezTo>
                <a:lnTo>
                  <a:pt x="2852419" y="141351"/>
                </a:lnTo>
                <a:lnTo>
                  <a:pt x="2966719" y="74676"/>
                </a:lnTo>
                <a:lnTo>
                  <a:pt x="2966719" y="107695"/>
                </a:lnTo>
                <a:lnTo>
                  <a:pt x="2852419" y="41020"/>
                </a:lnTo>
                <a:cubicBezTo>
                  <a:pt x="2843276" y="35686"/>
                  <a:pt x="2840228" y="24003"/>
                  <a:pt x="2845562" y="14858"/>
                </a:cubicBezTo>
                <a:cubicBezTo>
                  <a:pt x="2850895" y="5842"/>
                  <a:pt x="2862580" y="2794"/>
                  <a:pt x="2871596" y="800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4" name="Title 3"/>
          <p:cNvSpPr>
            <a:spLocks noGrp="1"/>
          </p:cNvSpPr>
          <p:nvPr/>
        </p:nvSpPr>
        <p:spPr>
          <a:xfrm>
            <a:off x="7302500" y="4559300"/>
            <a:ext cx="2971800" cy="292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200"/>
              </a:lnSpc>
            </a:pPr>
            <a:r>
              <a:rPr sz="2400" i="1" dirty="0">
                <a:solidFill>
                  <a:srgbClr val="FF0000"/>
                </a:solidFill>
                <a:latin typeface="Times New Roman Italic"/>
                <a:ea typeface="Times New Roman Italic"/>
              </a:rPr>
              <a:t>G</a:t>
            </a:r>
            <a:r>
              <a:rPr sz="2400" dirty="0">
                <a:solidFill>
                  <a:srgbClr val="000000"/>
                </a:solidFill>
                <a:latin typeface="Times New Roman"/>
                <a:ea typeface="Times New Roman"/>
              </a:rPr>
              <a:t>: synchronization gap</a:t>
            </a:r>
          </a:p>
        </p:txBody>
      </p:sp>
      <p:sp>
        <p:nvSpPr>
          <p:cNvPr id="85" name="Title 3"/>
          <p:cNvSpPr>
            <a:spLocks noGrp="1"/>
          </p:cNvSpPr>
          <p:nvPr/>
        </p:nvSpPr>
        <p:spPr>
          <a:xfrm>
            <a:off x="1803400" y="43307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10160" y="119379"/>
                </a:moveTo>
                <a:cubicBezTo>
                  <a:pt x="10160" y="56260"/>
                  <a:pt x="61341" y="5079"/>
                  <a:pt x="124460" y="5079"/>
                </a:cubicBezTo>
                <a:cubicBezTo>
                  <a:pt x="187579" y="5079"/>
                  <a:pt x="238760" y="56260"/>
                  <a:pt x="238760" y="119379"/>
                </a:cubicBezTo>
                <a:cubicBezTo>
                  <a:pt x="238760" y="182498"/>
                  <a:pt x="187579" y="233679"/>
                  <a:pt x="124460" y="233679"/>
                </a:cubicBezTo>
                <a:cubicBezTo>
                  <a:pt x="61341" y="233679"/>
                  <a:pt x="10160" y="182498"/>
                  <a:pt x="10160" y="11937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6" name="Title 3"/>
          <p:cNvSpPr>
            <a:spLocks noGrp="1"/>
          </p:cNvSpPr>
          <p:nvPr/>
        </p:nvSpPr>
        <p:spPr>
          <a:xfrm>
            <a:off x="1524000" y="48260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3047" y="114807"/>
                </a:moveTo>
                <a:cubicBezTo>
                  <a:pt x="3047" y="51689"/>
                  <a:pt x="54228" y="507"/>
                  <a:pt x="117348" y="507"/>
                </a:cubicBezTo>
                <a:cubicBezTo>
                  <a:pt x="180467" y="507"/>
                  <a:pt x="231648" y="51689"/>
                  <a:pt x="231648" y="114807"/>
                </a:cubicBezTo>
                <a:cubicBezTo>
                  <a:pt x="231648" y="177927"/>
                  <a:pt x="180467" y="229107"/>
                  <a:pt x="117348" y="229107"/>
                </a:cubicBezTo>
                <a:cubicBezTo>
                  <a:pt x="54228" y="229107"/>
                  <a:pt x="3047" y="177927"/>
                  <a:pt x="3047" y="114807"/>
                </a:cubicBezTo>
                <a:close/>
              </a:path>
            </a:pathLst>
          </a:custGeom>
          <a:solidFill>
            <a:srgbClr val="FFFF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7" name="Title 3"/>
          <p:cNvSpPr>
            <a:spLocks noGrp="1"/>
          </p:cNvSpPr>
          <p:nvPr/>
        </p:nvSpPr>
        <p:spPr>
          <a:xfrm>
            <a:off x="2032000" y="50038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10160" y="122935"/>
                </a:moveTo>
                <a:cubicBezTo>
                  <a:pt x="10160" y="59817"/>
                  <a:pt x="61341" y="8635"/>
                  <a:pt x="124460" y="8635"/>
                </a:cubicBezTo>
                <a:cubicBezTo>
                  <a:pt x="187579" y="8635"/>
                  <a:pt x="238760" y="59817"/>
                  <a:pt x="238760" y="122935"/>
                </a:cubicBezTo>
                <a:cubicBezTo>
                  <a:pt x="238760" y="186054"/>
                  <a:pt x="187579" y="237235"/>
                  <a:pt x="124460" y="237235"/>
                </a:cubicBezTo>
                <a:cubicBezTo>
                  <a:pt x="61341" y="237235"/>
                  <a:pt x="10160" y="186054"/>
                  <a:pt x="10160" y="122935"/>
                </a:cubicBezTo>
                <a:close/>
              </a:path>
            </a:pathLst>
          </a:custGeom>
          <a:solidFill>
            <a:srgbClr val="4472C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8" name="Title 3"/>
          <p:cNvSpPr>
            <a:spLocks noGrp="1"/>
          </p:cNvSpPr>
          <p:nvPr/>
        </p:nvSpPr>
        <p:spPr>
          <a:xfrm>
            <a:off x="1130300" y="44450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6603" y="119379"/>
                </a:moveTo>
                <a:cubicBezTo>
                  <a:pt x="6603" y="56260"/>
                  <a:pt x="57772" y="5079"/>
                  <a:pt x="120903" y="5079"/>
                </a:cubicBezTo>
                <a:cubicBezTo>
                  <a:pt x="184022" y="5079"/>
                  <a:pt x="235203" y="56260"/>
                  <a:pt x="235203" y="119379"/>
                </a:cubicBezTo>
                <a:cubicBezTo>
                  <a:pt x="235203" y="182498"/>
                  <a:pt x="184022" y="233679"/>
                  <a:pt x="120903" y="233679"/>
                </a:cubicBezTo>
                <a:cubicBezTo>
                  <a:pt x="57772" y="233679"/>
                  <a:pt x="6603" y="182498"/>
                  <a:pt x="6603" y="119379"/>
                </a:cubicBezTo>
                <a:close/>
              </a:path>
            </a:pathLst>
          </a:custGeom>
          <a:solidFill>
            <a:srgbClr val="4472C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89" name="Title 3"/>
          <p:cNvSpPr>
            <a:spLocks noGrp="1"/>
          </p:cNvSpPr>
          <p:nvPr/>
        </p:nvSpPr>
        <p:spPr>
          <a:xfrm>
            <a:off x="1130300" y="51308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508" y="119379"/>
                </a:moveTo>
                <a:cubicBezTo>
                  <a:pt x="508" y="56260"/>
                  <a:pt x="51676" y="5079"/>
                  <a:pt x="114808" y="5079"/>
                </a:cubicBezTo>
                <a:cubicBezTo>
                  <a:pt x="177927" y="5079"/>
                  <a:pt x="229108" y="56260"/>
                  <a:pt x="229108" y="119379"/>
                </a:cubicBezTo>
                <a:cubicBezTo>
                  <a:pt x="229108" y="182498"/>
                  <a:pt x="177927" y="233679"/>
                  <a:pt x="114808" y="233679"/>
                </a:cubicBezTo>
                <a:cubicBezTo>
                  <a:pt x="51676" y="233679"/>
                  <a:pt x="508" y="182498"/>
                  <a:pt x="508" y="11937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0" name="Title 3"/>
          <p:cNvSpPr>
            <a:spLocks noGrp="1"/>
          </p:cNvSpPr>
          <p:nvPr/>
        </p:nvSpPr>
        <p:spPr>
          <a:xfrm>
            <a:off x="673100" y="48641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9651" y="114807"/>
                </a:moveTo>
                <a:cubicBezTo>
                  <a:pt x="9651" y="51689"/>
                  <a:pt x="60820" y="507"/>
                  <a:pt x="123951" y="507"/>
                </a:cubicBezTo>
                <a:cubicBezTo>
                  <a:pt x="187083" y="507"/>
                  <a:pt x="238252" y="51689"/>
                  <a:pt x="238252" y="114807"/>
                </a:cubicBezTo>
                <a:cubicBezTo>
                  <a:pt x="238252" y="177927"/>
                  <a:pt x="187083" y="229107"/>
                  <a:pt x="123951" y="229107"/>
                </a:cubicBezTo>
                <a:cubicBezTo>
                  <a:pt x="60820" y="229107"/>
                  <a:pt x="9651" y="177927"/>
                  <a:pt x="9651" y="114807"/>
                </a:cubicBezTo>
                <a:close/>
              </a:path>
            </a:pathLst>
          </a:custGeom>
          <a:solidFill>
            <a:srgbClr val="FFFF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1" name="Title 3"/>
          <p:cNvSpPr>
            <a:spLocks noGrp="1"/>
          </p:cNvSpPr>
          <p:nvPr/>
        </p:nvSpPr>
        <p:spPr>
          <a:xfrm>
            <a:off x="2209800" y="45847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9144" y="125983"/>
                </a:moveTo>
                <a:cubicBezTo>
                  <a:pt x="9144" y="62865"/>
                  <a:pt x="60325" y="11683"/>
                  <a:pt x="123444" y="11683"/>
                </a:cubicBezTo>
                <a:cubicBezTo>
                  <a:pt x="186563" y="11683"/>
                  <a:pt x="237744" y="62865"/>
                  <a:pt x="237744" y="125983"/>
                </a:cubicBezTo>
                <a:cubicBezTo>
                  <a:pt x="237744" y="189103"/>
                  <a:pt x="186563" y="240283"/>
                  <a:pt x="123444" y="240283"/>
                </a:cubicBezTo>
                <a:cubicBezTo>
                  <a:pt x="60325" y="240283"/>
                  <a:pt x="9144" y="189103"/>
                  <a:pt x="9144" y="125983"/>
                </a:cubicBezTo>
                <a:close/>
              </a:path>
            </a:pathLst>
          </a:custGeom>
          <a:solidFill>
            <a:srgbClr val="4472C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2" name="Title 3"/>
          <p:cNvSpPr>
            <a:spLocks noGrp="1"/>
          </p:cNvSpPr>
          <p:nvPr/>
        </p:nvSpPr>
        <p:spPr>
          <a:xfrm>
            <a:off x="1638300" y="53594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3048" y="119379"/>
                </a:moveTo>
                <a:cubicBezTo>
                  <a:pt x="3048" y="56260"/>
                  <a:pt x="54229" y="5079"/>
                  <a:pt x="117348" y="5079"/>
                </a:cubicBezTo>
                <a:cubicBezTo>
                  <a:pt x="180467" y="5079"/>
                  <a:pt x="231648" y="56260"/>
                  <a:pt x="231648" y="119379"/>
                </a:cubicBezTo>
                <a:cubicBezTo>
                  <a:pt x="231648" y="182498"/>
                  <a:pt x="180467" y="233679"/>
                  <a:pt x="117348" y="233679"/>
                </a:cubicBezTo>
                <a:cubicBezTo>
                  <a:pt x="54229" y="233679"/>
                  <a:pt x="3048" y="182498"/>
                  <a:pt x="3048" y="119379"/>
                </a:cubicBezTo>
                <a:close/>
              </a:path>
            </a:pathLst>
          </a:custGeom>
          <a:solidFill>
            <a:srgbClr val="4472C4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3" name="Title 3"/>
          <p:cNvSpPr>
            <a:spLocks noGrp="1"/>
          </p:cNvSpPr>
          <p:nvPr/>
        </p:nvSpPr>
        <p:spPr>
          <a:xfrm>
            <a:off x="546100" y="44196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8636" y="118871"/>
                </a:moveTo>
                <a:cubicBezTo>
                  <a:pt x="8636" y="55753"/>
                  <a:pt x="59804" y="4571"/>
                  <a:pt x="122936" y="4571"/>
                </a:cubicBezTo>
                <a:cubicBezTo>
                  <a:pt x="186067" y="4571"/>
                  <a:pt x="237236" y="55753"/>
                  <a:pt x="237236" y="118871"/>
                </a:cubicBezTo>
                <a:cubicBezTo>
                  <a:pt x="237236" y="181991"/>
                  <a:pt x="186067" y="233171"/>
                  <a:pt x="122936" y="233171"/>
                </a:cubicBezTo>
                <a:cubicBezTo>
                  <a:pt x="59804" y="233171"/>
                  <a:pt x="8636" y="181991"/>
                  <a:pt x="8636" y="11887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4" name="Title 3"/>
          <p:cNvSpPr>
            <a:spLocks noGrp="1"/>
          </p:cNvSpPr>
          <p:nvPr/>
        </p:nvSpPr>
        <p:spPr>
          <a:xfrm>
            <a:off x="546100" y="5384800"/>
            <a:ext cx="241300" cy="241300"/>
          </a:xfrm>
          <a:custGeom>
            <a:avLst/>
            <a:gdLst/>
            <a:ahLst/>
            <a:cxnLst/>
            <a:rect l="0" t="0" r="0" b="0"/>
            <a:pathLst>
              <a:path w="241300" h="241300">
                <a:moveTo>
                  <a:pt x="10159" y="115316"/>
                </a:moveTo>
                <a:cubicBezTo>
                  <a:pt x="10159" y="52196"/>
                  <a:pt x="61328" y="1016"/>
                  <a:pt x="124459" y="1016"/>
                </a:cubicBezTo>
                <a:cubicBezTo>
                  <a:pt x="187591" y="1016"/>
                  <a:pt x="238759" y="52196"/>
                  <a:pt x="238759" y="115316"/>
                </a:cubicBezTo>
                <a:cubicBezTo>
                  <a:pt x="238759" y="178434"/>
                  <a:pt x="187591" y="229616"/>
                  <a:pt x="124459" y="229616"/>
                </a:cubicBezTo>
                <a:cubicBezTo>
                  <a:pt x="61328" y="229616"/>
                  <a:pt x="10159" y="178434"/>
                  <a:pt x="10159" y="115316"/>
                </a:cubicBezTo>
                <a:close/>
              </a:path>
            </a:pathLst>
          </a:custGeom>
          <a:solidFill>
            <a:srgbClr val="FFFF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5" name="Title 3"/>
          <p:cNvSpPr>
            <a:spLocks noGrp="1"/>
          </p:cNvSpPr>
          <p:nvPr/>
        </p:nvSpPr>
        <p:spPr>
          <a:xfrm>
            <a:off x="838200" y="3860800"/>
            <a:ext cx="3009900" cy="292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200"/>
              </a:lnSpc>
            </a:pPr>
            <a:r>
              <a:rPr sz="2400" i="1" dirty="0">
                <a:solidFill>
                  <a:srgbClr val="FF0000"/>
                </a:solidFill>
                <a:latin typeface="Times New Roman Italic"/>
                <a:ea typeface="Times New Roman Italic"/>
              </a:rPr>
              <a:t>R</a:t>
            </a:r>
            <a:r>
              <a:rPr sz="2400" dirty="0">
                <a:solidFill>
                  <a:srgbClr val="000000"/>
                </a:solidFill>
                <a:latin typeface="Times New Roman"/>
                <a:ea typeface="Times New Roman"/>
              </a:rPr>
              <a:t>: Task submission rate</a:t>
            </a:r>
          </a:p>
        </p:txBody>
      </p:sp>
      <p:sp>
        <p:nvSpPr>
          <p:cNvPr id="96" name="Title 3"/>
          <p:cNvSpPr>
            <a:spLocks noGrp="1"/>
          </p:cNvSpPr>
          <p:nvPr/>
        </p:nvSpPr>
        <p:spPr>
          <a:xfrm>
            <a:off x="2794000" y="4953000"/>
            <a:ext cx="1511300" cy="177800"/>
          </a:xfrm>
          <a:custGeom>
            <a:avLst/>
            <a:gdLst/>
            <a:ahLst/>
            <a:cxnLst/>
            <a:rect l="0" t="0" r="0" b="0"/>
            <a:pathLst>
              <a:path w="1511300" h="177800">
                <a:moveTo>
                  <a:pt x="507" y="122682"/>
                </a:moveTo>
                <a:lnTo>
                  <a:pt x="1471676" y="107060"/>
                </a:lnTo>
                <a:lnTo>
                  <a:pt x="1471167" y="68960"/>
                </a:lnTo>
                <a:lnTo>
                  <a:pt x="0" y="84582"/>
                </a:lnTo>
                <a:close/>
                <a:moveTo>
                  <a:pt x="1367663" y="172211"/>
                </a:moveTo>
                <a:lnTo>
                  <a:pt x="1509267" y="87629"/>
                </a:lnTo>
                <a:lnTo>
                  <a:pt x="1365884" y="5969"/>
                </a:lnTo>
                <a:cubicBezTo>
                  <a:pt x="1356740" y="761"/>
                  <a:pt x="1345057" y="4064"/>
                  <a:pt x="1339850" y="13207"/>
                </a:cubicBezTo>
                <a:cubicBezTo>
                  <a:pt x="1334643" y="22225"/>
                  <a:pt x="1337818" y="33908"/>
                  <a:pt x="1346962" y="39116"/>
                </a:cubicBezTo>
                <a:lnTo>
                  <a:pt x="1462023" y="104647"/>
                </a:lnTo>
                <a:lnTo>
                  <a:pt x="1461642" y="71628"/>
                </a:lnTo>
                <a:lnTo>
                  <a:pt x="1348104" y="139572"/>
                </a:lnTo>
                <a:cubicBezTo>
                  <a:pt x="1338960" y="144907"/>
                  <a:pt x="1336040" y="156591"/>
                  <a:pt x="1341501" y="165734"/>
                </a:cubicBezTo>
                <a:cubicBezTo>
                  <a:pt x="1346834" y="174752"/>
                  <a:pt x="1358519" y="177672"/>
                  <a:pt x="1367663" y="17221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97" name="Title 3"/>
          <p:cNvSpPr>
            <a:spLocks noGrp="1"/>
          </p:cNvSpPr>
          <p:nvPr/>
        </p:nvSpPr>
        <p:spPr>
          <a:xfrm>
            <a:off x="990600" y="5740400"/>
            <a:ext cx="901700" cy="3175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5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Tasks</a:t>
            </a:r>
          </a:p>
        </p:txBody>
      </p:sp>
      <p:sp>
        <p:nvSpPr>
          <p:cNvPr id="98" name="Title 3"/>
          <p:cNvSpPr>
            <a:spLocks noGrp="1"/>
          </p:cNvSpPr>
          <p:nvPr/>
        </p:nvSpPr>
        <p:spPr>
          <a:xfrm>
            <a:off x="7874000" y="2692400"/>
            <a:ext cx="31623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i="1" dirty="0">
                <a:solidFill>
                  <a:srgbClr val="FF0000"/>
                </a:solidFill>
                <a:latin typeface="Times New Roman Italic"/>
                <a:ea typeface="Times New Roman Italic"/>
              </a:rPr>
              <a:t>V</a:t>
            </a: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: the quality of slots</a:t>
            </a:r>
          </a:p>
        </p:txBody>
      </p:sp>
      <p:sp>
        <p:nvSpPr>
          <p:cNvPr id="99" name="Title 3"/>
          <p:cNvSpPr>
            <a:spLocks noGrp="1"/>
          </p:cNvSpPr>
          <p:nvPr/>
        </p:nvSpPr>
        <p:spPr>
          <a:xfrm>
            <a:off x="11036300" y="6464300"/>
            <a:ext cx="292100" cy="17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100"/>
              </a:lnSpc>
            </a:pPr>
            <a:r>
              <a:rPr sz="1200" dirty="0">
                <a:solidFill>
                  <a:srgbClr val="898989"/>
                </a:solidFill>
                <a:latin typeface="DengXian"/>
                <a:ea typeface="DengXian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919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轻量化模拟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02670" y="2637706"/>
            <a:ext cx="107315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FF0000"/>
                </a:solidFill>
                <a:latin typeface="ArialMT"/>
              </a:rPr>
              <a:t>极端情况</a:t>
            </a:r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：任务提交率和资源需求</a:t>
            </a:r>
            <a:r>
              <a:rPr lang="en-US" altLang="zh-CN" sz="2750" dirty="0">
                <a:solidFill>
                  <a:srgbClr val="000000"/>
                </a:solidFill>
                <a:ea typeface="DengXian"/>
              </a:rPr>
              <a:t>与群集中的资源总量相匹配</a:t>
            </a: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63600" y="3662003"/>
            <a:ext cx="10248900" cy="342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•无任何冲突的理想设置：N个调度器→ 0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调度延迟</a:t>
            </a:r>
            <a:endParaRPr lang="en-US" altLang="zh-CN" sz="275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882278" y="4697336"/>
            <a:ext cx="97790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US" altLang="zh-CN" sz="2750" dirty="0" err="1">
                <a:solidFill>
                  <a:srgbClr val="000000"/>
                </a:solidFill>
                <a:latin typeface="ArialMT"/>
              </a:rPr>
              <a:t>发生冲突时，</a:t>
            </a:r>
            <a:r>
              <a:rPr lang="en-US" altLang="zh-CN" sz="2750" dirty="0" err="1" smtClean="0">
                <a:solidFill>
                  <a:srgbClr val="000000"/>
                </a:solidFill>
                <a:latin typeface="ArialMT"/>
              </a:rPr>
              <a:t>我们需要额外的调度</a:t>
            </a:r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者</a:t>
            </a:r>
            <a:r>
              <a:rPr lang="en-US" altLang="zh-CN" sz="2750" dirty="0" err="1" smtClean="0">
                <a:solidFill>
                  <a:srgbClr val="000000"/>
                </a:solidFill>
                <a:latin typeface="ArialMT"/>
              </a:rPr>
              <a:t>或</a:t>
            </a:r>
            <a:r>
              <a:rPr lang="en-US" altLang="zh-CN" sz="2750" dirty="0" err="1" smtClean="0">
                <a:solidFill>
                  <a:srgbClr val="000000"/>
                </a:solidFill>
                <a:latin typeface="ArialMT"/>
              </a:rPr>
              <a:t>slot</a:t>
            </a:r>
            <a:endParaRPr lang="en-US" altLang="zh-CN" sz="275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8232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轻量化模拟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8" name="Picture 9" descr="Picture 9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478581" y="2781722"/>
            <a:ext cx="7291823" cy="3096344"/>
          </a:xfrm>
          <a:prstGeom prst="rect">
            <a:avLst/>
          </a:prstGeom>
        </p:spPr>
      </p:pic>
      <p:pic>
        <p:nvPicPr>
          <p:cNvPr id="9" name="Picture 10" descr="Picture 10"/>
          <p:cNvPicPr>
            <a:picLocks noChangeAspect="1"/>
          </p:cNvPicPr>
          <p:nvPr/>
        </p:nvPicPr>
        <p:blipFill>
          <a:blip r:embed="rId3" cstate="print">
            <a:alphaModFix/>
          </a:blip>
          <a:srcRect/>
          <a:stretch>
            <a:fillRect/>
          </a:stretch>
        </p:blipFill>
        <p:spPr>
          <a:xfrm>
            <a:off x="7607374" y="2812981"/>
            <a:ext cx="3456384" cy="30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轻量化模拟：结果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770300" y="2637706"/>
            <a:ext cx="55626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Scheduling delay </a:t>
            </a:r>
            <a:r>
              <a:rPr lang="zh-CN" altLang="en-US" sz="2750" dirty="0" smtClean="0">
                <a:solidFill>
                  <a:srgbClr val="000000"/>
                </a:solidFill>
                <a:latin typeface="DengXian"/>
                <a:ea typeface="DengXian"/>
              </a:rPr>
              <a:t>与</a:t>
            </a:r>
            <a:r>
              <a:rPr sz="2750" dirty="0" smtClean="0">
                <a:solidFill>
                  <a:srgbClr val="000000"/>
                </a:solidFill>
                <a:latin typeface="DengXian"/>
                <a:ea typeface="DengXian"/>
              </a:rPr>
              <a:t>gap G</a:t>
            </a:r>
            <a:r>
              <a:rPr lang="zh-CN" altLang="en-US" sz="2750" dirty="0" smtClean="0">
                <a:solidFill>
                  <a:srgbClr val="000000"/>
                </a:solidFill>
                <a:latin typeface="DengXian"/>
                <a:ea typeface="DengXian"/>
              </a:rPr>
              <a:t>的增加是</a:t>
            </a:r>
            <a:r>
              <a:rPr lang="zh-CN" altLang="en-US" sz="2750" b="1" dirty="0" smtClean="0">
                <a:solidFill>
                  <a:srgbClr val="FF0000"/>
                </a:solidFill>
                <a:latin typeface="DengXian"/>
                <a:ea typeface="DengXian"/>
              </a:rPr>
              <a:t>不成比例的</a:t>
            </a:r>
            <a:endParaRPr sz="2750" b="1" dirty="0">
              <a:solidFill>
                <a:srgbClr val="FF0000"/>
              </a:solidFill>
              <a:latin typeface="DengXian"/>
              <a:ea typeface="DengXian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1342678" y="3263732"/>
            <a:ext cx="5308600" cy="6223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400" dirty="0" smtClean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400" dirty="0" smtClean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当状态同步时</a:t>
            </a:r>
          </a:p>
          <a:p>
            <a:pPr marL="228600" lvl="0"/>
            <a:r>
              <a:rPr lang="en-US" altLang="zh-CN" sz="2400" dirty="0" smtClean="0">
                <a:solidFill>
                  <a:srgbClr val="000000"/>
                </a:solidFill>
                <a:ea typeface="DengXian"/>
              </a:rPr>
              <a:t> 调度具有较少的冲突</a:t>
            </a:r>
            <a:endParaRPr lang="en-US" altLang="zh-CN" sz="240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342678" y="4060106"/>
            <a:ext cx="6273800" cy="6223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40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MT"/>
              </a:rPr>
              <a:t>当状态过期时</a:t>
            </a:r>
          </a:p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ArialMT"/>
              </a:rPr>
              <a:t>  调度</a:t>
            </a:r>
            <a:r>
              <a:rPr lang="en-US" altLang="zh-CN" sz="2400" dirty="0" smtClean="0">
                <a:solidFill>
                  <a:srgbClr val="000000"/>
                </a:solidFill>
                <a:ea typeface="DengXian"/>
              </a:rPr>
              <a:t>导致更多的冲突</a:t>
            </a:r>
            <a:endParaRPr lang="en-US" altLang="zh-CN" sz="240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770300" y="4941305"/>
            <a:ext cx="7124700" cy="11049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Most of the delay is caused by the staler </a:t>
            </a:r>
          </a:p>
          <a:p>
            <a:pPr marL="228600">
              <a:lnSpc>
                <a:spcPts val="3000"/>
              </a:lnSpc>
            </a:pP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view of the state in the later interval of the </a:t>
            </a:r>
          </a:p>
          <a:p>
            <a:pPr marL="228600">
              <a:lnSpc>
                <a:spcPts val="3100"/>
              </a:lnSpc>
            </a:pP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gap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9297094" y="4688491"/>
            <a:ext cx="3810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G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8687494" y="3113691"/>
            <a:ext cx="1562100" cy="5588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127000">
              <a:lnSpc>
                <a:spcPts val="1800"/>
              </a:lnSpc>
            </a:pPr>
            <a:r>
              <a:rPr sz="2000" dirty="0">
                <a:solidFill>
                  <a:srgbClr val="5B9BD5"/>
                </a:solidFill>
                <a:latin typeface="DengXian"/>
                <a:ea typeface="DengXian"/>
              </a:rPr>
              <a:t>Staler state</a:t>
            </a:r>
          </a:p>
          <a:p>
            <a:pPr>
              <a:lnSpc>
                <a:spcPts val="2400"/>
              </a:lnSpc>
            </a:pPr>
            <a:r>
              <a:rPr sz="2000" dirty="0">
                <a:solidFill>
                  <a:srgbClr val="5B9BD5"/>
                </a:solidFill>
                <a:latin typeface="DengXian"/>
                <a:ea typeface="DengXian"/>
              </a:rPr>
              <a:t>More conflict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8103294" y="4091591"/>
            <a:ext cx="2755900" cy="127000"/>
          </a:xfrm>
          <a:custGeom>
            <a:avLst/>
            <a:gdLst/>
            <a:ahLst/>
            <a:cxnLst/>
            <a:rect l="0" t="0" r="0" b="0"/>
            <a:pathLst>
              <a:path w="2755900" h="127000">
                <a:moveTo>
                  <a:pt x="7873" y="49276"/>
                </a:moveTo>
                <a:lnTo>
                  <a:pt x="2655823" y="49276"/>
                </a:lnTo>
                <a:lnTo>
                  <a:pt x="2655823" y="87376"/>
                </a:lnTo>
                <a:lnTo>
                  <a:pt x="7873" y="87376"/>
                </a:lnTo>
                <a:close/>
                <a:moveTo>
                  <a:pt x="2636773" y="11176"/>
                </a:moveTo>
                <a:lnTo>
                  <a:pt x="2751073" y="68326"/>
                </a:lnTo>
                <a:lnTo>
                  <a:pt x="2636773" y="125476"/>
                </a:lnTo>
                <a:close/>
              </a:path>
            </a:pathLst>
          </a:custGeom>
          <a:solidFill>
            <a:srgbClr val="5B9BD5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3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ParSync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05225" y="2616200"/>
            <a:ext cx="47498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主状态被划分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分为</a:t>
            </a:r>
            <a:r>
              <a:rPr lang="en-US" altLang="zh-CN" sz="2750" dirty="0">
                <a:solidFill>
                  <a:srgbClr val="000000"/>
                </a:solidFill>
                <a:ea typeface="DengXian"/>
              </a:rPr>
              <a:t>P=8个部分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802670" y="3486150"/>
            <a:ext cx="4470400" cy="342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•有N=4个调度器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822132" y="4475480"/>
            <a:ext cx="5067300" cy="723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同步将继续</a:t>
            </a:r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以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循环的方式</a:t>
            </a:r>
            <a:endParaRPr lang="en-US" altLang="zh-CN" sz="275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9601200" y="1714500"/>
            <a:ext cx="1562100" cy="7493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5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Scheduler</a:t>
            </a:r>
          </a:p>
          <a:p>
            <a:pPr marL="622300">
              <a:lnSpc>
                <a:spcPts val="34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9588500" y="5537200"/>
            <a:ext cx="1562100" cy="7493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Scheduler</a:t>
            </a:r>
          </a:p>
          <a:p>
            <a:pPr marL="635000">
              <a:lnSpc>
                <a:spcPts val="33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5727700" y="1676400"/>
            <a:ext cx="4267200" cy="4267200"/>
          </a:xfrm>
          <a:custGeom>
            <a:avLst/>
            <a:gdLst/>
            <a:ahLst/>
            <a:cxnLst/>
            <a:rect l="0" t="0" r="0" b="0"/>
            <a:pathLst>
              <a:path w="4267200" h="4267200">
                <a:moveTo>
                  <a:pt x="7111" y="2137409"/>
                </a:moveTo>
                <a:cubicBezTo>
                  <a:pt x="7111" y="963676"/>
                  <a:pt x="958595" y="12191"/>
                  <a:pt x="2132330" y="12191"/>
                </a:cubicBezTo>
                <a:cubicBezTo>
                  <a:pt x="3306064" y="12191"/>
                  <a:pt x="4257548" y="963676"/>
                  <a:pt x="4257548" y="2137409"/>
                </a:cubicBezTo>
                <a:cubicBezTo>
                  <a:pt x="4257548" y="3311144"/>
                  <a:pt x="3306064" y="4262628"/>
                  <a:pt x="2132330" y="4262628"/>
                </a:cubicBezTo>
                <a:cubicBezTo>
                  <a:pt x="958595" y="4262628"/>
                  <a:pt x="7111" y="3311144"/>
                  <a:pt x="7111" y="2137409"/>
                </a:cubicBezTo>
                <a:close/>
                <a:moveTo>
                  <a:pt x="1069720" y="2137409"/>
                </a:moveTo>
                <a:cubicBezTo>
                  <a:pt x="1069720" y="2724277"/>
                  <a:pt x="1545463" y="3200019"/>
                  <a:pt x="2132330" y="3200019"/>
                </a:cubicBezTo>
                <a:cubicBezTo>
                  <a:pt x="2719196" y="3200019"/>
                  <a:pt x="3194939" y="2724277"/>
                  <a:pt x="3194939" y="2137409"/>
                </a:cubicBezTo>
                <a:cubicBezTo>
                  <a:pt x="3194939" y="1550543"/>
                  <a:pt x="2719196" y="1074801"/>
                  <a:pt x="2132330" y="1074801"/>
                </a:cubicBezTo>
                <a:cubicBezTo>
                  <a:pt x="1545463" y="1074801"/>
                  <a:pt x="1069720" y="1550543"/>
                  <a:pt x="1069720" y="2137409"/>
                </a:cubicBezTo>
                <a:close/>
              </a:path>
            </a:pathLst>
          </a:custGeom>
          <a:solidFill>
            <a:srgbClr val="5B9BD5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5727700" y="1676400"/>
            <a:ext cx="4267200" cy="4267200"/>
          </a:xfrm>
          <a:custGeom>
            <a:avLst/>
            <a:gdLst/>
            <a:ahLst/>
            <a:cxnLst/>
            <a:rect l="0" t="0" r="0" b="0"/>
            <a:pathLst>
              <a:path w="4267200" h="4267200">
                <a:moveTo>
                  <a:pt x="7111" y="2137409"/>
                </a:moveTo>
                <a:cubicBezTo>
                  <a:pt x="7111" y="963676"/>
                  <a:pt x="958595" y="12191"/>
                  <a:pt x="2132330" y="12191"/>
                </a:cubicBezTo>
                <a:cubicBezTo>
                  <a:pt x="3306064" y="12191"/>
                  <a:pt x="4257548" y="963676"/>
                  <a:pt x="4257548" y="2137409"/>
                </a:cubicBezTo>
                <a:cubicBezTo>
                  <a:pt x="4257548" y="3311144"/>
                  <a:pt x="3306064" y="4262628"/>
                  <a:pt x="2132330" y="4262628"/>
                </a:cubicBezTo>
                <a:cubicBezTo>
                  <a:pt x="958595" y="4262628"/>
                  <a:pt x="7111" y="3311144"/>
                  <a:pt x="7111" y="2137409"/>
                </a:cubicBezTo>
                <a:close/>
                <a:moveTo>
                  <a:pt x="1069720" y="2137409"/>
                </a:moveTo>
                <a:cubicBezTo>
                  <a:pt x="1069720" y="2724277"/>
                  <a:pt x="1545463" y="3200019"/>
                  <a:pt x="2132330" y="3200019"/>
                </a:cubicBezTo>
                <a:cubicBezTo>
                  <a:pt x="2719196" y="3200019"/>
                  <a:pt x="3194939" y="2724277"/>
                  <a:pt x="3194939" y="2137409"/>
                </a:cubicBezTo>
                <a:cubicBezTo>
                  <a:pt x="3194939" y="1550543"/>
                  <a:pt x="2719196" y="1074801"/>
                  <a:pt x="2132330" y="1074801"/>
                </a:cubicBezTo>
                <a:cubicBezTo>
                  <a:pt x="1545463" y="1074801"/>
                  <a:pt x="1069720" y="1550543"/>
                  <a:pt x="1069720" y="2137409"/>
                </a:cubicBezTo>
                <a:close/>
              </a:path>
            </a:pathLst>
          </a:custGeom>
          <a:ln>
            <a:solidFill>
              <a:srgbClr val="41719C"/>
            </a:solidFill>
          </a:ln>
        </p:spPr>
        <p:txBody>
          <a:bodyPr wrap="none" lIns="0" tIns="0" rIns="0" bIns="0"/>
          <a:lstStyle/>
          <a:p>
            <a:pPr marL="1473200">
              <a:lnSpc>
                <a:spcPts val="6900"/>
              </a:lnSpc>
              <a:tabLst>
                <a:tab pos="2616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508000">
              <a:lnSpc>
                <a:spcPts val="6800"/>
              </a:lnSpc>
              <a:tabLst>
                <a:tab pos="3505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 marL="508000">
              <a:lnSpc>
                <a:spcPts val="10100"/>
              </a:lnSpc>
              <a:tabLst>
                <a:tab pos="3505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 marL="1409700">
              <a:lnSpc>
                <a:spcPts val="6700"/>
              </a:lnSpc>
              <a:tabLst>
                <a:tab pos="26289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5727700" y="3810000"/>
            <a:ext cx="1092200" cy="12700"/>
          </a:xfrm>
          <a:custGeom>
            <a:avLst/>
            <a:gdLst/>
            <a:ahLst/>
            <a:cxnLst/>
            <a:rect l="0" t="0" r="0" b="0"/>
            <a:pathLst>
              <a:path w="1092200" h="12700">
                <a:moveTo>
                  <a:pt x="1080389" y="3047"/>
                </a:moveTo>
                <a:lnTo>
                  <a:pt x="7111" y="3047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4" name="Title 3"/>
          <p:cNvSpPr>
            <a:spLocks noGrp="1"/>
          </p:cNvSpPr>
          <p:nvPr/>
        </p:nvSpPr>
        <p:spPr>
          <a:xfrm>
            <a:off x="6350000" y="2298700"/>
            <a:ext cx="774700" cy="787400"/>
          </a:xfrm>
          <a:custGeom>
            <a:avLst/>
            <a:gdLst/>
            <a:ahLst/>
            <a:cxnLst/>
            <a:rect l="0" t="0" r="0" b="0"/>
            <a:pathLst>
              <a:path w="774700" h="787400">
                <a:moveTo>
                  <a:pt x="772414" y="775970"/>
                </a:moveTo>
                <a:lnTo>
                  <a:pt x="8128" y="11684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5" name="Title 3"/>
          <p:cNvSpPr>
            <a:spLocks noGrp="1"/>
          </p:cNvSpPr>
          <p:nvPr/>
        </p:nvSpPr>
        <p:spPr>
          <a:xfrm>
            <a:off x="8610600" y="4559300"/>
            <a:ext cx="762000" cy="762000"/>
          </a:xfrm>
          <a:custGeom>
            <a:avLst/>
            <a:gdLst/>
            <a:ahLst/>
            <a:cxnLst/>
            <a:rect l="0" t="0" r="0" b="0"/>
            <a:pathLst>
              <a:path w="762000" h="762000">
                <a:moveTo>
                  <a:pt x="753109" y="756666"/>
                </a:moveTo>
                <a:lnTo>
                  <a:pt x="6095" y="9652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6" name="Title 3"/>
          <p:cNvSpPr>
            <a:spLocks noGrp="1"/>
          </p:cNvSpPr>
          <p:nvPr/>
        </p:nvSpPr>
        <p:spPr>
          <a:xfrm>
            <a:off x="8610600" y="2298700"/>
            <a:ext cx="762000" cy="762000"/>
          </a:xfrm>
          <a:custGeom>
            <a:avLst/>
            <a:gdLst/>
            <a:ahLst/>
            <a:cxnLst/>
            <a:rect l="0" t="0" r="0" b="0"/>
            <a:pathLst>
              <a:path w="762000" h="762000">
                <a:moveTo>
                  <a:pt x="6095" y="758697"/>
                </a:moveTo>
                <a:lnTo>
                  <a:pt x="753109" y="11684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7" name="Title 3"/>
          <p:cNvSpPr>
            <a:spLocks noGrp="1"/>
          </p:cNvSpPr>
          <p:nvPr/>
        </p:nvSpPr>
        <p:spPr>
          <a:xfrm>
            <a:off x="6350000" y="4546600"/>
            <a:ext cx="762000" cy="774700"/>
          </a:xfrm>
          <a:custGeom>
            <a:avLst/>
            <a:gdLst/>
            <a:ahLst/>
            <a:cxnLst/>
            <a:rect l="0" t="0" r="0" b="0"/>
            <a:pathLst>
              <a:path w="762000" h="774700">
                <a:moveTo>
                  <a:pt x="8128" y="769746"/>
                </a:moveTo>
                <a:lnTo>
                  <a:pt x="755142" y="558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8" name="Title 3"/>
          <p:cNvSpPr>
            <a:spLocks noGrp="1"/>
          </p:cNvSpPr>
          <p:nvPr/>
        </p:nvSpPr>
        <p:spPr>
          <a:xfrm>
            <a:off x="7848600" y="5930900"/>
            <a:ext cx="12700" cy="12700"/>
          </a:xfrm>
          <a:custGeom>
            <a:avLst/>
            <a:gdLst/>
            <a:ahLst/>
            <a:cxnLst/>
            <a:rect l="0" t="0" r="0" b="0"/>
            <a:pathLst>
              <a:path w="12700" h="12700">
                <a:moveTo>
                  <a:pt x="12192" y="8204"/>
                </a:moveTo>
                <a:lnTo>
                  <a:pt x="12192" y="812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9" name="Title 3"/>
          <p:cNvSpPr>
            <a:spLocks noGrp="1"/>
          </p:cNvSpPr>
          <p:nvPr/>
        </p:nvSpPr>
        <p:spPr>
          <a:xfrm>
            <a:off x="7226300" y="3429000"/>
            <a:ext cx="1270000" cy="838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8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Master</a:t>
            </a:r>
          </a:p>
          <a:p>
            <a:pPr marL="152400">
              <a:lnSpc>
                <a:spcPts val="38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State</a:t>
            </a:r>
          </a:p>
        </p:txBody>
      </p:sp>
      <p:sp>
        <p:nvSpPr>
          <p:cNvPr id="20" name="Title 3"/>
          <p:cNvSpPr>
            <a:spLocks noGrp="1"/>
          </p:cNvSpPr>
          <p:nvPr/>
        </p:nvSpPr>
        <p:spPr>
          <a:xfrm>
            <a:off x="7848600" y="1676400"/>
            <a:ext cx="12700" cy="1079500"/>
          </a:xfrm>
          <a:custGeom>
            <a:avLst/>
            <a:gdLst/>
            <a:ahLst/>
            <a:cxnLst/>
            <a:rect l="0" t="0" r="0" b="0"/>
            <a:pathLst>
              <a:path w="12700" h="1079500">
                <a:moveTo>
                  <a:pt x="12192" y="1077340"/>
                </a:moveTo>
                <a:lnTo>
                  <a:pt x="12192" y="12191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1" name="Title 3"/>
          <p:cNvSpPr>
            <a:spLocks noGrp="1"/>
          </p:cNvSpPr>
          <p:nvPr/>
        </p:nvSpPr>
        <p:spPr>
          <a:xfrm>
            <a:off x="7848600" y="4889500"/>
            <a:ext cx="12700" cy="1054100"/>
          </a:xfrm>
          <a:custGeom>
            <a:avLst/>
            <a:gdLst/>
            <a:ahLst/>
            <a:cxnLst/>
            <a:rect l="0" t="0" r="0" b="0"/>
            <a:pathLst>
              <a:path w="12700" h="1054100">
                <a:moveTo>
                  <a:pt x="12192" y="1016"/>
                </a:moveTo>
                <a:lnTo>
                  <a:pt x="12192" y="104954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2" name="Title 3"/>
          <p:cNvSpPr>
            <a:spLocks noGrp="1"/>
          </p:cNvSpPr>
          <p:nvPr/>
        </p:nvSpPr>
        <p:spPr>
          <a:xfrm>
            <a:off x="7848600" y="1028700"/>
            <a:ext cx="12700" cy="1765300"/>
          </a:xfrm>
          <a:custGeom>
            <a:avLst/>
            <a:gdLst/>
            <a:ahLst/>
            <a:cxnLst/>
            <a:rect l="0" t="0" r="0" b="0"/>
            <a:pathLst>
              <a:path w="12700" h="1765300">
                <a:moveTo>
                  <a:pt x="12192" y="9144"/>
                </a:moveTo>
                <a:lnTo>
                  <a:pt x="12192" y="176072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3" name="Title 3"/>
          <p:cNvSpPr>
            <a:spLocks noGrp="1"/>
          </p:cNvSpPr>
          <p:nvPr/>
        </p:nvSpPr>
        <p:spPr>
          <a:xfrm>
            <a:off x="7848600" y="4965700"/>
            <a:ext cx="12700" cy="1651000"/>
          </a:xfrm>
          <a:custGeom>
            <a:avLst/>
            <a:gdLst/>
            <a:ahLst/>
            <a:cxnLst/>
            <a:rect l="0" t="0" r="0" b="0"/>
            <a:pathLst>
              <a:path w="12700" h="1651000">
                <a:moveTo>
                  <a:pt x="12192" y="4064"/>
                </a:moveTo>
                <a:lnTo>
                  <a:pt x="12192" y="1643671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4" name="Title 3"/>
          <p:cNvSpPr>
            <a:spLocks noGrp="1"/>
          </p:cNvSpPr>
          <p:nvPr/>
        </p:nvSpPr>
        <p:spPr>
          <a:xfrm>
            <a:off x="7772400" y="3746500"/>
            <a:ext cx="2628900" cy="2578100"/>
          </a:xfrm>
          <a:custGeom>
            <a:avLst/>
            <a:gdLst/>
            <a:ahLst/>
            <a:cxnLst/>
            <a:rect l="0" t="0" r="0" b="0"/>
            <a:pathLst>
              <a:path w="2628900" h="2578100">
                <a:moveTo>
                  <a:pt x="2559939" y="87503"/>
                </a:moveTo>
                <a:lnTo>
                  <a:pt x="2556382" y="211201"/>
                </a:lnTo>
                <a:lnTo>
                  <a:pt x="2552192" y="272922"/>
                </a:lnTo>
                <a:lnTo>
                  <a:pt x="2546477" y="334391"/>
                </a:lnTo>
                <a:lnTo>
                  <a:pt x="2530602" y="455295"/>
                </a:lnTo>
                <a:lnTo>
                  <a:pt x="2508504" y="574547"/>
                </a:lnTo>
                <a:lnTo>
                  <a:pt x="2480818" y="691515"/>
                </a:lnTo>
                <a:lnTo>
                  <a:pt x="2447290" y="806322"/>
                </a:lnTo>
                <a:lnTo>
                  <a:pt x="2408301" y="918845"/>
                </a:lnTo>
                <a:lnTo>
                  <a:pt x="2363978" y="1028700"/>
                </a:lnTo>
                <a:lnTo>
                  <a:pt x="2314320" y="1135888"/>
                </a:lnTo>
                <a:lnTo>
                  <a:pt x="2259583" y="1240282"/>
                </a:lnTo>
                <a:lnTo>
                  <a:pt x="2200020" y="1341628"/>
                </a:lnTo>
                <a:lnTo>
                  <a:pt x="2135631" y="1439798"/>
                </a:lnTo>
                <a:lnTo>
                  <a:pt x="2066797" y="1534795"/>
                </a:lnTo>
                <a:lnTo>
                  <a:pt x="1993392" y="1626234"/>
                </a:lnTo>
                <a:lnTo>
                  <a:pt x="1915794" y="1713991"/>
                </a:lnTo>
                <a:lnTo>
                  <a:pt x="1834006" y="1798066"/>
                </a:lnTo>
                <a:lnTo>
                  <a:pt x="1748155" y="1878304"/>
                </a:lnTo>
                <a:lnTo>
                  <a:pt x="1658619" y="1954415"/>
                </a:lnTo>
                <a:lnTo>
                  <a:pt x="1565275" y="2026399"/>
                </a:lnTo>
                <a:lnTo>
                  <a:pt x="1468501" y="2093950"/>
                </a:lnTo>
                <a:lnTo>
                  <a:pt x="1368297" y="2157069"/>
                </a:lnTo>
                <a:lnTo>
                  <a:pt x="1264919" y="2215451"/>
                </a:lnTo>
                <a:lnTo>
                  <a:pt x="1158367" y="2269121"/>
                </a:lnTo>
                <a:lnTo>
                  <a:pt x="1049019" y="2317787"/>
                </a:lnTo>
                <a:lnTo>
                  <a:pt x="937006" y="2361336"/>
                </a:lnTo>
                <a:lnTo>
                  <a:pt x="822197" y="2399588"/>
                </a:lnTo>
                <a:lnTo>
                  <a:pt x="705104" y="2432532"/>
                </a:lnTo>
                <a:lnTo>
                  <a:pt x="585596" y="2459901"/>
                </a:lnTo>
                <a:lnTo>
                  <a:pt x="463931" y="2481478"/>
                </a:lnTo>
                <a:lnTo>
                  <a:pt x="340486" y="2497277"/>
                </a:lnTo>
                <a:lnTo>
                  <a:pt x="215010" y="2507107"/>
                </a:lnTo>
                <a:lnTo>
                  <a:pt x="88772" y="2510650"/>
                </a:lnTo>
                <a:lnTo>
                  <a:pt x="87121" y="2453525"/>
                </a:lnTo>
                <a:lnTo>
                  <a:pt x="212725" y="2449995"/>
                </a:lnTo>
                <a:lnTo>
                  <a:pt x="211328" y="2450071"/>
                </a:lnTo>
                <a:lnTo>
                  <a:pt x="335280" y="2440355"/>
                </a:lnTo>
                <a:lnTo>
                  <a:pt x="333882" y="2440508"/>
                </a:lnTo>
                <a:lnTo>
                  <a:pt x="456056" y="2424887"/>
                </a:lnTo>
                <a:lnTo>
                  <a:pt x="454659" y="2425090"/>
                </a:lnTo>
                <a:lnTo>
                  <a:pt x="574929" y="2403754"/>
                </a:lnTo>
                <a:lnTo>
                  <a:pt x="573531" y="2404033"/>
                </a:lnTo>
                <a:lnTo>
                  <a:pt x="691642" y="2376982"/>
                </a:lnTo>
                <a:lnTo>
                  <a:pt x="690244" y="2377325"/>
                </a:lnTo>
                <a:lnTo>
                  <a:pt x="806068" y="2344750"/>
                </a:lnTo>
                <a:lnTo>
                  <a:pt x="804798" y="2345156"/>
                </a:lnTo>
                <a:lnTo>
                  <a:pt x="918209" y="2307335"/>
                </a:lnTo>
                <a:lnTo>
                  <a:pt x="916940" y="2307818"/>
                </a:lnTo>
                <a:lnTo>
                  <a:pt x="1027683" y="2264765"/>
                </a:lnTo>
                <a:lnTo>
                  <a:pt x="1026414" y="2265286"/>
                </a:lnTo>
                <a:lnTo>
                  <a:pt x="1134491" y="2217191"/>
                </a:lnTo>
                <a:lnTo>
                  <a:pt x="1133220" y="2217775"/>
                </a:lnTo>
                <a:lnTo>
                  <a:pt x="1238504" y="2164727"/>
                </a:lnTo>
                <a:lnTo>
                  <a:pt x="1237360" y="2165362"/>
                </a:lnTo>
                <a:lnTo>
                  <a:pt x="1339595" y="2107641"/>
                </a:lnTo>
                <a:lnTo>
                  <a:pt x="1338326" y="2108339"/>
                </a:lnTo>
                <a:lnTo>
                  <a:pt x="1437385" y="2045957"/>
                </a:lnTo>
                <a:lnTo>
                  <a:pt x="1436369" y="2046693"/>
                </a:lnTo>
                <a:lnTo>
                  <a:pt x="1532001" y="1979929"/>
                </a:lnTo>
                <a:lnTo>
                  <a:pt x="1530984" y="1980742"/>
                </a:lnTo>
                <a:lnTo>
                  <a:pt x="1623186" y="1909584"/>
                </a:lnTo>
                <a:lnTo>
                  <a:pt x="1622043" y="1910435"/>
                </a:lnTo>
                <a:lnTo>
                  <a:pt x="1710690" y="1835150"/>
                </a:lnTo>
                <a:lnTo>
                  <a:pt x="1709673" y="1836039"/>
                </a:lnTo>
                <a:lnTo>
                  <a:pt x="1794382" y="1756791"/>
                </a:lnTo>
                <a:lnTo>
                  <a:pt x="1793493" y="1757807"/>
                </a:lnTo>
                <a:lnTo>
                  <a:pt x="1874266" y="1674621"/>
                </a:lnTo>
                <a:lnTo>
                  <a:pt x="1873377" y="1675638"/>
                </a:lnTo>
                <a:lnTo>
                  <a:pt x="1950211" y="1588896"/>
                </a:lnTo>
                <a:lnTo>
                  <a:pt x="1949322" y="1589913"/>
                </a:lnTo>
                <a:lnTo>
                  <a:pt x="2021713" y="1499489"/>
                </a:lnTo>
                <a:lnTo>
                  <a:pt x="2020951" y="1500632"/>
                </a:lnTo>
                <a:lnTo>
                  <a:pt x="2089022" y="1406779"/>
                </a:lnTo>
                <a:lnTo>
                  <a:pt x="2088260" y="1407921"/>
                </a:lnTo>
                <a:lnTo>
                  <a:pt x="2151888" y="1310894"/>
                </a:lnTo>
                <a:lnTo>
                  <a:pt x="2151126" y="1312036"/>
                </a:lnTo>
                <a:lnTo>
                  <a:pt x="2210054" y="1211960"/>
                </a:lnTo>
                <a:lnTo>
                  <a:pt x="2209292" y="1213104"/>
                </a:lnTo>
                <a:lnTo>
                  <a:pt x="2263393" y="1109979"/>
                </a:lnTo>
                <a:lnTo>
                  <a:pt x="2262758" y="1111250"/>
                </a:lnTo>
                <a:lnTo>
                  <a:pt x="2311781" y="1005332"/>
                </a:lnTo>
                <a:lnTo>
                  <a:pt x="2311272" y="1006602"/>
                </a:lnTo>
                <a:lnTo>
                  <a:pt x="2355088" y="898017"/>
                </a:lnTo>
                <a:lnTo>
                  <a:pt x="2354580" y="899414"/>
                </a:lnTo>
                <a:lnTo>
                  <a:pt x="2393060" y="788289"/>
                </a:lnTo>
                <a:lnTo>
                  <a:pt x="2392680" y="789685"/>
                </a:lnTo>
                <a:lnTo>
                  <a:pt x="2425700" y="676275"/>
                </a:lnTo>
                <a:lnTo>
                  <a:pt x="2425318" y="677671"/>
                </a:lnTo>
                <a:lnTo>
                  <a:pt x="2452751" y="561975"/>
                </a:lnTo>
                <a:lnTo>
                  <a:pt x="2452496" y="563371"/>
                </a:lnTo>
                <a:lnTo>
                  <a:pt x="2474214" y="445642"/>
                </a:lnTo>
                <a:lnTo>
                  <a:pt x="2473959" y="447167"/>
                </a:lnTo>
                <a:lnTo>
                  <a:pt x="2489834" y="327405"/>
                </a:lnTo>
                <a:lnTo>
                  <a:pt x="2489707" y="328548"/>
                </a:lnTo>
                <a:lnTo>
                  <a:pt x="2495295" y="267970"/>
                </a:lnTo>
                <a:lnTo>
                  <a:pt x="2495168" y="268732"/>
                </a:lnTo>
                <a:lnTo>
                  <a:pt x="2499359" y="207898"/>
                </a:lnTo>
                <a:lnTo>
                  <a:pt x="2499232" y="209042"/>
                </a:lnTo>
                <a:lnTo>
                  <a:pt x="2502789" y="85979"/>
                </a:lnTo>
                <a:close/>
                <a:moveTo>
                  <a:pt x="2445639" y="84835"/>
                </a:moveTo>
                <a:cubicBezTo>
                  <a:pt x="2446781" y="37465"/>
                  <a:pt x="2486025" y="0"/>
                  <a:pt x="2533268" y="1016"/>
                </a:cubicBezTo>
                <a:cubicBezTo>
                  <a:pt x="2580640" y="2158"/>
                  <a:pt x="2618105" y="41402"/>
                  <a:pt x="2617089" y="88645"/>
                </a:cubicBezTo>
                <a:cubicBezTo>
                  <a:pt x="2615945" y="136017"/>
                  <a:pt x="2576703" y="173482"/>
                  <a:pt x="2529458" y="172466"/>
                </a:cubicBezTo>
                <a:cubicBezTo>
                  <a:pt x="2482088" y="171322"/>
                  <a:pt x="2444623" y="132079"/>
                  <a:pt x="2445639" y="84835"/>
                </a:cubicBezTo>
                <a:close/>
                <a:moveTo>
                  <a:pt x="89916" y="2567787"/>
                </a:moveTo>
                <a:cubicBezTo>
                  <a:pt x="42544" y="2568867"/>
                  <a:pt x="3302" y="2531364"/>
                  <a:pt x="2158" y="2484031"/>
                </a:cubicBezTo>
                <a:cubicBezTo>
                  <a:pt x="1143" y="2436698"/>
                  <a:pt x="38607" y="2397455"/>
                  <a:pt x="85979" y="2396388"/>
                </a:cubicBezTo>
                <a:cubicBezTo>
                  <a:pt x="133350" y="2395308"/>
                  <a:pt x="172593" y="2432812"/>
                  <a:pt x="173608" y="2480144"/>
                </a:cubicBezTo>
                <a:cubicBezTo>
                  <a:pt x="174752" y="2527478"/>
                  <a:pt x="137159" y="2566720"/>
                  <a:pt x="89916" y="2567787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5" name="Title 3"/>
          <p:cNvSpPr>
            <a:spLocks noGrp="1"/>
          </p:cNvSpPr>
          <p:nvPr/>
        </p:nvSpPr>
        <p:spPr>
          <a:xfrm>
            <a:off x="7759700" y="1320800"/>
            <a:ext cx="2641600" cy="2590800"/>
          </a:xfrm>
          <a:custGeom>
            <a:avLst/>
            <a:gdLst/>
            <a:ahLst/>
            <a:cxnLst/>
            <a:rect l="0" t="0" r="0" b="0"/>
            <a:pathLst>
              <a:path w="2641600" h="2590800">
                <a:moveTo>
                  <a:pt x="99694" y="61976"/>
                </a:moveTo>
                <a:lnTo>
                  <a:pt x="226441" y="65532"/>
                </a:lnTo>
                <a:lnTo>
                  <a:pt x="289814" y="69596"/>
                </a:lnTo>
                <a:lnTo>
                  <a:pt x="352806" y="75310"/>
                </a:lnTo>
                <a:lnTo>
                  <a:pt x="476631" y="91059"/>
                </a:lnTo>
                <a:lnTo>
                  <a:pt x="598805" y="112776"/>
                </a:lnTo>
                <a:lnTo>
                  <a:pt x="718693" y="140208"/>
                </a:lnTo>
                <a:lnTo>
                  <a:pt x="836294" y="173354"/>
                </a:lnTo>
                <a:lnTo>
                  <a:pt x="951483" y="211963"/>
                </a:lnTo>
                <a:lnTo>
                  <a:pt x="1064006" y="255778"/>
                </a:lnTo>
                <a:lnTo>
                  <a:pt x="1173733" y="304672"/>
                </a:lnTo>
                <a:lnTo>
                  <a:pt x="1280668" y="358775"/>
                </a:lnTo>
                <a:lnTo>
                  <a:pt x="1384300" y="417576"/>
                </a:lnTo>
                <a:lnTo>
                  <a:pt x="1484756" y="481076"/>
                </a:lnTo>
                <a:lnTo>
                  <a:pt x="1581911" y="549147"/>
                </a:lnTo>
                <a:lnTo>
                  <a:pt x="1675383" y="621538"/>
                </a:lnTo>
                <a:lnTo>
                  <a:pt x="1765172" y="698119"/>
                </a:lnTo>
                <a:lnTo>
                  <a:pt x="1851152" y="778890"/>
                </a:lnTo>
                <a:lnTo>
                  <a:pt x="1933067" y="863472"/>
                </a:lnTo>
                <a:lnTo>
                  <a:pt x="2010791" y="951991"/>
                </a:lnTo>
                <a:lnTo>
                  <a:pt x="2084069" y="1044066"/>
                </a:lnTo>
                <a:lnTo>
                  <a:pt x="2153031" y="1139444"/>
                </a:lnTo>
                <a:lnTo>
                  <a:pt x="2217293" y="1238250"/>
                </a:lnTo>
                <a:lnTo>
                  <a:pt x="2276729" y="1340230"/>
                </a:lnTo>
                <a:lnTo>
                  <a:pt x="2331211" y="1445259"/>
                </a:lnTo>
                <a:lnTo>
                  <a:pt x="2380615" y="1553083"/>
                </a:lnTo>
                <a:lnTo>
                  <a:pt x="2424683" y="1663572"/>
                </a:lnTo>
                <a:lnTo>
                  <a:pt x="2463292" y="1776603"/>
                </a:lnTo>
                <a:lnTo>
                  <a:pt x="2496439" y="1892172"/>
                </a:lnTo>
                <a:lnTo>
                  <a:pt x="2523743" y="2009902"/>
                </a:lnTo>
                <a:lnTo>
                  <a:pt x="2545206" y="2129409"/>
                </a:lnTo>
                <a:lnTo>
                  <a:pt x="2553589" y="2190241"/>
                </a:lnTo>
                <a:lnTo>
                  <a:pt x="2560573" y="2251202"/>
                </a:lnTo>
                <a:lnTo>
                  <a:pt x="2566034" y="2312796"/>
                </a:lnTo>
                <a:lnTo>
                  <a:pt x="2569844" y="2374900"/>
                </a:lnTo>
                <a:lnTo>
                  <a:pt x="2572639" y="2503296"/>
                </a:lnTo>
                <a:lnTo>
                  <a:pt x="2515489" y="2504567"/>
                </a:lnTo>
                <a:lnTo>
                  <a:pt x="2512694" y="2376804"/>
                </a:lnTo>
                <a:lnTo>
                  <a:pt x="2512821" y="2377947"/>
                </a:lnTo>
                <a:lnTo>
                  <a:pt x="2509011" y="2316733"/>
                </a:lnTo>
                <a:lnTo>
                  <a:pt x="2509011" y="2317495"/>
                </a:lnTo>
                <a:lnTo>
                  <a:pt x="2503678" y="2256663"/>
                </a:lnTo>
                <a:lnTo>
                  <a:pt x="2503805" y="2257297"/>
                </a:lnTo>
                <a:lnTo>
                  <a:pt x="2496946" y="2197100"/>
                </a:lnTo>
                <a:lnTo>
                  <a:pt x="2496946" y="2197734"/>
                </a:lnTo>
                <a:lnTo>
                  <a:pt x="2488692" y="2137790"/>
                </a:lnTo>
                <a:lnTo>
                  <a:pt x="2488945" y="2138934"/>
                </a:lnTo>
                <a:lnTo>
                  <a:pt x="2467609" y="2020696"/>
                </a:lnTo>
                <a:lnTo>
                  <a:pt x="2467991" y="2022094"/>
                </a:lnTo>
                <a:lnTo>
                  <a:pt x="2440940" y="1905761"/>
                </a:lnTo>
                <a:lnTo>
                  <a:pt x="2441320" y="1907159"/>
                </a:lnTo>
                <a:lnTo>
                  <a:pt x="2408555" y="1793113"/>
                </a:lnTo>
                <a:lnTo>
                  <a:pt x="2409063" y="1794509"/>
                </a:lnTo>
                <a:lnTo>
                  <a:pt x="2370835" y="1682750"/>
                </a:lnTo>
                <a:lnTo>
                  <a:pt x="2371343" y="1684020"/>
                </a:lnTo>
                <a:lnTo>
                  <a:pt x="2327782" y="1574927"/>
                </a:lnTo>
                <a:lnTo>
                  <a:pt x="2328291" y="1576196"/>
                </a:lnTo>
                <a:lnTo>
                  <a:pt x="2279522" y="1469644"/>
                </a:lnTo>
                <a:lnTo>
                  <a:pt x="2280157" y="1470914"/>
                </a:lnTo>
                <a:lnTo>
                  <a:pt x="2226436" y="1367154"/>
                </a:lnTo>
                <a:lnTo>
                  <a:pt x="2227071" y="1368425"/>
                </a:lnTo>
                <a:lnTo>
                  <a:pt x="2168270" y="1267586"/>
                </a:lnTo>
                <a:lnTo>
                  <a:pt x="2169032" y="1268857"/>
                </a:lnTo>
                <a:lnTo>
                  <a:pt x="2105532" y="1171194"/>
                </a:lnTo>
                <a:lnTo>
                  <a:pt x="2106294" y="1172336"/>
                </a:lnTo>
                <a:lnTo>
                  <a:pt x="2038222" y="1077976"/>
                </a:lnTo>
                <a:lnTo>
                  <a:pt x="2038984" y="1079119"/>
                </a:lnTo>
                <a:lnTo>
                  <a:pt x="1966468" y="988186"/>
                </a:lnTo>
                <a:lnTo>
                  <a:pt x="1967356" y="989203"/>
                </a:lnTo>
                <a:lnTo>
                  <a:pt x="1890648" y="901700"/>
                </a:lnTo>
                <a:lnTo>
                  <a:pt x="1891538" y="902715"/>
                </a:lnTo>
                <a:lnTo>
                  <a:pt x="1810639" y="819150"/>
                </a:lnTo>
                <a:lnTo>
                  <a:pt x="1811528" y="820039"/>
                </a:lnTo>
                <a:lnTo>
                  <a:pt x="1726565" y="740283"/>
                </a:lnTo>
                <a:lnTo>
                  <a:pt x="1727581" y="741171"/>
                </a:lnTo>
                <a:lnTo>
                  <a:pt x="1638807" y="665479"/>
                </a:lnTo>
                <a:lnTo>
                  <a:pt x="1639823" y="666369"/>
                </a:lnTo>
                <a:lnTo>
                  <a:pt x="1547494" y="594740"/>
                </a:lnTo>
                <a:lnTo>
                  <a:pt x="1548638" y="595503"/>
                </a:lnTo>
                <a:lnTo>
                  <a:pt x="1452626" y="528320"/>
                </a:lnTo>
                <a:lnTo>
                  <a:pt x="1453768" y="528954"/>
                </a:lnTo>
                <a:lnTo>
                  <a:pt x="1354328" y="466216"/>
                </a:lnTo>
                <a:lnTo>
                  <a:pt x="1355597" y="466978"/>
                </a:lnTo>
                <a:lnTo>
                  <a:pt x="1253108" y="408813"/>
                </a:lnTo>
                <a:lnTo>
                  <a:pt x="1254252" y="409447"/>
                </a:lnTo>
                <a:lnTo>
                  <a:pt x="1148588" y="356108"/>
                </a:lnTo>
                <a:lnTo>
                  <a:pt x="1149857" y="356615"/>
                </a:lnTo>
                <a:lnTo>
                  <a:pt x="1041400" y="308228"/>
                </a:lnTo>
                <a:lnTo>
                  <a:pt x="1042669" y="308736"/>
                </a:lnTo>
                <a:lnTo>
                  <a:pt x="931418" y="265429"/>
                </a:lnTo>
                <a:lnTo>
                  <a:pt x="932688" y="265938"/>
                </a:lnTo>
                <a:lnTo>
                  <a:pt x="818895" y="227838"/>
                </a:lnTo>
                <a:lnTo>
                  <a:pt x="820166" y="228219"/>
                </a:lnTo>
                <a:lnTo>
                  <a:pt x="703833" y="195453"/>
                </a:lnTo>
                <a:lnTo>
                  <a:pt x="705231" y="195834"/>
                </a:lnTo>
                <a:lnTo>
                  <a:pt x="586740" y="168655"/>
                </a:lnTo>
                <a:lnTo>
                  <a:pt x="588009" y="168909"/>
                </a:lnTo>
                <a:lnTo>
                  <a:pt x="467359" y="147446"/>
                </a:lnTo>
                <a:lnTo>
                  <a:pt x="468756" y="147573"/>
                </a:lnTo>
                <a:lnTo>
                  <a:pt x="346075" y="131953"/>
                </a:lnTo>
                <a:lnTo>
                  <a:pt x="347218" y="132079"/>
                </a:lnTo>
                <a:lnTo>
                  <a:pt x="285115" y="126619"/>
                </a:lnTo>
                <a:lnTo>
                  <a:pt x="285750" y="126619"/>
                </a:lnTo>
                <a:lnTo>
                  <a:pt x="223266" y="122554"/>
                </a:lnTo>
                <a:lnTo>
                  <a:pt x="224281" y="122554"/>
                </a:lnTo>
                <a:lnTo>
                  <a:pt x="98043" y="119126"/>
                </a:lnTo>
                <a:close/>
                <a:moveTo>
                  <a:pt x="97028" y="176276"/>
                </a:moveTo>
                <a:cubicBezTo>
                  <a:pt x="49656" y="175133"/>
                  <a:pt x="12192" y="136016"/>
                  <a:pt x="13207" y="88646"/>
                </a:cubicBezTo>
                <a:cubicBezTo>
                  <a:pt x="14223" y="41275"/>
                  <a:pt x="53467" y="3809"/>
                  <a:pt x="100710" y="4826"/>
                </a:cubicBezTo>
                <a:cubicBezTo>
                  <a:pt x="148081" y="5841"/>
                  <a:pt x="185673" y="45084"/>
                  <a:pt x="184657" y="92328"/>
                </a:cubicBezTo>
                <a:cubicBezTo>
                  <a:pt x="183515" y="139700"/>
                  <a:pt x="144398" y="177291"/>
                  <a:pt x="97028" y="176276"/>
                </a:cubicBezTo>
                <a:close/>
                <a:moveTo>
                  <a:pt x="2629789" y="2502661"/>
                </a:moveTo>
                <a:cubicBezTo>
                  <a:pt x="2630424" y="2550032"/>
                  <a:pt x="2592705" y="2589021"/>
                  <a:pt x="2545333" y="2589657"/>
                </a:cubicBezTo>
                <a:cubicBezTo>
                  <a:pt x="2497963" y="2590419"/>
                  <a:pt x="2459101" y="2552573"/>
                  <a:pt x="2458339" y="2505202"/>
                </a:cubicBezTo>
                <a:cubicBezTo>
                  <a:pt x="2457704" y="2457831"/>
                  <a:pt x="2495423" y="2418969"/>
                  <a:pt x="2542793" y="2418207"/>
                </a:cubicBezTo>
                <a:cubicBezTo>
                  <a:pt x="2590165" y="2417571"/>
                  <a:pt x="2629027" y="2455418"/>
                  <a:pt x="2629789" y="250266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6" name="Title 3"/>
          <p:cNvSpPr>
            <a:spLocks noGrp="1"/>
          </p:cNvSpPr>
          <p:nvPr/>
        </p:nvSpPr>
        <p:spPr>
          <a:xfrm>
            <a:off x="9982200" y="3822700"/>
            <a:ext cx="774700" cy="12700"/>
          </a:xfrm>
          <a:custGeom>
            <a:avLst/>
            <a:gdLst/>
            <a:ahLst/>
            <a:cxnLst/>
            <a:rect l="0" t="0" r="0" b="0"/>
            <a:pathLst>
              <a:path w="774700" h="12700">
                <a:moveTo>
                  <a:pt x="771525" y="5588"/>
                </a:moveTo>
                <a:lnTo>
                  <a:pt x="3047" y="558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7" name="Title 3"/>
          <p:cNvSpPr>
            <a:spLocks noGrp="1"/>
          </p:cNvSpPr>
          <p:nvPr/>
        </p:nvSpPr>
        <p:spPr>
          <a:xfrm>
            <a:off x="8915400" y="3810000"/>
            <a:ext cx="1079500" cy="12700"/>
          </a:xfrm>
          <a:custGeom>
            <a:avLst/>
            <a:gdLst/>
            <a:ahLst/>
            <a:cxnLst/>
            <a:rect l="0" t="0" r="0" b="0"/>
            <a:pathLst>
              <a:path w="1079500" h="12700">
                <a:moveTo>
                  <a:pt x="10668" y="3047"/>
                </a:moveTo>
                <a:lnTo>
                  <a:pt x="1070356" y="3047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28" name="Title 3"/>
          <p:cNvSpPr>
            <a:spLocks noGrp="1"/>
          </p:cNvSpPr>
          <p:nvPr/>
        </p:nvSpPr>
        <p:spPr>
          <a:xfrm>
            <a:off x="11036300" y="6464300"/>
            <a:ext cx="279400" cy="17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100"/>
              </a:lnSpc>
            </a:pPr>
            <a:r>
              <a:rPr sz="1200" dirty="0">
                <a:solidFill>
                  <a:srgbClr val="898989"/>
                </a:solidFill>
                <a:latin typeface="DengXian"/>
                <a:ea typeface="DengXian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102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ParSync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05225" y="2616200"/>
            <a:ext cx="47498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主状态被划分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分为</a:t>
            </a:r>
            <a:r>
              <a:rPr lang="en-US" altLang="zh-CN" sz="2750" dirty="0">
                <a:solidFill>
                  <a:srgbClr val="000000"/>
                </a:solidFill>
                <a:ea typeface="DengXian"/>
              </a:rPr>
              <a:t>P=8个部分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802670" y="3486150"/>
            <a:ext cx="4470400" cy="342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•有N=4个调度器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822132" y="4475480"/>
            <a:ext cx="5067300" cy="723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同步将继续</a:t>
            </a:r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以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循环的方式</a:t>
            </a:r>
            <a:endParaRPr lang="en-US" altLang="zh-CN" sz="275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28" name="Title 3"/>
          <p:cNvSpPr>
            <a:spLocks noGrp="1"/>
          </p:cNvSpPr>
          <p:nvPr/>
        </p:nvSpPr>
        <p:spPr>
          <a:xfrm>
            <a:off x="11036300" y="6464300"/>
            <a:ext cx="279400" cy="17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100"/>
              </a:lnSpc>
            </a:pPr>
            <a:r>
              <a:rPr sz="1200" dirty="0">
                <a:solidFill>
                  <a:srgbClr val="898989"/>
                </a:solidFill>
                <a:latin typeface="DengXian"/>
                <a:ea typeface="DengXian"/>
              </a:rPr>
              <a:t>18</a:t>
            </a:r>
          </a:p>
        </p:txBody>
      </p:sp>
      <p:sp>
        <p:nvSpPr>
          <p:cNvPr id="29" name="Title 3"/>
          <p:cNvSpPr>
            <a:spLocks noGrp="1"/>
          </p:cNvSpPr>
          <p:nvPr/>
        </p:nvSpPr>
        <p:spPr>
          <a:xfrm>
            <a:off x="5727700" y="1676400"/>
            <a:ext cx="4267200" cy="4267200"/>
          </a:xfrm>
          <a:custGeom>
            <a:avLst/>
            <a:gdLst/>
            <a:ahLst/>
            <a:cxnLst/>
            <a:rect l="0" t="0" r="0" b="0"/>
            <a:pathLst>
              <a:path w="4267200" h="4267200">
                <a:moveTo>
                  <a:pt x="7111" y="2137409"/>
                </a:moveTo>
                <a:cubicBezTo>
                  <a:pt x="7111" y="963676"/>
                  <a:pt x="958595" y="12191"/>
                  <a:pt x="2132330" y="12191"/>
                </a:cubicBezTo>
                <a:cubicBezTo>
                  <a:pt x="3306064" y="12191"/>
                  <a:pt x="4257548" y="963676"/>
                  <a:pt x="4257548" y="2137409"/>
                </a:cubicBezTo>
                <a:cubicBezTo>
                  <a:pt x="4257548" y="3311144"/>
                  <a:pt x="3306064" y="4262628"/>
                  <a:pt x="2132330" y="4262628"/>
                </a:cubicBezTo>
                <a:cubicBezTo>
                  <a:pt x="958595" y="4262628"/>
                  <a:pt x="7111" y="3311144"/>
                  <a:pt x="7111" y="2137409"/>
                </a:cubicBezTo>
                <a:close/>
                <a:moveTo>
                  <a:pt x="1069720" y="2137409"/>
                </a:moveTo>
                <a:cubicBezTo>
                  <a:pt x="1069720" y="2724277"/>
                  <a:pt x="1545463" y="3200019"/>
                  <a:pt x="2132330" y="3200019"/>
                </a:cubicBezTo>
                <a:cubicBezTo>
                  <a:pt x="2719196" y="3200019"/>
                  <a:pt x="3194939" y="2724277"/>
                  <a:pt x="3194939" y="2137409"/>
                </a:cubicBezTo>
                <a:cubicBezTo>
                  <a:pt x="3194939" y="1550543"/>
                  <a:pt x="2719196" y="1074801"/>
                  <a:pt x="2132330" y="1074801"/>
                </a:cubicBezTo>
                <a:cubicBezTo>
                  <a:pt x="1545463" y="1074801"/>
                  <a:pt x="1069720" y="1550543"/>
                  <a:pt x="1069720" y="2137409"/>
                </a:cubicBezTo>
                <a:close/>
              </a:path>
            </a:pathLst>
          </a:custGeom>
          <a:solidFill>
            <a:srgbClr val="5B9BD5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0" name="Title 3"/>
          <p:cNvSpPr>
            <a:spLocks noGrp="1"/>
          </p:cNvSpPr>
          <p:nvPr/>
        </p:nvSpPr>
        <p:spPr>
          <a:xfrm>
            <a:off x="5727700" y="1676400"/>
            <a:ext cx="4267200" cy="4267200"/>
          </a:xfrm>
          <a:custGeom>
            <a:avLst/>
            <a:gdLst/>
            <a:ahLst/>
            <a:cxnLst/>
            <a:rect l="0" t="0" r="0" b="0"/>
            <a:pathLst>
              <a:path w="4267200" h="4267200">
                <a:moveTo>
                  <a:pt x="7111" y="2137409"/>
                </a:moveTo>
                <a:cubicBezTo>
                  <a:pt x="7111" y="963676"/>
                  <a:pt x="958595" y="12191"/>
                  <a:pt x="2132330" y="12191"/>
                </a:cubicBezTo>
                <a:cubicBezTo>
                  <a:pt x="3306064" y="12191"/>
                  <a:pt x="4257548" y="963676"/>
                  <a:pt x="4257548" y="2137409"/>
                </a:cubicBezTo>
                <a:cubicBezTo>
                  <a:pt x="4257548" y="3311144"/>
                  <a:pt x="3306064" y="4262628"/>
                  <a:pt x="2132330" y="4262628"/>
                </a:cubicBezTo>
                <a:cubicBezTo>
                  <a:pt x="958595" y="4262628"/>
                  <a:pt x="7111" y="3311144"/>
                  <a:pt x="7111" y="2137409"/>
                </a:cubicBezTo>
                <a:close/>
                <a:moveTo>
                  <a:pt x="1069720" y="2137409"/>
                </a:moveTo>
                <a:cubicBezTo>
                  <a:pt x="1069720" y="2724277"/>
                  <a:pt x="1545463" y="3200019"/>
                  <a:pt x="2132330" y="3200019"/>
                </a:cubicBezTo>
                <a:cubicBezTo>
                  <a:pt x="2719196" y="3200019"/>
                  <a:pt x="3194939" y="2724277"/>
                  <a:pt x="3194939" y="2137409"/>
                </a:cubicBezTo>
                <a:cubicBezTo>
                  <a:pt x="3194939" y="1550543"/>
                  <a:pt x="2719196" y="1074801"/>
                  <a:pt x="2132330" y="1074801"/>
                </a:cubicBezTo>
                <a:cubicBezTo>
                  <a:pt x="1545463" y="1074801"/>
                  <a:pt x="1069720" y="1550543"/>
                  <a:pt x="1069720" y="2137409"/>
                </a:cubicBezTo>
                <a:close/>
              </a:path>
            </a:pathLst>
          </a:custGeom>
          <a:ln>
            <a:solidFill>
              <a:srgbClr val="41719C"/>
            </a:solidFill>
          </a:ln>
        </p:spPr>
        <p:txBody>
          <a:bodyPr wrap="none" lIns="0" tIns="0" rIns="0" bIns="0"/>
          <a:lstStyle/>
          <a:p>
            <a:pPr marL="1473200">
              <a:lnSpc>
                <a:spcPts val="6900"/>
              </a:lnSpc>
              <a:tabLst>
                <a:tab pos="2616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508000">
              <a:lnSpc>
                <a:spcPts val="6800"/>
              </a:lnSpc>
              <a:tabLst>
                <a:tab pos="3505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 marL="508000">
              <a:lnSpc>
                <a:spcPts val="10100"/>
              </a:lnSpc>
              <a:tabLst>
                <a:tab pos="35052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 marL="1409700">
              <a:lnSpc>
                <a:spcPts val="6700"/>
              </a:lnSpc>
              <a:tabLst>
                <a:tab pos="2628900" algn="l"/>
              </a:tabLst>
            </a:pP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r>
              <a:rPr sz="3600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sz="360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31" name="Title 3"/>
          <p:cNvSpPr>
            <a:spLocks noGrp="1"/>
          </p:cNvSpPr>
          <p:nvPr/>
        </p:nvSpPr>
        <p:spPr>
          <a:xfrm>
            <a:off x="5727700" y="3810000"/>
            <a:ext cx="1092200" cy="12700"/>
          </a:xfrm>
          <a:custGeom>
            <a:avLst/>
            <a:gdLst/>
            <a:ahLst/>
            <a:cxnLst/>
            <a:rect l="0" t="0" r="0" b="0"/>
            <a:pathLst>
              <a:path w="1092200" h="12700">
                <a:moveTo>
                  <a:pt x="1080389" y="3047"/>
                </a:moveTo>
                <a:lnTo>
                  <a:pt x="7111" y="3047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3" name="Title 3"/>
          <p:cNvSpPr>
            <a:spLocks noGrp="1"/>
          </p:cNvSpPr>
          <p:nvPr/>
        </p:nvSpPr>
        <p:spPr>
          <a:xfrm>
            <a:off x="6350000" y="2298700"/>
            <a:ext cx="774700" cy="787400"/>
          </a:xfrm>
          <a:custGeom>
            <a:avLst/>
            <a:gdLst/>
            <a:ahLst/>
            <a:cxnLst/>
            <a:rect l="0" t="0" r="0" b="0"/>
            <a:pathLst>
              <a:path w="774700" h="787400">
                <a:moveTo>
                  <a:pt x="772414" y="775970"/>
                </a:moveTo>
                <a:lnTo>
                  <a:pt x="8128" y="11684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4" name="Title 3"/>
          <p:cNvSpPr>
            <a:spLocks noGrp="1"/>
          </p:cNvSpPr>
          <p:nvPr/>
        </p:nvSpPr>
        <p:spPr>
          <a:xfrm>
            <a:off x="8610600" y="4559300"/>
            <a:ext cx="762000" cy="762000"/>
          </a:xfrm>
          <a:custGeom>
            <a:avLst/>
            <a:gdLst/>
            <a:ahLst/>
            <a:cxnLst/>
            <a:rect l="0" t="0" r="0" b="0"/>
            <a:pathLst>
              <a:path w="762000" h="762000">
                <a:moveTo>
                  <a:pt x="753109" y="756666"/>
                </a:moveTo>
                <a:lnTo>
                  <a:pt x="6095" y="9652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5" name="Title 3"/>
          <p:cNvSpPr>
            <a:spLocks noGrp="1"/>
          </p:cNvSpPr>
          <p:nvPr/>
        </p:nvSpPr>
        <p:spPr>
          <a:xfrm>
            <a:off x="8610600" y="2298700"/>
            <a:ext cx="762000" cy="762000"/>
          </a:xfrm>
          <a:custGeom>
            <a:avLst/>
            <a:gdLst/>
            <a:ahLst/>
            <a:cxnLst/>
            <a:rect l="0" t="0" r="0" b="0"/>
            <a:pathLst>
              <a:path w="762000" h="762000">
                <a:moveTo>
                  <a:pt x="6095" y="758697"/>
                </a:moveTo>
                <a:lnTo>
                  <a:pt x="753109" y="11684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6" name="Title 3"/>
          <p:cNvSpPr>
            <a:spLocks noGrp="1"/>
          </p:cNvSpPr>
          <p:nvPr/>
        </p:nvSpPr>
        <p:spPr>
          <a:xfrm>
            <a:off x="6350000" y="4546600"/>
            <a:ext cx="762000" cy="774700"/>
          </a:xfrm>
          <a:custGeom>
            <a:avLst/>
            <a:gdLst/>
            <a:ahLst/>
            <a:cxnLst/>
            <a:rect l="0" t="0" r="0" b="0"/>
            <a:pathLst>
              <a:path w="762000" h="774700">
                <a:moveTo>
                  <a:pt x="8128" y="769746"/>
                </a:moveTo>
                <a:lnTo>
                  <a:pt x="755142" y="558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7" name="Title 3"/>
          <p:cNvSpPr>
            <a:spLocks noGrp="1"/>
          </p:cNvSpPr>
          <p:nvPr/>
        </p:nvSpPr>
        <p:spPr>
          <a:xfrm>
            <a:off x="7848600" y="5930900"/>
            <a:ext cx="12700" cy="12700"/>
          </a:xfrm>
          <a:custGeom>
            <a:avLst/>
            <a:gdLst/>
            <a:ahLst/>
            <a:cxnLst/>
            <a:rect l="0" t="0" r="0" b="0"/>
            <a:pathLst>
              <a:path w="12700" h="12700">
                <a:moveTo>
                  <a:pt x="12192" y="8204"/>
                </a:moveTo>
                <a:lnTo>
                  <a:pt x="12192" y="8128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38" name="Title 3"/>
          <p:cNvSpPr>
            <a:spLocks noGrp="1"/>
          </p:cNvSpPr>
          <p:nvPr/>
        </p:nvSpPr>
        <p:spPr>
          <a:xfrm>
            <a:off x="7226300" y="3429000"/>
            <a:ext cx="1270000" cy="838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8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Master</a:t>
            </a:r>
          </a:p>
          <a:p>
            <a:pPr marL="152400">
              <a:lnSpc>
                <a:spcPts val="3800"/>
              </a:lnSpc>
            </a:pPr>
            <a:r>
              <a:rPr sz="3200" dirty="0">
                <a:solidFill>
                  <a:srgbClr val="000000"/>
                </a:solidFill>
                <a:latin typeface="Times New Roman"/>
                <a:ea typeface="Times New Roman"/>
              </a:rPr>
              <a:t>State</a:t>
            </a:r>
          </a:p>
        </p:txBody>
      </p:sp>
      <p:sp>
        <p:nvSpPr>
          <p:cNvPr id="39" name="Title 3"/>
          <p:cNvSpPr>
            <a:spLocks noGrp="1"/>
          </p:cNvSpPr>
          <p:nvPr/>
        </p:nvSpPr>
        <p:spPr>
          <a:xfrm>
            <a:off x="7848600" y="1676400"/>
            <a:ext cx="12700" cy="1079500"/>
          </a:xfrm>
          <a:custGeom>
            <a:avLst/>
            <a:gdLst/>
            <a:ahLst/>
            <a:cxnLst/>
            <a:rect l="0" t="0" r="0" b="0"/>
            <a:pathLst>
              <a:path w="12700" h="1079500">
                <a:moveTo>
                  <a:pt x="12192" y="1077340"/>
                </a:moveTo>
                <a:lnTo>
                  <a:pt x="12192" y="12191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0" name="Title 3"/>
          <p:cNvSpPr>
            <a:spLocks noGrp="1"/>
          </p:cNvSpPr>
          <p:nvPr/>
        </p:nvSpPr>
        <p:spPr>
          <a:xfrm>
            <a:off x="7848600" y="4889500"/>
            <a:ext cx="12700" cy="1054100"/>
          </a:xfrm>
          <a:custGeom>
            <a:avLst/>
            <a:gdLst/>
            <a:ahLst/>
            <a:cxnLst/>
            <a:rect l="0" t="0" r="0" b="0"/>
            <a:pathLst>
              <a:path w="12700" h="1054100">
                <a:moveTo>
                  <a:pt x="12192" y="1016"/>
                </a:moveTo>
                <a:lnTo>
                  <a:pt x="12192" y="104954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1" name="Title 3"/>
          <p:cNvSpPr>
            <a:spLocks noGrp="1"/>
          </p:cNvSpPr>
          <p:nvPr/>
        </p:nvSpPr>
        <p:spPr>
          <a:xfrm>
            <a:off x="8890000" y="3797300"/>
            <a:ext cx="1765300" cy="12700"/>
          </a:xfrm>
          <a:custGeom>
            <a:avLst/>
            <a:gdLst/>
            <a:ahLst/>
            <a:cxnLst/>
            <a:rect l="0" t="0" r="0" b="0"/>
            <a:pathLst>
              <a:path w="1765300" h="12700">
                <a:moveTo>
                  <a:pt x="1760219" y="11176"/>
                </a:moveTo>
                <a:lnTo>
                  <a:pt x="8635" y="11176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2" name="Title 3"/>
          <p:cNvSpPr>
            <a:spLocks noGrp="1"/>
          </p:cNvSpPr>
          <p:nvPr/>
        </p:nvSpPr>
        <p:spPr>
          <a:xfrm>
            <a:off x="5067300" y="3797300"/>
            <a:ext cx="1663700" cy="12700"/>
          </a:xfrm>
          <a:custGeom>
            <a:avLst/>
            <a:gdLst/>
            <a:ahLst/>
            <a:cxnLst/>
            <a:rect l="0" t="0" r="0" b="0"/>
            <a:pathLst>
              <a:path w="1663700" h="12700">
                <a:moveTo>
                  <a:pt x="1651761" y="11176"/>
                </a:moveTo>
                <a:lnTo>
                  <a:pt x="12191" y="11176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3" name="Title 3"/>
          <p:cNvSpPr>
            <a:spLocks noGrp="1"/>
          </p:cNvSpPr>
          <p:nvPr/>
        </p:nvSpPr>
        <p:spPr>
          <a:xfrm>
            <a:off x="5372100" y="3721100"/>
            <a:ext cx="2578100" cy="2628900"/>
          </a:xfrm>
          <a:custGeom>
            <a:avLst/>
            <a:gdLst/>
            <a:ahLst/>
            <a:cxnLst/>
            <a:rect l="0" t="0" r="0" b="0"/>
            <a:pathLst>
              <a:path w="2578100" h="2628900">
                <a:moveTo>
                  <a:pt x="2482977" y="2558910"/>
                </a:moveTo>
                <a:lnTo>
                  <a:pt x="2359406" y="2555366"/>
                </a:lnTo>
                <a:lnTo>
                  <a:pt x="2297683" y="2551214"/>
                </a:lnTo>
                <a:lnTo>
                  <a:pt x="2236216" y="2545511"/>
                </a:lnTo>
                <a:lnTo>
                  <a:pt x="2115184" y="2529535"/>
                </a:lnTo>
                <a:lnTo>
                  <a:pt x="1996058" y="2507640"/>
                </a:lnTo>
                <a:lnTo>
                  <a:pt x="1878965" y="2479776"/>
                </a:lnTo>
                <a:lnTo>
                  <a:pt x="1764156" y="2446324"/>
                </a:lnTo>
                <a:lnTo>
                  <a:pt x="1651761" y="2407284"/>
                </a:lnTo>
                <a:lnTo>
                  <a:pt x="1541906" y="2362936"/>
                </a:lnTo>
                <a:lnTo>
                  <a:pt x="1434718" y="2313381"/>
                </a:lnTo>
                <a:lnTo>
                  <a:pt x="1330325" y="2258733"/>
                </a:lnTo>
                <a:lnTo>
                  <a:pt x="1228979" y="2199157"/>
                </a:lnTo>
                <a:lnTo>
                  <a:pt x="1130807" y="2134870"/>
                </a:lnTo>
                <a:lnTo>
                  <a:pt x="1035811" y="2065959"/>
                </a:lnTo>
                <a:lnTo>
                  <a:pt x="944371" y="1992515"/>
                </a:lnTo>
                <a:lnTo>
                  <a:pt x="856615" y="1914943"/>
                </a:lnTo>
                <a:lnTo>
                  <a:pt x="772414" y="1833117"/>
                </a:lnTo>
                <a:lnTo>
                  <a:pt x="692277" y="1747392"/>
                </a:lnTo>
                <a:lnTo>
                  <a:pt x="616203" y="1657858"/>
                </a:lnTo>
                <a:lnTo>
                  <a:pt x="544195" y="1564513"/>
                </a:lnTo>
                <a:lnTo>
                  <a:pt x="476630" y="1467739"/>
                </a:lnTo>
                <a:lnTo>
                  <a:pt x="413511" y="1367663"/>
                </a:lnTo>
                <a:lnTo>
                  <a:pt x="355091" y="1264284"/>
                </a:lnTo>
                <a:lnTo>
                  <a:pt x="301497" y="1157858"/>
                </a:lnTo>
                <a:lnTo>
                  <a:pt x="252857" y="1048511"/>
                </a:lnTo>
                <a:lnTo>
                  <a:pt x="209296" y="936370"/>
                </a:lnTo>
                <a:lnTo>
                  <a:pt x="170941" y="821817"/>
                </a:lnTo>
                <a:lnTo>
                  <a:pt x="138048" y="704595"/>
                </a:lnTo>
                <a:lnTo>
                  <a:pt x="110616" y="585216"/>
                </a:lnTo>
                <a:lnTo>
                  <a:pt x="89153" y="463677"/>
                </a:lnTo>
                <a:lnTo>
                  <a:pt x="73278" y="340105"/>
                </a:lnTo>
                <a:lnTo>
                  <a:pt x="63500" y="214757"/>
                </a:lnTo>
                <a:lnTo>
                  <a:pt x="59944" y="88519"/>
                </a:lnTo>
                <a:lnTo>
                  <a:pt x="117094" y="86867"/>
                </a:lnTo>
                <a:lnTo>
                  <a:pt x="120522" y="212470"/>
                </a:lnTo>
                <a:lnTo>
                  <a:pt x="120522" y="211073"/>
                </a:lnTo>
                <a:lnTo>
                  <a:pt x="130175" y="335026"/>
                </a:lnTo>
                <a:lnTo>
                  <a:pt x="130047" y="333629"/>
                </a:lnTo>
                <a:lnTo>
                  <a:pt x="145669" y="455676"/>
                </a:lnTo>
                <a:lnTo>
                  <a:pt x="145541" y="454279"/>
                </a:lnTo>
                <a:lnTo>
                  <a:pt x="166878" y="574547"/>
                </a:lnTo>
                <a:lnTo>
                  <a:pt x="166496" y="573151"/>
                </a:lnTo>
                <a:lnTo>
                  <a:pt x="193547" y="691133"/>
                </a:lnTo>
                <a:lnTo>
                  <a:pt x="193294" y="689864"/>
                </a:lnTo>
                <a:lnTo>
                  <a:pt x="225805" y="805688"/>
                </a:lnTo>
                <a:lnTo>
                  <a:pt x="225425" y="804291"/>
                </a:lnTo>
                <a:lnTo>
                  <a:pt x="263271" y="917702"/>
                </a:lnTo>
                <a:lnTo>
                  <a:pt x="262763" y="916304"/>
                </a:lnTo>
                <a:lnTo>
                  <a:pt x="305815" y="1027176"/>
                </a:lnTo>
                <a:lnTo>
                  <a:pt x="305308" y="1025905"/>
                </a:lnTo>
                <a:lnTo>
                  <a:pt x="353440" y="1133982"/>
                </a:lnTo>
                <a:lnTo>
                  <a:pt x="352805" y="1132713"/>
                </a:lnTo>
                <a:lnTo>
                  <a:pt x="405891" y="1237869"/>
                </a:lnTo>
                <a:lnTo>
                  <a:pt x="405257" y="1236726"/>
                </a:lnTo>
                <a:lnTo>
                  <a:pt x="462915" y="1338960"/>
                </a:lnTo>
                <a:lnTo>
                  <a:pt x="462279" y="1337691"/>
                </a:lnTo>
                <a:lnTo>
                  <a:pt x="524636" y="1436751"/>
                </a:lnTo>
                <a:lnTo>
                  <a:pt x="523875" y="1435607"/>
                </a:lnTo>
                <a:lnTo>
                  <a:pt x="590677" y="1531366"/>
                </a:lnTo>
                <a:lnTo>
                  <a:pt x="589788" y="1530222"/>
                </a:lnTo>
                <a:lnTo>
                  <a:pt x="661034" y="1622425"/>
                </a:lnTo>
                <a:lnTo>
                  <a:pt x="660146" y="1621282"/>
                </a:lnTo>
                <a:lnTo>
                  <a:pt x="735329" y="1709801"/>
                </a:lnTo>
                <a:lnTo>
                  <a:pt x="734440" y="1708784"/>
                </a:lnTo>
                <a:lnTo>
                  <a:pt x="813689" y="1793621"/>
                </a:lnTo>
                <a:lnTo>
                  <a:pt x="812800" y="1792604"/>
                </a:lnTo>
                <a:lnTo>
                  <a:pt x="895984" y="1873491"/>
                </a:lnTo>
                <a:lnTo>
                  <a:pt x="894969" y="1872563"/>
                </a:lnTo>
                <a:lnTo>
                  <a:pt x="981709" y="1949246"/>
                </a:lnTo>
                <a:lnTo>
                  <a:pt x="980694" y="1948370"/>
                </a:lnTo>
                <a:lnTo>
                  <a:pt x="1071117" y="2020951"/>
                </a:lnTo>
                <a:lnTo>
                  <a:pt x="1069975" y="2020112"/>
                </a:lnTo>
                <a:lnTo>
                  <a:pt x="1163828" y="2088222"/>
                </a:lnTo>
                <a:lnTo>
                  <a:pt x="1162684" y="2087435"/>
                </a:lnTo>
                <a:lnTo>
                  <a:pt x="1259713" y="2150960"/>
                </a:lnTo>
                <a:lnTo>
                  <a:pt x="1258569" y="2150236"/>
                </a:lnTo>
                <a:lnTo>
                  <a:pt x="1358645" y="2209101"/>
                </a:lnTo>
                <a:lnTo>
                  <a:pt x="1357376" y="2208428"/>
                </a:lnTo>
                <a:lnTo>
                  <a:pt x="1460627" y="2262428"/>
                </a:lnTo>
                <a:lnTo>
                  <a:pt x="1459356" y="2261806"/>
                </a:lnTo>
                <a:lnTo>
                  <a:pt x="1565275" y="2310765"/>
                </a:lnTo>
                <a:lnTo>
                  <a:pt x="1563878" y="2310206"/>
                </a:lnTo>
                <a:lnTo>
                  <a:pt x="1672463" y="2354021"/>
                </a:lnTo>
                <a:lnTo>
                  <a:pt x="1671193" y="2353526"/>
                </a:lnTo>
                <a:lnTo>
                  <a:pt x="1782318" y="2392095"/>
                </a:lnTo>
                <a:lnTo>
                  <a:pt x="1780920" y="2391664"/>
                </a:lnTo>
                <a:lnTo>
                  <a:pt x="1894331" y="2424709"/>
                </a:lnTo>
                <a:lnTo>
                  <a:pt x="1892934" y="2424353"/>
                </a:lnTo>
                <a:lnTo>
                  <a:pt x="2008631" y="2451874"/>
                </a:lnTo>
                <a:lnTo>
                  <a:pt x="2007107" y="2451569"/>
                </a:lnTo>
                <a:lnTo>
                  <a:pt x="2124836" y="2473185"/>
                </a:lnTo>
                <a:lnTo>
                  <a:pt x="2123440" y="2472969"/>
                </a:lnTo>
                <a:lnTo>
                  <a:pt x="2243201" y="2488781"/>
                </a:lnTo>
                <a:lnTo>
                  <a:pt x="2242057" y="2488653"/>
                </a:lnTo>
                <a:lnTo>
                  <a:pt x="2302509" y="2494279"/>
                </a:lnTo>
                <a:lnTo>
                  <a:pt x="2301875" y="2494216"/>
                </a:lnTo>
                <a:lnTo>
                  <a:pt x="2362707" y="2498306"/>
                </a:lnTo>
                <a:lnTo>
                  <a:pt x="2361565" y="2498255"/>
                </a:lnTo>
                <a:lnTo>
                  <a:pt x="2484628" y="2501785"/>
                </a:lnTo>
                <a:close/>
                <a:moveTo>
                  <a:pt x="2485770" y="2444648"/>
                </a:moveTo>
                <a:cubicBezTo>
                  <a:pt x="2533142" y="2445727"/>
                  <a:pt x="2570606" y="2484970"/>
                  <a:pt x="2569591" y="2532304"/>
                </a:cubicBezTo>
                <a:cubicBezTo>
                  <a:pt x="2568448" y="2579636"/>
                  <a:pt x="2529205" y="2617127"/>
                  <a:pt x="2481833" y="2616047"/>
                </a:cubicBezTo>
                <a:cubicBezTo>
                  <a:pt x="2434590" y="2614968"/>
                  <a:pt x="2396998" y="2575725"/>
                  <a:pt x="2398141" y="2528392"/>
                </a:cubicBezTo>
                <a:cubicBezTo>
                  <a:pt x="2399156" y="2481059"/>
                  <a:pt x="2438400" y="2443569"/>
                  <a:pt x="2485770" y="2444648"/>
                </a:cubicBezTo>
                <a:close/>
                <a:moveTo>
                  <a:pt x="2794" y="89661"/>
                </a:moveTo>
                <a:cubicBezTo>
                  <a:pt x="1651" y="42291"/>
                  <a:pt x="39242" y="3047"/>
                  <a:pt x="86486" y="1904"/>
                </a:cubicBezTo>
                <a:cubicBezTo>
                  <a:pt x="133858" y="889"/>
                  <a:pt x="173101" y="38354"/>
                  <a:pt x="174244" y="85725"/>
                </a:cubicBezTo>
                <a:cubicBezTo>
                  <a:pt x="175259" y="133095"/>
                  <a:pt x="137795" y="172339"/>
                  <a:pt x="90423" y="173354"/>
                </a:cubicBezTo>
                <a:cubicBezTo>
                  <a:pt x="43053" y="174497"/>
                  <a:pt x="3809" y="136905"/>
                  <a:pt x="2794" y="89661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4" name="Title 3"/>
          <p:cNvSpPr>
            <a:spLocks noGrp="1"/>
          </p:cNvSpPr>
          <p:nvPr/>
        </p:nvSpPr>
        <p:spPr>
          <a:xfrm>
            <a:off x="7772400" y="3708400"/>
            <a:ext cx="2590800" cy="2641600"/>
          </a:xfrm>
          <a:custGeom>
            <a:avLst/>
            <a:gdLst/>
            <a:ahLst/>
            <a:cxnLst/>
            <a:rect l="0" t="0" r="0" b="0"/>
            <a:pathLst>
              <a:path w="2590800" h="2641600">
                <a:moveTo>
                  <a:pt x="2532506" y="99441"/>
                </a:moveTo>
                <a:lnTo>
                  <a:pt x="2528951" y="226186"/>
                </a:lnTo>
                <a:lnTo>
                  <a:pt x="2524759" y="289559"/>
                </a:lnTo>
                <a:lnTo>
                  <a:pt x="2519171" y="352425"/>
                </a:lnTo>
                <a:lnTo>
                  <a:pt x="2503423" y="476377"/>
                </a:lnTo>
                <a:lnTo>
                  <a:pt x="2481706" y="598423"/>
                </a:lnTo>
                <a:lnTo>
                  <a:pt x="2454147" y="718311"/>
                </a:lnTo>
                <a:lnTo>
                  <a:pt x="2421001" y="835914"/>
                </a:lnTo>
                <a:lnTo>
                  <a:pt x="2382519" y="951103"/>
                </a:lnTo>
                <a:lnTo>
                  <a:pt x="2338705" y="1063497"/>
                </a:lnTo>
                <a:lnTo>
                  <a:pt x="2289682" y="1173226"/>
                </a:lnTo>
                <a:lnTo>
                  <a:pt x="2235707" y="1280032"/>
                </a:lnTo>
                <a:lnTo>
                  <a:pt x="2176906" y="1383792"/>
                </a:lnTo>
                <a:lnTo>
                  <a:pt x="2113406" y="1484248"/>
                </a:lnTo>
                <a:lnTo>
                  <a:pt x="2045334" y="1581277"/>
                </a:lnTo>
                <a:lnTo>
                  <a:pt x="1972944" y="1674748"/>
                </a:lnTo>
                <a:lnTo>
                  <a:pt x="1896236" y="1764538"/>
                </a:lnTo>
                <a:lnTo>
                  <a:pt x="1815592" y="1850390"/>
                </a:lnTo>
                <a:lnTo>
                  <a:pt x="1730882" y="1932266"/>
                </a:lnTo>
                <a:lnTo>
                  <a:pt x="1642491" y="2009952"/>
                </a:lnTo>
                <a:lnTo>
                  <a:pt x="1550416" y="2083282"/>
                </a:lnTo>
                <a:lnTo>
                  <a:pt x="1455039" y="2152192"/>
                </a:lnTo>
                <a:lnTo>
                  <a:pt x="1356232" y="2216391"/>
                </a:lnTo>
                <a:lnTo>
                  <a:pt x="1254252" y="2275865"/>
                </a:lnTo>
                <a:lnTo>
                  <a:pt x="1149222" y="2330322"/>
                </a:lnTo>
                <a:lnTo>
                  <a:pt x="1041400" y="2379688"/>
                </a:lnTo>
                <a:lnTo>
                  <a:pt x="930909" y="2423744"/>
                </a:lnTo>
                <a:lnTo>
                  <a:pt x="817753" y="2462403"/>
                </a:lnTo>
                <a:lnTo>
                  <a:pt x="702309" y="2495473"/>
                </a:lnTo>
                <a:lnTo>
                  <a:pt x="584581" y="2522753"/>
                </a:lnTo>
                <a:lnTo>
                  <a:pt x="465073" y="2544216"/>
                </a:lnTo>
                <a:lnTo>
                  <a:pt x="404241" y="2552725"/>
                </a:lnTo>
                <a:lnTo>
                  <a:pt x="343154" y="2559570"/>
                </a:lnTo>
                <a:lnTo>
                  <a:pt x="281558" y="2564968"/>
                </a:lnTo>
                <a:lnTo>
                  <a:pt x="219456" y="2568841"/>
                </a:lnTo>
                <a:lnTo>
                  <a:pt x="91058" y="2571610"/>
                </a:lnTo>
                <a:lnTo>
                  <a:pt x="89916" y="2514472"/>
                </a:lnTo>
                <a:lnTo>
                  <a:pt x="217678" y="2511717"/>
                </a:lnTo>
                <a:lnTo>
                  <a:pt x="216534" y="2511768"/>
                </a:lnTo>
                <a:lnTo>
                  <a:pt x="277748" y="2507957"/>
                </a:lnTo>
                <a:lnTo>
                  <a:pt x="276986" y="2508008"/>
                </a:lnTo>
                <a:lnTo>
                  <a:pt x="337819" y="2502674"/>
                </a:lnTo>
                <a:lnTo>
                  <a:pt x="337184" y="2502738"/>
                </a:lnTo>
                <a:lnTo>
                  <a:pt x="397382" y="2495981"/>
                </a:lnTo>
                <a:lnTo>
                  <a:pt x="396620" y="2496083"/>
                </a:lnTo>
                <a:lnTo>
                  <a:pt x="456565" y="2487701"/>
                </a:lnTo>
                <a:lnTo>
                  <a:pt x="455421" y="2487866"/>
                </a:lnTo>
                <a:lnTo>
                  <a:pt x="573785" y="2466631"/>
                </a:lnTo>
                <a:lnTo>
                  <a:pt x="572389" y="2466911"/>
                </a:lnTo>
                <a:lnTo>
                  <a:pt x="688720" y="2439961"/>
                </a:lnTo>
                <a:lnTo>
                  <a:pt x="687323" y="2440330"/>
                </a:lnTo>
                <a:lnTo>
                  <a:pt x="801369" y="2407653"/>
                </a:lnTo>
                <a:lnTo>
                  <a:pt x="799972" y="2408085"/>
                </a:lnTo>
                <a:lnTo>
                  <a:pt x="911732" y="2369896"/>
                </a:lnTo>
                <a:lnTo>
                  <a:pt x="910335" y="2370391"/>
                </a:lnTo>
                <a:lnTo>
                  <a:pt x="1019556" y="2326856"/>
                </a:lnTo>
                <a:lnTo>
                  <a:pt x="1018285" y="2327414"/>
                </a:lnTo>
                <a:lnTo>
                  <a:pt x="1124839" y="2278646"/>
                </a:lnTo>
                <a:lnTo>
                  <a:pt x="1123568" y="2279269"/>
                </a:lnTo>
                <a:lnTo>
                  <a:pt x="1227328" y="2225459"/>
                </a:lnTo>
                <a:lnTo>
                  <a:pt x="1226057" y="2226132"/>
                </a:lnTo>
                <a:lnTo>
                  <a:pt x="1326768" y="2167369"/>
                </a:lnTo>
                <a:lnTo>
                  <a:pt x="1325626" y="2168093"/>
                </a:lnTo>
                <a:lnTo>
                  <a:pt x="1423289" y="2104656"/>
                </a:lnTo>
                <a:lnTo>
                  <a:pt x="1422145" y="2105443"/>
                </a:lnTo>
                <a:lnTo>
                  <a:pt x="1516380" y="2037346"/>
                </a:lnTo>
                <a:lnTo>
                  <a:pt x="1515364" y="2038159"/>
                </a:lnTo>
                <a:lnTo>
                  <a:pt x="1606295" y="1965680"/>
                </a:lnTo>
                <a:lnTo>
                  <a:pt x="1605280" y="1966556"/>
                </a:lnTo>
                <a:lnTo>
                  <a:pt x="1692656" y="1889785"/>
                </a:lnTo>
                <a:lnTo>
                  <a:pt x="1691640" y="1890725"/>
                </a:lnTo>
                <a:lnTo>
                  <a:pt x="1775332" y="1809750"/>
                </a:lnTo>
                <a:lnTo>
                  <a:pt x="1774317" y="1810766"/>
                </a:lnTo>
                <a:lnTo>
                  <a:pt x="1854200" y="1725803"/>
                </a:lnTo>
                <a:lnTo>
                  <a:pt x="1853310" y="1726819"/>
                </a:lnTo>
                <a:lnTo>
                  <a:pt x="1929003" y="1638046"/>
                </a:lnTo>
                <a:lnTo>
                  <a:pt x="1928114" y="1639189"/>
                </a:lnTo>
                <a:lnTo>
                  <a:pt x="1999742" y="1546733"/>
                </a:lnTo>
                <a:lnTo>
                  <a:pt x="1998980" y="1547876"/>
                </a:lnTo>
                <a:lnTo>
                  <a:pt x="2066163" y="1451991"/>
                </a:lnTo>
                <a:lnTo>
                  <a:pt x="2065401" y="1453007"/>
                </a:lnTo>
                <a:lnTo>
                  <a:pt x="2128266" y="1353820"/>
                </a:lnTo>
                <a:lnTo>
                  <a:pt x="2127504" y="1354963"/>
                </a:lnTo>
                <a:lnTo>
                  <a:pt x="2185543" y="1252473"/>
                </a:lnTo>
                <a:lnTo>
                  <a:pt x="2185034" y="1253617"/>
                </a:lnTo>
                <a:lnTo>
                  <a:pt x="2238375" y="1148079"/>
                </a:lnTo>
                <a:lnTo>
                  <a:pt x="2237867" y="1149350"/>
                </a:lnTo>
                <a:lnTo>
                  <a:pt x="2286254" y="1040892"/>
                </a:lnTo>
                <a:lnTo>
                  <a:pt x="2285618" y="1042161"/>
                </a:lnTo>
                <a:lnTo>
                  <a:pt x="2329053" y="930909"/>
                </a:lnTo>
                <a:lnTo>
                  <a:pt x="2328544" y="932307"/>
                </a:lnTo>
                <a:lnTo>
                  <a:pt x="2366644" y="818388"/>
                </a:lnTo>
                <a:lnTo>
                  <a:pt x="2366264" y="819784"/>
                </a:lnTo>
                <a:lnTo>
                  <a:pt x="2399030" y="703453"/>
                </a:lnTo>
                <a:lnTo>
                  <a:pt x="2398648" y="704850"/>
                </a:lnTo>
                <a:lnTo>
                  <a:pt x="2425827" y="586358"/>
                </a:lnTo>
                <a:lnTo>
                  <a:pt x="2425572" y="587629"/>
                </a:lnTo>
                <a:lnTo>
                  <a:pt x="2447035" y="466979"/>
                </a:lnTo>
                <a:lnTo>
                  <a:pt x="2446781" y="468376"/>
                </a:lnTo>
                <a:lnTo>
                  <a:pt x="2462403" y="345694"/>
                </a:lnTo>
                <a:lnTo>
                  <a:pt x="2462276" y="346836"/>
                </a:lnTo>
                <a:lnTo>
                  <a:pt x="2467864" y="284860"/>
                </a:lnTo>
                <a:lnTo>
                  <a:pt x="2467736" y="285495"/>
                </a:lnTo>
                <a:lnTo>
                  <a:pt x="2471928" y="223011"/>
                </a:lnTo>
                <a:lnTo>
                  <a:pt x="2471801" y="224028"/>
                </a:lnTo>
                <a:lnTo>
                  <a:pt x="2475356" y="97790"/>
                </a:lnTo>
                <a:close/>
                <a:moveTo>
                  <a:pt x="2418206" y="96773"/>
                </a:moveTo>
                <a:cubicBezTo>
                  <a:pt x="2419223" y="49403"/>
                  <a:pt x="2458466" y="11938"/>
                  <a:pt x="2505837" y="12954"/>
                </a:cubicBezTo>
                <a:cubicBezTo>
                  <a:pt x="2553081" y="13970"/>
                  <a:pt x="2590673" y="53213"/>
                  <a:pt x="2589656" y="100457"/>
                </a:cubicBezTo>
                <a:cubicBezTo>
                  <a:pt x="2588641" y="147828"/>
                  <a:pt x="2549398" y="185420"/>
                  <a:pt x="2502027" y="184404"/>
                </a:cubicBezTo>
                <a:cubicBezTo>
                  <a:pt x="2454782" y="183260"/>
                  <a:pt x="2417191" y="144145"/>
                  <a:pt x="2418206" y="96773"/>
                </a:cubicBezTo>
                <a:close/>
                <a:moveTo>
                  <a:pt x="91693" y="2628760"/>
                </a:moveTo>
                <a:cubicBezTo>
                  <a:pt x="44450" y="2629459"/>
                  <a:pt x="5460" y="2591651"/>
                  <a:pt x="4826" y="2544318"/>
                </a:cubicBezTo>
                <a:cubicBezTo>
                  <a:pt x="4064" y="2496972"/>
                  <a:pt x="41909" y="2458034"/>
                  <a:pt x="89281" y="2457335"/>
                </a:cubicBezTo>
                <a:cubicBezTo>
                  <a:pt x="136525" y="2456637"/>
                  <a:pt x="175514" y="2494445"/>
                  <a:pt x="176148" y="2541778"/>
                </a:cubicBezTo>
                <a:cubicBezTo>
                  <a:pt x="176910" y="2589123"/>
                  <a:pt x="139065" y="2628061"/>
                  <a:pt x="91693" y="262876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5" name="Title 3"/>
          <p:cNvSpPr>
            <a:spLocks noGrp="1"/>
          </p:cNvSpPr>
          <p:nvPr/>
        </p:nvSpPr>
        <p:spPr>
          <a:xfrm>
            <a:off x="7848600" y="5930900"/>
            <a:ext cx="12700" cy="774700"/>
          </a:xfrm>
          <a:custGeom>
            <a:avLst/>
            <a:gdLst/>
            <a:ahLst/>
            <a:cxnLst/>
            <a:rect l="0" t="0" r="0" b="0"/>
            <a:pathLst>
              <a:path w="12700" h="774700">
                <a:moveTo>
                  <a:pt x="10668" y="771994"/>
                </a:moveTo>
                <a:lnTo>
                  <a:pt x="10668" y="3555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6" name="Title 3"/>
          <p:cNvSpPr>
            <a:spLocks noGrp="1"/>
          </p:cNvSpPr>
          <p:nvPr/>
        </p:nvSpPr>
        <p:spPr>
          <a:xfrm>
            <a:off x="8915400" y="3810000"/>
            <a:ext cx="1079500" cy="12700"/>
          </a:xfrm>
          <a:custGeom>
            <a:avLst/>
            <a:gdLst/>
            <a:ahLst/>
            <a:cxnLst/>
            <a:rect l="0" t="0" r="0" b="0"/>
            <a:pathLst>
              <a:path w="1079500" h="12700">
                <a:moveTo>
                  <a:pt x="10668" y="3047"/>
                </a:moveTo>
                <a:lnTo>
                  <a:pt x="1070356" y="3047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7" name="Title 3"/>
          <p:cNvSpPr>
            <a:spLocks noGrp="1"/>
          </p:cNvSpPr>
          <p:nvPr/>
        </p:nvSpPr>
        <p:spPr>
          <a:xfrm>
            <a:off x="10579100" y="2527300"/>
            <a:ext cx="457200" cy="2641600"/>
          </a:xfrm>
          <a:custGeom>
            <a:avLst/>
            <a:gdLst/>
            <a:ahLst/>
            <a:cxnLst/>
            <a:rect l="0" t="0" r="0" b="0"/>
            <a:pathLst>
              <a:path w="457200" h="2641600">
                <a:moveTo>
                  <a:pt x="82931" y="4317"/>
                </a:moveTo>
                <a:lnTo>
                  <a:pt x="129158" y="80898"/>
                </a:lnTo>
                <a:lnTo>
                  <a:pt x="172593" y="159130"/>
                </a:lnTo>
                <a:lnTo>
                  <a:pt x="196088" y="205232"/>
                </a:lnTo>
                <a:lnTo>
                  <a:pt x="145033" y="231140"/>
                </a:lnTo>
                <a:lnTo>
                  <a:pt x="121919" y="185546"/>
                </a:lnTo>
                <a:lnTo>
                  <a:pt x="122428" y="186435"/>
                </a:lnTo>
                <a:lnTo>
                  <a:pt x="79502" y="109092"/>
                </a:lnTo>
                <a:lnTo>
                  <a:pt x="80009" y="109982"/>
                </a:lnTo>
                <a:lnTo>
                  <a:pt x="33908" y="33909"/>
                </a:lnTo>
                <a:close/>
                <a:moveTo>
                  <a:pt x="268605" y="362839"/>
                </a:moveTo>
                <a:lnTo>
                  <a:pt x="284098" y="400177"/>
                </a:lnTo>
                <a:lnTo>
                  <a:pt x="315086" y="482346"/>
                </a:lnTo>
                <a:lnTo>
                  <a:pt x="342900" y="565403"/>
                </a:lnTo>
                <a:lnTo>
                  <a:pt x="347344" y="580644"/>
                </a:lnTo>
                <a:lnTo>
                  <a:pt x="292607" y="596900"/>
                </a:lnTo>
                <a:lnTo>
                  <a:pt x="288163" y="582040"/>
                </a:lnTo>
                <a:lnTo>
                  <a:pt x="288543" y="583057"/>
                </a:lnTo>
                <a:lnTo>
                  <a:pt x="261111" y="501015"/>
                </a:lnTo>
                <a:lnTo>
                  <a:pt x="261366" y="502030"/>
                </a:lnTo>
                <a:lnTo>
                  <a:pt x="230885" y="420751"/>
                </a:lnTo>
                <a:lnTo>
                  <a:pt x="231267" y="421766"/>
                </a:lnTo>
                <a:lnTo>
                  <a:pt x="215772" y="384936"/>
                </a:lnTo>
                <a:close/>
                <a:moveTo>
                  <a:pt x="392303" y="748284"/>
                </a:moveTo>
                <a:lnTo>
                  <a:pt x="407416" y="818134"/>
                </a:lnTo>
                <a:lnTo>
                  <a:pt x="422656" y="903351"/>
                </a:lnTo>
                <a:lnTo>
                  <a:pt x="432816" y="975233"/>
                </a:lnTo>
                <a:lnTo>
                  <a:pt x="376301" y="983234"/>
                </a:lnTo>
                <a:lnTo>
                  <a:pt x="366141" y="911859"/>
                </a:lnTo>
                <a:lnTo>
                  <a:pt x="366268" y="912876"/>
                </a:lnTo>
                <a:lnTo>
                  <a:pt x="351281" y="828675"/>
                </a:lnTo>
                <a:lnTo>
                  <a:pt x="351535" y="829690"/>
                </a:lnTo>
                <a:lnTo>
                  <a:pt x="336422" y="760348"/>
                </a:lnTo>
                <a:close/>
                <a:moveTo>
                  <a:pt x="448818" y="1147953"/>
                </a:moveTo>
                <a:lnTo>
                  <a:pt x="449706" y="1160907"/>
                </a:lnTo>
                <a:lnTo>
                  <a:pt x="452501" y="1247140"/>
                </a:lnTo>
                <a:lnTo>
                  <a:pt x="452119" y="1333372"/>
                </a:lnTo>
                <a:lnTo>
                  <a:pt x="450342" y="1379601"/>
                </a:lnTo>
                <a:lnTo>
                  <a:pt x="393318" y="1377315"/>
                </a:lnTo>
                <a:lnTo>
                  <a:pt x="395096" y="1331595"/>
                </a:lnTo>
                <a:lnTo>
                  <a:pt x="394969" y="1332610"/>
                </a:lnTo>
                <a:lnTo>
                  <a:pt x="395351" y="1247394"/>
                </a:lnTo>
                <a:lnTo>
                  <a:pt x="395478" y="1248536"/>
                </a:lnTo>
                <a:lnTo>
                  <a:pt x="392683" y="1163320"/>
                </a:lnTo>
                <a:lnTo>
                  <a:pt x="392683" y="1164335"/>
                </a:lnTo>
                <a:lnTo>
                  <a:pt x="391921" y="1151890"/>
                </a:lnTo>
                <a:close/>
                <a:moveTo>
                  <a:pt x="436880" y="1552575"/>
                </a:moveTo>
                <a:lnTo>
                  <a:pt x="432561" y="1591182"/>
                </a:lnTo>
                <a:lnTo>
                  <a:pt x="419734" y="1676654"/>
                </a:lnTo>
                <a:lnTo>
                  <a:pt x="403859" y="1761617"/>
                </a:lnTo>
                <a:lnTo>
                  <a:pt x="399542" y="1781047"/>
                </a:lnTo>
                <a:lnTo>
                  <a:pt x="343789" y="1768475"/>
                </a:lnTo>
                <a:lnTo>
                  <a:pt x="347980" y="1749679"/>
                </a:lnTo>
                <a:lnTo>
                  <a:pt x="347853" y="1750695"/>
                </a:lnTo>
                <a:lnTo>
                  <a:pt x="363473" y="1666620"/>
                </a:lnTo>
                <a:lnTo>
                  <a:pt x="363346" y="1667636"/>
                </a:lnTo>
                <a:lnTo>
                  <a:pt x="375919" y="1583308"/>
                </a:lnTo>
                <a:lnTo>
                  <a:pt x="375793" y="1584325"/>
                </a:lnTo>
                <a:lnTo>
                  <a:pt x="380110" y="1546097"/>
                </a:lnTo>
                <a:close/>
                <a:moveTo>
                  <a:pt x="356996" y="1949195"/>
                </a:moveTo>
                <a:lnTo>
                  <a:pt x="337693" y="2013457"/>
                </a:lnTo>
                <a:lnTo>
                  <a:pt x="309244" y="2096007"/>
                </a:lnTo>
                <a:lnTo>
                  <a:pt x="281940" y="2167254"/>
                </a:lnTo>
                <a:lnTo>
                  <a:pt x="228600" y="2146807"/>
                </a:lnTo>
                <a:lnTo>
                  <a:pt x="255778" y="2075942"/>
                </a:lnTo>
                <a:lnTo>
                  <a:pt x="255396" y="2076957"/>
                </a:lnTo>
                <a:lnTo>
                  <a:pt x="283464" y="1995423"/>
                </a:lnTo>
                <a:lnTo>
                  <a:pt x="283082" y="1996440"/>
                </a:lnTo>
                <a:lnTo>
                  <a:pt x="302386" y="1932685"/>
                </a:lnTo>
                <a:close/>
                <a:moveTo>
                  <a:pt x="211708" y="2325878"/>
                </a:moveTo>
                <a:lnTo>
                  <a:pt x="205867" y="2338323"/>
                </a:lnTo>
                <a:lnTo>
                  <a:pt x="165354" y="2417064"/>
                </a:lnTo>
                <a:lnTo>
                  <a:pt x="121411" y="2494915"/>
                </a:lnTo>
                <a:lnTo>
                  <a:pt x="102489" y="2524759"/>
                </a:lnTo>
                <a:lnTo>
                  <a:pt x="54229" y="2494026"/>
                </a:lnTo>
                <a:lnTo>
                  <a:pt x="72770" y="2464816"/>
                </a:lnTo>
                <a:lnTo>
                  <a:pt x="72008" y="2466085"/>
                </a:lnTo>
                <a:lnTo>
                  <a:pt x="115189" y="2389504"/>
                </a:lnTo>
                <a:lnTo>
                  <a:pt x="114681" y="2390394"/>
                </a:lnTo>
                <a:lnTo>
                  <a:pt x="154813" y="2312542"/>
                </a:lnTo>
                <a:lnTo>
                  <a:pt x="154431" y="2313558"/>
                </a:lnTo>
                <a:lnTo>
                  <a:pt x="160019" y="2301620"/>
                </a:lnTo>
                <a:close/>
                <a:moveTo>
                  <a:pt x="165861" y="2531617"/>
                </a:moveTo>
                <a:lnTo>
                  <a:pt x="1269" y="2629661"/>
                </a:lnTo>
                <a:lnTo>
                  <a:pt x="21590" y="243916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48" name="Title 3"/>
          <p:cNvSpPr>
            <a:spLocks noGrp="1"/>
          </p:cNvSpPr>
          <p:nvPr/>
        </p:nvSpPr>
        <p:spPr>
          <a:xfrm>
            <a:off x="4711700" y="5867400"/>
            <a:ext cx="1892300" cy="7493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Scheduler </a:t>
            </a:r>
          </a:p>
          <a:p>
            <a:pPr marL="622300">
              <a:lnSpc>
                <a:spcPts val="3300"/>
              </a:lnSpc>
            </a:pPr>
            <a:r>
              <a:rPr sz="275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49" name="Title 3"/>
          <p:cNvSpPr>
            <a:spLocks noGrp="1"/>
          </p:cNvSpPr>
          <p:nvPr/>
        </p:nvSpPr>
        <p:spPr>
          <a:xfrm>
            <a:off x="8356600" y="3507874"/>
            <a:ext cx="279400" cy="17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100"/>
              </a:lnSpc>
            </a:pPr>
            <a:r>
              <a:rPr sz="1200" dirty="0">
                <a:solidFill>
                  <a:srgbClr val="898989"/>
                </a:solidFill>
                <a:latin typeface="DengXian"/>
                <a:ea typeface="DengXian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8105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1" y="1286879"/>
            <a:ext cx="4729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同步策略的效果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546581" y="2850226"/>
            <a:ext cx="504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9" name="Picture 13" descr="Picture 13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837293" y="2709714"/>
            <a:ext cx="7092687" cy="3041526"/>
          </a:xfrm>
          <a:prstGeom prst="rect">
            <a:avLst/>
          </a:prstGeom>
        </p:spPr>
      </p:pic>
      <p:pic>
        <p:nvPicPr>
          <p:cNvPr id="50" name="Picture 14" descr="Picture 14"/>
          <p:cNvPicPr>
            <a:picLocks noChangeAspect="1"/>
          </p:cNvPicPr>
          <p:nvPr/>
        </p:nvPicPr>
        <p:blipFill>
          <a:blip r:embed="rId3" cstate="print">
            <a:alphaModFix/>
          </a:blip>
          <a:srcRect/>
          <a:stretch>
            <a:fillRect/>
          </a:stretch>
        </p:blipFill>
        <p:spPr>
          <a:xfrm>
            <a:off x="7952655" y="2709714"/>
            <a:ext cx="3596825" cy="3041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1" y="1286879"/>
            <a:ext cx="77880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自适应调度策略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898989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10975371" y="7001879"/>
            <a:ext cx="266700" cy="17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100"/>
              </a:lnSpc>
            </a:pPr>
            <a:r>
              <a:rPr sz="1200" dirty="0">
                <a:solidFill>
                  <a:srgbClr val="898989"/>
                </a:solidFill>
                <a:latin typeface="DengXian"/>
                <a:ea typeface="DengXian"/>
              </a:rPr>
              <a:t>21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488471" y="2874379"/>
            <a:ext cx="8890000" cy="3937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3200"/>
              </a:lnSpc>
              <a:tabLst>
                <a:tab pos="2387600" algn="l"/>
                <a:tab pos="5041900" algn="l"/>
                <a:tab pos="7366000" algn="l"/>
              </a:tabLst>
            </a:pPr>
            <a:r>
              <a:rPr sz="2750" dirty="0">
                <a:solidFill>
                  <a:srgbClr val="5B9BD5"/>
                </a:solidFill>
                <a:latin typeface="DengXian"/>
                <a:ea typeface="DengXian"/>
              </a:rPr>
              <a:t>Quality-first</a:t>
            </a:r>
            <a:r>
              <a:rPr sz="2750" dirty="0">
                <a:solidFill>
                  <a:srgbClr val="FFFFFF"/>
                </a:solidFill>
                <a:latin typeface="DengXian"/>
                <a:ea typeface="DengXian"/>
              </a:rPr>
              <a:t>	</a:t>
            </a:r>
            <a:r>
              <a:rPr sz="2750" dirty="0">
                <a:solidFill>
                  <a:srgbClr val="5B9BD5"/>
                </a:solidFill>
                <a:latin typeface="DengXian"/>
                <a:ea typeface="DengXian"/>
              </a:rPr>
              <a:t>Latency-first</a:t>
            </a:r>
            <a:r>
              <a:rPr sz="2750" dirty="0">
                <a:solidFill>
                  <a:srgbClr val="FFFFFF"/>
                </a:solidFill>
                <a:latin typeface="DengXian"/>
                <a:ea typeface="DengXian"/>
              </a:rPr>
              <a:t>	</a:t>
            </a:r>
            <a:r>
              <a:rPr sz="2750" dirty="0">
                <a:solidFill>
                  <a:srgbClr val="5B9BD5"/>
                </a:solidFill>
                <a:latin typeface="DengXian"/>
                <a:ea typeface="DengXian"/>
              </a:rPr>
              <a:t>Adaptive</a:t>
            </a:r>
            <a:r>
              <a:rPr sz="2750" dirty="0">
                <a:solidFill>
                  <a:srgbClr val="FFFFFF"/>
                </a:solidFill>
                <a:latin typeface="DengXian"/>
                <a:ea typeface="DengXian"/>
              </a:rPr>
              <a:t>	</a:t>
            </a:r>
            <a:r>
              <a:rPr sz="2750" dirty="0" err="1">
                <a:solidFill>
                  <a:srgbClr val="7F7F7F"/>
                </a:solidFill>
                <a:latin typeface="DengXian"/>
                <a:ea typeface="DengXian"/>
              </a:rPr>
              <a:t>StateSync</a:t>
            </a:r>
            <a:endParaRPr sz="2750" dirty="0">
              <a:solidFill>
                <a:srgbClr val="7F7F7F"/>
              </a:solidFill>
              <a:latin typeface="DengXian"/>
              <a:ea typeface="DengXian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1590071" y="3598279"/>
            <a:ext cx="2032000" cy="13843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28600">
              <a:lnSpc>
                <a:spcPts val="22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Prioritize </a:t>
            </a:r>
          </a:p>
          <a:p>
            <a:pPr marL="38100">
              <a:lnSpc>
                <a:spcPts val="28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choosing of </a:t>
            </a:r>
          </a:p>
          <a:p>
            <a:pPr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high-quality </a:t>
            </a:r>
          </a:p>
          <a:p>
            <a:pPr marL="508000"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slots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3964971" y="3598279"/>
            <a:ext cx="2006600" cy="13843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28600">
              <a:lnSpc>
                <a:spcPts val="22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Prioritize </a:t>
            </a:r>
          </a:p>
          <a:p>
            <a:pPr marL="38100">
              <a:lnSpc>
                <a:spcPts val="28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choosing of </a:t>
            </a:r>
          </a:p>
          <a:p>
            <a:pPr marL="203200"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slots with </a:t>
            </a:r>
          </a:p>
          <a:p>
            <a:pPr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fresher state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6111271" y="3585579"/>
            <a:ext cx="2514600" cy="10287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431800">
              <a:lnSpc>
                <a:spcPts val="23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Hybrid of </a:t>
            </a:r>
          </a:p>
          <a:p>
            <a:pPr>
              <a:lnSpc>
                <a:spcPts val="28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quality-first and </a:t>
            </a:r>
          </a:p>
          <a:p>
            <a:pPr marL="266700"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latency-first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8740171" y="3598279"/>
            <a:ext cx="2019300" cy="1016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2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Synchronize </a:t>
            </a:r>
          </a:p>
          <a:p>
            <a:pPr marL="63500">
              <a:lnSpc>
                <a:spcPts val="28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entire state </a:t>
            </a:r>
          </a:p>
          <a:p>
            <a:pPr marL="152400">
              <a:lnSpc>
                <a:spcPts val="2900"/>
              </a:lnSpc>
            </a:pPr>
            <a:r>
              <a:rPr sz="2400" dirty="0">
                <a:solidFill>
                  <a:srgbClr val="000000"/>
                </a:solidFill>
                <a:latin typeface="DengXian"/>
                <a:ea typeface="DengXian"/>
              </a:rPr>
              <a:t>each time</a:t>
            </a: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2453671" y="5312779"/>
            <a:ext cx="4787900" cy="190500"/>
          </a:xfrm>
          <a:custGeom>
            <a:avLst/>
            <a:gdLst/>
            <a:ahLst/>
            <a:cxnLst/>
            <a:rect l="0" t="0" r="0" b="0"/>
            <a:pathLst>
              <a:path w="4787900" h="190500">
                <a:moveTo>
                  <a:pt x="4778502" y="9397"/>
                </a:moveTo>
                <a:cubicBezTo>
                  <a:pt x="4778502" y="107060"/>
                  <a:pt x="4771898" y="186182"/>
                  <a:pt x="4763769" y="186182"/>
                </a:cubicBezTo>
                <a:lnTo>
                  <a:pt x="26161" y="186182"/>
                </a:lnTo>
                <a:cubicBezTo>
                  <a:pt x="18033" y="186182"/>
                  <a:pt x="11429" y="107060"/>
                  <a:pt x="11429" y="9397"/>
                </a:cubicBezTo>
              </a:path>
            </a:pathLst>
          </a:custGeom>
          <a:ln>
            <a:solidFill>
              <a:srgbClr val="5B9BD5"/>
            </a:solidFill>
          </a:ln>
        </p:spPr>
        <p:txBody>
          <a:bodyPr wrap="none" lIns="0" tIns="0" rIns="0" bIns="0"/>
          <a:lstStyle/>
          <a:p>
            <a:endParaRPr dirty="0"/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4244371" y="5782679"/>
            <a:ext cx="1181100" cy="2921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200"/>
              </a:lnSpc>
            </a:pPr>
            <a:r>
              <a:rPr sz="2400" dirty="0" err="1">
                <a:solidFill>
                  <a:srgbClr val="000000"/>
                </a:solidFill>
                <a:latin typeface="DengXian"/>
                <a:ea typeface="DengXian"/>
              </a:rPr>
              <a:t>DiffSync</a:t>
            </a:r>
            <a:endParaRPr sz="2400" dirty="0">
              <a:solidFill>
                <a:srgbClr val="000000"/>
              </a:solidFill>
              <a:latin typeface="DengXian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62476" y="212081"/>
            <a:ext cx="3288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前言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PREFACE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767482" y="1628056"/>
            <a:ext cx="6223000" cy="482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4400" dirty="0">
                <a:solidFill>
                  <a:srgbClr val="000000"/>
                </a:solidFill>
                <a:ea typeface="DengXian-Light"/>
              </a:rPr>
              <a:t>计算机集群的规模</a:t>
            </a: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2314228" y="3006874"/>
            <a:ext cx="160020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5300"/>
              </a:lnSpc>
            </a:pPr>
            <a:r>
              <a:rPr sz="6000" dirty="0">
                <a:solidFill>
                  <a:srgbClr val="5B9BD5"/>
                </a:solidFill>
                <a:latin typeface="DengXian-Light"/>
                <a:ea typeface="DengXian-Light"/>
              </a:rPr>
              <a:t>100k</a:t>
            </a:r>
          </a:p>
          <a:p>
            <a:pPr marL="63500">
              <a:lnSpc>
                <a:spcPts val="4200"/>
              </a:lnSpc>
            </a:pPr>
            <a:r>
              <a:rPr sz="2750" dirty="0">
                <a:solidFill>
                  <a:srgbClr val="000000"/>
                </a:solidFill>
                <a:latin typeface="DengXian-Light"/>
                <a:ea typeface="DengXian-Light"/>
              </a:rPr>
              <a:t>machines</a:t>
            </a: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7735708" y="3006874"/>
            <a:ext cx="227330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5300"/>
              </a:lnSpc>
            </a:pPr>
            <a:r>
              <a:rPr sz="6000" dirty="0">
                <a:solidFill>
                  <a:srgbClr val="5B9BD5"/>
                </a:solidFill>
                <a:latin typeface="DengXian-Light"/>
                <a:ea typeface="DengXian-Light"/>
              </a:rPr>
              <a:t>Billions</a:t>
            </a:r>
          </a:p>
          <a:p>
            <a:pPr marL="520700">
              <a:lnSpc>
                <a:spcPts val="4200"/>
              </a:lnSpc>
            </a:pPr>
            <a:r>
              <a:rPr sz="2750" dirty="0">
                <a:solidFill>
                  <a:srgbClr val="000000"/>
                </a:solidFill>
                <a:latin typeface="DengXian-Light"/>
                <a:ea typeface="DengXian-Light"/>
              </a:rPr>
              <a:t>of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1" y="1286879"/>
            <a:ext cx="778800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自适应调度策略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898989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1414686" y="2458926"/>
            <a:ext cx="920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294" y="3334657"/>
            <a:ext cx="3020695" cy="2210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4700" b="1" dirty="0" smtClean="0">
                <a:latin typeface="Arial" panose="020B0604020202020204"/>
                <a:cs typeface="Arial" panose="020B0604020202020204"/>
              </a:rPr>
              <a:t>结论</a:t>
            </a:r>
            <a:r>
              <a:rPr lang="en-US" altLang="zh-CN" sz="4800" dirty="0">
                <a:solidFill>
                  <a:srgbClr val="000000"/>
                </a:solidFill>
                <a:latin typeface="DengXian"/>
                <a:ea typeface="DengXian"/>
              </a:rPr>
              <a:t>ParSync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700" b="1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68826" y="1416448"/>
            <a:ext cx="71755" cy="4786630"/>
            <a:chOff x="3768826" y="1416448"/>
            <a:chExt cx="71755" cy="4786630"/>
          </a:xfrm>
        </p:grpSpPr>
        <p:sp>
          <p:nvSpPr>
            <p:cNvPr id="4" name="object 4"/>
            <p:cNvSpPr/>
            <p:nvPr/>
          </p:nvSpPr>
          <p:spPr>
            <a:xfrm>
              <a:off x="3781155" y="1434477"/>
              <a:ext cx="40640" cy="4749800"/>
            </a:xfrm>
            <a:custGeom>
              <a:avLst/>
              <a:gdLst/>
              <a:ahLst/>
              <a:cxnLst/>
              <a:rect l="l" t="t" r="r" b="b"/>
              <a:pathLst>
                <a:path w="40639" h="4749800">
                  <a:moveTo>
                    <a:pt x="20068" y="0"/>
                  </a:moveTo>
                  <a:lnTo>
                    <a:pt x="10835" y="571"/>
                  </a:lnTo>
                  <a:lnTo>
                    <a:pt x="13794" y="66662"/>
                  </a:lnTo>
                  <a:lnTo>
                    <a:pt x="15376" y="128819"/>
                  </a:lnTo>
                  <a:lnTo>
                    <a:pt x="15822" y="187353"/>
                  </a:lnTo>
                  <a:lnTo>
                    <a:pt x="15373" y="242574"/>
                  </a:lnTo>
                  <a:lnTo>
                    <a:pt x="14270" y="294793"/>
                  </a:lnTo>
                  <a:lnTo>
                    <a:pt x="8140" y="479846"/>
                  </a:lnTo>
                  <a:lnTo>
                    <a:pt x="7384" y="521706"/>
                  </a:lnTo>
                  <a:lnTo>
                    <a:pt x="7420" y="562424"/>
                  </a:lnTo>
                  <a:lnTo>
                    <a:pt x="8490" y="602312"/>
                  </a:lnTo>
                  <a:lnTo>
                    <a:pt x="10835" y="641680"/>
                  </a:lnTo>
                  <a:lnTo>
                    <a:pt x="13841" y="685773"/>
                  </a:lnTo>
                  <a:lnTo>
                    <a:pt x="16242" y="732721"/>
                  </a:lnTo>
                  <a:lnTo>
                    <a:pt x="18056" y="781961"/>
                  </a:lnTo>
                  <a:lnTo>
                    <a:pt x="19299" y="832929"/>
                  </a:lnTo>
                  <a:lnTo>
                    <a:pt x="19990" y="885061"/>
                  </a:lnTo>
                  <a:lnTo>
                    <a:pt x="20146" y="937796"/>
                  </a:lnTo>
                  <a:lnTo>
                    <a:pt x="19785" y="990569"/>
                  </a:lnTo>
                  <a:lnTo>
                    <a:pt x="18924" y="1042818"/>
                  </a:lnTo>
                  <a:lnTo>
                    <a:pt x="17581" y="1093979"/>
                  </a:lnTo>
                  <a:lnTo>
                    <a:pt x="15773" y="1143489"/>
                  </a:lnTo>
                  <a:lnTo>
                    <a:pt x="13519" y="1190785"/>
                  </a:lnTo>
                  <a:lnTo>
                    <a:pt x="7667" y="1285564"/>
                  </a:lnTo>
                  <a:lnTo>
                    <a:pt x="5131" y="1333783"/>
                  </a:lnTo>
                  <a:lnTo>
                    <a:pt x="3253" y="1380692"/>
                  </a:lnTo>
                  <a:lnTo>
                    <a:pt x="2061" y="1427024"/>
                  </a:lnTo>
                  <a:lnTo>
                    <a:pt x="1582" y="1473512"/>
                  </a:lnTo>
                  <a:lnTo>
                    <a:pt x="1843" y="1520889"/>
                  </a:lnTo>
                  <a:lnTo>
                    <a:pt x="2872" y="1569888"/>
                  </a:lnTo>
                  <a:lnTo>
                    <a:pt x="4695" y="1621242"/>
                  </a:lnTo>
                  <a:lnTo>
                    <a:pt x="7341" y="1675682"/>
                  </a:lnTo>
                  <a:lnTo>
                    <a:pt x="10835" y="1733943"/>
                  </a:lnTo>
                  <a:lnTo>
                    <a:pt x="12826" y="1777262"/>
                  </a:lnTo>
                  <a:lnTo>
                    <a:pt x="13379" y="1820997"/>
                  </a:lnTo>
                  <a:lnTo>
                    <a:pt x="12778" y="1865271"/>
                  </a:lnTo>
                  <a:lnTo>
                    <a:pt x="11306" y="1910204"/>
                  </a:lnTo>
                  <a:lnTo>
                    <a:pt x="9245" y="1955918"/>
                  </a:lnTo>
                  <a:lnTo>
                    <a:pt x="4487" y="2050175"/>
                  </a:lnTo>
                  <a:lnTo>
                    <a:pt x="2355" y="2098961"/>
                  </a:lnTo>
                  <a:lnTo>
                    <a:pt x="765" y="2149014"/>
                  </a:lnTo>
                  <a:lnTo>
                    <a:pt x="0" y="2200456"/>
                  </a:lnTo>
                  <a:lnTo>
                    <a:pt x="341" y="2253407"/>
                  </a:lnTo>
                  <a:lnTo>
                    <a:pt x="2072" y="2307990"/>
                  </a:lnTo>
                  <a:lnTo>
                    <a:pt x="5476" y="2364327"/>
                  </a:lnTo>
                  <a:lnTo>
                    <a:pt x="16041" y="2480299"/>
                  </a:lnTo>
                  <a:lnTo>
                    <a:pt x="19038" y="2535428"/>
                  </a:lnTo>
                  <a:lnTo>
                    <a:pt x="20177" y="2588253"/>
                  </a:lnTo>
                  <a:lnTo>
                    <a:pt x="19810" y="2639100"/>
                  </a:lnTo>
                  <a:lnTo>
                    <a:pt x="18291" y="2688300"/>
                  </a:lnTo>
                  <a:lnTo>
                    <a:pt x="15971" y="2736180"/>
                  </a:lnTo>
                  <a:lnTo>
                    <a:pt x="7727" y="2875188"/>
                  </a:lnTo>
                  <a:lnTo>
                    <a:pt x="5724" y="2921075"/>
                  </a:lnTo>
                  <a:lnTo>
                    <a:pt x="4682" y="2967284"/>
                  </a:lnTo>
                  <a:lnTo>
                    <a:pt x="4952" y="3014144"/>
                  </a:lnTo>
                  <a:lnTo>
                    <a:pt x="6885" y="3061984"/>
                  </a:lnTo>
                  <a:lnTo>
                    <a:pt x="15797" y="3171056"/>
                  </a:lnTo>
                  <a:lnTo>
                    <a:pt x="18133" y="3224720"/>
                  </a:lnTo>
                  <a:lnTo>
                    <a:pt x="18388" y="3273524"/>
                  </a:lnTo>
                  <a:lnTo>
                    <a:pt x="17106" y="3318871"/>
                  </a:lnTo>
                  <a:lnTo>
                    <a:pt x="14832" y="3362163"/>
                  </a:lnTo>
                  <a:lnTo>
                    <a:pt x="9484" y="3448189"/>
                  </a:lnTo>
                  <a:lnTo>
                    <a:pt x="7499" y="3493728"/>
                  </a:lnTo>
                  <a:lnTo>
                    <a:pt x="6700" y="3542819"/>
                  </a:lnTo>
                  <a:lnTo>
                    <a:pt x="7630" y="3596866"/>
                  </a:lnTo>
                  <a:lnTo>
                    <a:pt x="10835" y="3657269"/>
                  </a:lnTo>
                  <a:lnTo>
                    <a:pt x="14189" y="3715488"/>
                  </a:lnTo>
                  <a:lnTo>
                    <a:pt x="16127" y="3772624"/>
                  </a:lnTo>
                  <a:lnTo>
                    <a:pt x="16890" y="3828525"/>
                  </a:lnTo>
                  <a:lnTo>
                    <a:pt x="16720" y="3883039"/>
                  </a:lnTo>
                  <a:lnTo>
                    <a:pt x="15859" y="3936013"/>
                  </a:lnTo>
                  <a:lnTo>
                    <a:pt x="14550" y="3987293"/>
                  </a:lnTo>
                  <a:lnTo>
                    <a:pt x="10353" y="4129452"/>
                  </a:lnTo>
                  <a:lnTo>
                    <a:pt x="9671" y="4172435"/>
                  </a:lnTo>
                  <a:lnTo>
                    <a:pt x="9751" y="4212962"/>
                  </a:lnTo>
                  <a:lnTo>
                    <a:pt x="11903" y="4294531"/>
                  </a:lnTo>
                  <a:lnTo>
                    <a:pt x="11436" y="4338097"/>
                  </a:lnTo>
                  <a:lnTo>
                    <a:pt x="9922" y="4382128"/>
                  </a:lnTo>
                  <a:lnTo>
                    <a:pt x="5696" y="4473782"/>
                  </a:lnTo>
                  <a:lnTo>
                    <a:pt x="3957" y="4522505"/>
                  </a:lnTo>
                  <a:lnTo>
                    <a:pt x="3115" y="4573891"/>
                  </a:lnTo>
                  <a:lnTo>
                    <a:pt x="3657" y="4628489"/>
                  </a:lnTo>
                  <a:lnTo>
                    <a:pt x="6068" y="4686849"/>
                  </a:lnTo>
                  <a:lnTo>
                    <a:pt x="10835" y="4749520"/>
                  </a:lnTo>
                  <a:lnTo>
                    <a:pt x="15903" y="4748885"/>
                  </a:lnTo>
                  <a:lnTo>
                    <a:pt x="22126" y="4748923"/>
                  </a:lnTo>
                  <a:lnTo>
                    <a:pt x="26875" y="4749520"/>
                  </a:lnTo>
                  <a:lnTo>
                    <a:pt x="25659" y="4702191"/>
                  </a:lnTo>
                  <a:lnTo>
                    <a:pt x="25006" y="4652033"/>
                  </a:lnTo>
                  <a:lnTo>
                    <a:pt x="24828" y="4599537"/>
                  </a:lnTo>
                  <a:lnTo>
                    <a:pt x="25035" y="4545194"/>
                  </a:lnTo>
                  <a:lnTo>
                    <a:pt x="25535" y="4489494"/>
                  </a:lnTo>
                  <a:lnTo>
                    <a:pt x="28673" y="4262956"/>
                  </a:lnTo>
                  <a:lnTo>
                    <a:pt x="29662" y="4154317"/>
                  </a:lnTo>
                  <a:lnTo>
                    <a:pt x="29697" y="4102874"/>
                  </a:lnTo>
                  <a:lnTo>
                    <a:pt x="29304" y="4054004"/>
                  </a:lnTo>
                  <a:lnTo>
                    <a:pt x="28393" y="4008196"/>
                  </a:lnTo>
                  <a:lnTo>
                    <a:pt x="26875" y="3965943"/>
                  </a:lnTo>
                  <a:lnTo>
                    <a:pt x="24734" y="3916447"/>
                  </a:lnTo>
                  <a:lnTo>
                    <a:pt x="23298" y="3876057"/>
                  </a:lnTo>
                  <a:lnTo>
                    <a:pt x="22475" y="3842015"/>
                  </a:lnTo>
                  <a:lnTo>
                    <a:pt x="22173" y="3811563"/>
                  </a:lnTo>
                  <a:lnTo>
                    <a:pt x="22299" y="3781945"/>
                  </a:lnTo>
                  <a:lnTo>
                    <a:pt x="24323" y="3670512"/>
                  </a:lnTo>
                  <a:lnTo>
                    <a:pt x="26120" y="3549832"/>
                  </a:lnTo>
                  <a:lnTo>
                    <a:pt x="26875" y="3467303"/>
                  </a:lnTo>
                  <a:lnTo>
                    <a:pt x="27046" y="3399131"/>
                  </a:lnTo>
                  <a:lnTo>
                    <a:pt x="26616" y="3337488"/>
                  </a:lnTo>
                  <a:lnTo>
                    <a:pt x="25728" y="3281471"/>
                  </a:lnTo>
                  <a:lnTo>
                    <a:pt x="24526" y="3230180"/>
                  </a:lnTo>
                  <a:lnTo>
                    <a:pt x="19455" y="3054224"/>
                  </a:lnTo>
                  <a:lnTo>
                    <a:pt x="18840" y="3013028"/>
                  </a:lnTo>
                  <a:lnTo>
                    <a:pt x="18774" y="2971146"/>
                  </a:lnTo>
                  <a:lnTo>
                    <a:pt x="19401" y="2927674"/>
                  </a:lnTo>
                  <a:lnTo>
                    <a:pt x="20864" y="2881712"/>
                  </a:lnTo>
                  <a:lnTo>
                    <a:pt x="23308" y="2832358"/>
                  </a:lnTo>
                  <a:lnTo>
                    <a:pt x="31655" y="2710457"/>
                  </a:lnTo>
                  <a:lnTo>
                    <a:pt x="35384" y="2648027"/>
                  </a:lnTo>
                  <a:lnTo>
                    <a:pt x="38092" y="2590718"/>
                  </a:lnTo>
                  <a:lnTo>
                    <a:pt x="39812" y="2537830"/>
                  </a:lnTo>
                  <a:lnTo>
                    <a:pt x="40577" y="2488662"/>
                  </a:lnTo>
                  <a:lnTo>
                    <a:pt x="40417" y="2442516"/>
                  </a:lnTo>
                  <a:lnTo>
                    <a:pt x="39365" y="2398689"/>
                  </a:lnTo>
                  <a:lnTo>
                    <a:pt x="37453" y="2356483"/>
                  </a:lnTo>
                  <a:lnTo>
                    <a:pt x="34713" y="2315197"/>
                  </a:lnTo>
                  <a:lnTo>
                    <a:pt x="31176" y="2274130"/>
                  </a:lnTo>
                  <a:lnTo>
                    <a:pt x="26875" y="2232583"/>
                  </a:lnTo>
                  <a:lnTo>
                    <a:pt x="23206" y="2192231"/>
                  </a:lnTo>
                  <a:lnTo>
                    <a:pt x="21318" y="2154275"/>
                  </a:lnTo>
                  <a:lnTo>
                    <a:pt x="20861" y="2117299"/>
                  </a:lnTo>
                  <a:lnTo>
                    <a:pt x="21488" y="2079882"/>
                  </a:lnTo>
                  <a:lnTo>
                    <a:pt x="26374" y="1950799"/>
                  </a:lnTo>
                  <a:lnTo>
                    <a:pt x="27841" y="1897432"/>
                  </a:lnTo>
                  <a:lnTo>
                    <a:pt x="28647" y="1836530"/>
                  </a:lnTo>
                  <a:lnTo>
                    <a:pt x="28441" y="1766674"/>
                  </a:lnTo>
                  <a:lnTo>
                    <a:pt x="25365" y="1619529"/>
                  </a:lnTo>
                  <a:lnTo>
                    <a:pt x="24481" y="1553972"/>
                  </a:lnTo>
                  <a:lnTo>
                    <a:pt x="24124" y="1490114"/>
                  </a:lnTo>
                  <a:lnTo>
                    <a:pt x="24196" y="1428300"/>
                  </a:lnTo>
                  <a:lnTo>
                    <a:pt x="24599" y="1368870"/>
                  </a:lnTo>
                  <a:lnTo>
                    <a:pt x="25234" y="1312169"/>
                  </a:lnTo>
                  <a:lnTo>
                    <a:pt x="27551" y="1161856"/>
                  </a:lnTo>
                  <a:lnTo>
                    <a:pt x="28453" y="1081564"/>
                  </a:lnTo>
                  <a:lnTo>
                    <a:pt x="28416" y="1048421"/>
                  </a:lnTo>
                  <a:lnTo>
                    <a:pt x="27923" y="1020402"/>
                  </a:lnTo>
                  <a:lnTo>
                    <a:pt x="26875" y="997851"/>
                  </a:lnTo>
                  <a:lnTo>
                    <a:pt x="25846" y="965263"/>
                  </a:lnTo>
                  <a:lnTo>
                    <a:pt x="26564" y="928686"/>
                  </a:lnTo>
                  <a:lnTo>
                    <a:pt x="28391" y="887949"/>
                  </a:lnTo>
                  <a:lnTo>
                    <a:pt x="30688" y="842884"/>
                  </a:lnTo>
                  <a:lnTo>
                    <a:pt x="32818" y="793320"/>
                  </a:lnTo>
                  <a:lnTo>
                    <a:pt x="34140" y="739089"/>
                  </a:lnTo>
                  <a:lnTo>
                    <a:pt x="34016" y="680021"/>
                  </a:lnTo>
                  <a:lnTo>
                    <a:pt x="31807" y="615947"/>
                  </a:lnTo>
                  <a:lnTo>
                    <a:pt x="26875" y="546696"/>
                  </a:lnTo>
                  <a:lnTo>
                    <a:pt x="22570" y="491003"/>
                  </a:lnTo>
                  <a:lnTo>
                    <a:pt x="20094" y="440652"/>
                  </a:lnTo>
                  <a:lnTo>
                    <a:pt x="19123" y="394264"/>
                  </a:lnTo>
                  <a:lnTo>
                    <a:pt x="19336" y="350463"/>
                  </a:lnTo>
                  <a:lnTo>
                    <a:pt x="20411" y="307870"/>
                  </a:lnTo>
                  <a:lnTo>
                    <a:pt x="25574" y="173574"/>
                  </a:lnTo>
                  <a:lnTo>
                    <a:pt x="26867" y="122043"/>
                  </a:lnTo>
                  <a:lnTo>
                    <a:pt x="27408" y="64835"/>
                  </a:lnTo>
                  <a:lnTo>
                    <a:pt x="26875" y="571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786927" y="1434548"/>
              <a:ext cx="35560" cy="4750435"/>
            </a:xfrm>
            <a:custGeom>
              <a:avLst/>
              <a:gdLst/>
              <a:ahLst/>
              <a:cxnLst/>
              <a:rect l="l" t="t" r="r" b="b"/>
              <a:pathLst>
                <a:path w="35560" h="4750435">
                  <a:moveTo>
                    <a:pt x="21103" y="500"/>
                  </a:moveTo>
                  <a:lnTo>
                    <a:pt x="25478" y="43345"/>
                  </a:lnTo>
                  <a:lnTo>
                    <a:pt x="28782" y="86356"/>
                  </a:lnTo>
                  <a:lnTo>
                    <a:pt x="31052" y="130055"/>
                  </a:lnTo>
                  <a:lnTo>
                    <a:pt x="32325" y="174966"/>
                  </a:lnTo>
                  <a:lnTo>
                    <a:pt x="32638" y="221610"/>
                  </a:lnTo>
                  <a:lnTo>
                    <a:pt x="32029" y="270512"/>
                  </a:lnTo>
                  <a:lnTo>
                    <a:pt x="30534" y="322193"/>
                  </a:lnTo>
                  <a:lnTo>
                    <a:pt x="28190" y="377176"/>
                  </a:lnTo>
                  <a:lnTo>
                    <a:pt x="25034" y="435984"/>
                  </a:lnTo>
                  <a:lnTo>
                    <a:pt x="21103" y="499140"/>
                  </a:lnTo>
                  <a:lnTo>
                    <a:pt x="18385" y="548769"/>
                  </a:lnTo>
                  <a:lnTo>
                    <a:pt x="16743" y="597104"/>
                  </a:lnTo>
                  <a:lnTo>
                    <a:pt x="16007" y="644485"/>
                  </a:lnTo>
                  <a:lnTo>
                    <a:pt x="16007" y="691250"/>
                  </a:lnTo>
                  <a:lnTo>
                    <a:pt x="16573" y="737737"/>
                  </a:lnTo>
                  <a:lnTo>
                    <a:pt x="17535" y="784285"/>
                  </a:lnTo>
                  <a:lnTo>
                    <a:pt x="18724" y="831232"/>
                  </a:lnTo>
                  <a:lnTo>
                    <a:pt x="19969" y="878917"/>
                  </a:lnTo>
                  <a:lnTo>
                    <a:pt x="21101" y="927678"/>
                  </a:lnTo>
                  <a:lnTo>
                    <a:pt x="21951" y="977853"/>
                  </a:lnTo>
                  <a:lnTo>
                    <a:pt x="22347" y="1029782"/>
                  </a:lnTo>
                  <a:lnTo>
                    <a:pt x="22121" y="1083801"/>
                  </a:lnTo>
                  <a:lnTo>
                    <a:pt x="21103" y="1140251"/>
                  </a:lnTo>
                  <a:lnTo>
                    <a:pt x="19733" y="1203685"/>
                  </a:lnTo>
                  <a:lnTo>
                    <a:pt x="19015" y="1258686"/>
                  </a:lnTo>
                  <a:lnTo>
                    <a:pt x="18824" y="1307147"/>
                  </a:lnTo>
                  <a:lnTo>
                    <a:pt x="19033" y="1350960"/>
                  </a:lnTo>
                  <a:lnTo>
                    <a:pt x="19515" y="1392015"/>
                  </a:lnTo>
                  <a:lnTo>
                    <a:pt x="20146" y="1432205"/>
                  </a:lnTo>
                  <a:lnTo>
                    <a:pt x="20799" y="1473421"/>
                  </a:lnTo>
                  <a:lnTo>
                    <a:pt x="21347" y="1517555"/>
                  </a:lnTo>
                  <a:lnTo>
                    <a:pt x="21664" y="1566498"/>
                  </a:lnTo>
                  <a:lnTo>
                    <a:pt x="21625" y="1622142"/>
                  </a:lnTo>
                  <a:lnTo>
                    <a:pt x="21103" y="1686378"/>
                  </a:lnTo>
                  <a:lnTo>
                    <a:pt x="20840" y="1759020"/>
                  </a:lnTo>
                  <a:lnTo>
                    <a:pt x="21584" y="1825147"/>
                  </a:lnTo>
                  <a:lnTo>
                    <a:pt x="22981" y="1885305"/>
                  </a:lnTo>
                  <a:lnTo>
                    <a:pt x="24673" y="1940039"/>
                  </a:lnTo>
                  <a:lnTo>
                    <a:pt x="26305" y="1989892"/>
                  </a:lnTo>
                  <a:lnTo>
                    <a:pt x="27521" y="2035410"/>
                  </a:lnTo>
                  <a:lnTo>
                    <a:pt x="27965" y="2077137"/>
                  </a:lnTo>
                  <a:lnTo>
                    <a:pt x="27281" y="2115618"/>
                  </a:lnTo>
                  <a:lnTo>
                    <a:pt x="25112" y="2151396"/>
                  </a:lnTo>
                  <a:lnTo>
                    <a:pt x="21103" y="2185018"/>
                  </a:lnTo>
                  <a:lnTo>
                    <a:pt x="18292" y="2214448"/>
                  </a:lnTo>
                  <a:lnTo>
                    <a:pt x="17368" y="2251593"/>
                  </a:lnTo>
                  <a:lnTo>
                    <a:pt x="17943" y="2295253"/>
                  </a:lnTo>
                  <a:lnTo>
                    <a:pt x="19631" y="2344227"/>
                  </a:lnTo>
                  <a:lnTo>
                    <a:pt x="22045" y="2397316"/>
                  </a:lnTo>
                  <a:lnTo>
                    <a:pt x="24799" y="2453319"/>
                  </a:lnTo>
                  <a:lnTo>
                    <a:pt x="27506" y="2511036"/>
                  </a:lnTo>
                  <a:lnTo>
                    <a:pt x="29779" y="2569268"/>
                  </a:lnTo>
                  <a:lnTo>
                    <a:pt x="31231" y="2626813"/>
                  </a:lnTo>
                  <a:lnTo>
                    <a:pt x="31477" y="2682472"/>
                  </a:lnTo>
                  <a:lnTo>
                    <a:pt x="30128" y="2735044"/>
                  </a:lnTo>
                  <a:lnTo>
                    <a:pt x="26799" y="2783330"/>
                  </a:lnTo>
                  <a:lnTo>
                    <a:pt x="21103" y="2826130"/>
                  </a:lnTo>
                  <a:lnTo>
                    <a:pt x="14320" y="2869910"/>
                  </a:lnTo>
                  <a:lnTo>
                    <a:pt x="9093" y="2915229"/>
                  </a:lnTo>
                  <a:lnTo>
                    <a:pt x="5325" y="2961935"/>
                  </a:lnTo>
                  <a:lnTo>
                    <a:pt x="2919" y="3009876"/>
                  </a:lnTo>
                  <a:lnTo>
                    <a:pt x="1778" y="3058903"/>
                  </a:lnTo>
                  <a:lnTo>
                    <a:pt x="1806" y="3108862"/>
                  </a:lnTo>
                  <a:lnTo>
                    <a:pt x="2906" y="3159604"/>
                  </a:lnTo>
                  <a:lnTo>
                    <a:pt x="4982" y="3210976"/>
                  </a:lnTo>
                  <a:lnTo>
                    <a:pt x="7936" y="3262827"/>
                  </a:lnTo>
                  <a:lnTo>
                    <a:pt x="11672" y="3315007"/>
                  </a:lnTo>
                  <a:lnTo>
                    <a:pt x="16093" y="3367363"/>
                  </a:lnTo>
                  <a:lnTo>
                    <a:pt x="21103" y="3419745"/>
                  </a:lnTo>
                  <a:lnTo>
                    <a:pt x="25861" y="3472433"/>
                  </a:lnTo>
                  <a:lnTo>
                    <a:pt x="29618" y="3525592"/>
                  </a:lnTo>
                  <a:lnTo>
                    <a:pt x="32414" y="3578905"/>
                  </a:lnTo>
                  <a:lnTo>
                    <a:pt x="34291" y="3632057"/>
                  </a:lnTo>
                  <a:lnTo>
                    <a:pt x="35290" y="3684728"/>
                  </a:lnTo>
                  <a:lnTo>
                    <a:pt x="35450" y="3736603"/>
                  </a:lnTo>
                  <a:lnTo>
                    <a:pt x="34814" y="3787364"/>
                  </a:lnTo>
                  <a:lnTo>
                    <a:pt x="33421" y="3836695"/>
                  </a:lnTo>
                  <a:lnTo>
                    <a:pt x="31313" y="3884277"/>
                  </a:lnTo>
                  <a:lnTo>
                    <a:pt x="28530" y="3929795"/>
                  </a:lnTo>
                  <a:lnTo>
                    <a:pt x="25113" y="3972931"/>
                  </a:lnTo>
                  <a:lnTo>
                    <a:pt x="21103" y="4013369"/>
                  </a:lnTo>
                  <a:lnTo>
                    <a:pt x="18180" y="4047396"/>
                  </a:lnTo>
                  <a:lnTo>
                    <a:pt x="16199" y="4086640"/>
                  </a:lnTo>
                  <a:lnTo>
                    <a:pt x="15039" y="4130391"/>
                  </a:lnTo>
                  <a:lnTo>
                    <a:pt x="14578" y="4177943"/>
                  </a:lnTo>
                  <a:lnTo>
                    <a:pt x="14696" y="4228587"/>
                  </a:lnTo>
                  <a:lnTo>
                    <a:pt x="15272" y="4281616"/>
                  </a:lnTo>
                  <a:lnTo>
                    <a:pt x="16185" y="4336324"/>
                  </a:lnTo>
                  <a:lnTo>
                    <a:pt x="17314" y="4392001"/>
                  </a:lnTo>
                  <a:lnTo>
                    <a:pt x="18538" y="4447940"/>
                  </a:lnTo>
                  <a:lnTo>
                    <a:pt x="19736" y="4503434"/>
                  </a:lnTo>
                  <a:lnTo>
                    <a:pt x="20787" y="4557775"/>
                  </a:lnTo>
                  <a:lnTo>
                    <a:pt x="21570" y="4610255"/>
                  </a:lnTo>
                  <a:lnTo>
                    <a:pt x="21965" y="4660167"/>
                  </a:lnTo>
                  <a:lnTo>
                    <a:pt x="21849" y="4706803"/>
                  </a:lnTo>
                  <a:lnTo>
                    <a:pt x="21103" y="4749456"/>
                  </a:lnTo>
                  <a:lnTo>
                    <a:pt x="15004" y="4749921"/>
                  </a:lnTo>
                  <a:lnTo>
                    <a:pt x="9842" y="4750097"/>
                  </a:lnTo>
                  <a:lnTo>
                    <a:pt x="5063" y="4749456"/>
                  </a:lnTo>
                  <a:lnTo>
                    <a:pt x="7220" y="4684283"/>
                  </a:lnTo>
                  <a:lnTo>
                    <a:pt x="7875" y="4629754"/>
                  </a:lnTo>
                  <a:lnTo>
                    <a:pt x="7412" y="4583154"/>
                  </a:lnTo>
                  <a:lnTo>
                    <a:pt x="6215" y="4541766"/>
                  </a:lnTo>
                  <a:lnTo>
                    <a:pt x="4665" y="4502875"/>
                  </a:lnTo>
                  <a:lnTo>
                    <a:pt x="3147" y="4463765"/>
                  </a:lnTo>
                  <a:lnTo>
                    <a:pt x="2045" y="4421720"/>
                  </a:lnTo>
                  <a:lnTo>
                    <a:pt x="1741" y="4374024"/>
                  </a:lnTo>
                  <a:lnTo>
                    <a:pt x="2619" y="4317961"/>
                  </a:lnTo>
                  <a:lnTo>
                    <a:pt x="5063" y="4250817"/>
                  </a:lnTo>
                  <a:lnTo>
                    <a:pt x="8262" y="4174207"/>
                  </a:lnTo>
                  <a:lnTo>
                    <a:pt x="10461" y="4107097"/>
                  </a:lnTo>
                  <a:lnTo>
                    <a:pt x="11747" y="4048252"/>
                  </a:lnTo>
                  <a:lnTo>
                    <a:pt x="12205" y="3996440"/>
                  </a:lnTo>
                  <a:lnTo>
                    <a:pt x="11920" y="3950425"/>
                  </a:lnTo>
                  <a:lnTo>
                    <a:pt x="10978" y="3908974"/>
                  </a:lnTo>
                  <a:lnTo>
                    <a:pt x="9464" y="3870853"/>
                  </a:lnTo>
                  <a:lnTo>
                    <a:pt x="7464" y="3834828"/>
                  </a:lnTo>
                  <a:lnTo>
                    <a:pt x="5063" y="3799665"/>
                  </a:lnTo>
                  <a:lnTo>
                    <a:pt x="3484" y="3770484"/>
                  </a:lnTo>
                  <a:lnTo>
                    <a:pt x="2287" y="3732577"/>
                  </a:lnTo>
                  <a:lnTo>
                    <a:pt x="1440" y="3687408"/>
                  </a:lnTo>
                  <a:lnTo>
                    <a:pt x="910" y="3636443"/>
                  </a:lnTo>
                  <a:lnTo>
                    <a:pt x="665" y="3581145"/>
                  </a:lnTo>
                  <a:lnTo>
                    <a:pt x="673" y="3522980"/>
                  </a:lnTo>
                  <a:lnTo>
                    <a:pt x="900" y="3463412"/>
                  </a:lnTo>
                  <a:lnTo>
                    <a:pt x="1315" y="3403905"/>
                  </a:lnTo>
                  <a:lnTo>
                    <a:pt x="1885" y="3345924"/>
                  </a:lnTo>
                  <a:lnTo>
                    <a:pt x="2577" y="3290934"/>
                  </a:lnTo>
                  <a:lnTo>
                    <a:pt x="3359" y="3240399"/>
                  </a:lnTo>
                  <a:lnTo>
                    <a:pt x="4199" y="3195784"/>
                  </a:lnTo>
                  <a:lnTo>
                    <a:pt x="5063" y="3158553"/>
                  </a:lnTo>
                  <a:lnTo>
                    <a:pt x="5622" y="3116190"/>
                  </a:lnTo>
                  <a:lnTo>
                    <a:pt x="5248" y="3074455"/>
                  </a:lnTo>
                  <a:lnTo>
                    <a:pt x="4244" y="3032486"/>
                  </a:lnTo>
                  <a:lnTo>
                    <a:pt x="2914" y="2989424"/>
                  </a:lnTo>
                  <a:lnTo>
                    <a:pt x="1562" y="2944408"/>
                  </a:lnTo>
                  <a:lnTo>
                    <a:pt x="489" y="2896578"/>
                  </a:lnTo>
                  <a:lnTo>
                    <a:pt x="0" y="2845074"/>
                  </a:lnTo>
                  <a:lnTo>
                    <a:pt x="397" y="2789035"/>
                  </a:lnTo>
                  <a:lnTo>
                    <a:pt x="1983" y="2727602"/>
                  </a:lnTo>
                  <a:lnTo>
                    <a:pt x="5063" y="2659914"/>
                  </a:lnTo>
                  <a:lnTo>
                    <a:pt x="7506" y="2607417"/>
                  </a:lnTo>
                  <a:lnTo>
                    <a:pt x="8909" y="2558718"/>
                  </a:lnTo>
                  <a:lnTo>
                    <a:pt x="9444" y="2512925"/>
                  </a:lnTo>
                  <a:lnTo>
                    <a:pt x="9284" y="2469148"/>
                  </a:lnTo>
                  <a:lnTo>
                    <a:pt x="8602" y="2426494"/>
                  </a:lnTo>
                  <a:lnTo>
                    <a:pt x="7570" y="2384074"/>
                  </a:lnTo>
                  <a:lnTo>
                    <a:pt x="6361" y="2340995"/>
                  </a:lnTo>
                  <a:lnTo>
                    <a:pt x="5148" y="2296368"/>
                  </a:lnTo>
                  <a:lnTo>
                    <a:pt x="4104" y="2249300"/>
                  </a:lnTo>
                  <a:lnTo>
                    <a:pt x="3400" y="2198900"/>
                  </a:lnTo>
                  <a:lnTo>
                    <a:pt x="3210" y="2144278"/>
                  </a:lnTo>
                  <a:lnTo>
                    <a:pt x="3707" y="2084542"/>
                  </a:lnTo>
                  <a:lnTo>
                    <a:pt x="5063" y="2018802"/>
                  </a:lnTo>
                  <a:lnTo>
                    <a:pt x="6405" y="1957061"/>
                  </a:lnTo>
                  <a:lnTo>
                    <a:pt x="7085" y="1899650"/>
                  </a:lnTo>
                  <a:lnTo>
                    <a:pt x="7217" y="1845971"/>
                  </a:lnTo>
                  <a:lnTo>
                    <a:pt x="6915" y="1795423"/>
                  </a:lnTo>
                  <a:lnTo>
                    <a:pt x="6292" y="1747407"/>
                  </a:lnTo>
                  <a:lnTo>
                    <a:pt x="5462" y="1701323"/>
                  </a:lnTo>
                  <a:lnTo>
                    <a:pt x="4540" y="1656570"/>
                  </a:lnTo>
                  <a:lnTo>
                    <a:pt x="3639" y="1612550"/>
                  </a:lnTo>
                  <a:lnTo>
                    <a:pt x="2873" y="1568661"/>
                  </a:lnTo>
                  <a:lnTo>
                    <a:pt x="2357" y="1524306"/>
                  </a:lnTo>
                  <a:lnTo>
                    <a:pt x="2204" y="1478883"/>
                  </a:lnTo>
                  <a:lnTo>
                    <a:pt x="2528" y="1431792"/>
                  </a:lnTo>
                  <a:lnTo>
                    <a:pt x="3443" y="1382435"/>
                  </a:lnTo>
                  <a:lnTo>
                    <a:pt x="5063" y="1330211"/>
                  </a:lnTo>
                  <a:lnTo>
                    <a:pt x="7644" y="1264222"/>
                  </a:lnTo>
                  <a:lnTo>
                    <a:pt x="10168" y="1203009"/>
                  </a:lnTo>
                  <a:lnTo>
                    <a:pt x="12481" y="1146071"/>
                  </a:lnTo>
                  <a:lnTo>
                    <a:pt x="14432" y="1092904"/>
                  </a:lnTo>
                  <a:lnTo>
                    <a:pt x="15866" y="1043006"/>
                  </a:lnTo>
                  <a:lnTo>
                    <a:pt x="16630" y="995872"/>
                  </a:lnTo>
                  <a:lnTo>
                    <a:pt x="16573" y="951001"/>
                  </a:lnTo>
                  <a:lnTo>
                    <a:pt x="15541" y="907889"/>
                  </a:lnTo>
                  <a:lnTo>
                    <a:pt x="13380" y="866033"/>
                  </a:lnTo>
                  <a:lnTo>
                    <a:pt x="9939" y="824930"/>
                  </a:lnTo>
                  <a:lnTo>
                    <a:pt x="5063" y="784078"/>
                  </a:lnTo>
                  <a:lnTo>
                    <a:pt x="2031" y="752370"/>
                  </a:lnTo>
                  <a:lnTo>
                    <a:pt x="532" y="714087"/>
                  </a:lnTo>
                  <a:lnTo>
                    <a:pt x="324" y="670146"/>
                  </a:lnTo>
                  <a:lnTo>
                    <a:pt x="1166" y="621461"/>
                  </a:lnTo>
                  <a:lnTo>
                    <a:pt x="2816" y="568947"/>
                  </a:lnTo>
                  <a:lnTo>
                    <a:pt x="5031" y="513521"/>
                  </a:lnTo>
                  <a:lnTo>
                    <a:pt x="7571" y="456099"/>
                  </a:lnTo>
                  <a:lnTo>
                    <a:pt x="10191" y="397595"/>
                  </a:lnTo>
                  <a:lnTo>
                    <a:pt x="12652" y="338925"/>
                  </a:lnTo>
                  <a:lnTo>
                    <a:pt x="14710" y="281004"/>
                  </a:lnTo>
                  <a:lnTo>
                    <a:pt x="16124" y="224750"/>
                  </a:lnTo>
                  <a:lnTo>
                    <a:pt x="16652" y="171076"/>
                  </a:lnTo>
                  <a:lnTo>
                    <a:pt x="16052" y="120898"/>
                  </a:lnTo>
                  <a:lnTo>
                    <a:pt x="14082" y="75133"/>
                  </a:lnTo>
                  <a:lnTo>
                    <a:pt x="10499" y="34695"/>
                  </a:lnTo>
                  <a:lnTo>
                    <a:pt x="5063" y="500"/>
                  </a:lnTo>
                  <a:lnTo>
                    <a:pt x="12965" y="0"/>
                  </a:lnTo>
                  <a:lnTo>
                    <a:pt x="16630" y="616"/>
                  </a:lnTo>
                  <a:lnTo>
                    <a:pt x="21103" y="500"/>
                  </a:lnTo>
                  <a:close/>
                </a:path>
              </a:pathLst>
            </a:custGeom>
            <a:ln w="3623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03711" y="2643375"/>
            <a:ext cx="6063615" cy="968375"/>
            <a:chOff x="4071126" y="1740282"/>
            <a:chExt cx="6063615" cy="968375"/>
          </a:xfrm>
        </p:grpSpPr>
        <p:sp>
          <p:nvSpPr>
            <p:cNvPr id="7" name="object 7"/>
            <p:cNvSpPr/>
            <p:nvPr/>
          </p:nvSpPr>
          <p:spPr>
            <a:xfrm>
              <a:off x="4076700" y="1745856"/>
              <a:ext cx="6052820" cy="956944"/>
            </a:xfrm>
            <a:custGeom>
              <a:avLst/>
              <a:gdLst/>
              <a:ahLst/>
              <a:cxnLst/>
              <a:rect l="l" t="t" r="r" b="b"/>
              <a:pathLst>
                <a:path w="6052820" h="956944">
                  <a:moveTo>
                    <a:pt x="5892977" y="0"/>
                  </a:moveTo>
                  <a:lnTo>
                    <a:pt x="159346" y="0"/>
                  </a:lnTo>
                  <a:lnTo>
                    <a:pt x="108978" y="8130"/>
                  </a:lnTo>
                  <a:lnTo>
                    <a:pt x="65236" y="30769"/>
                  </a:lnTo>
                  <a:lnTo>
                    <a:pt x="30742" y="65290"/>
                  </a:lnTo>
                  <a:lnTo>
                    <a:pt x="8123" y="109068"/>
                  </a:lnTo>
                  <a:lnTo>
                    <a:pt x="0" y="159473"/>
                  </a:lnTo>
                  <a:lnTo>
                    <a:pt x="0" y="797331"/>
                  </a:lnTo>
                  <a:lnTo>
                    <a:pt x="8123" y="847735"/>
                  </a:lnTo>
                  <a:lnTo>
                    <a:pt x="30742" y="891509"/>
                  </a:lnTo>
                  <a:lnTo>
                    <a:pt x="65236" y="926027"/>
                  </a:lnTo>
                  <a:lnTo>
                    <a:pt x="108978" y="948663"/>
                  </a:lnTo>
                  <a:lnTo>
                    <a:pt x="159346" y="956792"/>
                  </a:lnTo>
                  <a:lnTo>
                    <a:pt x="5892977" y="956792"/>
                  </a:lnTo>
                  <a:lnTo>
                    <a:pt x="5943341" y="948663"/>
                  </a:lnTo>
                  <a:lnTo>
                    <a:pt x="5987083" y="926027"/>
                  </a:lnTo>
                  <a:lnTo>
                    <a:pt x="6021578" y="891509"/>
                  </a:lnTo>
                  <a:lnTo>
                    <a:pt x="6044200" y="847735"/>
                  </a:lnTo>
                  <a:lnTo>
                    <a:pt x="6052324" y="797331"/>
                  </a:lnTo>
                  <a:lnTo>
                    <a:pt x="6052324" y="159473"/>
                  </a:lnTo>
                  <a:lnTo>
                    <a:pt x="6044200" y="109068"/>
                  </a:lnTo>
                  <a:lnTo>
                    <a:pt x="6021578" y="65290"/>
                  </a:lnTo>
                  <a:lnTo>
                    <a:pt x="5987083" y="30769"/>
                  </a:lnTo>
                  <a:lnTo>
                    <a:pt x="5943341" y="8130"/>
                  </a:lnTo>
                  <a:lnTo>
                    <a:pt x="589297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076700" y="1745856"/>
              <a:ext cx="6052820" cy="956944"/>
            </a:xfrm>
            <a:custGeom>
              <a:avLst/>
              <a:gdLst/>
              <a:ahLst/>
              <a:cxnLst/>
              <a:rect l="l" t="t" r="r" b="b"/>
              <a:pathLst>
                <a:path w="6052820" h="956944">
                  <a:moveTo>
                    <a:pt x="0" y="159470"/>
                  </a:moveTo>
                  <a:lnTo>
                    <a:pt x="8123" y="109065"/>
                  </a:lnTo>
                  <a:lnTo>
                    <a:pt x="30744" y="65289"/>
                  </a:lnTo>
                  <a:lnTo>
                    <a:pt x="65237" y="30768"/>
                  </a:lnTo>
                  <a:lnTo>
                    <a:pt x="108978" y="8129"/>
                  </a:lnTo>
                  <a:lnTo>
                    <a:pt x="159343" y="0"/>
                  </a:lnTo>
                  <a:lnTo>
                    <a:pt x="5892984" y="0"/>
                  </a:lnTo>
                  <a:lnTo>
                    <a:pt x="5943346" y="8129"/>
                  </a:lnTo>
                  <a:lnTo>
                    <a:pt x="5987087" y="30768"/>
                  </a:lnTo>
                  <a:lnTo>
                    <a:pt x="6021579" y="65289"/>
                  </a:lnTo>
                  <a:lnTo>
                    <a:pt x="6044200" y="109065"/>
                  </a:lnTo>
                  <a:lnTo>
                    <a:pt x="6052324" y="159470"/>
                  </a:lnTo>
                  <a:lnTo>
                    <a:pt x="6052324" y="797324"/>
                  </a:lnTo>
                  <a:lnTo>
                    <a:pt x="6044200" y="847729"/>
                  </a:lnTo>
                  <a:lnTo>
                    <a:pt x="6021579" y="891505"/>
                  </a:lnTo>
                  <a:lnTo>
                    <a:pt x="5987087" y="926026"/>
                  </a:lnTo>
                  <a:lnTo>
                    <a:pt x="5943346" y="948665"/>
                  </a:lnTo>
                  <a:lnTo>
                    <a:pt x="5892984" y="956795"/>
                  </a:lnTo>
                  <a:lnTo>
                    <a:pt x="159343" y="956795"/>
                  </a:lnTo>
                  <a:lnTo>
                    <a:pt x="108978" y="948665"/>
                  </a:lnTo>
                  <a:lnTo>
                    <a:pt x="65237" y="926026"/>
                  </a:lnTo>
                  <a:lnTo>
                    <a:pt x="30744" y="891505"/>
                  </a:lnTo>
                  <a:lnTo>
                    <a:pt x="8123" y="847729"/>
                  </a:lnTo>
                  <a:lnTo>
                    <a:pt x="0" y="797324"/>
                  </a:lnTo>
                  <a:lnTo>
                    <a:pt x="0" y="159470"/>
                  </a:lnTo>
                  <a:close/>
                </a:path>
              </a:pathLst>
            </a:custGeom>
            <a:ln w="111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61587" y="2892864"/>
            <a:ext cx="6614235" cy="457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>
              <a:lnSpc>
                <a:spcPts val="4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提高我们生产集群的调度能力</a:t>
            </a:r>
          </a:p>
        </p:txBody>
      </p:sp>
      <p:sp>
        <p:nvSpPr>
          <p:cNvPr id="12" name="object 12"/>
          <p:cNvSpPr/>
          <p:nvPr/>
        </p:nvSpPr>
        <p:spPr>
          <a:xfrm>
            <a:off x="4076700" y="3785844"/>
            <a:ext cx="6052820" cy="956944"/>
          </a:xfrm>
          <a:custGeom>
            <a:avLst/>
            <a:gdLst/>
            <a:ahLst/>
            <a:cxnLst/>
            <a:rect l="l" t="t" r="r" b="b"/>
            <a:pathLst>
              <a:path w="6052820" h="956945">
                <a:moveTo>
                  <a:pt x="5892977" y="0"/>
                </a:moveTo>
                <a:lnTo>
                  <a:pt x="159346" y="0"/>
                </a:lnTo>
                <a:lnTo>
                  <a:pt x="108978" y="8130"/>
                </a:lnTo>
                <a:lnTo>
                  <a:pt x="65236" y="30769"/>
                </a:lnTo>
                <a:lnTo>
                  <a:pt x="30742" y="65290"/>
                </a:lnTo>
                <a:lnTo>
                  <a:pt x="8123" y="109068"/>
                </a:lnTo>
                <a:lnTo>
                  <a:pt x="0" y="159473"/>
                </a:lnTo>
                <a:lnTo>
                  <a:pt x="0" y="797331"/>
                </a:lnTo>
                <a:lnTo>
                  <a:pt x="8123" y="847737"/>
                </a:lnTo>
                <a:lnTo>
                  <a:pt x="30742" y="891514"/>
                </a:lnTo>
                <a:lnTo>
                  <a:pt x="65236" y="926035"/>
                </a:lnTo>
                <a:lnTo>
                  <a:pt x="108978" y="948675"/>
                </a:lnTo>
                <a:lnTo>
                  <a:pt x="159346" y="956805"/>
                </a:lnTo>
                <a:lnTo>
                  <a:pt x="5892977" y="956805"/>
                </a:lnTo>
                <a:lnTo>
                  <a:pt x="5943341" y="948675"/>
                </a:lnTo>
                <a:lnTo>
                  <a:pt x="5987083" y="926035"/>
                </a:lnTo>
                <a:lnTo>
                  <a:pt x="6021578" y="891514"/>
                </a:lnTo>
                <a:lnTo>
                  <a:pt x="6044200" y="847737"/>
                </a:lnTo>
                <a:lnTo>
                  <a:pt x="6052324" y="797331"/>
                </a:lnTo>
                <a:lnTo>
                  <a:pt x="6052324" y="159473"/>
                </a:lnTo>
                <a:lnTo>
                  <a:pt x="6044200" y="109068"/>
                </a:lnTo>
                <a:lnTo>
                  <a:pt x="6021578" y="65290"/>
                </a:lnTo>
                <a:lnTo>
                  <a:pt x="5987083" y="30769"/>
                </a:lnTo>
                <a:lnTo>
                  <a:pt x="5943341" y="8130"/>
                </a:lnTo>
                <a:lnTo>
                  <a:pt x="5892977" y="0"/>
                </a:lnTo>
                <a:close/>
              </a:path>
            </a:pathLst>
          </a:custGeom>
          <a:solidFill>
            <a:srgbClr val="45B6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194212" y="3871246"/>
            <a:ext cx="5596255" cy="74251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00000"/>
                </a:solidFill>
                <a:latin typeface="ArialMT"/>
                <a:ea typeface="DengXian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MT"/>
              </a:rPr>
              <a:t>减少争夺资源的冲突，以实现低成本</a:t>
            </a:r>
            <a:r>
              <a:rPr lang="zh-CN" altLang="en-US" sz="2400" dirty="0">
                <a:solidFill>
                  <a:srgbClr val="000000"/>
                </a:solidFill>
                <a:ea typeface="DengXian"/>
              </a:rPr>
              <a:t>调度延迟与高调度质量</a:t>
            </a:r>
          </a:p>
        </p:txBody>
      </p:sp>
      <p:sp>
        <p:nvSpPr>
          <p:cNvPr id="14" name="object 14"/>
          <p:cNvSpPr/>
          <p:nvPr/>
        </p:nvSpPr>
        <p:spPr>
          <a:xfrm>
            <a:off x="4076700" y="4805845"/>
            <a:ext cx="6052820" cy="956944"/>
          </a:xfrm>
          <a:custGeom>
            <a:avLst/>
            <a:gdLst/>
            <a:ahLst/>
            <a:cxnLst/>
            <a:rect l="l" t="t" r="r" b="b"/>
            <a:pathLst>
              <a:path w="6052820" h="956945">
                <a:moveTo>
                  <a:pt x="5892977" y="0"/>
                </a:moveTo>
                <a:lnTo>
                  <a:pt x="159346" y="0"/>
                </a:lnTo>
                <a:lnTo>
                  <a:pt x="108978" y="8130"/>
                </a:lnTo>
                <a:lnTo>
                  <a:pt x="65236" y="30769"/>
                </a:lnTo>
                <a:lnTo>
                  <a:pt x="30742" y="65290"/>
                </a:lnTo>
                <a:lnTo>
                  <a:pt x="8123" y="109068"/>
                </a:lnTo>
                <a:lnTo>
                  <a:pt x="0" y="159473"/>
                </a:lnTo>
                <a:lnTo>
                  <a:pt x="0" y="797318"/>
                </a:lnTo>
                <a:lnTo>
                  <a:pt x="8123" y="847724"/>
                </a:lnTo>
                <a:lnTo>
                  <a:pt x="30742" y="891501"/>
                </a:lnTo>
                <a:lnTo>
                  <a:pt x="65236" y="926023"/>
                </a:lnTo>
                <a:lnTo>
                  <a:pt x="108978" y="948662"/>
                </a:lnTo>
                <a:lnTo>
                  <a:pt x="159346" y="956792"/>
                </a:lnTo>
                <a:lnTo>
                  <a:pt x="5892977" y="956792"/>
                </a:lnTo>
                <a:lnTo>
                  <a:pt x="5943341" y="948662"/>
                </a:lnTo>
                <a:lnTo>
                  <a:pt x="5987083" y="926023"/>
                </a:lnTo>
                <a:lnTo>
                  <a:pt x="6021578" y="891501"/>
                </a:lnTo>
                <a:lnTo>
                  <a:pt x="6044200" y="847724"/>
                </a:lnTo>
                <a:lnTo>
                  <a:pt x="6052324" y="797318"/>
                </a:lnTo>
                <a:lnTo>
                  <a:pt x="6052324" y="159473"/>
                </a:lnTo>
                <a:lnTo>
                  <a:pt x="6044200" y="109068"/>
                </a:lnTo>
                <a:lnTo>
                  <a:pt x="6021578" y="65290"/>
                </a:lnTo>
                <a:lnTo>
                  <a:pt x="5987083" y="30769"/>
                </a:lnTo>
                <a:lnTo>
                  <a:pt x="5943341" y="8130"/>
                </a:lnTo>
                <a:lnTo>
                  <a:pt x="5892977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194212" y="4892326"/>
            <a:ext cx="5682615" cy="74251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MT"/>
              </a:rPr>
              <a:t>使</a:t>
            </a:r>
            <a:r>
              <a:rPr lang="zh-CN" altLang="en-US" sz="2400" dirty="0">
                <a:solidFill>
                  <a:srgbClr val="000000"/>
                </a:solidFill>
                <a:latin typeface="ArialMT"/>
              </a:rPr>
              <a:t>我们能够保持用户的透明性和向后</a:t>
            </a:r>
            <a:r>
              <a:rPr lang="zh-CN" altLang="en-US" sz="2400" dirty="0">
                <a:solidFill>
                  <a:srgbClr val="000000"/>
                </a:solidFill>
                <a:ea typeface="DengXian"/>
              </a:rPr>
              <a:t>兼容性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0"/>
              </a:lnSpc>
            </a:pPr>
            <a:r>
              <a:rPr spc="-35" dirty="0"/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1045"/>
            <a:ext cx="7319645" cy="2413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75500" y="741045"/>
            <a:ext cx="5015230" cy="2413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30454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 smtClean="0">
                <a:solidFill>
                  <a:srgbClr val="38B1BF"/>
                </a:solidFill>
                <a:latin typeface="Impact" panose="020B0806030902050204" pitchFamily="34" charset="0"/>
              </a:rPr>
              <a:t>2021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3674073" y="4778722"/>
            <a:ext cx="189022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：黄志颖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736657" y="4778722"/>
            <a:ext cx="278790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62476" y="212081"/>
            <a:ext cx="3288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前言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PREFACE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767482" y="1628056"/>
            <a:ext cx="6223000" cy="4826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4400" dirty="0">
                <a:solidFill>
                  <a:srgbClr val="000000"/>
                </a:solidFill>
                <a:ea typeface="DengXian-Light"/>
              </a:rPr>
              <a:t>计算机集群的规模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2314228" y="3006874"/>
            <a:ext cx="160020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5300"/>
              </a:lnSpc>
            </a:pPr>
            <a:r>
              <a:rPr sz="6000" dirty="0">
                <a:solidFill>
                  <a:srgbClr val="5B9BD5"/>
                </a:solidFill>
                <a:latin typeface="DengXian-Light"/>
                <a:ea typeface="DengXian-Light"/>
              </a:rPr>
              <a:t>100k</a:t>
            </a:r>
          </a:p>
          <a:p>
            <a:pPr marL="63500">
              <a:lnSpc>
                <a:spcPts val="4200"/>
              </a:lnSpc>
            </a:pPr>
            <a:r>
              <a:rPr sz="2750" dirty="0">
                <a:solidFill>
                  <a:srgbClr val="000000"/>
                </a:solidFill>
                <a:latin typeface="DengXian-Light"/>
                <a:ea typeface="DengXian-Light"/>
              </a:rPr>
              <a:t>machines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7735708" y="3006874"/>
            <a:ext cx="2273300" cy="11430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5300"/>
              </a:lnSpc>
            </a:pPr>
            <a:r>
              <a:rPr sz="6000" dirty="0">
                <a:solidFill>
                  <a:srgbClr val="5B9BD5"/>
                </a:solidFill>
                <a:latin typeface="DengXian-Light"/>
                <a:ea typeface="DengXian-Light"/>
              </a:rPr>
              <a:t>Billions</a:t>
            </a:r>
          </a:p>
          <a:p>
            <a:pPr marL="520700">
              <a:lnSpc>
                <a:spcPts val="4200"/>
              </a:lnSpc>
            </a:pPr>
            <a:r>
              <a:rPr sz="2750" dirty="0">
                <a:solidFill>
                  <a:srgbClr val="000000"/>
                </a:solidFill>
                <a:latin typeface="DengXian-Light"/>
                <a:ea typeface="DengXian-Light"/>
              </a:rPr>
              <a:t>of tasks</a:t>
            </a: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2278782" y="5164832"/>
            <a:ext cx="1892300" cy="7493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5400">
              <a:lnSpc>
                <a:spcPts val="2500"/>
              </a:lnSpc>
            </a:pPr>
            <a:r>
              <a:rPr sz="2750" b="1" dirty="0">
                <a:solidFill>
                  <a:srgbClr val="70AD47"/>
                </a:solidFill>
                <a:latin typeface="DengXian-Light"/>
                <a:ea typeface="DengXian-Light"/>
              </a:rPr>
              <a:t>Resource </a:t>
            </a:r>
          </a:p>
          <a:p>
            <a:pPr>
              <a:lnSpc>
                <a:spcPts val="3400"/>
              </a:lnSpc>
            </a:pPr>
            <a:r>
              <a:rPr sz="2750" b="1" dirty="0">
                <a:solidFill>
                  <a:srgbClr val="70AD47"/>
                </a:solidFill>
                <a:latin typeface="DengXian-Light"/>
                <a:ea typeface="DengXian-Light"/>
              </a:rPr>
              <a:t>utilization </a:t>
            </a:r>
          </a:p>
        </p:txBody>
      </p:sp>
      <p:sp>
        <p:nvSpPr>
          <p:cNvPr id="13" name="Title 3"/>
          <p:cNvSpPr>
            <a:spLocks noGrp="1"/>
          </p:cNvSpPr>
          <p:nvPr/>
        </p:nvSpPr>
        <p:spPr>
          <a:xfrm>
            <a:off x="8434678" y="5152132"/>
            <a:ext cx="1384300" cy="7620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114300">
              <a:lnSpc>
                <a:spcPts val="2600"/>
              </a:lnSpc>
            </a:pPr>
            <a:r>
              <a:rPr sz="2750" b="1" dirty="0">
                <a:solidFill>
                  <a:srgbClr val="70AD47"/>
                </a:solidFill>
                <a:latin typeface="DengXian-Light"/>
                <a:ea typeface="DengXian-Light"/>
              </a:rPr>
              <a:t>Cluster</a:t>
            </a:r>
          </a:p>
          <a:p>
            <a:pPr>
              <a:lnSpc>
                <a:spcPts val="3400"/>
              </a:lnSpc>
            </a:pPr>
            <a:r>
              <a:rPr sz="2750" b="1" dirty="0">
                <a:solidFill>
                  <a:srgbClr val="70AD47"/>
                </a:solidFill>
                <a:latin typeface="DengXian-Light"/>
                <a:ea typeface="DengXian-Light"/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2748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阿里巴巴作业/任务统计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33" name="Picture 1" descr="Picture 1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2494806" y="2371495"/>
            <a:ext cx="6552728" cy="42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898989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2200" b="0" i="0" kern="120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Single-master architecture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832396" y="2790525"/>
            <a:ext cx="104521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3200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zh-CN" sz="3600" dirty="0" smtClean="0">
                <a:solidFill>
                  <a:srgbClr val="000000"/>
                </a:solidFill>
                <a:latin typeface="+mn-ea"/>
              </a:rPr>
              <a:t>调度器可能会因来自的</a:t>
            </a:r>
            <a:r>
              <a:rPr lang="zh-CN" altLang="en-US" sz="3200" dirty="0" smtClean="0">
                <a:solidFill>
                  <a:srgbClr val="000000"/>
                </a:solidFill>
                <a:latin typeface="+mn-ea"/>
              </a:rPr>
              <a:t>众多</a:t>
            </a:r>
            <a:r>
              <a:rPr lang="en-US" altLang="zh-CN" sz="3200" dirty="0" smtClean="0">
                <a:solidFill>
                  <a:srgbClr val="000000"/>
                </a:solidFill>
                <a:latin typeface="+mn-ea"/>
              </a:rPr>
              <a:t>workers心跳消息而过载</a:t>
            </a:r>
            <a:endParaRPr lang="en-US" altLang="zh-CN" sz="3200" dirty="0">
              <a:solidFill>
                <a:srgbClr val="000000"/>
              </a:solidFill>
              <a:latin typeface="+mn-ea"/>
            </a:endParaRPr>
          </a:p>
          <a:p>
            <a:pPr marL="228600" lvl="0"/>
            <a:endParaRPr lang="en-US" altLang="zh-CN" sz="3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32396" y="4119414"/>
            <a:ext cx="9702800" cy="711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sz="3200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zh-CN" sz="3600" dirty="0" smtClean="0">
                <a:solidFill>
                  <a:srgbClr val="000000"/>
                </a:solidFill>
                <a:latin typeface="+mn-ea"/>
              </a:rPr>
              <a:t>我们当前生产集群中的大量任务超出单个计划程序的</a:t>
            </a:r>
          </a:p>
          <a:p>
            <a:pPr lvl="0"/>
            <a:r>
              <a:rPr lang="en-US" altLang="zh-CN" sz="3600" dirty="0" smtClean="0">
                <a:solidFill>
                  <a:srgbClr val="000000"/>
                </a:solidFill>
                <a:latin typeface="+mn-ea"/>
              </a:rPr>
              <a:t>能力</a:t>
            </a:r>
            <a:endParaRPr lang="en-US" altLang="zh-CN" sz="32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898989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2200" b="0" i="0" kern="120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调度目标</a:t>
            </a:r>
          </a:p>
        </p:txBody>
      </p:sp>
      <p:sp>
        <p:nvSpPr>
          <p:cNvPr id="15" name="Title 3"/>
          <p:cNvSpPr>
            <a:spLocks noGrp="1"/>
          </p:cNvSpPr>
          <p:nvPr/>
        </p:nvSpPr>
        <p:spPr>
          <a:xfrm>
            <a:off x="1259042" y="2889876"/>
            <a:ext cx="8868612" cy="2772166"/>
          </a:xfrm>
          <a:prstGeom prst="rect">
            <a:avLst/>
          </a:prstGeom>
        </p:spPr>
        <p:txBody>
          <a:bodyPr wrap="none" lIns="0" tIns="0" rIns="0" bIns="0"/>
          <a:lstStyle/>
          <a:p>
            <a:pPr marL="0" lvl="0" algn="l"/>
            <a:r>
              <a:rPr lang="en-US" sz="4000" b="0" i="0" u="none" dirty="0">
                <a:solidFill>
                  <a:srgbClr val="000000"/>
                </a:solidFill>
                <a:latin typeface="+mn-ea"/>
              </a:rPr>
              <a:t>•</a:t>
            </a:r>
            <a:r>
              <a:rPr lang="en-US" sz="4000" dirty="0" smtClean="0">
                <a:solidFill>
                  <a:srgbClr val="000000"/>
                </a:solidFill>
                <a:latin typeface="+mn-ea"/>
              </a:rPr>
              <a:t>调度效率或调度延迟</a:t>
            </a:r>
          </a:p>
          <a:p>
            <a:pPr marL="0" lvl="0" algn="l">
              <a:lnSpc>
                <a:spcPts val="400"/>
              </a:lnSpc>
            </a:pPr>
            <a:endParaRPr lang="en-US" sz="40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+mn-ea"/>
              </a:rPr>
              <a:t>•</a:t>
            </a:r>
            <a:r>
              <a:rPr lang="en-US" altLang="zh-CN" sz="4000" dirty="0" smtClean="0">
                <a:solidFill>
                  <a:srgbClr val="000000"/>
                </a:solidFill>
                <a:latin typeface="+mn-ea"/>
              </a:rPr>
              <a:t>调度质量</a:t>
            </a:r>
          </a:p>
          <a:p>
            <a:pPr>
              <a:lnSpc>
                <a:spcPts val="400"/>
              </a:lnSpc>
            </a:pPr>
            <a:endParaRPr lang="en-US" altLang="zh-CN" sz="4000" dirty="0" smtClean="0">
              <a:solidFill>
                <a:srgbClr val="000000"/>
              </a:solidFill>
              <a:latin typeface="+mn-ea"/>
            </a:endParaRPr>
          </a:p>
          <a:p>
            <a:pPr lvl="0"/>
            <a:r>
              <a:rPr lang="en-US" altLang="zh-CN" sz="4000" dirty="0">
                <a:solidFill>
                  <a:srgbClr val="000000"/>
                </a:solidFill>
                <a:latin typeface="+mn-ea"/>
              </a:rPr>
              <a:t>•</a:t>
            </a:r>
            <a:r>
              <a:rPr lang="en-US" altLang="zh-CN" sz="4000" dirty="0" smtClean="0">
                <a:solidFill>
                  <a:srgbClr val="000000"/>
                </a:solidFill>
                <a:latin typeface="+mn-ea"/>
              </a:rPr>
              <a:t>作业和用户之间的公平性和优先级</a:t>
            </a:r>
          </a:p>
          <a:p>
            <a:pPr lvl="0">
              <a:lnSpc>
                <a:spcPts val="400"/>
              </a:lnSpc>
            </a:pPr>
            <a:endParaRPr lang="en-US" altLang="zh-CN" sz="40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+mn-ea"/>
              </a:rPr>
              <a:t>•资源利用</a:t>
            </a:r>
          </a:p>
          <a:p>
            <a:endParaRPr lang="en-US" altLang="zh-CN" sz="4400" dirty="0">
              <a:solidFill>
                <a:srgbClr val="000000"/>
              </a:solidFill>
              <a:latin typeface="+mn-ea"/>
            </a:endParaRPr>
          </a:p>
          <a:p>
            <a:pPr marL="0" lvl="0" algn="l"/>
            <a:endParaRPr lang="en-US" sz="4400" b="0" i="0" u="non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Title 3"/>
          <p:cNvSpPr>
            <a:spLocks noGrp="1"/>
          </p:cNvSpPr>
          <p:nvPr/>
        </p:nvSpPr>
        <p:spPr>
          <a:xfrm>
            <a:off x="863600" y="4194695"/>
            <a:ext cx="7112000" cy="3937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0" lvl="0" algn="l"/>
            <a:endParaRPr lang="en-US" sz="4400" b="0" i="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6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898989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02670" y="1286880"/>
            <a:ext cx="78848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1088390" rtl="0" eaLnBrk="1" latinLnBrk="0" hangingPunct="1">
              <a:spcBef>
                <a:spcPct val="0"/>
              </a:spcBef>
              <a:buNone/>
              <a:defRPr sz="2200" b="0" i="0" kern="120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lvl="0" algn="l"/>
            <a:r>
              <a:rPr lang="en-US" altLang="zh-CN" sz="4000" dirty="0">
                <a:solidFill>
                  <a:srgbClr val="000000"/>
                </a:solidFill>
                <a:ea typeface="DengXian-Light"/>
              </a:rPr>
              <a:t>工程目标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802670" y="3523630"/>
            <a:ext cx="31623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0" lvl="0" algn="l"/>
            <a:endParaRPr lang="en-US" sz="4400" b="0" i="0" u="none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itle 3"/>
          <p:cNvSpPr>
            <a:spLocks noGrp="1"/>
          </p:cNvSpPr>
          <p:nvPr/>
        </p:nvSpPr>
        <p:spPr>
          <a:xfrm>
            <a:off x="1617213" y="2781722"/>
            <a:ext cx="7103814" cy="2484797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360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US" altLang="zh-CN" sz="3600" dirty="0" smtClean="0">
                <a:solidFill>
                  <a:srgbClr val="000000"/>
                </a:solidFill>
                <a:latin typeface="ArialMT"/>
              </a:rPr>
              <a:t>稳健性</a:t>
            </a:r>
          </a:p>
          <a:p>
            <a:pPr lvl="0"/>
            <a:endParaRPr lang="en-US" altLang="zh-CN" sz="3600" dirty="0" smtClean="0">
              <a:solidFill>
                <a:srgbClr val="000000"/>
              </a:solidFill>
              <a:latin typeface="ArialMT"/>
            </a:endParaRPr>
          </a:p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</a:t>
            </a:r>
            <a:r>
              <a:rPr lang="en-US" altLang="zh-CN" sz="3600" dirty="0" smtClean="0">
                <a:solidFill>
                  <a:srgbClr val="000000"/>
                </a:solidFill>
                <a:latin typeface="ArialMT"/>
              </a:rPr>
              <a:t>向后兼容性</a:t>
            </a:r>
          </a:p>
          <a:p>
            <a:endParaRPr lang="en-US" altLang="zh-CN" sz="3600" dirty="0" smtClean="0">
              <a:solidFill>
                <a:srgbClr val="000000"/>
              </a:solidFill>
              <a:latin typeface="ArialMT"/>
            </a:endParaRPr>
          </a:p>
          <a:p>
            <a:pPr lvl="0"/>
            <a:r>
              <a:rPr lang="en-US" altLang="zh-CN" sz="3600" dirty="0">
                <a:solidFill>
                  <a:srgbClr val="000000"/>
                </a:solidFill>
                <a:latin typeface="ArialMT"/>
              </a:rPr>
              <a:t>•对用户升级透明</a:t>
            </a:r>
          </a:p>
          <a:p>
            <a:endParaRPr lang="en-US" altLang="zh-CN" sz="3600" dirty="0">
              <a:solidFill>
                <a:srgbClr val="000000"/>
              </a:solidFill>
              <a:latin typeface="ArialMT"/>
            </a:endParaRPr>
          </a:p>
          <a:p>
            <a:pPr lvl="0"/>
            <a:endParaRPr lang="en-US" altLang="zh-CN" sz="3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36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434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Shared-state architecture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622598" y="2637706"/>
            <a:ext cx="5905500" cy="1092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dirty="0">
                <a:solidFill>
                  <a:srgbClr val="000000"/>
                </a:solidFill>
                <a:latin typeface="ArialMT"/>
                <a:ea typeface="ArialMT"/>
              </a:rPr>
              <a:t>•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</a:t>
            </a:r>
            <a:r>
              <a:rPr sz="2750" dirty="0" err="1">
                <a:solidFill>
                  <a:srgbClr val="000000"/>
                </a:solidFill>
                <a:latin typeface="DengXian"/>
                <a:ea typeface="DengXian"/>
              </a:rPr>
              <a:t>Malte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Schwarzkopf, Andy </a:t>
            </a:r>
          </a:p>
          <a:p>
            <a:pPr marL="228600">
              <a:lnSpc>
                <a:spcPts val="3000"/>
              </a:lnSpc>
            </a:pPr>
            <a:r>
              <a:rPr sz="2750" dirty="0" err="1">
                <a:solidFill>
                  <a:srgbClr val="000000"/>
                </a:solidFill>
                <a:latin typeface="DengXian"/>
                <a:ea typeface="DengXian"/>
              </a:rPr>
              <a:t>Konwinski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, Michael </a:t>
            </a:r>
            <a:r>
              <a:rPr sz="2750" dirty="0" err="1">
                <a:solidFill>
                  <a:srgbClr val="000000"/>
                </a:solidFill>
                <a:latin typeface="DengXian"/>
                <a:ea typeface="DengXian"/>
              </a:rPr>
              <a:t>Abd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-El-</a:t>
            </a:r>
            <a:r>
              <a:rPr sz="2750" dirty="0" err="1">
                <a:solidFill>
                  <a:srgbClr val="000000"/>
                </a:solidFill>
                <a:latin typeface="DengXian"/>
                <a:ea typeface="DengXian"/>
              </a:rPr>
              <a:t>Malek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, </a:t>
            </a:r>
          </a:p>
          <a:p>
            <a:pPr marL="228600">
              <a:lnSpc>
                <a:spcPts val="3000"/>
              </a:lnSpc>
            </a:pP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John Wilkes. </a:t>
            </a:r>
            <a:r>
              <a:rPr sz="2750" b="1" dirty="0">
                <a:solidFill>
                  <a:srgbClr val="000000"/>
                </a:solidFill>
                <a:latin typeface="DengXian-Bold"/>
                <a:ea typeface="DengXian-Bold"/>
              </a:rPr>
              <a:t>Omega: flexible, </a:t>
            </a: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817156" y="3839977"/>
            <a:ext cx="5283200" cy="7239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2600"/>
              </a:lnSpc>
            </a:pPr>
            <a:r>
              <a:rPr sz="2750" b="1" dirty="0">
                <a:solidFill>
                  <a:srgbClr val="000000"/>
                </a:solidFill>
                <a:latin typeface="DengXian-Bold"/>
                <a:ea typeface="DengXian-Bold"/>
              </a:rPr>
              <a:t>scalable schedulers for large </a:t>
            </a:r>
          </a:p>
          <a:p>
            <a:pPr>
              <a:lnSpc>
                <a:spcPts val="3100"/>
              </a:lnSpc>
            </a:pPr>
            <a:r>
              <a:rPr sz="2750" b="1" dirty="0">
                <a:solidFill>
                  <a:srgbClr val="000000"/>
                </a:solidFill>
                <a:latin typeface="DengXian-Bold"/>
                <a:ea typeface="DengXian-Bold"/>
              </a:rPr>
              <a:t>compute clusters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. (</a:t>
            </a:r>
            <a:r>
              <a:rPr sz="2750" dirty="0" err="1">
                <a:solidFill>
                  <a:srgbClr val="000000"/>
                </a:solidFill>
                <a:latin typeface="DengXian"/>
                <a:ea typeface="DengXian"/>
              </a:rPr>
              <a:t>EuroSys</a:t>
            </a:r>
            <a:r>
              <a:rPr sz="2750" dirty="0">
                <a:solidFill>
                  <a:srgbClr val="000000"/>
                </a:solidFill>
                <a:latin typeface="DengXian"/>
                <a:ea typeface="DengXian"/>
              </a:rPr>
              <a:t> 2013)</a:t>
            </a:r>
          </a:p>
        </p:txBody>
      </p:sp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7463358" y="1269378"/>
            <a:ext cx="411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70" y="1286880"/>
            <a:ext cx="7884824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DengXian-Light"/>
                <a:ea typeface="DengXian-Light"/>
              </a:rPr>
              <a:t>Shared-state architecture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793198" y="6400689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108839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7463358" y="1269378"/>
            <a:ext cx="4114800" cy="48768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/>
        </p:nvSpPr>
        <p:spPr>
          <a:xfrm>
            <a:off x="622598" y="2553847"/>
            <a:ext cx="5664200" cy="11049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每个调度程序可以运行不同的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已编程</a:t>
            </a:r>
          </a:p>
          <a:p>
            <a:pPr lvl="0"/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的调度策略在不同的代码库</a:t>
            </a:r>
            <a:r>
              <a:rPr lang="zh-CN" altLang="en-US" sz="2750" dirty="0" smtClean="0">
                <a:solidFill>
                  <a:srgbClr val="000000"/>
                </a:solidFill>
                <a:ea typeface="DengXian"/>
              </a:rPr>
              <a:t>以及不同的</a:t>
            </a:r>
            <a:endParaRPr lang="en-US" altLang="zh-CN" sz="2750" dirty="0" smtClean="0">
              <a:solidFill>
                <a:srgbClr val="000000"/>
              </a:solidFill>
              <a:ea typeface="DengXian"/>
            </a:endParaRPr>
          </a:p>
          <a:p>
            <a:pPr lvl="0"/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工作类型</a:t>
            </a:r>
            <a:endParaRPr lang="en-US" altLang="zh-CN" sz="2750" dirty="0">
              <a:solidFill>
                <a:srgbClr val="000000"/>
              </a:solidFill>
              <a:ea typeface="DengXian"/>
            </a:endParaRPr>
          </a:p>
          <a:p>
            <a:pPr marL="228600" lvl="0"/>
            <a:endParaRPr lang="en-US" altLang="zh-CN" sz="2750" dirty="0">
              <a:solidFill>
                <a:srgbClr val="000000"/>
              </a:solidFill>
              <a:ea typeface="DengXian"/>
            </a:endParaRP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622598" y="4066083"/>
            <a:ext cx="60833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每个调度</a:t>
            </a:r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者</a:t>
            </a:r>
            <a:r>
              <a:rPr lang="en-US" altLang="zh-CN" sz="2750" dirty="0" smtClean="0">
                <a:solidFill>
                  <a:srgbClr val="000000"/>
                </a:solidFill>
                <a:latin typeface="ArialMT"/>
              </a:rPr>
              <a:t>都有一个全局视图</a:t>
            </a:r>
            <a:r>
              <a:rPr lang="en-US" altLang="zh-CN" sz="2750" dirty="0" smtClean="0">
                <a:solidFill>
                  <a:srgbClr val="000000"/>
                </a:solidFill>
                <a:ea typeface="DengXian"/>
              </a:rPr>
              <a:t>集群</a:t>
            </a:r>
            <a:endParaRPr lang="en-US" altLang="zh-CN" sz="2750" dirty="0">
              <a:solidFill>
                <a:srgbClr val="000000"/>
              </a:solidFill>
              <a:ea typeface="DengXian"/>
            </a:endParaRPr>
          </a:p>
          <a:p>
            <a:pPr lvl="0"/>
            <a:endParaRPr lang="en-US" altLang="zh-CN" sz="275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624900" y="4941962"/>
            <a:ext cx="5905500" cy="33020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altLang="zh-CN" sz="2750" dirty="0">
                <a:solidFill>
                  <a:srgbClr val="000000"/>
                </a:solidFill>
                <a:latin typeface="ArialMT"/>
              </a:rPr>
              <a:t>•</a:t>
            </a:r>
            <a:r>
              <a:rPr lang="en-US" altLang="zh-CN" sz="2750" dirty="0" err="1" smtClean="0">
                <a:solidFill>
                  <a:srgbClr val="000000"/>
                </a:solidFill>
                <a:latin typeface="ArialMT"/>
              </a:rPr>
              <a:t>每个调度器都将任务分配给</a:t>
            </a:r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分区的</a:t>
            </a:r>
            <a:endParaRPr lang="en-US" altLang="zh-CN" sz="2750" dirty="0" smtClean="0">
              <a:solidFill>
                <a:srgbClr val="000000"/>
              </a:solidFill>
              <a:latin typeface="ArialMT"/>
            </a:endParaRPr>
          </a:p>
          <a:p>
            <a:r>
              <a:rPr lang="zh-CN" altLang="en-US" sz="2750" dirty="0" smtClean="0">
                <a:solidFill>
                  <a:srgbClr val="000000"/>
                </a:solidFill>
                <a:latin typeface="ArialMT"/>
              </a:rPr>
              <a:t>固定子集，</a:t>
            </a:r>
            <a:r>
              <a:rPr lang="en-US" altLang="zh-CN" sz="2750" dirty="0">
                <a:solidFill>
                  <a:srgbClr val="000000"/>
                </a:solidFill>
                <a:ea typeface="DengXian"/>
              </a:rPr>
              <a:t>而不是群集中的任何计算机</a:t>
            </a:r>
          </a:p>
          <a:p>
            <a:pPr lvl="0"/>
            <a:endParaRPr lang="en-US" altLang="zh-CN" sz="275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895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397</Words>
  <Application>Microsoft Office PowerPoint</Application>
  <PresentationFormat>自定义</PresentationFormat>
  <Paragraphs>170</Paragraphs>
  <Slides>22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ArialMT</vt:lpstr>
      <vt:lpstr>DengXian-Bold</vt:lpstr>
      <vt:lpstr>DengXian-Light</vt:lpstr>
      <vt:lpstr>DengXian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Times New Roman Italic</vt:lpstr>
      <vt:lpstr>第一PPT，www.1ppt.com</vt:lpstr>
      <vt:lpstr>PowerPoint 演示文稿</vt:lpstr>
      <vt:lpstr>PowerPoint 演示文稿</vt:lpstr>
      <vt:lpstr>PowerPoint 演示文稿</vt:lpstr>
      <vt:lpstr>阿里巴巴作业/任务统计</vt:lpstr>
      <vt:lpstr>PowerPoint 演示文稿</vt:lpstr>
      <vt:lpstr>PowerPoint 演示文稿</vt:lpstr>
      <vt:lpstr>PowerPoint 演示文稿</vt:lpstr>
      <vt:lpstr>Shared-state architecture</vt:lpstr>
      <vt:lpstr>Shared-state architecture</vt:lpstr>
      <vt:lpstr>Shared-state architecture: limitations</vt:lpstr>
      <vt:lpstr>冲突建模</vt:lpstr>
      <vt:lpstr>轻量化模拟</vt:lpstr>
      <vt:lpstr>轻量化模拟</vt:lpstr>
      <vt:lpstr>轻量化模拟</vt:lpstr>
      <vt:lpstr>轻量化模拟：结果</vt:lpstr>
      <vt:lpstr>ParSync</vt:lpstr>
      <vt:lpstr>ParSync</vt:lpstr>
      <vt:lpstr>同步策略的效果</vt:lpstr>
      <vt:lpstr>自适应调度策略</vt:lpstr>
      <vt:lpstr>自适应调度策略</vt:lpstr>
      <vt:lpstr>提高我们生产集群的调度能力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沉 鱼</cp:lastModifiedBy>
  <cp:revision>154</cp:revision>
  <dcterms:created xsi:type="dcterms:W3CDTF">2015-04-23T03:04:00Z</dcterms:created>
  <dcterms:modified xsi:type="dcterms:W3CDTF">2021-12-10T08:41:58Z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F6A2ACCF508046BA8EB9B7BA701C6431</vt:lpwstr>
  </property>
  <property fmtid="{D5CDD505-2E9C-101B-9397-08002B2CF9AE}" pid="3" name="KSOProductBuildVer">
    <vt:lpwstr>2052-11.1.0.10938</vt:lpwstr>
  </property>
</Properties>
</file>