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4" r:id="rId9"/>
    <p:sldId id="262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79" r:id="rId24"/>
    <p:sldId id="28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93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2097158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743200" cy="927525"/>
          </a:xfrm>
          <a:prstGeom prst="rect">
            <a:avLst/>
          </a:prstGeom>
        </p:spPr>
      </p:pic>
      <p:sp>
        <p:nvSpPr>
          <p:cNvPr id="1048613" name="矩形 7"/>
          <p:cNvSpPr/>
          <p:nvPr userDrawn="1"/>
        </p:nvSpPr>
        <p:spPr>
          <a:xfrm>
            <a:off x="8724901" y="0"/>
            <a:ext cx="34671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4" name="矩形 9"/>
          <p:cNvSpPr/>
          <p:nvPr userDrawn="1"/>
        </p:nvSpPr>
        <p:spPr>
          <a:xfrm>
            <a:off x="-1" y="5778000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5" name="矩形 10"/>
          <p:cNvSpPr/>
          <p:nvPr userDrawn="1"/>
        </p:nvSpPr>
        <p:spPr>
          <a:xfrm>
            <a:off x="-1" y="6498000"/>
            <a:ext cx="36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6" name="矩形 11"/>
          <p:cNvSpPr/>
          <p:nvPr userDrawn="1"/>
        </p:nvSpPr>
        <p:spPr>
          <a:xfrm>
            <a:off x="359999" y="6138000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4.jpe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占位符 10"/>
          <p:cNvPicPr>
            <a:picLocks noChangeAspect="1"/>
          </p:cNvPicPr>
          <p:nvPr/>
        </p:nvPicPr>
        <p:blipFill rotWithShape="1">
          <a:blip r:embed="rId1"/>
          <a:srcRect t="8356" r="1467" b="8356"/>
          <a:stretch>
            <a:fillRect/>
          </a:stretch>
        </p:blipFill>
        <p:spPr>
          <a:xfrm>
            <a:off x="3162025" y="0"/>
            <a:ext cx="9032515" cy="6858000"/>
          </a:xfrm>
          <a:prstGeom prst="rect">
            <a:avLst/>
          </a:prstGeom>
        </p:spPr>
      </p:pic>
      <p:sp>
        <p:nvSpPr>
          <p:cNvPr id="1048584" name="矩形 2"/>
          <p:cNvSpPr/>
          <p:nvPr/>
        </p:nvSpPr>
        <p:spPr>
          <a:xfrm>
            <a:off x="16042" y="0"/>
            <a:ext cx="1218184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43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585" name="矩形 3"/>
          <p:cNvSpPr/>
          <p:nvPr/>
        </p:nvSpPr>
        <p:spPr>
          <a:xfrm>
            <a:off x="0" y="-12700"/>
            <a:ext cx="12181840" cy="68707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  <a:alpha val="0"/>
                </a:schemeClr>
              </a:gs>
              <a:gs pos="78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97153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2305" y="383968"/>
            <a:ext cx="3823147" cy="1292431"/>
          </a:xfrm>
          <a:prstGeom prst="rect">
            <a:avLst/>
          </a:prstGeom>
        </p:spPr>
      </p:pic>
      <p:sp>
        <p:nvSpPr>
          <p:cNvPr id="1048586" name="文本框 5"/>
          <p:cNvSpPr txBox="1"/>
          <p:nvPr/>
        </p:nvSpPr>
        <p:spPr>
          <a:xfrm>
            <a:off x="376653" y="3535969"/>
            <a:ext cx="4259580" cy="26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11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HUAZHONG UNIVERSITY OF SCIENCE AND TECHNOLOGY</a:t>
            </a:r>
            <a:endParaRPr lang="zh-CN" altLang="en-US" sz="1200" spc="11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6" name="组合 6"/>
          <p:cNvGrpSpPr/>
          <p:nvPr/>
        </p:nvGrpSpPr>
        <p:grpSpPr>
          <a:xfrm>
            <a:off x="400359" y="2106644"/>
            <a:ext cx="11150600" cy="1322356"/>
            <a:chOff x="400359" y="2287397"/>
            <a:chExt cx="11150600" cy="1322356"/>
          </a:xfrm>
        </p:grpSpPr>
        <p:sp>
          <p:nvSpPr>
            <p:cNvPr id="1048587" name="文本框 7"/>
            <p:cNvSpPr txBox="1"/>
            <p:nvPr/>
          </p:nvSpPr>
          <p:spPr>
            <a:xfrm>
              <a:off x="400359" y="2287397"/>
              <a:ext cx="11150600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4000" b="1" spc="300" dirty="0">
                  <a:solidFill>
                    <a:srgbClr val="3156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ROART: Range-query Optimized Persistent ART</a:t>
              </a:r>
              <a:endParaRPr lang="zh-CN" altLang="en-US" sz="4000" b="1" spc="3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3145728" name="直接连接符 8"/>
            <p:cNvCxnSpPr/>
            <p:nvPr/>
          </p:nvCxnSpPr>
          <p:spPr>
            <a:xfrm>
              <a:off x="423675" y="3609753"/>
              <a:ext cx="6120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88" name="文本框 9"/>
          <p:cNvSpPr txBox="1"/>
          <p:nvPr/>
        </p:nvSpPr>
        <p:spPr>
          <a:xfrm>
            <a:off x="376653" y="4550062"/>
            <a:ext cx="295633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答辩学生：杨劲帆</a:t>
            </a:r>
            <a:endParaRPr lang="zh-CN" altLang="en-US" sz="1600" spc="1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590" name="文本框 11"/>
          <p:cNvSpPr txBox="1"/>
          <p:nvPr/>
        </p:nvSpPr>
        <p:spPr>
          <a:xfrm>
            <a:off x="400101" y="6238566"/>
            <a:ext cx="292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明德厚学   求是创新</a:t>
            </a:r>
            <a:endParaRPr lang="zh-CN" altLang="en-US" spc="1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0557F"/>
                </a:solidFill>
                <a:latin typeface="Times New Roman" panose="02020603050405020304" pitchFamily="18" charset="0"/>
                <a:ea typeface="华光标题宋_CNKI" panose="02000500000000000000" pitchFamily="2" charset="-122"/>
                <a:cs typeface="Times New Roman" panose="02020603050405020304" pitchFamily="18" charset="0"/>
              </a:rPr>
              <a:t>ART(Adaptive Radix Tree)</a:t>
            </a:r>
            <a:endParaRPr lang="en-US" sz="2400" dirty="0">
              <a:solidFill>
                <a:srgbClr val="30557F"/>
              </a:solidFill>
              <a:latin typeface="Times New Roman" panose="02020603050405020304" pitchFamily="18" charset="0"/>
              <a:ea typeface="华光标题宋_CNKI" panose="020005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51965" y="1592580"/>
            <a:ext cx="8884920" cy="1889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/>
              <a:t>Node Split：使用Path Compression，节点分割可能会在插入期间发生。节点拆分分为内	      部节点拆分和叶节点拆分两类，如图7所示。当新的插入(例如，L3)与内部	      节点(旧)的前缀不匹配时，就会发生内部节点分裂。新节点被创建并插入到	      树中，它指向L3和old。old前缀将被更新。当新的插入（L3）不匹配叶节点	   （L2）中的键时发生叶节点分割。将创建指向L2和L3的新节点并插入树中。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025" y="3863340"/>
            <a:ext cx="6908800" cy="2236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0557F"/>
                </a:solidFill>
                <a:latin typeface="Times New Roman" panose="02020603050405020304" pitchFamily="18" charset="0"/>
                <a:ea typeface="华光标题宋_CNKI" panose="02000500000000000000" pitchFamily="2" charset="-122"/>
                <a:cs typeface="Times New Roman" panose="02020603050405020304" pitchFamily="18" charset="0"/>
              </a:rPr>
              <a:t>ROART structure</a:t>
            </a:r>
            <a:endParaRPr lang="en-US" sz="2400" dirty="0">
              <a:solidFill>
                <a:srgbClr val="30557F"/>
              </a:solidFill>
              <a:latin typeface="Times New Roman" panose="02020603050405020304" pitchFamily="18" charset="0"/>
              <a:ea typeface="华光标题宋_CNKI" panose="020005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0" y="1953260"/>
            <a:ext cx="10551160" cy="3154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0557F"/>
                </a:solidFill>
                <a:latin typeface="Times New Roman" panose="02020603050405020304" pitchFamily="18" charset="0"/>
                <a:ea typeface="华光标题宋_CNKI" panose="02000500000000000000" pitchFamily="2" charset="-122"/>
                <a:cs typeface="Times New Roman" panose="02020603050405020304" pitchFamily="18" charset="0"/>
              </a:rPr>
              <a:t>ROART structure —— Query</a:t>
            </a:r>
            <a:endParaRPr lang="en-US" sz="2400" dirty="0">
              <a:solidFill>
                <a:srgbClr val="30557F"/>
              </a:solidFill>
              <a:latin typeface="Times New Roman" panose="02020603050405020304" pitchFamily="18" charset="0"/>
              <a:ea typeface="华光标题宋_CNKI" panose="020005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8639" name="矩形: 圆角 17"/>
          <p:cNvSpPr/>
          <p:nvPr/>
        </p:nvSpPr>
        <p:spPr>
          <a:xfrm>
            <a:off x="620395" y="2548255"/>
            <a:ext cx="1837055" cy="70802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查找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24480" y="2440940"/>
            <a:ext cx="84289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Reader搜索树，直到它到达叶子数组。它必须检查叶子数组点的每个叶节点，为了最大限度地减少这个开销，ROART将每个叶键的16位指纹（哈希值）嵌入到叶数组中的指针中</a:t>
            </a:r>
            <a:endParaRPr lang="zh-CN" altLang="en-US"/>
          </a:p>
        </p:txBody>
      </p:sp>
      <p:sp>
        <p:nvSpPr>
          <p:cNvPr id="1048624" name="矩形 17"/>
          <p:cNvSpPr/>
          <p:nvPr/>
        </p:nvSpPr>
        <p:spPr>
          <a:xfrm>
            <a:off x="2683510" y="2254885"/>
            <a:ext cx="8660765" cy="1199515"/>
          </a:xfrm>
          <a:prstGeom prst="rect">
            <a:avLst/>
          </a:prstGeom>
          <a:noFill/>
          <a:ln w="47625">
            <a:gradFill flip="none" rotWithShape="1">
              <a:gsLst>
                <a:gs pos="15000">
                  <a:schemeClr val="accent1">
                    <a:lumMod val="5000"/>
                    <a:lumOff val="95000"/>
                    <a:alpha val="0"/>
                  </a:schemeClr>
                </a:gs>
                <a:gs pos="77000">
                  <a:schemeClr val="accent1">
                    <a:lumMod val="60000"/>
                    <a:lumOff val="40000"/>
                    <a:alpha val="80000"/>
                  </a:schemeClr>
                </a:gs>
                <a:gs pos="100000">
                  <a:schemeClr val="accent1">
                    <a:alpha val="76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325" y="3036570"/>
            <a:ext cx="3112135" cy="326390"/>
          </a:xfrm>
          <a:prstGeom prst="rect">
            <a:avLst/>
          </a:prstGeom>
        </p:spPr>
      </p:pic>
      <p:sp>
        <p:nvSpPr>
          <p:cNvPr id="11" name="矩形: 圆角 17"/>
          <p:cNvSpPr/>
          <p:nvPr/>
        </p:nvSpPr>
        <p:spPr>
          <a:xfrm>
            <a:off x="620395" y="4609465"/>
            <a:ext cx="1837055" cy="70802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范围查询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矩形 17"/>
          <p:cNvSpPr/>
          <p:nvPr/>
        </p:nvSpPr>
        <p:spPr>
          <a:xfrm>
            <a:off x="2824480" y="4217670"/>
            <a:ext cx="8545830" cy="1492885"/>
          </a:xfrm>
          <a:prstGeom prst="rect">
            <a:avLst/>
          </a:prstGeom>
          <a:noFill/>
          <a:ln w="47625">
            <a:gradFill flip="none" rotWithShape="1">
              <a:gsLst>
                <a:gs pos="15000">
                  <a:schemeClr val="accent1">
                    <a:lumMod val="5000"/>
                    <a:lumOff val="95000"/>
                    <a:alpha val="0"/>
                  </a:schemeClr>
                </a:gs>
                <a:gs pos="77000">
                  <a:schemeClr val="accent1">
                    <a:lumMod val="60000"/>
                    <a:lumOff val="40000"/>
                    <a:alpha val="80000"/>
                  </a:schemeClr>
                </a:gs>
                <a:gs pos="100000">
                  <a:schemeClr val="accent1">
                    <a:alpha val="76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24480" y="4364990"/>
            <a:ext cx="84289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与ART的唯一区别是Key在叶数组中不是排序的，但键在叶数组之间排序。因此，只需要检查/排序开始和最后一个叶数组，以确保返回值在请求的范围内。如果值在返回之前需要完全排序，那么通过一些优化，例如跳过键的前缀，只比较键的不同部分，只会导致8.9%的性能下降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8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8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2" grpId="0"/>
      <p:bldP spid="1048639" grpId="0" animBg="1"/>
      <p:bldP spid="2" grpId="0"/>
      <p:bldP spid="1048624" grpId="0" animBg="1"/>
      <p:bldP spid="11" grpId="0" animBg="1"/>
      <p:bldP spid="12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0557F"/>
                </a:solidFill>
                <a:latin typeface="Times New Roman" panose="02020603050405020304" pitchFamily="18" charset="0"/>
                <a:ea typeface="华光标题宋_CNKI" panose="02000500000000000000" pitchFamily="2" charset="-122"/>
                <a:cs typeface="Times New Roman" panose="02020603050405020304" pitchFamily="18" charset="0"/>
              </a:rPr>
              <a:t>ROART structure —— Insert</a:t>
            </a:r>
            <a:endParaRPr lang="en-US" sz="2400" dirty="0">
              <a:solidFill>
                <a:srgbClr val="30557F"/>
              </a:solidFill>
              <a:latin typeface="Times New Roman" panose="02020603050405020304" pitchFamily="18" charset="0"/>
              <a:ea typeface="华光标题宋_CNKI" panose="020005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100" y="1836420"/>
            <a:ext cx="6545580" cy="31851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" y="1422400"/>
            <a:ext cx="5550535" cy="4787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0557F"/>
                </a:solidFill>
                <a:latin typeface="Times New Roman" panose="02020603050405020304" pitchFamily="18" charset="0"/>
                <a:ea typeface="华光标题宋_CNKI" panose="02000500000000000000" pitchFamily="2" charset="-122"/>
                <a:cs typeface="Times New Roman" panose="02020603050405020304" pitchFamily="18" charset="0"/>
              </a:rPr>
              <a:t>Reducing Persist Overhead</a:t>
            </a:r>
            <a:endParaRPr lang="en-US" sz="2400" dirty="0">
              <a:solidFill>
                <a:srgbClr val="30557F"/>
              </a:solidFill>
              <a:latin typeface="Times New Roman" panose="02020603050405020304" pitchFamily="18" charset="0"/>
              <a:ea typeface="华光标题宋_CNKI" panose="020005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865" y="1031240"/>
            <a:ext cx="4877435" cy="31864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845" y="4265930"/>
            <a:ext cx="6467475" cy="2592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0557F"/>
                </a:solidFill>
                <a:latin typeface="Times New Roman" panose="02020603050405020304" pitchFamily="18" charset="0"/>
                <a:ea typeface="华光标题宋_CNKI" panose="02000500000000000000" pitchFamily="2" charset="-122"/>
                <a:cs typeface="Times New Roman" panose="02020603050405020304" pitchFamily="18" charset="0"/>
              </a:rPr>
              <a:t>Reducing Persist Overhead</a:t>
            </a:r>
            <a:endParaRPr lang="en-US" sz="2400" dirty="0">
              <a:solidFill>
                <a:srgbClr val="30557F"/>
              </a:solidFill>
              <a:latin typeface="Times New Roman" panose="02020603050405020304" pitchFamily="18" charset="0"/>
              <a:ea typeface="华光标题宋_CNKI" panose="020005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8639" name="矩形: 圆角 17"/>
          <p:cNvSpPr/>
          <p:nvPr/>
        </p:nvSpPr>
        <p:spPr>
          <a:xfrm>
            <a:off x="2051050" y="3794760"/>
            <a:ext cx="2181225" cy="1295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Selective Metadata Persistence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矩形: 圆角 17"/>
          <p:cNvSpPr/>
          <p:nvPr/>
        </p:nvSpPr>
        <p:spPr>
          <a:xfrm>
            <a:off x="7301865" y="3794760"/>
            <a:ext cx="2181225" cy="1295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Minimally Ordered Split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左大括号 6"/>
          <p:cNvSpPr/>
          <p:nvPr/>
        </p:nvSpPr>
        <p:spPr>
          <a:xfrm rot="5400000">
            <a:off x="5213350" y="507365"/>
            <a:ext cx="1003935" cy="504063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60445" y="1677670"/>
            <a:ext cx="43110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solidFill>
                  <a:schemeClr val="accent1"/>
                </a:solidFill>
              </a:rPr>
              <a:t>两种途径</a:t>
            </a:r>
            <a:endParaRPr lang="zh-CN" altLang="en-US" sz="32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04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9" grpId="0" animBg="1"/>
      <p:bldP spid="5" grpId="0" animBg="1"/>
      <p:bldP spid="7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090" y="523240"/>
            <a:ext cx="824357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0557F"/>
                </a:solidFill>
                <a:latin typeface="Times New Roman" panose="02020603050405020304" pitchFamily="18" charset="0"/>
                <a:ea typeface="华光标题宋_CNKI" panose="02000500000000000000" pitchFamily="2" charset="-122"/>
                <a:cs typeface="Times New Roman" panose="02020603050405020304" pitchFamily="18" charset="0"/>
              </a:rPr>
              <a:t>Reducing Persist Overhead —— </a:t>
            </a:r>
            <a:r>
              <a:rPr lang="en-US" sz="2400" dirty="0">
                <a:solidFill>
                  <a:srgbClr val="30557F"/>
                </a:solidFill>
                <a:latin typeface="Times New Roman" panose="02020603050405020304" pitchFamily="18" charset="0"/>
                <a:ea typeface="华光标题宋_CNKI" panose="020005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Minimally Ordered Split</a:t>
            </a:r>
            <a:endParaRPr lang="en-US" sz="2400" dirty="0">
              <a:solidFill>
                <a:srgbClr val="30557F"/>
              </a:solidFill>
              <a:latin typeface="Times New Roman" panose="02020603050405020304" pitchFamily="18" charset="0"/>
              <a:ea typeface="华光标题宋_CNKI" panose="020005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595" y="1393825"/>
            <a:ext cx="6989445" cy="23539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50870" y="4200525"/>
            <a:ext cx="5812790" cy="2195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/>
              <a:t>内部节点分裂的步骤：</a:t>
            </a:r>
            <a:endParaRPr lang="zh-CN" altLang="en-US"/>
          </a:p>
          <a:p>
            <a:pPr>
              <a:lnSpc>
                <a:spcPct val="110000"/>
              </a:lnSpc>
            </a:pPr>
            <a:endParaRPr lang="zh-CN" altLang="en-US"/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/>
              <a:t>为L3分配新leaf node</a:t>
            </a:r>
            <a:endParaRPr lang="zh-CN" altLang="en-US"/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/>
              <a:t>分配内部节点，其中L3为该节点的孩子节点</a:t>
            </a:r>
            <a:endParaRPr lang="zh-CN" altLang="en-US"/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/>
              <a:t>更新内部节点指针</a:t>
            </a:r>
            <a:endParaRPr lang="zh-CN" altLang="en-US"/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/>
              <a:t>更新老节点的前缀</a:t>
            </a:r>
            <a:endParaRPr lang="zh-CN" altLang="en-US"/>
          </a:p>
          <a:p>
            <a:pPr marL="342900" indent="-342900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0557F"/>
                </a:solidFill>
                <a:latin typeface="Times New Roman" panose="02020603050405020304" pitchFamily="18" charset="0"/>
                <a:ea typeface="华光标题宋_CNKI" panose="02000500000000000000" pitchFamily="2" charset="-122"/>
                <a:cs typeface="Times New Roman" panose="02020603050405020304" pitchFamily="18" charset="0"/>
              </a:rPr>
              <a:t>Correctness —— DCMM</a:t>
            </a:r>
            <a:endParaRPr lang="en-US" sz="2400" dirty="0">
              <a:solidFill>
                <a:srgbClr val="30557F"/>
              </a:solidFill>
              <a:latin typeface="Times New Roman" panose="02020603050405020304" pitchFamily="18" charset="0"/>
              <a:ea typeface="华光标题宋_CNKI" panose="020005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520" y="1292225"/>
            <a:ext cx="6918960" cy="4831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0557F"/>
                </a:solidFill>
                <a:latin typeface="Times New Roman" panose="02020603050405020304" pitchFamily="18" charset="0"/>
                <a:ea typeface="华光标题宋_CNKI" panose="02000500000000000000" pitchFamily="2" charset="-122"/>
                <a:cs typeface="Times New Roman" panose="02020603050405020304" pitchFamily="18" charset="0"/>
              </a:rPr>
              <a:t>Correctness —— Recovery Processing</a:t>
            </a:r>
            <a:endParaRPr lang="en-US" sz="2400" dirty="0">
              <a:solidFill>
                <a:srgbClr val="30557F"/>
              </a:solidFill>
              <a:latin typeface="Times New Roman" panose="02020603050405020304" pitchFamily="18" charset="0"/>
              <a:ea typeface="华光标题宋_CNKI" panose="020005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660" y="1525270"/>
            <a:ext cx="7384415" cy="3806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0557F"/>
                </a:solidFill>
                <a:latin typeface="Times New Roman" panose="02020603050405020304" pitchFamily="18" charset="0"/>
                <a:ea typeface="华光标题宋_CNKI" panose="02000500000000000000" pitchFamily="2" charset="-122"/>
                <a:cs typeface="Times New Roman" panose="02020603050405020304" pitchFamily="18" charset="0"/>
              </a:rPr>
              <a:t>Correctness —— Instant Restart</a:t>
            </a:r>
            <a:endParaRPr lang="en-US" sz="2400" dirty="0">
              <a:solidFill>
                <a:srgbClr val="30557F"/>
              </a:solidFill>
              <a:latin typeface="Times New Roman" panose="02020603050405020304" pitchFamily="18" charset="0"/>
              <a:ea typeface="华光标题宋_CNKI" panose="020005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230" y="1921510"/>
            <a:ext cx="6479540" cy="3881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34"/>
          <p:cNvPicPr>
            <a:picLocks noChangeAspect="1"/>
          </p:cNvPicPr>
          <p:nvPr/>
        </p:nvPicPr>
        <p:blipFill rotWithShape="1">
          <a:blip r:embed="rId1"/>
          <a:srcRect t="54189"/>
          <a:stretch>
            <a:fillRect/>
          </a:stretch>
        </p:blipFill>
        <p:spPr>
          <a:xfrm>
            <a:off x="0" y="1772"/>
            <a:ext cx="10709838" cy="4902976"/>
          </a:xfrm>
          <a:prstGeom prst="rect">
            <a:avLst/>
          </a:prstGeom>
        </p:spPr>
      </p:pic>
      <p:sp>
        <p:nvSpPr>
          <p:cNvPr id="1048594" name="文本框 6"/>
          <p:cNvSpPr txBox="1">
            <a:spLocks noChangeArrowheads="1"/>
          </p:cNvSpPr>
          <p:nvPr/>
        </p:nvSpPr>
        <p:spPr bwMode="auto">
          <a:xfrm>
            <a:off x="9182247" y="1510891"/>
            <a:ext cx="726440" cy="4203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135" dirty="0">
                <a:solidFill>
                  <a:srgbClr val="345780"/>
                </a:solidFill>
                <a:latin typeface="+mn-ea"/>
                <a:ea typeface="+mn-ea"/>
              </a:rPr>
              <a:t>背景</a:t>
            </a:r>
            <a:endParaRPr lang="zh-CN" altLang="en-US" sz="2135" dirty="0">
              <a:solidFill>
                <a:srgbClr val="345780"/>
              </a:solidFill>
              <a:latin typeface="+mn-ea"/>
              <a:ea typeface="+mn-ea"/>
            </a:endParaRPr>
          </a:p>
        </p:txBody>
      </p:sp>
      <p:sp>
        <p:nvSpPr>
          <p:cNvPr id="1048595" name="矩形 2"/>
          <p:cNvSpPr/>
          <p:nvPr/>
        </p:nvSpPr>
        <p:spPr>
          <a:xfrm>
            <a:off x="9182247" y="1897845"/>
            <a:ext cx="9067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Background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sp>
        <p:nvSpPr>
          <p:cNvPr id="1048596" name="文本框 6"/>
          <p:cNvSpPr txBox="1">
            <a:spLocks noChangeArrowheads="1"/>
          </p:cNvSpPr>
          <p:nvPr/>
        </p:nvSpPr>
        <p:spPr bwMode="auto">
          <a:xfrm>
            <a:off x="9182248" y="2847158"/>
            <a:ext cx="1270000" cy="4203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135" dirty="0">
                <a:solidFill>
                  <a:srgbClr val="345780"/>
                </a:solidFill>
                <a:latin typeface="+mn-ea"/>
                <a:ea typeface="+mn-ea"/>
              </a:rPr>
              <a:t>实际优化</a:t>
            </a:r>
            <a:endParaRPr lang="zh-CN" altLang="en-US" sz="2135" dirty="0">
              <a:solidFill>
                <a:srgbClr val="345780"/>
              </a:solidFill>
              <a:latin typeface="+mn-ea"/>
              <a:ea typeface="+mn-ea"/>
            </a:endParaRPr>
          </a:p>
        </p:txBody>
      </p:sp>
      <p:sp>
        <p:nvSpPr>
          <p:cNvPr id="1048597" name="矩形 4"/>
          <p:cNvSpPr/>
          <p:nvPr/>
        </p:nvSpPr>
        <p:spPr>
          <a:xfrm>
            <a:off x="9182247" y="3234112"/>
            <a:ext cx="22656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Optimizations on practical aspects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sp>
        <p:nvSpPr>
          <p:cNvPr id="1048598" name="文本框 6"/>
          <p:cNvSpPr txBox="1">
            <a:spLocks noChangeArrowheads="1"/>
          </p:cNvSpPr>
          <p:nvPr/>
        </p:nvSpPr>
        <p:spPr bwMode="auto">
          <a:xfrm>
            <a:off x="9182248" y="4180030"/>
            <a:ext cx="726440" cy="4203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135" dirty="0">
                <a:solidFill>
                  <a:srgbClr val="345780"/>
                </a:solidFill>
                <a:latin typeface="+mn-ea"/>
                <a:ea typeface="+mn-ea"/>
              </a:rPr>
              <a:t>总结</a:t>
            </a:r>
            <a:endParaRPr lang="zh-CN" altLang="en-US" sz="2135" dirty="0">
              <a:solidFill>
                <a:srgbClr val="345780"/>
              </a:solidFill>
              <a:latin typeface="+mn-ea"/>
              <a:ea typeface="+mn-ea"/>
            </a:endParaRPr>
          </a:p>
        </p:txBody>
      </p:sp>
      <p:sp>
        <p:nvSpPr>
          <p:cNvPr id="1048599" name="矩形 6"/>
          <p:cNvSpPr/>
          <p:nvPr/>
        </p:nvSpPr>
        <p:spPr>
          <a:xfrm>
            <a:off x="9182247" y="4566984"/>
            <a:ext cx="85217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Conclusion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grpSp>
        <p:nvGrpSpPr>
          <p:cNvPr id="33" name="组合 9"/>
          <p:cNvGrpSpPr/>
          <p:nvPr/>
        </p:nvGrpSpPr>
        <p:grpSpPr>
          <a:xfrm>
            <a:off x="8484805" y="1561368"/>
            <a:ext cx="677030" cy="644252"/>
            <a:chOff x="5316408" y="1023858"/>
            <a:chExt cx="507772" cy="483189"/>
          </a:xfrm>
        </p:grpSpPr>
        <p:sp>
          <p:nvSpPr>
            <p:cNvPr id="1048602" name="椭圆 10"/>
            <p:cNvSpPr/>
            <p:nvPr/>
          </p:nvSpPr>
          <p:spPr>
            <a:xfrm>
              <a:off x="5316408" y="1023858"/>
              <a:ext cx="483189" cy="483189"/>
            </a:xfrm>
            <a:prstGeom prst="ellipse">
              <a:avLst/>
            </a:prstGeom>
            <a:solidFill>
              <a:srgbClr val="345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85A299"/>
                </a:solidFill>
              </a:endParaRPr>
            </a:p>
          </p:txBody>
        </p:sp>
        <p:sp>
          <p:nvSpPr>
            <p:cNvPr id="1048603" name="矩形 11"/>
            <p:cNvSpPr/>
            <p:nvPr/>
          </p:nvSpPr>
          <p:spPr bwMode="auto">
            <a:xfrm>
              <a:off x="5344121" y="1034619"/>
              <a:ext cx="480059" cy="4305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kern="1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cs typeface="Times New Roman" panose="02020603050405020304" pitchFamily="18" charset="0"/>
                </a:rPr>
                <a:t>01</a:t>
              </a:r>
              <a:endParaRPr lang="zh-CN" altLang="en-US" sz="3200" kern="1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组合 12"/>
          <p:cNvGrpSpPr/>
          <p:nvPr/>
        </p:nvGrpSpPr>
        <p:grpSpPr>
          <a:xfrm>
            <a:off x="8513303" y="2847158"/>
            <a:ext cx="677030" cy="644252"/>
            <a:chOff x="5316408" y="1023858"/>
            <a:chExt cx="507772" cy="483189"/>
          </a:xfrm>
        </p:grpSpPr>
        <p:sp>
          <p:nvSpPr>
            <p:cNvPr id="1048604" name="椭圆 13"/>
            <p:cNvSpPr/>
            <p:nvPr/>
          </p:nvSpPr>
          <p:spPr>
            <a:xfrm>
              <a:off x="5316408" y="1023858"/>
              <a:ext cx="483189" cy="483189"/>
            </a:xfrm>
            <a:prstGeom prst="ellipse">
              <a:avLst/>
            </a:prstGeom>
            <a:solidFill>
              <a:srgbClr val="345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85A299"/>
                </a:solidFill>
              </a:endParaRPr>
            </a:p>
          </p:txBody>
        </p:sp>
        <p:sp>
          <p:nvSpPr>
            <p:cNvPr id="1048605" name="矩形 14"/>
            <p:cNvSpPr/>
            <p:nvPr/>
          </p:nvSpPr>
          <p:spPr bwMode="auto">
            <a:xfrm>
              <a:off x="5344121" y="1034619"/>
              <a:ext cx="480059" cy="4305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kern="1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cs typeface="Times New Roman" panose="02020603050405020304" pitchFamily="18" charset="0"/>
                </a:rPr>
                <a:t>02</a:t>
              </a:r>
              <a:endParaRPr lang="zh-CN" altLang="en-US" sz="3200" kern="1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组合 15"/>
          <p:cNvGrpSpPr/>
          <p:nvPr/>
        </p:nvGrpSpPr>
        <p:grpSpPr>
          <a:xfrm>
            <a:off x="8509045" y="4169759"/>
            <a:ext cx="677030" cy="644252"/>
            <a:chOff x="5316408" y="1023858"/>
            <a:chExt cx="507772" cy="483189"/>
          </a:xfrm>
        </p:grpSpPr>
        <p:sp>
          <p:nvSpPr>
            <p:cNvPr id="1048606" name="椭圆 16"/>
            <p:cNvSpPr/>
            <p:nvPr/>
          </p:nvSpPr>
          <p:spPr>
            <a:xfrm>
              <a:off x="5316408" y="1023858"/>
              <a:ext cx="483189" cy="483189"/>
            </a:xfrm>
            <a:prstGeom prst="ellipse">
              <a:avLst/>
            </a:prstGeom>
            <a:solidFill>
              <a:srgbClr val="345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85A299"/>
                </a:solidFill>
              </a:endParaRPr>
            </a:p>
          </p:txBody>
        </p:sp>
        <p:sp>
          <p:nvSpPr>
            <p:cNvPr id="1048607" name="矩形 17"/>
            <p:cNvSpPr/>
            <p:nvPr/>
          </p:nvSpPr>
          <p:spPr bwMode="auto">
            <a:xfrm>
              <a:off x="5344121" y="1034619"/>
              <a:ext cx="480059" cy="4305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kern="1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cs typeface="Times New Roman" panose="02020603050405020304" pitchFamily="18" charset="0"/>
                </a:rPr>
                <a:t>03</a:t>
              </a:r>
              <a:endParaRPr lang="zh-CN" altLang="en-US" sz="3200" kern="1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097155" name="图片 32"/>
          <p:cNvPicPr>
            <a:picLocks noChangeAspect="1"/>
          </p:cNvPicPr>
          <p:nvPr/>
        </p:nvPicPr>
        <p:blipFill rotWithShape="1">
          <a:blip r:embed="rId2"/>
          <a:srcRect l="53884" t="41510" r="-53884" b="273"/>
          <a:stretch>
            <a:fillRect/>
          </a:stretch>
        </p:blipFill>
        <p:spPr>
          <a:xfrm>
            <a:off x="-13575" y="-17138"/>
            <a:ext cx="10345750" cy="6018974"/>
          </a:xfrm>
          <a:prstGeom prst="rect">
            <a:avLst/>
          </a:prstGeom>
        </p:spPr>
      </p:pic>
      <p:pic>
        <p:nvPicPr>
          <p:cNvPr id="2097156" name="图片 29"/>
          <p:cNvPicPr>
            <a:picLocks noChangeAspect="1"/>
          </p:cNvPicPr>
          <p:nvPr/>
        </p:nvPicPr>
        <p:blipFill rotWithShape="1">
          <a:blip r:embed="rId3"/>
          <a:srcRect l="15338" b="53100"/>
          <a:stretch>
            <a:fillRect/>
          </a:stretch>
        </p:blipFill>
        <p:spPr>
          <a:xfrm>
            <a:off x="-13574" y="2223139"/>
            <a:ext cx="8368603" cy="4635939"/>
          </a:xfrm>
          <a:prstGeom prst="rect">
            <a:avLst/>
          </a:prstGeom>
        </p:spPr>
      </p:pic>
      <p:sp>
        <p:nvSpPr>
          <p:cNvPr id="1048610" name="标题 1"/>
          <p:cNvSpPr txBox="1"/>
          <p:nvPr/>
        </p:nvSpPr>
        <p:spPr>
          <a:xfrm>
            <a:off x="937790" y="814563"/>
            <a:ext cx="2893102" cy="1479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dist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accent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solidFill>
                  <a:srgbClr val="3F618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  <a:endParaRPr lang="zh-CN" altLang="en-US" dirty="0">
              <a:solidFill>
                <a:srgbClr val="3F6188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611" name="文本占位符 2"/>
          <p:cNvSpPr txBox="1"/>
          <p:nvPr/>
        </p:nvSpPr>
        <p:spPr>
          <a:xfrm>
            <a:off x="-33464" y="1786991"/>
            <a:ext cx="4140200" cy="1479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zh-CN" altLang="en-US" sz="4800" kern="120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3F618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en-US" sz="3600" dirty="0">
              <a:solidFill>
                <a:srgbClr val="3F6188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097157" name="图片 3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40941" y="14472"/>
            <a:ext cx="2059340" cy="69616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矩形 6"/>
          <p:cNvSpPr/>
          <p:nvPr/>
        </p:nvSpPr>
        <p:spPr>
          <a:xfrm>
            <a:off x="481658" y="1392741"/>
            <a:ext cx="143821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b="1" cap="none" spc="0" dirty="0">
                <a:ln w="0"/>
                <a:solidFill>
                  <a:schemeClr val="bg2">
                    <a:lumMod val="90000"/>
                  </a:schemeClr>
                </a:solidFill>
                <a:effectLst/>
              </a:rPr>
              <a:t>03</a:t>
            </a:r>
            <a:endParaRPr lang="zh-CN" altLang="en-US" sz="8800" b="1" cap="none" spc="0" dirty="0">
              <a:ln w="0"/>
              <a:solidFill>
                <a:schemeClr val="bg2">
                  <a:lumMod val="90000"/>
                </a:schemeClr>
              </a:solidFill>
              <a:effectLst/>
            </a:endParaRPr>
          </a:p>
        </p:txBody>
      </p:sp>
      <p:sp>
        <p:nvSpPr>
          <p:cNvPr id="1048646" name="文本框 8"/>
          <p:cNvSpPr txBox="1"/>
          <p:nvPr/>
        </p:nvSpPr>
        <p:spPr>
          <a:xfrm>
            <a:off x="481657" y="2786996"/>
            <a:ext cx="7315996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dirty="0">
                <a:blipFill dpi="0" rotWithShape="1">
                  <a:blip r:embed="rId1"/>
                  <a:srcRect/>
                  <a:tile tx="0" ty="0" sx="100000" sy="100000" flip="none" algn="b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总</a:t>
            </a:r>
            <a:r>
              <a:rPr lang="en-US" altLang="zh-CN" sz="6000" dirty="0">
                <a:blipFill dpi="0" rotWithShape="1">
                  <a:blip r:embed="rId1"/>
                  <a:srcRect/>
                  <a:tile tx="0" ty="0" sx="100000" sy="100000" flip="none" algn="b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  </a:t>
            </a:r>
            <a:r>
              <a:rPr lang="zh-CN" altLang="en-US" sz="6000" dirty="0">
                <a:blipFill dpi="0" rotWithShape="1">
                  <a:blip r:embed="rId1"/>
                  <a:srcRect/>
                  <a:tile tx="0" ty="0" sx="100000" sy="100000" flip="none" algn="b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结</a:t>
            </a:r>
            <a:endParaRPr lang="zh-CN" altLang="en-US" sz="6000" dirty="0">
              <a:blipFill dpi="0" rotWithShape="1">
                <a:blip r:embed="rId1"/>
                <a:srcRect/>
                <a:tile tx="0" ty="0" sx="100000" sy="100000" flip="none" algn="br"/>
              </a:blip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1048647" name="文本框 10"/>
          <p:cNvSpPr txBox="1"/>
          <p:nvPr/>
        </p:nvSpPr>
        <p:spPr>
          <a:xfrm>
            <a:off x="596705" y="4048880"/>
            <a:ext cx="6193464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Conclusion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cxnSp>
        <p:nvCxnSpPr>
          <p:cNvPr id="3145738" name="直接连接符 11"/>
          <p:cNvCxnSpPr/>
          <p:nvPr/>
        </p:nvCxnSpPr>
        <p:spPr>
          <a:xfrm>
            <a:off x="5708337" y="6050179"/>
            <a:ext cx="64836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9" name="直接连接符 12"/>
          <p:cNvCxnSpPr/>
          <p:nvPr/>
        </p:nvCxnSpPr>
        <p:spPr>
          <a:xfrm>
            <a:off x="7495953" y="6544340"/>
            <a:ext cx="46960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40" name="直接连接符 15"/>
          <p:cNvCxnSpPr/>
          <p:nvPr/>
        </p:nvCxnSpPr>
        <p:spPr>
          <a:xfrm>
            <a:off x="11710341" y="3"/>
            <a:ext cx="0" cy="68579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97165" name="图片 3"/>
          <p:cNvPicPr>
            <a:picLocks noChangeAspect="1"/>
          </p:cNvPicPr>
          <p:nvPr/>
        </p:nvPicPr>
        <p:blipFill rotWithShape="1">
          <a:blip r:embed="rId1"/>
          <a:srcRect l="21803" r="22132"/>
          <a:stretch>
            <a:fillRect/>
          </a:stretch>
        </p:blipFill>
        <p:spPr>
          <a:xfrm>
            <a:off x="6790169" y="1233380"/>
            <a:ext cx="4319998" cy="43226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8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8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6" grpId="0"/>
      <p:bldP spid="10486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0557F"/>
                </a:solidFill>
                <a:latin typeface="Times New Roman" panose="02020603050405020304" pitchFamily="18" charset="0"/>
                <a:ea typeface="华光标题宋_CNKI" panose="02000500000000000000" pitchFamily="2" charset="-122"/>
                <a:cs typeface="Times New Roman" panose="02020603050405020304" pitchFamily="18" charset="0"/>
              </a:rPr>
              <a:t>Conclusion</a:t>
            </a:r>
            <a:endParaRPr lang="en-US" sz="2400" dirty="0">
              <a:solidFill>
                <a:srgbClr val="30557F"/>
              </a:solidFill>
              <a:latin typeface="Times New Roman" panose="02020603050405020304" pitchFamily="18" charset="0"/>
              <a:ea typeface="华光标题宋_CNKI" panose="020005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0090" y="1815465"/>
            <a:ext cx="10852785" cy="3928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400"/>
              <a:t>         </a:t>
            </a:r>
            <a:r>
              <a:rPr lang="zh-CN" altLang="en-US" sz="2400"/>
              <a:t>本文首先分析了功能、性能和正确性等三个实践方面。然后，ROART提出了几种优化方法：</a:t>
            </a:r>
            <a:endParaRPr lang="zh-CN" altLang="en-US" sz="2400"/>
          </a:p>
          <a:p>
            <a:pPr marL="1257300" lvl="2" indent="-342900">
              <a:lnSpc>
                <a:spcPct val="130000"/>
              </a:lnSpc>
              <a:buAutoNum type="arabicPeriod"/>
            </a:pPr>
            <a:r>
              <a:rPr lang="zh-CN" altLang="en-US" sz="2400"/>
              <a:t>叶压缩</a:t>
            </a:r>
            <a:endParaRPr lang="zh-CN" altLang="en-US" sz="2400"/>
          </a:p>
          <a:p>
            <a:pPr marL="1257300" lvl="2" indent="-342900">
              <a:lnSpc>
                <a:spcPct val="130000"/>
              </a:lnSpc>
              <a:buAutoNum type="arabicPeriod"/>
            </a:pPr>
            <a:r>
              <a:rPr lang="zh-CN" altLang="en-US" sz="2400"/>
              <a:t>入口压缩</a:t>
            </a:r>
            <a:endParaRPr lang="zh-CN" altLang="en-US" sz="2400"/>
          </a:p>
          <a:p>
            <a:pPr marL="1257300" lvl="2" indent="-342900">
              <a:lnSpc>
                <a:spcPct val="130000"/>
              </a:lnSpc>
              <a:buAutoNum type="arabicPeriod"/>
            </a:pPr>
            <a:r>
              <a:rPr lang="zh-CN" altLang="en-US" sz="2400"/>
              <a:t>选择性元数据持久性</a:t>
            </a:r>
            <a:endParaRPr lang="zh-CN" altLang="en-US" sz="2400"/>
          </a:p>
          <a:p>
            <a:pPr marL="1257300" lvl="2" indent="-342900">
              <a:lnSpc>
                <a:spcPct val="130000"/>
              </a:lnSpc>
              <a:buAutoNum type="arabicPeriod"/>
            </a:pPr>
            <a:r>
              <a:rPr lang="zh-CN" altLang="en-US" sz="2400"/>
              <a:t>最小有序分割</a:t>
            </a:r>
            <a:endParaRPr lang="zh-CN" altLang="en-US" sz="2400"/>
          </a:p>
          <a:p>
            <a:pPr marL="1257300" lvl="2" indent="-342900">
              <a:lnSpc>
                <a:spcPct val="130000"/>
              </a:lnSpc>
              <a:buAutoNum type="arabicPeriod"/>
            </a:pPr>
            <a:r>
              <a:rPr lang="zh-CN" altLang="en-US" sz="2400"/>
              <a:t>即时重启</a:t>
            </a:r>
            <a:endParaRPr lang="zh-CN" altLang="en-US" sz="2400"/>
          </a:p>
          <a:p>
            <a:pPr marL="342900" indent="-342900">
              <a:lnSpc>
                <a:spcPct val="130000"/>
              </a:lnSpc>
            </a:pPr>
            <a:r>
              <a:rPr lang="en-US" altLang="zh-CN" sz="2400"/>
              <a:t>          </a:t>
            </a:r>
            <a:r>
              <a:rPr lang="zh-CN" altLang="en-US" sz="2400"/>
              <a:t>最后，评估表明，在各种工作负载下，ROART可以优于其他最先进的索引。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图片占位符 10"/>
          <p:cNvPicPr>
            <a:picLocks noChangeAspect="1"/>
          </p:cNvPicPr>
          <p:nvPr/>
        </p:nvPicPr>
        <p:blipFill rotWithShape="1">
          <a:blip r:embed="rId1"/>
          <a:srcRect l="19084" t="8356" r="1467" b="8356"/>
          <a:stretch>
            <a:fillRect/>
          </a:stretch>
        </p:blipFill>
        <p:spPr>
          <a:xfrm>
            <a:off x="0" y="0"/>
            <a:ext cx="7283115" cy="6858000"/>
          </a:xfrm>
          <a:prstGeom prst="rect">
            <a:avLst/>
          </a:prstGeom>
        </p:spPr>
      </p:pic>
      <p:sp>
        <p:nvSpPr>
          <p:cNvPr id="1048720" name="矩形 2"/>
          <p:cNvSpPr/>
          <p:nvPr/>
        </p:nvSpPr>
        <p:spPr>
          <a:xfrm>
            <a:off x="0" y="0"/>
            <a:ext cx="1218184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43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721" name="矩形 1"/>
          <p:cNvSpPr/>
          <p:nvPr/>
        </p:nvSpPr>
        <p:spPr>
          <a:xfrm>
            <a:off x="10160" y="-12700"/>
            <a:ext cx="12181840" cy="68707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  <a:alpha val="0"/>
                </a:schemeClr>
              </a:gs>
              <a:gs pos="67000">
                <a:schemeClr val="accent1">
                  <a:lumMod val="20000"/>
                  <a:lumOff val="80000"/>
                </a:schemeClr>
              </a:gs>
              <a:gs pos="99000">
                <a:schemeClr val="accent5">
                  <a:lumMod val="30000"/>
                  <a:lumOff val="70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6000" b="1" i="0" u="none" strike="noStrike" kern="1200" cap="none" spc="300" normalizeH="0" baseline="0" noProof="0" dirty="0">
              <a:ln>
                <a:noFill/>
              </a:ln>
              <a:solidFill>
                <a:srgbClr val="315682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97172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06186" y="0"/>
            <a:ext cx="3823147" cy="1292431"/>
          </a:xfrm>
          <a:prstGeom prst="rect">
            <a:avLst/>
          </a:prstGeom>
        </p:spPr>
      </p:pic>
      <p:sp>
        <p:nvSpPr>
          <p:cNvPr id="1048722" name="文本框 7"/>
          <p:cNvSpPr txBox="1"/>
          <p:nvPr/>
        </p:nvSpPr>
        <p:spPr>
          <a:xfrm>
            <a:off x="8361680" y="2570319"/>
            <a:ext cx="450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spc="3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THANKS</a:t>
            </a:r>
            <a:endParaRPr lang="zh-CN" altLang="en-US" sz="6000" b="1" spc="3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48723" name="文本框 10"/>
          <p:cNvSpPr txBox="1"/>
          <p:nvPr/>
        </p:nvSpPr>
        <p:spPr>
          <a:xfrm>
            <a:off x="9983705" y="5067395"/>
            <a:ext cx="295633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答辩学生：杨劲帆</a:t>
            </a:r>
            <a:endParaRPr lang="zh-CN" altLang="en-US" sz="1600" spc="1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725" name="矩形 12"/>
          <p:cNvSpPr/>
          <p:nvPr/>
        </p:nvSpPr>
        <p:spPr>
          <a:xfrm>
            <a:off x="6323330" y="4498340"/>
            <a:ext cx="5736590" cy="34544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华中科技大学</a:t>
            </a:r>
            <a:r>
              <a:rPr lang="en-US" altLang="zh-CN" spc="3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2021</a:t>
            </a: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级  计算机科学与技术</a:t>
            </a: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学院 </a:t>
            </a:r>
            <a:endParaRPr lang="zh-CN" altLang="en-US" spc="3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48726" name="文本框 14"/>
          <p:cNvSpPr txBox="1"/>
          <p:nvPr/>
        </p:nvSpPr>
        <p:spPr>
          <a:xfrm>
            <a:off x="9570720" y="6345283"/>
            <a:ext cx="6558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明德厚学   求是创新</a:t>
            </a:r>
            <a:endParaRPr lang="zh-CN" altLang="en-US" sz="1800" spc="1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4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矩形 6"/>
          <p:cNvSpPr/>
          <p:nvPr/>
        </p:nvSpPr>
        <p:spPr>
          <a:xfrm>
            <a:off x="387747" y="1460006"/>
            <a:ext cx="1452879" cy="13995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b="1" cap="none" spc="0" dirty="0">
                <a:ln w="0"/>
                <a:solidFill>
                  <a:schemeClr val="bg2">
                    <a:lumMod val="90000"/>
                  </a:schemeClr>
                </a:solidFill>
                <a:effectLst/>
              </a:rPr>
              <a:t>01</a:t>
            </a:r>
            <a:endParaRPr lang="zh-CN" altLang="en-US" sz="8800" b="1" cap="none" spc="0" dirty="0">
              <a:ln w="0"/>
              <a:solidFill>
                <a:schemeClr val="bg2">
                  <a:lumMod val="90000"/>
                </a:schemeClr>
              </a:solidFill>
              <a:effectLst/>
            </a:endParaRPr>
          </a:p>
        </p:txBody>
      </p:sp>
      <p:sp>
        <p:nvSpPr>
          <p:cNvPr id="1048618" name="文本框 8"/>
          <p:cNvSpPr txBox="1"/>
          <p:nvPr/>
        </p:nvSpPr>
        <p:spPr>
          <a:xfrm>
            <a:off x="387747" y="3110023"/>
            <a:ext cx="7315996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dirty="0">
                <a:blipFill dpi="0" rotWithShape="1">
                  <a:blip r:embed="rId1"/>
                  <a:srcRect/>
                  <a:tile tx="0" ty="0" sx="100000" sy="100000" flip="none" algn="b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背</a:t>
            </a:r>
            <a:r>
              <a:rPr lang="en-US" altLang="zh-CN" sz="6000" dirty="0">
                <a:blipFill dpi="0" rotWithShape="1">
                  <a:blip r:embed="rId1"/>
                  <a:srcRect/>
                  <a:tile tx="0" ty="0" sx="100000" sy="100000" flip="none" algn="b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  </a:t>
            </a:r>
            <a:r>
              <a:rPr lang="zh-CN" altLang="en-US" sz="6000" dirty="0">
                <a:blipFill dpi="0" rotWithShape="1">
                  <a:blip r:embed="rId1"/>
                  <a:srcRect/>
                  <a:tile tx="0" ty="0" sx="100000" sy="100000" flip="none" algn="b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景</a:t>
            </a:r>
            <a:endParaRPr lang="zh-CN" altLang="en-US" sz="6000" dirty="0">
              <a:blipFill dpi="0" rotWithShape="1">
                <a:blip r:embed="rId1"/>
                <a:srcRect/>
                <a:tile tx="0" ty="0" sx="100000" sy="100000" flip="none" algn="br"/>
              </a:blip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1048619" name="文本框 10"/>
          <p:cNvSpPr txBox="1"/>
          <p:nvPr/>
        </p:nvSpPr>
        <p:spPr>
          <a:xfrm>
            <a:off x="949615" y="4313505"/>
            <a:ext cx="6193464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Background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cxnSp>
        <p:nvCxnSpPr>
          <p:cNvPr id="3145729" name="直接连接符 11"/>
          <p:cNvCxnSpPr/>
          <p:nvPr/>
        </p:nvCxnSpPr>
        <p:spPr>
          <a:xfrm>
            <a:off x="5708337" y="6050179"/>
            <a:ext cx="64836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0" name="直接连接符 12"/>
          <p:cNvCxnSpPr/>
          <p:nvPr/>
        </p:nvCxnSpPr>
        <p:spPr>
          <a:xfrm>
            <a:off x="7495953" y="6544340"/>
            <a:ext cx="46960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1" name="直接连接符 15"/>
          <p:cNvCxnSpPr/>
          <p:nvPr/>
        </p:nvCxnSpPr>
        <p:spPr>
          <a:xfrm>
            <a:off x="11710341" y="3"/>
            <a:ext cx="0" cy="68579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97159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072" y="1259712"/>
            <a:ext cx="4315611" cy="43217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8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8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8" grpId="0"/>
      <p:bldP spid="10486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背景</a:t>
            </a:r>
            <a:endParaRPr lang="zh-CN" altLang="en-US" sz="24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1048623" name="文本框 16"/>
          <p:cNvSpPr txBox="1"/>
          <p:nvPr/>
        </p:nvSpPr>
        <p:spPr>
          <a:xfrm>
            <a:off x="5669063" y="1823768"/>
            <a:ext cx="6093912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spc="100" dirty="0">
                <a:solidFill>
                  <a:srgbClr val="325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NVM</a:t>
            </a:r>
            <a:r>
              <a:rPr lang="zh-CN" altLang="en-US" sz="2800" b="1" spc="100" dirty="0">
                <a:solidFill>
                  <a:srgbClr val="325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（Non-Volatile Memory）</a:t>
            </a:r>
            <a:endParaRPr lang="zh-CN" altLang="en-US" sz="2800" b="1" spc="100" dirty="0">
              <a:solidFill>
                <a:srgbClr val="32588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624" name="矩形 17"/>
          <p:cNvSpPr/>
          <p:nvPr/>
        </p:nvSpPr>
        <p:spPr>
          <a:xfrm>
            <a:off x="1365383" y="2604978"/>
            <a:ext cx="10231438" cy="3100508"/>
          </a:xfrm>
          <a:prstGeom prst="rect">
            <a:avLst/>
          </a:prstGeom>
          <a:noFill/>
          <a:ln w="47625">
            <a:gradFill flip="none" rotWithShape="1">
              <a:gsLst>
                <a:gs pos="15000">
                  <a:schemeClr val="accent1">
                    <a:lumMod val="5000"/>
                    <a:lumOff val="95000"/>
                    <a:alpha val="0"/>
                  </a:schemeClr>
                </a:gs>
                <a:gs pos="77000">
                  <a:schemeClr val="accent1">
                    <a:lumMod val="60000"/>
                    <a:lumOff val="40000"/>
                    <a:alpha val="80000"/>
                  </a:schemeClr>
                </a:gs>
                <a:gs pos="100000">
                  <a:schemeClr val="accent1">
                    <a:alpha val="76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625" name="文本框 13"/>
          <p:cNvSpPr txBox="1"/>
          <p:nvPr/>
        </p:nvSpPr>
        <p:spPr>
          <a:xfrm>
            <a:off x="4634156" y="2843163"/>
            <a:ext cx="681282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+mn-ea"/>
                <a:sym typeface="+mn-ea"/>
              </a:rPr>
              <a:t>     非易失性存储器（英语：non-volatile memory，缩写为NVM）是指当电流关掉后，所存储的数据不会消失的电脑存储器。</a:t>
            </a:r>
            <a:endParaRPr lang="en-US" altLang="zh-CN" dirty="0">
              <a:latin typeface="+mn-ea"/>
              <a:sym typeface="+mn-ea"/>
            </a:endParaRPr>
          </a:p>
        </p:txBody>
      </p:sp>
      <p:cxnSp>
        <p:nvCxnSpPr>
          <p:cNvPr id="3145733" name="直接连接符 14"/>
          <p:cNvCxnSpPr/>
          <p:nvPr/>
        </p:nvCxnSpPr>
        <p:spPr>
          <a:xfrm>
            <a:off x="5751346" y="2346988"/>
            <a:ext cx="911546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6" name="observation-tool_18366"/>
          <p:cNvSpPr>
            <a:spLocks noChangeAspect="1"/>
          </p:cNvSpPr>
          <p:nvPr/>
        </p:nvSpPr>
        <p:spPr bwMode="auto">
          <a:xfrm flipH="1">
            <a:off x="5240380" y="1909046"/>
            <a:ext cx="352483" cy="351959"/>
          </a:xfrm>
          <a:custGeom>
            <a:avLst/>
            <a:gdLst>
              <a:gd name="T0" fmla="*/ 2078 w 5401"/>
              <a:gd name="T1" fmla="*/ 4156 h 5401"/>
              <a:gd name="T2" fmla="*/ 2959 w 5401"/>
              <a:gd name="T3" fmla="*/ 3957 h 5401"/>
              <a:gd name="T4" fmla="*/ 4127 w 5401"/>
              <a:gd name="T5" fmla="*/ 5126 h 5401"/>
              <a:gd name="T6" fmla="*/ 5125 w 5401"/>
              <a:gd name="T7" fmla="*/ 5126 h 5401"/>
              <a:gd name="T8" fmla="*/ 5125 w 5401"/>
              <a:gd name="T9" fmla="*/ 4127 h 5401"/>
              <a:gd name="T10" fmla="*/ 3958 w 5401"/>
              <a:gd name="T11" fmla="*/ 2959 h 5401"/>
              <a:gd name="T12" fmla="*/ 4156 w 5401"/>
              <a:gd name="T13" fmla="*/ 2078 h 5401"/>
              <a:gd name="T14" fmla="*/ 2078 w 5401"/>
              <a:gd name="T15" fmla="*/ 0 h 5401"/>
              <a:gd name="T16" fmla="*/ 0 w 5401"/>
              <a:gd name="T17" fmla="*/ 2078 h 5401"/>
              <a:gd name="T18" fmla="*/ 2078 w 5401"/>
              <a:gd name="T19" fmla="*/ 4156 h 5401"/>
              <a:gd name="T20" fmla="*/ 2078 w 5401"/>
              <a:gd name="T21" fmla="*/ 606 h 5401"/>
              <a:gd name="T22" fmla="*/ 3551 w 5401"/>
              <a:gd name="T23" fmla="*/ 2078 h 5401"/>
              <a:gd name="T24" fmla="*/ 2078 w 5401"/>
              <a:gd name="T25" fmla="*/ 3551 h 5401"/>
              <a:gd name="T26" fmla="*/ 606 w 5401"/>
              <a:gd name="T27" fmla="*/ 2078 h 5401"/>
              <a:gd name="T28" fmla="*/ 2078 w 5401"/>
              <a:gd name="T29" fmla="*/ 606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01" h="5401">
                <a:moveTo>
                  <a:pt x="2078" y="4156"/>
                </a:moveTo>
                <a:cubicBezTo>
                  <a:pt x="2393" y="4156"/>
                  <a:pt x="2691" y="4084"/>
                  <a:pt x="2959" y="3957"/>
                </a:cubicBezTo>
                <a:lnTo>
                  <a:pt x="4127" y="5126"/>
                </a:lnTo>
                <a:cubicBezTo>
                  <a:pt x="4403" y="5401"/>
                  <a:pt x="4850" y="5401"/>
                  <a:pt x="5125" y="5126"/>
                </a:cubicBezTo>
                <a:cubicBezTo>
                  <a:pt x="5401" y="4850"/>
                  <a:pt x="5401" y="4403"/>
                  <a:pt x="5125" y="4127"/>
                </a:cubicBezTo>
                <a:lnTo>
                  <a:pt x="3958" y="2959"/>
                </a:lnTo>
                <a:cubicBezTo>
                  <a:pt x="4084" y="2691"/>
                  <a:pt x="4156" y="2393"/>
                  <a:pt x="4156" y="2078"/>
                </a:cubicBezTo>
                <a:cubicBezTo>
                  <a:pt x="4156" y="932"/>
                  <a:pt x="3224" y="0"/>
                  <a:pt x="2078" y="0"/>
                </a:cubicBezTo>
                <a:cubicBezTo>
                  <a:pt x="933" y="0"/>
                  <a:pt x="0" y="932"/>
                  <a:pt x="0" y="2078"/>
                </a:cubicBezTo>
                <a:cubicBezTo>
                  <a:pt x="0" y="3224"/>
                  <a:pt x="933" y="4156"/>
                  <a:pt x="2078" y="4156"/>
                </a:cubicBezTo>
                <a:close/>
                <a:moveTo>
                  <a:pt x="2078" y="606"/>
                </a:moveTo>
                <a:cubicBezTo>
                  <a:pt x="2890" y="606"/>
                  <a:pt x="3551" y="1266"/>
                  <a:pt x="3551" y="2078"/>
                </a:cubicBezTo>
                <a:cubicBezTo>
                  <a:pt x="3551" y="2891"/>
                  <a:pt x="2890" y="3551"/>
                  <a:pt x="2078" y="3551"/>
                </a:cubicBezTo>
                <a:cubicBezTo>
                  <a:pt x="1266" y="3551"/>
                  <a:pt x="606" y="2891"/>
                  <a:pt x="606" y="2078"/>
                </a:cubicBezTo>
                <a:cubicBezTo>
                  <a:pt x="606" y="1266"/>
                  <a:pt x="1266" y="606"/>
                  <a:pt x="2078" y="606"/>
                </a:cubicBezTo>
                <a:close/>
              </a:path>
            </a:pathLst>
          </a:custGeom>
          <a:blipFill dpi="0" rotWithShape="1">
            <a:blip r:embed="rId2">
              <a:alphaModFix amt="89000"/>
              <a:duotone>
                <a:prstClr val="black"/>
                <a:schemeClr val="accent1">
                  <a:lumMod val="40000"/>
                  <a:lumOff val="60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88900" y="1711325"/>
            <a:ext cx="4490720" cy="44824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4"/>
          <a:stretch>
            <a:fillRect/>
          </a:stretch>
        </p:blipFill>
        <p:spPr>
          <a:xfrm>
            <a:off x="4789170" y="3710305"/>
            <a:ext cx="6657975" cy="17106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3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3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3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7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3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面临的问题</a:t>
            </a:r>
            <a:endParaRPr lang="zh-CN" altLang="en-US" sz="24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1048633" name="矩形: 圆角 10"/>
          <p:cNvSpPr/>
          <p:nvPr/>
        </p:nvSpPr>
        <p:spPr>
          <a:xfrm>
            <a:off x="747550" y="1615312"/>
            <a:ext cx="3198248" cy="4541969"/>
          </a:xfrm>
          <a:prstGeom prst="roundRect">
            <a:avLst>
              <a:gd name="adj" fmla="val 4724"/>
            </a:avLst>
          </a:prstGeom>
          <a:solidFill>
            <a:schemeClr val="bg1"/>
          </a:solidFill>
          <a:ln>
            <a:noFill/>
          </a:ln>
          <a:effectLst>
            <a:outerShdw blurRad="254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altLang="zh-CN" dirty="0">
                <a:latin typeface="+mn-ea"/>
                <a:sym typeface="+mn-ea"/>
              </a:rPr>
              <a:t>The campus covers an area of more than 7000 mu, with</a:t>
            </a:r>
            <a:endParaRPr lang="zh-CN" altLang="en-US" dirty="0"/>
          </a:p>
        </p:txBody>
      </p:sp>
      <p:sp>
        <p:nvSpPr>
          <p:cNvPr id="1048634" name="矩形: 圆角 13"/>
          <p:cNvSpPr/>
          <p:nvPr/>
        </p:nvSpPr>
        <p:spPr>
          <a:xfrm>
            <a:off x="4694145" y="1615312"/>
            <a:ext cx="3198248" cy="4541969"/>
          </a:xfrm>
          <a:prstGeom prst="roundRect">
            <a:avLst>
              <a:gd name="adj" fmla="val 4724"/>
            </a:avLst>
          </a:prstGeom>
          <a:solidFill>
            <a:schemeClr val="bg1"/>
          </a:solidFill>
          <a:ln>
            <a:noFill/>
          </a:ln>
          <a:effectLst>
            <a:outerShdw blurRad="254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altLang="zh-CN" sz="1800" dirty="0">
                <a:latin typeface="+mn-ea"/>
                <a:sym typeface="+mn-ea"/>
              </a:rPr>
              <a:t>It is known as "Forest University". The school has a complete teaching and research support system and complete public service facilities.</a:t>
            </a:r>
            <a:endParaRPr lang="en-US" altLang="zh-CN" sz="1800" dirty="0">
              <a:latin typeface="+mn-ea"/>
              <a:sym typeface="+mn-ea"/>
            </a:endParaRPr>
          </a:p>
          <a:p>
            <a:r>
              <a:rPr lang="en-US" altLang="zh-CN" sz="1800" dirty="0">
                <a:latin typeface="+mn-ea"/>
                <a:sym typeface="+mn-ea"/>
              </a:rPr>
              <a:t>The campus covers an area of more than 7000 mu, with verdant trees, green grass, elegant environment, beautiful scenery and 72% green coverage. </a:t>
            </a:r>
            <a:endParaRPr lang="zh-CN" altLang="en-US" sz="1800" dirty="0"/>
          </a:p>
        </p:txBody>
      </p:sp>
      <p:sp>
        <p:nvSpPr>
          <p:cNvPr id="1048635" name="矩形: 圆角 14"/>
          <p:cNvSpPr/>
          <p:nvPr/>
        </p:nvSpPr>
        <p:spPr>
          <a:xfrm>
            <a:off x="8640740" y="1615312"/>
            <a:ext cx="3198248" cy="4541969"/>
          </a:xfrm>
          <a:prstGeom prst="roundRect">
            <a:avLst>
              <a:gd name="adj" fmla="val 4724"/>
            </a:avLst>
          </a:prstGeom>
          <a:solidFill>
            <a:schemeClr val="bg1"/>
          </a:solidFill>
          <a:ln>
            <a:noFill/>
          </a:ln>
          <a:effectLst>
            <a:outerShdw blurRad="254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39" name="矩形: 圆角 17"/>
          <p:cNvSpPr/>
          <p:nvPr/>
        </p:nvSpPr>
        <p:spPr>
          <a:xfrm>
            <a:off x="1409700" y="1615440"/>
            <a:ext cx="1837055" cy="70802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Functionality</a:t>
            </a:r>
            <a:endParaRPr lang="en-US" altLang="zh-CN" sz="20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640" name="矩形: 圆角 18"/>
          <p:cNvSpPr/>
          <p:nvPr/>
        </p:nvSpPr>
        <p:spPr>
          <a:xfrm>
            <a:off x="5428615" y="1655445"/>
            <a:ext cx="1728470" cy="70802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Persistence Overhead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641" name="矩形: 圆角 19"/>
          <p:cNvSpPr/>
          <p:nvPr/>
        </p:nvSpPr>
        <p:spPr>
          <a:xfrm>
            <a:off x="9375775" y="1615440"/>
            <a:ext cx="1755140" cy="70802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Correctness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642" name="文本框 5"/>
          <p:cNvSpPr txBox="1"/>
          <p:nvPr/>
        </p:nvSpPr>
        <p:spPr>
          <a:xfrm>
            <a:off x="854204" y="2483522"/>
            <a:ext cx="2984938" cy="1124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latin typeface="+mn-ea"/>
                <a:sym typeface="+mn-ea"/>
              </a:rPr>
              <a:t>        这里分析了B+ Tree和radix trees在支持变长key和范围查询上的问题，然后说明了为什么要优化radix trees，而不是B+ Tree。</a:t>
            </a:r>
            <a:endParaRPr lang="en-US" altLang="zh-CN" sz="1400" dirty="0">
              <a:latin typeface="+mn-ea"/>
              <a:sym typeface="+mn-ea"/>
            </a:endParaRPr>
          </a:p>
        </p:txBody>
      </p:sp>
      <p:sp>
        <p:nvSpPr>
          <p:cNvPr id="1048643" name="文本框 21"/>
          <p:cNvSpPr txBox="1"/>
          <p:nvPr/>
        </p:nvSpPr>
        <p:spPr>
          <a:xfrm>
            <a:off x="4800799" y="2483521"/>
            <a:ext cx="2984938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latin typeface="+mn-ea"/>
                <a:sym typeface="+mn-ea"/>
              </a:rPr>
              <a:t>       由于cacheline和原子写的粒度不一致，为了保障系统crash时的原子性恢复，cflush和sfence需要被频繁的调用，来保证写入PM的顺序性。但是，sfence带来的开销十分昂贵。</a:t>
            </a:r>
            <a:endParaRPr lang="en-US" altLang="zh-CN" sz="1400" dirty="0">
              <a:latin typeface="+mn-ea"/>
              <a:sym typeface="+mn-ea"/>
            </a:endParaRPr>
          </a:p>
        </p:txBody>
      </p:sp>
      <p:sp>
        <p:nvSpPr>
          <p:cNvPr id="1048644" name="文本框 22"/>
          <p:cNvSpPr txBox="1"/>
          <p:nvPr/>
        </p:nvSpPr>
        <p:spPr>
          <a:xfrm>
            <a:off x="8747394" y="2483521"/>
            <a:ext cx="2984938" cy="1124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ea"/>
                <a:sym typeface="+mn-ea"/>
              </a:rPr>
              <a:t>Anomaly Resolution：脏读和丢失更新</a:t>
            </a:r>
            <a:endParaRPr lang="en-US" altLang="zh-CN" sz="1400" dirty="0">
              <a:latin typeface="+mn-ea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ea"/>
                <a:sym typeface="+mn-ea"/>
              </a:rPr>
              <a:t>Memory Safety：内存泄漏（元数据不一致）</a:t>
            </a:r>
            <a:endParaRPr lang="en-US" altLang="zh-CN" sz="1400" dirty="0">
              <a:latin typeface="+mn-ea"/>
              <a:sym typeface="+mn-ea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8695055" y="4116070"/>
            <a:ext cx="3114040" cy="16484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4331335"/>
            <a:ext cx="3091180" cy="14331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02335" y="3590925"/>
            <a:ext cx="2900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支持变长key和范围查询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908415" y="3590925"/>
            <a:ext cx="2900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支持异常处理，保证内存安全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76495" y="3590925"/>
            <a:ext cx="2900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减少持久化开销</a:t>
            </a:r>
            <a:endParaRPr lang="zh-CN" altLang="en-US"/>
          </a:p>
        </p:txBody>
      </p:sp>
      <p:sp>
        <p:nvSpPr>
          <p:cNvPr id="6" name="文本框 11"/>
          <p:cNvSpPr txBox="1"/>
          <p:nvPr/>
        </p:nvSpPr>
        <p:spPr>
          <a:xfrm>
            <a:off x="774922" y="52424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设计目标</a:t>
            </a:r>
            <a:endParaRPr lang="zh-CN" altLang="en-US" sz="24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4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4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4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4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4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4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4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0486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10486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1048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048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3" grpId="0" animBg="1"/>
      <p:bldP spid="1048634" grpId="0" animBg="1"/>
      <p:bldP spid="1048635" grpId="0" animBg="1"/>
      <p:bldP spid="1048639" grpId="0" animBg="1"/>
      <p:bldP spid="1048640" grpId="0" animBg="1"/>
      <p:bldP spid="1048641" grpId="0" animBg="1"/>
      <p:bldP spid="1048642" grpId="0"/>
      <p:bldP spid="1048643" grpId="0"/>
      <p:bldP spid="1048644" grpId="0"/>
      <p:bldP spid="1048642" grpId="1"/>
      <p:bldP spid="1048643" grpId="1"/>
      <p:bldP spid="1048644" grpId="1"/>
      <p:bldP spid="4" grpId="0"/>
      <p:bldP spid="5" grpId="0"/>
      <p:bldP spid="3" grpId="0"/>
      <p:bldP spid="104863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图片 5"/>
          <p:cNvPicPr>
            <a:picLocks noChangeAspect="1"/>
          </p:cNvPicPr>
          <p:nvPr/>
        </p:nvPicPr>
        <p:blipFill rotWithShape="1">
          <a:blip r:embed="rId1"/>
          <a:srcRect l="23158" r="20741"/>
          <a:stretch>
            <a:fillRect/>
          </a:stretch>
        </p:blipFill>
        <p:spPr>
          <a:xfrm>
            <a:off x="6765146" y="1269000"/>
            <a:ext cx="4320000" cy="4320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sp>
        <p:nvSpPr>
          <p:cNvPr id="1048627" name="矩形 6"/>
          <p:cNvSpPr/>
          <p:nvPr/>
        </p:nvSpPr>
        <p:spPr>
          <a:xfrm>
            <a:off x="387747" y="1460006"/>
            <a:ext cx="143821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b="1" cap="none" spc="0" dirty="0">
                <a:ln w="0"/>
                <a:solidFill>
                  <a:schemeClr val="bg2">
                    <a:lumMod val="90000"/>
                  </a:schemeClr>
                </a:solidFill>
                <a:effectLst/>
              </a:rPr>
              <a:t>02</a:t>
            </a:r>
            <a:endParaRPr lang="zh-CN" altLang="en-US" sz="8800" b="1" cap="none" spc="0" dirty="0">
              <a:ln w="0"/>
              <a:solidFill>
                <a:schemeClr val="bg2">
                  <a:lumMod val="90000"/>
                </a:schemeClr>
              </a:solidFill>
              <a:effectLst/>
            </a:endParaRPr>
          </a:p>
        </p:txBody>
      </p:sp>
      <p:sp>
        <p:nvSpPr>
          <p:cNvPr id="1048628" name="文本框 8"/>
          <p:cNvSpPr txBox="1"/>
          <p:nvPr/>
        </p:nvSpPr>
        <p:spPr>
          <a:xfrm>
            <a:off x="387747" y="3110023"/>
            <a:ext cx="7315996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dirty="0">
                <a:blipFill dpi="0" rotWithShape="1">
                  <a:blip r:embed="rId2"/>
                  <a:srcRect/>
                  <a:tile tx="0" ty="0" sx="100000" sy="100000" flip="none" algn="t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实</a:t>
            </a:r>
            <a:r>
              <a:rPr lang="en-US" altLang="zh-CN" sz="6000" dirty="0">
                <a:blipFill dpi="0" rotWithShape="1">
                  <a:blip r:embed="rId2"/>
                  <a:srcRect/>
                  <a:tile tx="0" ty="0" sx="100000" sy="100000" flip="none" algn="t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 </a:t>
            </a:r>
            <a:r>
              <a:rPr lang="zh-CN" altLang="en-US" sz="6000" dirty="0">
                <a:blipFill dpi="0" rotWithShape="1">
                  <a:blip r:embed="rId2"/>
                  <a:srcRect/>
                  <a:tile tx="0" ty="0" sx="100000" sy="100000" flip="none" algn="t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际</a:t>
            </a:r>
            <a:r>
              <a:rPr lang="en-US" altLang="zh-CN" sz="6000" dirty="0">
                <a:blipFill dpi="0" rotWithShape="1">
                  <a:blip r:embed="rId2"/>
                  <a:srcRect/>
                  <a:tile tx="0" ty="0" sx="100000" sy="100000" flip="none" algn="t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 </a:t>
            </a:r>
            <a:r>
              <a:rPr lang="zh-CN" altLang="en-US" sz="6000" dirty="0">
                <a:blipFill dpi="0" rotWithShape="1">
                  <a:blip r:embed="rId2"/>
                  <a:srcRect/>
                  <a:tile tx="0" ty="0" sx="100000" sy="100000" flip="none" algn="t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优</a:t>
            </a:r>
            <a:r>
              <a:rPr lang="en-US" altLang="zh-CN" sz="6000" dirty="0">
                <a:blipFill dpi="0" rotWithShape="1">
                  <a:blip r:embed="rId2"/>
                  <a:srcRect/>
                  <a:tile tx="0" ty="0" sx="100000" sy="100000" flip="none" algn="t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 </a:t>
            </a:r>
            <a:r>
              <a:rPr lang="zh-CN" altLang="en-US" sz="6000" dirty="0">
                <a:blipFill dpi="0" rotWithShape="1">
                  <a:blip r:embed="rId2"/>
                  <a:srcRect/>
                  <a:tile tx="0" ty="0" sx="100000" sy="100000" flip="none" algn="t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化</a:t>
            </a:r>
            <a:endParaRPr lang="zh-CN" altLang="en-US" sz="6000" dirty="0">
              <a:blipFill dpi="0" rotWithShape="1">
                <a:blip r:embed="rId2"/>
                <a:srcRect/>
                <a:tile tx="0" ty="0" sx="100000" sy="100000" flip="none" algn="tr"/>
              </a:blip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1048629" name="文本框 10"/>
          <p:cNvSpPr txBox="1"/>
          <p:nvPr/>
        </p:nvSpPr>
        <p:spPr>
          <a:xfrm>
            <a:off x="479715" y="4303345"/>
            <a:ext cx="6193464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Optimizations on practical aspects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</p:txBody>
      </p:sp>
      <p:cxnSp>
        <p:nvCxnSpPr>
          <p:cNvPr id="3145734" name="直接连接符 11"/>
          <p:cNvCxnSpPr/>
          <p:nvPr/>
        </p:nvCxnSpPr>
        <p:spPr>
          <a:xfrm>
            <a:off x="5708337" y="6050179"/>
            <a:ext cx="64836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连接符 12"/>
          <p:cNvCxnSpPr/>
          <p:nvPr/>
        </p:nvCxnSpPr>
        <p:spPr>
          <a:xfrm>
            <a:off x="7495953" y="6544340"/>
            <a:ext cx="46960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6" name="直接连接符 15"/>
          <p:cNvCxnSpPr/>
          <p:nvPr/>
        </p:nvCxnSpPr>
        <p:spPr>
          <a:xfrm>
            <a:off x="11710341" y="3"/>
            <a:ext cx="0" cy="68579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97163" name="图片 2"/>
          <p:cNvPicPr>
            <a:picLocks noChangeAspect="1"/>
          </p:cNvPicPr>
          <p:nvPr/>
        </p:nvPicPr>
        <p:blipFill rotWithShape="1">
          <a:blip r:embed="rId2"/>
          <a:srcRect l="43805" t="98" r="1" b="-98"/>
          <a:stretch>
            <a:fillRect/>
          </a:stretch>
        </p:blipFill>
        <p:spPr>
          <a:xfrm>
            <a:off x="6765145" y="1269000"/>
            <a:ext cx="4320000" cy="4324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8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8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8" grpId="0"/>
      <p:bldP spid="10486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0557F"/>
                </a:solidFill>
                <a:latin typeface="Times New Roman" panose="02020603050405020304" pitchFamily="18" charset="0"/>
                <a:ea typeface="华光标题宋_CNKI" panose="02000500000000000000" pitchFamily="2" charset="-122"/>
                <a:cs typeface="Times New Roman" panose="02020603050405020304" pitchFamily="18" charset="0"/>
              </a:rPr>
              <a:t>ROART</a:t>
            </a:r>
            <a:r>
              <a:rPr lang="zh-CN" altLang="en-US" sz="2400" dirty="0">
                <a:solidFill>
                  <a:srgbClr val="30557F"/>
                </a:solidFill>
                <a:latin typeface="Times New Roman" panose="02020603050405020304" pitchFamily="18" charset="0"/>
                <a:ea typeface="华光标题宋_CNKI" panose="02000500000000000000" pitchFamily="2" charset="-122"/>
                <a:cs typeface="Times New Roman" panose="02020603050405020304" pitchFamily="18" charset="0"/>
              </a:rPr>
              <a:t>的实际优化</a:t>
            </a:r>
            <a:endParaRPr lang="zh-CN" altLang="en-US" sz="2400" dirty="0">
              <a:solidFill>
                <a:srgbClr val="30557F"/>
              </a:solidFill>
              <a:latin typeface="Times New Roman" panose="02020603050405020304" pitchFamily="18" charset="0"/>
              <a:ea typeface="华光标题宋_CNKI" panose="020005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755" y="2388235"/>
            <a:ext cx="7718425" cy="40665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29790" y="1532255"/>
            <a:ext cx="79317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针对以上问题，本文提出了ART在Optane DC PM上的优化方案</a:t>
            </a:r>
            <a:endParaRPr lang="zh-CN" altLang="en-US"/>
          </a:p>
          <a:p>
            <a:pPr algn="ctr"/>
            <a:r>
              <a:rPr lang="zh-CN" altLang="en-US"/>
              <a:t>（一个持久的索引）</a:t>
            </a:r>
            <a:r>
              <a:rPr lang="en-US" altLang="zh-CN"/>
              <a:t>——ROART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3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3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3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7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3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0557F"/>
                </a:solidFill>
                <a:latin typeface="Times New Roman" panose="02020603050405020304" pitchFamily="18" charset="0"/>
                <a:ea typeface="华光标题宋_CNKI" panose="02000500000000000000" pitchFamily="2" charset="-122"/>
                <a:cs typeface="Times New Roman" panose="02020603050405020304" pitchFamily="18" charset="0"/>
              </a:rPr>
              <a:t>ROART</a:t>
            </a: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的实际优化</a:t>
            </a:r>
            <a:endParaRPr lang="zh-CN" altLang="en-US" sz="24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1048633" name="矩形: 圆角 10"/>
          <p:cNvSpPr/>
          <p:nvPr/>
        </p:nvSpPr>
        <p:spPr>
          <a:xfrm>
            <a:off x="747550" y="1615312"/>
            <a:ext cx="3198248" cy="4541969"/>
          </a:xfrm>
          <a:prstGeom prst="roundRect">
            <a:avLst>
              <a:gd name="adj" fmla="val 4724"/>
            </a:avLst>
          </a:prstGeom>
          <a:solidFill>
            <a:schemeClr val="bg1"/>
          </a:solidFill>
          <a:ln>
            <a:noFill/>
          </a:ln>
          <a:effectLst>
            <a:outerShdw blurRad="254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altLang="zh-CN" dirty="0">
                <a:latin typeface="+mn-ea"/>
                <a:sym typeface="+mn-ea"/>
              </a:rPr>
              <a:t>The campus covers an area of more than 7000 mu, with</a:t>
            </a:r>
            <a:endParaRPr lang="zh-CN" altLang="en-US" dirty="0"/>
          </a:p>
        </p:txBody>
      </p:sp>
      <p:sp>
        <p:nvSpPr>
          <p:cNvPr id="1048634" name="矩形: 圆角 13"/>
          <p:cNvSpPr/>
          <p:nvPr/>
        </p:nvSpPr>
        <p:spPr>
          <a:xfrm>
            <a:off x="4694145" y="1615312"/>
            <a:ext cx="3198248" cy="4541969"/>
          </a:xfrm>
          <a:prstGeom prst="roundRect">
            <a:avLst>
              <a:gd name="adj" fmla="val 4724"/>
            </a:avLst>
          </a:prstGeom>
          <a:solidFill>
            <a:schemeClr val="bg1"/>
          </a:solidFill>
          <a:ln>
            <a:noFill/>
          </a:ln>
          <a:effectLst>
            <a:outerShdw blurRad="254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altLang="zh-CN" sz="1800" dirty="0">
                <a:latin typeface="+mn-ea"/>
                <a:sym typeface="+mn-ea"/>
              </a:rPr>
              <a:t>It is known as "Forest University". The school has a complete teaching and research support system and complete public service facilities.</a:t>
            </a:r>
            <a:endParaRPr lang="en-US" altLang="zh-CN" sz="1800" dirty="0">
              <a:latin typeface="+mn-ea"/>
              <a:sym typeface="+mn-ea"/>
            </a:endParaRPr>
          </a:p>
          <a:p>
            <a:r>
              <a:rPr lang="en-US" altLang="zh-CN" sz="1800" dirty="0">
                <a:latin typeface="+mn-ea"/>
                <a:sym typeface="+mn-ea"/>
              </a:rPr>
              <a:t>The campus covers an area of more than 7000 mu, with verdant trees, green grass, elegant environment, beautiful scenery and 72% green coverage. </a:t>
            </a:r>
            <a:endParaRPr lang="zh-CN" altLang="en-US" sz="1800" dirty="0"/>
          </a:p>
        </p:txBody>
      </p:sp>
      <p:sp>
        <p:nvSpPr>
          <p:cNvPr id="1048635" name="矩形: 圆角 14"/>
          <p:cNvSpPr/>
          <p:nvPr/>
        </p:nvSpPr>
        <p:spPr>
          <a:xfrm>
            <a:off x="8640740" y="1615312"/>
            <a:ext cx="3198248" cy="4541969"/>
          </a:xfrm>
          <a:prstGeom prst="roundRect">
            <a:avLst>
              <a:gd name="adj" fmla="val 4724"/>
            </a:avLst>
          </a:prstGeom>
          <a:solidFill>
            <a:schemeClr val="bg1"/>
          </a:solidFill>
          <a:ln>
            <a:noFill/>
          </a:ln>
          <a:effectLst>
            <a:outerShdw blurRad="254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39" name="矩形: 圆角 17"/>
          <p:cNvSpPr/>
          <p:nvPr/>
        </p:nvSpPr>
        <p:spPr>
          <a:xfrm>
            <a:off x="1409700" y="1615440"/>
            <a:ext cx="1837055" cy="70802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Functionality</a:t>
            </a:r>
            <a:endParaRPr lang="en-US" altLang="zh-CN" sz="20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640" name="矩形: 圆角 18"/>
          <p:cNvSpPr/>
          <p:nvPr/>
        </p:nvSpPr>
        <p:spPr>
          <a:xfrm>
            <a:off x="5391150" y="1615440"/>
            <a:ext cx="1839595" cy="70802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Performance</a:t>
            </a:r>
            <a:endParaRPr lang="en-US" altLang="zh-CN" sz="20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641" name="矩形: 圆角 19"/>
          <p:cNvSpPr/>
          <p:nvPr/>
        </p:nvSpPr>
        <p:spPr>
          <a:xfrm>
            <a:off x="9375775" y="1615440"/>
            <a:ext cx="1755140" cy="70802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Correctness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2335" y="3590925"/>
            <a:ext cx="2900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/>
              <a:t>叶压缩：优化范围查询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83320" y="2600325"/>
            <a:ext cx="2900680" cy="3080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非临时存储：解决异常情况</a:t>
            </a:r>
            <a:endParaRPr lang="zh-CN" altLang="en-US"/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DCMM</a:t>
            </a:r>
            <a:r>
              <a:rPr lang="zh-CN" altLang="en-US"/>
              <a:t>：在分配期间以最小的持久性防止内存泄漏</a:t>
            </a:r>
            <a:endParaRPr lang="zh-CN" altLang="en-US"/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即时重启：消除</a:t>
            </a:r>
            <a:r>
              <a:rPr lang="en-US" altLang="zh-CN"/>
              <a:t>DCMM</a:t>
            </a:r>
            <a:r>
              <a:rPr lang="zh-CN" altLang="en-US"/>
              <a:t>的长恢复时间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42510" y="2600325"/>
            <a:ext cx="2900680" cy="3412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条目压缩：仅对结构信息使用一条持久指令</a:t>
            </a:r>
            <a:endParaRPr lang="zh-CN" altLang="en-US"/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选择性元数据持久性：减少持久性元数据的数量</a:t>
            </a:r>
            <a:endParaRPr lang="zh-CN" altLang="en-US"/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最低顺序分割：减少内部节点分割中的</a:t>
            </a:r>
            <a:r>
              <a:rPr lang="en-US" altLang="zh-CN"/>
              <a:t>sfence</a:t>
            </a:r>
            <a:r>
              <a:rPr lang="zh-CN" altLang="en-US"/>
              <a:t>指令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4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4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4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4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3" grpId="0" bldLvl="0" animBg="1"/>
      <p:bldP spid="1048634" grpId="0" bldLvl="0" animBg="1"/>
      <p:bldP spid="1048635" grpId="0" bldLvl="0" animBg="1"/>
      <p:bldP spid="1048639" grpId="0" bldLvl="0" animBg="1"/>
      <p:bldP spid="1048640" grpId="0" bldLvl="0" animBg="1"/>
      <p:bldP spid="1048641" grpId="0" bldLvl="0" animBg="1"/>
      <p:bldP spid="4" grpId="0"/>
      <p:bldP spid="5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0557F"/>
                </a:solidFill>
                <a:latin typeface="Times New Roman" panose="02020603050405020304" pitchFamily="18" charset="0"/>
                <a:ea typeface="华光标题宋_CNKI" panose="02000500000000000000" pitchFamily="2" charset="-122"/>
                <a:cs typeface="Times New Roman" panose="02020603050405020304" pitchFamily="18" charset="0"/>
              </a:rPr>
              <a:t>ART(Adaptive Radix Tree)</a:t>
            </a:r>
            <a:endParaRPr lang="en-US" sz="2400" dirty="0">
              <a:solidFill>
                <a:srgbClr val="30557F"/>
              </a:solidFill>
              <a:latin typeface="Times New Roman" panose="02020603050405020304" pitchFamily="18" charset="0"/>
              <a:ea typeface="华光标题宋_CNKI" panose="020005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71980" y="1489710"/>
            <a:ext cx="8448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ART是一种空间效率高的基树，它的基数是256，每个节点代表Key的一个1字节字符。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51965" y="2241550"/>
            <a:ext cx="88849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Path Compression：根树的高度可以通过Path Compression来降低，如图6所示。只有一		个子节点的节点被合并到它的子节点中，它所代表的字符被合并到它		的子节点的前缀中。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965" y="3270250"/>
            <a:ext cx="6149340" cy="3123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2" grpId="0"/>
      <p:bldP spid="4" grpId="0"/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2752</Words>
  <Application>WPS 演示</Application>
  <PresentationFormat>宽屏</PresentationFormat>
  <Paragraphs>182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Calibri Light</vt:lpstr>
      <vt:lpstr>方正宋刻本秀楷简体</vt:lpstr>
      <vt:lpstr>方正兰亭黑_GBK</vt:lpstr>
      <vt:lpstr>黑体</vt:lpstr>
      <vt:lpstr>Times New Roman</vt:lpstr>
      <vt:lpstr>思源宋体 CN Heavy</vt:lpstr>
      <vt:lpstr>华光标题宋_CNKI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杨劲帆</dc:creator>
  <cp:lastModifiedBy>一路向北</cp:lastModifiedBy>
  <cp:revision>12</cp:revision>
  <dcterms:created xsi:type="dcterms:W3CDTF">2021-12-22T06:10:00Z</dcterms:created>
  <dcterms:modified xsi:type="dcterms:W3CDTF">2021-12-24T03:20:18Z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E2A0D4FF924B4B25BE046F097B368533</vt:lpwstr>
  </property>
  <property fmtid="{D5CDD505-2E9C-101B-9397-08002B2CF9AE}" pid="3" name="KSOProductBuildVer">
    <vt:lpwstr>2052-11.1.0.11194</vt:lpwstr>
  </property>
</Properties>
</file>