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300" r:id="rId6"/>
    <p:sldId id="301" r:id="rId7"/>
    <p:sldId id="302" r:id="rId8"/>
    <p:sldId id="303" r:id="rId9"/>
    <p:sldId id="304" r:id="rId10"/>
    <p:sldId id="261" r:id="rId11"/>
    <p:sldId id="280" r:id="rId12"/>
    <p:sldId id="305" r:id="rId13"/>
    <p:sldId id="306" r:id="rId14"/>
    <p:sldId id="307" r:id="rId15"/>
    <p:sldId id="308" r:id="rId16"/>
    <p:sldId id="309" r:id="rId17"/>
    <p:sldId id="310" r:id="rId18"/>
    <p:sldId id="263" r:id="rId19"/>
    <p:sldId id="279" r:id="rId20"/>
    <p:sldId id="311" r:id="rId21"/>
    <p:sldId id="312" r:id="rId22"/>
    <p:sldId id="298" r:id="rId23"/>
    <p:sldId id="299" r:id="rId24"/>
    <p:sldId id="27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 autoAdjust="0"/>
    <p:restoredTop sz="93276" autoAdjust="0"/>
  </p:normalViewPr>
  <p:slideViewPr>
    <p:cSldViewPr snapToGrid="0">
      <p:cViewPr varScale="1">
        <p:scale>
          <a:sx n="106" d="100"/>
          <a:sy n="106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前一次游走点为绿点。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1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α</a:t>
            </a:r>
            <a:r>
              <a:rPr lang="zh-CN" altLang="en-US" dirty="0"/>
              <a:t>取决于图的拓扑结构和游走历史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6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76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8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8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4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1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随机游走算法相比于</a:t>
            </a:r>
            <a:r>
              <a:rPr lang="en-US" altLang="zh-CN" dirty="0"/>
              <a:t>BFS</a:t>
            </a:r>
            <a:r>
              <a:rPr lang="zh-CN" altLang="en-US" dirty="0"/>
              <a:t>，会导致更多的线程和并行问题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6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82579" y="2453354"/>
            <a:ext cx="11014618" cy="975646"/>
            <a:chOff x="382579" y="2634107"/>
            <a:chExt cx="11014618" cy="975646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82579" y="2634107"/>
              <a:ext cx="110146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pc="300" dirty="0" err="1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KnightKing</a:t>
              </a:r>
              <a:r>
                <a:rPr lang="en-US" altLang="zh-CN" sz="28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: A Fast Distributed Graph Random Walk</a:t>
              </a:r>
            </a:p>
            <a:p>
              <a:r>
                <a:rPr lang="en-US" altLang="zh-CN" sz="28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Engine</a:t>
              </a:r>
              <a:endParaRPr lang="zh-CN" altLang="en-US" sz="28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/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汇报学生：邹鸿志</a:t>
            </a: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>
            <a:picLocks noChangeAspect="1"/>
          </p:cNvPicPr>
          <p:nvPr/>
        </p:nvPicPr>
        <p:blipFill rotWithShape="1">
          <a:blip r:embed="rId2"/>
          <a:srcRect l="23158" r="20741"/>
          <a:stretch>
            <a:fillRect/>
          </a:stretch>
        </p:blipFill>
        <p:spPr>
          <a:xfrm>
            <a:off x="6765146" y="1269000"/>
            <a:ext cx="4320000" cy="43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048627" name="矩形 6"/>
          <p:cNvSpPr/>
          <p:nvPr/>
        </p:nvSpPr>
        <p:spPr>
          <a:xfrm>
            <a:off x="387747" y="1460006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02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3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关键技术</a:t>
            </a:r>
          </a:p>
        </p:txBody>
      </p:sp>
      <p:sp>
        <p:nvSpPr>
          <p:cNvPr id="1048629" name="文本框 10"/>
          <p:cNvSpPr txBox="1"/>
          <p:nvPr/>
        </p:nvSpPr>
        <p:spPr>
          <a:xfrm>
            <a:off x="479715" y="430334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Key Technology</a:t>
            </a:r>
          </a:p>
        </p:txBody>
      </p:sp>
      <p:cxnSp>
        <p:nvCxnSpPr>
          <p:cNvPr id="3145734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3" name="图片 2"/>
          <p:cNvPicPr>
            <a:picLocks noChangeAspect="1"/>
          </p:cNvPicPr>
          <p:nvPr/>
        </p:nvPicPr>
        <p:blipFill rotWithShape="1">
          <a:blip r:embed="rId3"/>
          <a:srcRect l="43805" t="98" r="1" b="-98"/>
          <a:stretch>
            <a:fillRect/>
          </a:stretch>
        </p:blipFill>
        <p:spPr>
          <a:xfrm>
            <a:off x="6765145" y="1269000"/>
            <a:ext cx="4320000" cy="4324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统一的转移概率定义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22077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分解转移概率定义为静态部分、动态部分和扩展部分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静态：反映输入图的属性，保持不变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动态：反映游走点表现和状态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扩展：反映游走指定的终止条件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举例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278269-AFE9-4788-B75E-06FBB7FA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9" y="3623470"/>
            <a:ext cx="1838095" cy="16571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5AECFD-E31C-4BD1-B8A4-90B4F15D0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506" y="5565775"/>
            <a:ext cx="2704762" cy="4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C73B0-2E22-4160-A208-90C16E461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146" y="3690137"/>
            <a:ext cx="1866667" cy="15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A2200A-8B55-48D4-973C-8CD212A6E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652" y="5616586"/>
            <a:ext cx="2857143" cy="4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CAB39B-61F8-4F7A-9984-88E1583BE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020" y="1859642"/>
            <a:ext cx="4161535" cy="109423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71F3E52-0127-4FAF-8146-E1DAEE98917A}"/>
              </a:ext>
            </a:extLst>
          </p:cNvPr>
          <p:cNvSpPr/>
          <p:nvPr/>
        </p:nvSpPr>
        <p:spPr>
          <a:xfrm>
            <a:off x="5984341" y="2290527"/>
            <a:ext cx="986827" cy="33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0C1950-EB67-442C-BA97-D2CF8963F4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2795" y="3835982"/>
            <a:ext cx="2990476" cy="866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静态随机游走：边扫描一次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1292225"/>
            <a:ext cx="11271250" cy="4706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在运行开始时进行预先处理，对所有边只扫描一次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000" dirty="0" err="1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KnightKing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使用以存在的方法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Inverse Transform Sampling (ITS)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在一维空间中统一采样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时间和空间构建索引数组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O(log(n))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时间采用二分查找采样边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Alias Method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将每列的概率拆分为多个片段，并构造等和存储桶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桶均匀采样，桶内边加权采样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时间和空间构建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alias table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时间采样边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4E37A7-4789-48E9-8710-1464D4D83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282" y="4820553"/>
            <a:ext cx="3462414" cy="14904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5CED4D-96BD-4F0F-A358-6E1B90379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4844" y="2378802"/>
            <a:ext cx="2040138" cy="210039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10692A86-CB6F-468B-B4A2-D61755D6CB26}"/>
              </a:ext>
            </a:extLst>
          </p:cNvPr>
          <p:cNvSpPr/>
          <p:nvPr/>
        </p:nvSpPr>
        <p:spPr>
          <a:xfrm>
            <a:off x="6355715" y="3022090"/>
            <a:ext cx="814630" cy="406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FEE38E5-4145-48F6-AD03-C197FBF60B0C}"/>
              </a:ext>
            </a:extLst>
          </p:cNvPr>
          <p:cNvSpPr/>
          <p:nvPr/>
        </p:nvSpPr>
        <p:spPr>
          <a:xfrm>
            <a:off x="6305737" y="5260210"/>
            <a:ext cx="814630" cy="406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3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动态随机游走期间消除所有边扫描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0112" y="1291943"/>
            <a:ext cx="11271250" cy="1336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关键思想：拒绝采样（</a:t>
            </a: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rejection sampling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过去方式：扫描所有边，以适当概率选出一条边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现在方式：先采样，然后只检查采样的那条边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0676AD-DEC4-4B09-A6AC-D6F01BEE9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10" y="2743396"/>
            <a:ext cx="7447589" cy="17901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093854-1316-4037-A7C1-6A64435B6D65}"/>
              </a:ext>
            </a:extLst>
          </p:cNvPr>
          <p:cNvSpPr txBox="1"/>
          <p:nvPr/>
        </p:nvSpPr>
        <p:spPr>
          <a:xfrm>
            <a:off x="720312" y="4502070"/>
            <a:ext cx="11271250" cy="1797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正确性：边被采样的概率与纵轴表示的概率相同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效率：减少采样开销，从线性时间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(|</a:t>
            </a:r>
            <a:r>
              <a:rPr lang="en-US" altLang="zh-CN" sz="2000" i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变成常数时间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决定横坐标宽度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决定纵坐标高度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53D1FC-CDAC-438D-9FAF-48F17C2EF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008" y="5529516"/>
            <a:ext cx="1742857" cy="1247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4ECABA-870B-4438-A4EB-A80E9B44C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116" y="1684501"/>
            <a:ext cx="4580952" cy="1342857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1D1822A-EA2F-415A-9BE1-6CED31ADBAD7}"/>
              </a:ext>
            </a:extLst>
          </p:cNvPr>
          <p:cNvSpPr/>
          <p:nvPr/>
        </p:nvSpPr>
        <p:spPr>
          <a:xfrm rot="8797998">
            <a:off x="7514376" y="2951429"/>
            <a:ext cx="407406" cy="28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8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优化：更有效率的采样（</a:t>
            </a:r>
            <a:r>
              <a:rPr lang="en-US" altLang="zh-CN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1</a:t>
            </a: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0112" y="1291943"/>
            <a:ext cx="11271250" cy="1336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取样次数取决于矩形中能使采样成功的面积占比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矩形顶部越紧凑，白色区域越小，采样次数越少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坏情况：数量非常少但很高的异常值抬高了矩形顶部高度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F1C02D-ED69-4DD3-B87F-8E66AFB3A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714" y="1430538"/>
            <a:ext cx="1914286" cy="13904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E8D46AA-0FD6-49C2-BD5E-9AB75FB74287}"/>
              </a:ext>
            </a:extLst>
          </p:cNvPr>
          <p:cNvSpPr txBox="1"/>
          <p:nvPr/>
        </p:nvSpPr>
        <p:spPr>
          <a:xfrm>
            <a:off x="620104" y="3110181"/>
            <a:ext cx="11271250" cy="1336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000" dirty="0" err="1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KnightKing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优化方式：折叠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将异常边形成的小矩形面积裁剪成两部分，一部分放在原来地方，一部分放入到特殊的附加区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降低了整体矩形顶部高度，增大了采样成功区域的面积占比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056A1-E01D-4F9D-9F40-16F42B178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510" y="4589866"/>
            <a:ext cx="5087102" cy="195238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76C2795-E564-4490-871B-38EE0A48AF76}"/>
              </a:ext>
            </a:extLst>
          </p:cNvPr>
          <p:cNvSpPr/>
          <p:nvPr/>
        </p:nvSpPr>
        <p:spPr>
          <a:xfrm>
            <a:off x="4119327" y="5441133"/>
            <a:ext cx="425513" cy="28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7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优化：更有效率的采样（</a:t>
            </a:r>
            <a:r>
              <a:rPr lang="en-US" altLang="zh-CN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2</a:t>
            </a: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0112" y="1291943"/>
            <a:ext cx="7831092" cy="1751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紧凑的矩形顶部也存在采样优化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相对均匀的动态概率分布有额外的优化机会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在每次试验后，边被采样，动态计算概率，其中可能涉及系统节点间的通信，增加代价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BEBC51-6E56-42C0-855A-E2A15F743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375" y="1264814"/>
            <a:ext cx="1819048" cy="14285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DCF4F9E-9B61-48D3-A689-971105152AAA}"/>
              </a:ext>
            </a:extLst>
          </p:cNvPr>
          <p:cNvSpPr txBox="1"/>
          <p:nvPr/>
        </p:nvSpPr>
        <p:spPr>
          <a:xfrm>
            <a:off x="720312" y="3429000"/>
            <a:ext cx="7831092" cy="1751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000" dirty="0" err="1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KnightKing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优化方式：预接受采样结果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设置全局下界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当采样概率位于全局下界之内时，直接接受采样，不用检查边分布概率。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A82A52-7BDA-4755-BCF1-0E50532A7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779" y="5149900"/>
            <a:ext cx="1922785" cy="15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3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以</a:t>
            </a:r>
            <a:r>
              <a:rPr lang="en-US" altLang="zh-CN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walker</a:t>
            </a: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为中心的编程模型和</a:t>
            </a:r>
            <a:r>
              <a:rPr lang="en-US" altLang="zh-CN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APIs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112" y="1291943"/>
            <a:ext cx="7831092" cy="1336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Walker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开始位置和初始状态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266E68-97DA-4131-A452-F6486A98ABC5}"/>
              </a:ext>
            </a:extLst>
          </p:cNvPr>
          <p:cNvSpPr txBox="1"/>
          <p:nvPr/>
        </p:nvSpPr>
        <p:spPr>
          <a:xfrm>
            <a:off x="720312" y="2731574"/>
            <a:ext cx="7831092" cy="3413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Walker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行为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边转移概率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静态和动态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rejection sampling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的概率上界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高阶漫步算法的历史路径查询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用户可选的优化方式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异常值，概率下界规范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基于架构的透明优化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E61181-42EC-4AC3-9531-5C22ADC9E09F}"/>
              </a:ext>
            </a:extLst>
          </p:cNvPr>
          <p:cNvSpPr txBox="1"/>
          <p:nvPr/>
        </p:nvSpPr>
        <p:spPr>
          <a:xfrm>
            <a:off x="720312" y="6145137"/>
            <a:ext cx="7831092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终止条件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711DBE-B2F2-4564-92E2-6C531F98B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313" y="1382694"/>
            <a:ext cx="5803648" cy="40926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A9A427-54AF-4082-A584-9F99C5A3EE57}"/>
              </a:ext>
            </a:extLst>
          </p:cNvPr>
          <p:cNvSpPr txBox="1"/>
          <p:nvPr/>
        </p:nvSpPr>
        <p:spPr>
          <a:xfrm>
            <a:off x="7571462" y="5656333"/>
            <a:ext cx="2218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Node2vec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采样代码示例</a:t>
            </a:r>
          </a:p>
        </p:txBody>
      </p:sp>
    </p:spTree>
    <p:extLst>
      <p:ext uri="{BB962C8B-B14F-4D97-AF65-F5344CB8AC3E}">
        <p14:creationId xmlns:p14="http://schemas.microsoft.com/office/powerpoint/2010/main" val="272857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系统设计与实现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0111" y="1291943"/>
            <a:ext cx="8045263" cy="3090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，核心代码大约</a:t>
            </a: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2500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设计选择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维图形分割，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内存图形存储，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OpenMPI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消息传递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专门针对分布式图随机游走的流水线和调度优化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不同的游走速度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更严重的失衡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1CBE5-8EB5-4025-AF07-5A4750C5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128" y="3238389"/>
            <a:ext cx="461050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6"/>
          <p:cNvSpPr/>
          <p:nvPr/>
        </p:nvSpPr>
        <p:spPr>
          <a:xfrm>
            <a:off x="481658" y="139274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03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46" name="文本框 8"/>
          <p:cNvSpPr txBox="1"/>
          <p:nvPr/>
        </p:nvSpPr>
        <p:spPr>
          <a:xfrm>
            <a:off x="481657" y="2786996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实验设计</a:t>
            </a:r>
          </a:p>
        </p:txBody>
      </p:sp>
      <p:sp>
        <p:nvSpPr>
          <p:cNvPr id="1048647" name="文本框 10"/>
          <p:cNvSpPr txBox="1"/>
          <p:nvPr/>
        </p:nvSpPr>
        <p:spPr>
          <a:xfrm>
            <a:off x="596705" y="4048880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  <a:sym typeface="+mn-ea"/>
              </a:rPr>
              <a:t>Experimental Design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38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5" name="图片 3"/>
          <p:cNvPicPr>
            <a:picLocks noChangeAspect="1"/>
          </p:cNvPicPr>
          <p:nvPr/>
        </p:nvPicPr>
        <p:blipFill rotWithShape="1">
          <a:blip r:embed="rId2"/>
          <a:srcRect l="21803" r="22132"/>
          <a:stretch>
            <a:fillRect/>
          </a:stretch>
        </p:blipFill>
        <p:spPr>
          <a:xfrm>
            <a:off x="6790169" y="1233380"/>
            <a:ext cx="4319998" cy="43226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实验设置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965547-13AC-44C3-A441-16B44C467E01}"/>
              </a:ext>
            </a:extLst>
          </p:cNvPr>
          <p:cNvSpPr txBox="1"/>
          <p:nvPr/>
        </p:nvSpPr>
        <p:spPr>
          <a:xfrm>
            <a:off x="553428" y="1335141"/>
            <a:ext cx="9371621" cy="4423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实验环境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40Gbps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带宽互联的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节点集群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每个节点配置：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8-core 2GHz Intel Xeon, 20MB L3 cache, and 94GB DRAM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数据集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个来自真实世界的图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具有不同度量标准的合成图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DeepWalk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Personalized PageRank, meta-path random walk, node2vec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Baseline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Gemini [OSDI16]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系统上用全边扫描方式实现上述采样方法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4"/>
          <p:cNvPicPr>
            <a:picLocks noChangeAspect="1"/>
          </p:cNvPicPr>
          <p:nvPr/>
        </p:nvPicPr>
        <p:blipFill rotWithShape="1">
          <a:blip r:embed="rId2"/>
          <a:srcRect t="54189"/>
          <a:stretch>
            <a:fillRect/>
          </a:stretch>
        </p:blipFill>
        <p:spPr>
          <a:xfrm>
            <a:off x="0" y="1772"/>
            <a:ext cx="10709838" cy="4902976"/>
          </a:xfrm>
          <a:prstGeom prst="rect">
            <a:avLst/>
          </a:prstGeom>
        </p:spPr>
      </p:pic>
      <p:sp>
        <p:nvSpPr>
          <p:cNvPr id="1048594" name="文本框 6"/>
          <p:cNvSpPr txBox="1">
            <a:spLocks noChangeArrowheads="1"/>
          </p:cNvSpPr>
          <p:nvPr/>
        </p:nvSpPr>
        <p:spPr bwMode="auto">
          <a:xfrm>
            <a:off x="9182247" y="1510891"/>
            <a:ext cx="127000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背景介绍</a:t>
            </a:r>
          </a:p>
        </p:txBody>
      </p:sp>
      <p:sp>
        <p:nvSpPr>
          <p:cNvPr id="1048595" name="矩形 2"/>
          <p:cNvSpPr/>
          <p:nvPr/>
        </p:nvSpPr>
        <p:spPr>
          <a:xfrm>
            <a:off x="9182247" y="1897845"/>
            <a:ext cx="9067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</a:t>
            </a:r>
          </a:p>
        </p:txBody>
      </p:sp>
      <p:sp>
        <p:nvSpPr>
          <p:cNvPr id="1048596" name="文本框 6"/>
          <p:cNvSpPr txBox="1">
            <a:spLocks noChangeArrowheads="1"/>
          </p:cNvSpPr>
          <p:nvPr/>
        </p:nvSpPr>
        <p:spPr bwMode="auto">
          <a:xfrm>
            <a:off x="9182248" y="2847158"/>
            <a:ext cx="1327608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关键技术</a:t>
            </a:r>
          </a:p>
        </p:txBody>
      </p:sp>
      <p:sp>
        <p:nvSpPr>
          <p:cNvPr id="1048597" name="矩形 4"/>
          <p:cNvSpPr/>
          <p:nvPr/>
        </p:nvSpPr>
        <p:spPr>
          <a:xfrm>
            <a:off x="9182247" y="3234112"/>
            <a:ext cx="1122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Key Technology</a:t>
            </a:r>
          </a:p>
        </p:txBody>
      </p:sp>
      <p:sp>
        <p:nvSpPr>
          <p:cNvPr id="1048598" name="文本框 6"/>
          <p:cNvSpPr txBox="1">
            <a:spLocks noChangeArrowheads="1"/>
          </p:cNvSpPr>
          <p:nvPr/>
        </p:nvSpPr>
        <p:spPr bwMode="auto">
          <a:xfrm>
            <a:off x="9182248" y="4180030"/>
            <a:ext cx="1281120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实验设计</a:t>
            </a:r>
          </a:p>
        </p:txBody>
      </p:sp>
      <p:sp>
        <p:nvSpPr>
          <p:cNvPr id="1048599" name="矩形 6"/>
          <p:cNvSpPr/>
          <p:nvPr/>
        </p:nvSpPr>
        <p:spPr>
          <a:xfrm>
            <a:off x="9182247" y="4566984"/>
            <a:ext cx="14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Experimental Design</a:t>
            </a:r>
          </a:p>
        </p:txBody>
      </p:sp>
      <p:sp>
        <p:nvSpPr>
          <p:cNvPr id="1048600" name="文本框 6"/>
          <p:cNvSpPr txBox="1">
            <a:spLocks noChangeArrowheads="1"/>
          </p:cNvSpPr>
          <p:nvPr/>
        </p:nvSpPr>
        <p:spPr bwMode="auto">
          <a:xfrm>
            <a:off x="9182247" y="5512878"/>
            <a:ext cx="72644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结论</a:t>
            </a:r>
          </a:p>
        </p:txBody>
      </p:sp>
      <p:sp>
        <p:nvSpPr>
          <p:cNvPr id="1048601" name="矩形 8"/>
          <p:cNvSpPr/>
          <p:nvPr/>
        </p:nvSpPr>
        <p:spPr>
          <a:xfrm>
            <a:off x="9182247" y="5899832"/>
            <a:ext cx="85217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Conclusion</a:t>
            </a:r>
          </a:p>
        </p:txBody>
      </p:sp>
      <p:grpSp>
        <p:nvGrpSpPr>
          <p:cNvPr id="33" name="组合 9"/>
          <p:cNvGrpSpPr/>
          <p:nvPr/>
        </p:nvGrpSpPr>
        <p:grpSpPr>
          <a:xfrm>
            <a:off x="8484805" y="1561368"/>
            <a:ext cx="677030" cy="644252"/>
            <a:chOff x="5316408" y="1023858"/>
            <a:chExt cx="507772" cy="483189"/>
          </a:xfrm>
        </p:grpSpPr>
        <p:sp>
          <p:nvSpPr>
            <p:cNvPr id="1048602" name="椭圆 10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3" name="矩形 11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12"/>
          <p:cNvGrpSpPr/>
          <p:nvPr/>
        </p:nvGrpSpPr>
        <p:grpSpPr>
          <a:xfrm>
            <a:off x="8513303" y="2847158"/>
            <a:ext cx="677030" cy="644252"/>
            <a:chOff x="5316408" y="1023858"/>
            <a:chExt cx="507772" cy="483189"/>
          </a:xfrm>
        </p:grpSpPr>
        <p:sp>
          <p:nvSpPr>
            <p:cNvPr id="1048604" name="椭圆 13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5" name="矩形 14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15"/>
          <p:cNvGrpSpPr/>
          <p:nvPr/>
        </p:nvGrpSpPr>
        <p:grpSpPr>
          <a:xfrm>
            <a:off x="8509045" y="4169759"/>
            <a:ext cx="677030" cy="644252"/>
            <a:chOff x="5316408" y="1023858"/>
            <a:chExt cx="507772" cy="483189"/>
          </a:xfrm>
        </p:grpSpPr>
        <p:sp>
          <p:nvSpPr>
            <p:cNvPr id="1048606" name="椭圆 16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7" name="矩形 17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18"/>
          <p:cNvGrpSpPr/>
          <p:nvPr/>
        </p:nvGrpSpPr>
        <p:grpSpPr>
          <a:xfrm>
            <a:off x="8545996" y="5513669"/>
            <a:ext cx="677030" cy="644252"/>
            <a:chOff x="5316408" y="1023858"/>
            <a:chExt cx="507772" cy="483189"/>
          </a:xfrm>
        </p:grpSpPr>
        <p:sp>
          <p:nvSpPr>
            <p:cNvPr id="1048608" name="椭圆 19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9" name="矩形 20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97155" name="图片 32"/>
          <p:cNvPicPr>
            <a:picLocks noChangeAspect="1"/>
          </p:cNvPicPr>
          <p:nvPr/>
        </p:nvPicPr>
        <p:blipFill rotWithShape="1">
          <a:blip r:embed="rId3"/>
          <a:srcRect l="53884" t="41510" r="-53884" b="273"/>
          <a:stretch>
            <a:fillRect/>
          </a:stretch>
        </p:blipFill>
        <p:spPr>
          <a:xfrm>
            <a:off x="-13575" y="-17138"/>
            <a:ext cx="10345750" cy="6018974"/>
          </a:xfrm>
          <a:prstGeom prst="rect">
            <a:avLst/>
          </a:prstGeom>
        </p:spPr>
      </p:pic>
      <p:pic>
        <p:nvPicPr>
          <p:cNvPr id="2097156" name="图片 29"/>
          <p:cNvPicPr>
            <a:picLocks noChangeAspect="1"/>
          </p:cNvPicPr>
          <p:nvPr/>
        </p:nvPicPr>
        <p:blipFill rotWithShape="1">
          <a:blip r:embed="rId4"/>
          <a:srcRect l="15338" b="53100"/>
          <a:stretch>
            <a:fillRect/>
          </a:stretch>
        </p:blipFill>
        <p:spPr>
          <a:xfrm>
            <a:off x="-13574" y="2223139"/>
            <a:ext cx="8368603" cy="4635939"/>
          </a:xfrm>
          <a:prstGeom prst="rect">
            <a:avLst/>
          </a:prstGeom>
        </p:spPr>
      </p:pic>
      <p:sp>
        <p:nvSpPr>
          <p:cNvPr id="1048610" name="标题 1"/>
          <p:cNvSpPr txBox="1"/>
          <p:nvPr/>
        </p:nvSpPr>
        <p:spPr>
          <a:xfrm>
            <a:off x="937790" y="814563"/>
            <a:ext cx="2893102" cy="147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di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048611" name="文本占位符 2"/>
          <p:cNvSpPr txBox="1"/>
          <p:nvPr/>
        </p:nvSpPr>
        <p:spPr>
          <a:xfrm>
            <a:off x="-33464" y="1786991"/>
            <a:ext cx="4140200" cy="147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4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sz="3600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57" name="图片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40941" y="14472"/>
            <a:ext cx="2059340" cy="6961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Benchmark</a:t>
            </a: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及表现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C9C73B-6665-40BF-A4A4-8CFDA69D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51" y="1394869"/>
            <a:ext cx="8486254" cy="17222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82CEDC-CDDE-4DED-ADF3-9142D03DF2BC}"/>
              </a:ext>
            </a:extLst>
          </p:cNvPr>
          <p:cNvSpPr txBox="1"/>
          <p:nvPr/>
        </p:nvSpPr>
        <p:spPr>
          <a:xfrm>
            <a:off x="4975552" y="309044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四个测试集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D7D4F9-83C0-4F0B-96BA-AE007BAC1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75" y="3928133"/>
            <a:ext cx="4130398" cy="23928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F176E6-975D-4A3E-B73A-7B563F545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428" y="3211791"/>
            <a:ext cx="5273497" cy="31092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577219-572B-460D-B41B-51F5B60C87E4}"/>
              </a:ext>
            </a:extLst>
          </p:cNvPr>
          <p:cNvSpPr txBox="1"/>
          <p:nvPr/>
        </p:nvSpPr>
        <p:spPr>
          <a:xfrm>
            <a:off x="5401310" y="35795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完整运行时间</a:t>
            </a:r>
          </a:p>
        </p:txBody>
      </p:sp>
    </p:spTree>
    <p:extLst>
      <p:ext uri="{BB962C8B-B14F-4D97-AF65-F5344CB8AC3E}">
        <p14:creationId xmlns:p14="http://schemas.microsoft.com/office/powerpoint/2010/main" val="92321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对于图拓扑结构的敏感性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2AD915-E07A-4DDE-A867-00F2E43A2772}"/>
              </a:ext>
            </a:extLst>
          </p:cNvPr>
          <p:cNvSpPr txBox="1"/>
          <p:nvPr/>
        </p:nvSpPr>
        <p:spPr>
          <a:xfrm>
            <a:off x="620104" y="1291943"/>
            <a:ext cx="7191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KnightKing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不同于已经存在的方法，对于图的拓扑结构不敏感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00367-18BD-44C0-B03D-F560999D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027" y="1802079"/>
            <a:ext cx="7191392" cy="1230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2C0DA6-0021-4695-9587-78C8F765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83" y="3143064"/>
            <a:ext cx="9160034" cy="24919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8030F2-A236-4480-8D40-63219BDBB6ED}"/>
              </a:ext>
            </a:extLst>
          </p:cNvPr>
          <p:cNvSpPr txBox="1"/>
          <p:nvPr/>
        </p:nvSpPr>
        <p:spPr>
          <a:xfrm>
            <a:off x="2590800" y="56798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顶点度幂律分布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AE2DD2-FE94-473C-A9F3-9CC305A8E6F8}"/>
              </a:ext>
            </a:extLst>
          </p:cNvPr>
          <p:cNvSpPr txBox="1"/>
          <p:nvPr/>
        </p:nvSpPr>
        <p:spPr>
          <a:xfrm>
            <a:off x="6552177" y="567984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少数具有百万级数量边的顶点</a:t>
            </a:r>
          </a:p>
        </p:txBody>
      </p:sp>
    </p:spTree>
    <p:extLst>
      <p:ext uri="{BB962C8B-B14F-4D97-AF65-F5344CB8AC3E}">
        <p14:creationId xmlns:p14="http://schemas.microsoft.com/office/powerpoint/2010/main" val="186112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矩形 6"/>
          <p:cNvSpPr/>
          <p:nvPr/>
        </p:nvSpPr>
        <p:spPr>
          <a:xfrm>
            <a:off x="481658" y="144765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04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83" name="文本框 8"/>
          <p:cNvSpPr txBox="1"/>
          <p:nvPr/>
        </p:nvSpPr>
        <p:spPr>
          <a:xfrm>
            <a:off x="481658" y="2995110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总结</a:t>
            </a:r>
          </a:p>
        </p:txBody>
      </p:sp>
      <p:sp>
        <p:nvSpPr>
          <p:cNvPr id="1048684" name="文本框 10"/>
          <p:cNvSpPr txBox="1"/>
          <p:nvPr/>
        </p:nvSpPr>
        <p:spPr>
          <a:xfrm>
            <a:off x="642749" y="4183052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  <a:sym typeface="+mn-ea"/>
              </a:rPr>
              <a:t>Conclusion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52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3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8" name="图片 2"/>
          <p:cNvPicPr>
            <a:picLocks noChangeAspect="1"/>
          </p:cNvPicPr>
          <p:nvPr/>
        </p:nvPicPr>
        <p:blipFill rotWithShape="1">
          <a:blip r:embed="rId2"/>
          <a:srcRect l="17260" r="17260"/>
          <a:stretch>
            <a:fillRect/>
          </a:stretch>
        </p:blipFill>
        <p:spPr>
          <a:xfrm>
            <a:off x="7113277" y="1267681"/>
            <a:ext cx="4319999" cy="432263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结论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115FB1-ED16-4847-88BE-8CA324C77348}"/>
              </a:ext>
            </a:extLst>
          </p:cNvPr>
          <p:cNvSpPr txBox="1"/>
          <p:nvPr/>
        </p:nvSpPr>
        <p:spPr>
          <a:xfrm>
            <a:off x="620104" y="1437132"/>
            <a:ext cx="9371621" cy="3459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动态、高阶的随机游走算法的运行不像以前那样昂贵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rejection sampling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精确的，常数时间的采样成为可能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人们可以使用通用的随机游走</a:t>
            </a:r>
            <a:r>
              <a:rPr lang="en-US" altLang="zh-CN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引擎</a:t>
            </a:r>
            <a:endParaRPr lang="en-US" altLang="zh-CN" sz="2000" dirty="0">
              <a:solidFill>
                <a:srgbClr val="3055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就像使用平常的图引擎一样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建议的算法实现和通用优化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隐藏的通信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调度细节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2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3" name="文本框 10"/>
          <p:cNvSpPr txBox="1"/>
          <p:nvPr/>
        </p:nvSpPr>
        <p:spPr>
          <a:xfrm>
            <a:off x="9983705" y="5067395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汇报学生：邹鸿志</a:t>
            </a:r>
          </a:p>
        </p:txBody>
      </p:sp>
      <p:sp>
        <p:nvSpPr>
          <p:cNvPr id="1048725" name="矩形 12"/>
          <p:cNvSpPr/>
          <p:nvPr/>
        </p:nvSpPr>
        <p:spPr>
          <a:xfrm>
            <a:off x="7499161" y="4518430"/>
            <a:ext cx="5037196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2021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XXXXXX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背景介绍</a:t>
            </a:r>
          </a:p>
        </p:txBody>
      </p:sp>
      <p:sp>
        <p:nvSpPr>
          <p:cNvPr id="1048619" name="文本框 10"/>
          <p:cNvSpPr txBox="1"/>
          <p:nvPr/>
        </p:nvSpPr>
        <p:spPr>
          <a:xfrm>
            <a:off x="479715" y="430334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</a:t>
            </a:r>
          </a:p>
        </p:txBody>
      </p:sp>
      <p:cxnSp>
        <p:nvCxnSpPr>
          <p:cNvPr id="3145729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随机游走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1391622"/>
            <a:ext cx="5672194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一些游走者（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）：指定开始游走的顶点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5636" y="2904675"/>
            <a:ext cx="5672194" cy="17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每个游走者开始游走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从当前节点出边中随机选择一条边进行游走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在达到指定数量的游走步数或者满足给定的游走终止条件后，终止游走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1DE768-0741-4857-9297-CB6E42BAC0BE}"/>
              </a:ext>
            </a:extLst>
          </p:cNvPr>
          <p:cNvSpPr txBox="1"/>
          <p:nvPr/>
        </p:nvSpPr>
        <p:spPr>
          <a:xfrm>
            <a:off x="615636" y="4833228"/>
            <a:ext cx="5672194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游走过程中的计算结果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一组游走路径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6C540B-B7A4-4103-A57F-B2A46213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84" y="1387871"/>
            <a:ext cx="4589380" cy="3590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随机游走的应用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1391622"/>
            <a:ext cx="5672194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图嵌入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DeepWalk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node2vec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636" y="2904675"/>
            <a:ext cx="5672194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图神经网络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PinGraph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NetGAN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1DE768-0741-4857-9297-CB6E42BAC0BE}"/>
              </a:ext>
            </a:extLst>
          </p:cNvPr>
          <p:cNvSpPr txBox="1"/>
          <p:nvPr/>
        </p:nvSpPr>
        <p:spPr>
          <a:xfrm>
            <a:off x="615636" y="4417728"/>
            <a:ext cx="5672194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图处理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图采样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顶点排序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A49EAB-9967-4D38-B9F8-45586F58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84" y="1430538"/>
            <a:ext cx="3447619" cy="34571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34C0C9-D913-4D97-923F-51C58862F1D8}"/>
              </a:ext>
            </a:extLst>
          </p:cNvPr>
          <p:cNvSpPr txBox="1"/>
          <p:nvPr/>
        </p:nvSpPr>
        <p:spPr>
          <a:xfrm>
            <a:off x="6638918" y="5227407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工业上：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被主流公司使用</a:t>
            </a:r>
          </a:p>
        </p:txBody>
      </p:sp>
    </p:spTree>
    <p:extLst>
      <p:ext uri="{BB962C8B-B14F-4D97-AF65-F5344CB8AC3E}">
        <p14:creationId xmlns:p14="http://schemas.microsoft.com/office/powerpoint/2010/main" val="370761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不同种类的随机游走算法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A69E4B-CF99-4AC8-A848-6DD9BD5C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" y="1327611"/>
            <a:ext cx="2152401" cy="31719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43F0F4-2FE3-4AF8-BD19-860AC16B5CB5}"/>
              </a:ext>
            </a:extLst>
          </p:cNvPr>
          <p:cNvSpPr txBox="1"/>
          <p:nvPr/>
        </p:nvSpPr>
        <p:spPr>
          <a:xfrm>
            <a:off x="547677" y="4680914"/>
            <a:ext cx="1371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游走算法：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根据边的转移概率随机采样一条边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F68AB7-7706-49EF-969D-5679AD3B9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268" y="1327611"/>
            <a:ext cx="1857143" cy="16857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443A51-9021-4934-9B0D-5E93511A3B99}"/>
              </a:ext>
            </a:extLst>
          </p:cNvPr>
          <p:cNvSpPr txBox="1"/>
          <p:nvPr/>
        </p:nvSpPr>
        <p:spPr>
          <a:xfrm>
            <a:off x="3893503" y="3080585"/>
            <a:ext cx="16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每条边转移概率相同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FE8D89E-B148-4592-829C-675D2C126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887" y="3507992"/>
            <a:ext cx="1809524" cy="15904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C893BD-9F61-4B60-B501-DCE4E396DD2F}"/>
              </a:ext>
            </a:extLst>
          </p:cNvPr>
          <p:cNvSpPr txBox="1"/>
          <p:nvPr/>
        </p:nvSpPr>
        <p:spPr>
          <a:xfrm>
            <a:off x="3911009" y="524887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每条边转移概率不同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F3BB53-78CD-4DD8-B83A-4CF46A13C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066" y="1379992"/>
            <a:ext cx="1847619" cy="158095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C1F8C85-23A4-4FF8-9141-EDF2763FD28B}"/>
              </a:ext>
            </a:extLst>
          </p:cNvPr>
          <p:cNvSpPr txBox="1"/>
          <p:nvPr/>
        </p:nvSpPr>
        <p:spPr>
          <a:xfrm>
            <a:off x="6796539" y="3080584"/>
            <a:ext cx="16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游走时转移概率固定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A4BCCEC-11AB-456A-A0BB-5A71EFAC7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066" y="3414247"/>
            <a:ext cx="2171429" cy="253333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5F2E293-A6BF-4132-8A05-C6191D9F64AB}"/>
              </a:ext>
            </a:extLst>
          </p:cNvPr>
          <p:cNvSpPr txBox="1"/>
          <p:nvPr/>
        </p:nvSpPr>
        <p:spPr>
          <a:xfrm>
            <a:off x="6814223" y="5947580"/>
            <a:ext cx="1967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游走时转移概率动态变化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CFA3725-D70A-4B82-9C72-6FAC9A35B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3340" y="1394869"/>
            <a:ext cx="1876190" cy="161904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9EC820C-4E62-4961-8993-4C58BD4D44CC}"/>
              </a:ext>
            </a:extLst>
          </p:cNvPr>
          <p:cNvSpPr txBox="1"/>
          <p:nvPr/>
        </p:nvSpPr>
        <p:spPr>
          <a:xfrm>
            <a:off x="9699575" y="3080584"/>
            <a:ext cx="160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游走时不受之前访问节点影响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2259D9-02B2-480C-85AC-E53B9DE88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9502" y="3507992"/>
            <a:ext cx="1895238" cy="162857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2FDD92B-7681-441D-8DBC-ACD213CDDE7E}"/>
              </a:ext>
            </a:extLst>
          </p:cNvPr>
          <p:cNvSpPr txBox="1"/>
          <p:nvPr/>
        </p:nvSpPr>
        <p:spPr>
          <a:xfrm>
            <a:off x="9694785" y="5248876"/>
            <a:ext cx="160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游走时被之前访问节点影响</a:t>
            </a:r>
          </a:p>
        </p:txBody>
      </p:sp>
    </p:spTree>
    <p:extLst>
      <p:ext uri="{BB962C8B-B14F-4D97-AF65-F5344CB8AC3E}">
        <p14:creationId xmlns:p14="http://schemas.microsoft.com/office/powerpoint/2010/main" val="181794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典型的随机游走算法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CAD32F-6C97-4B48-A598-DCC5F06E1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12" y="1291943"/>
            <a:ext cx="1876190" cy="16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C990D3F-097B-44E8-87A4-737387151EEA}"/>
              </a:ext>
            </a:extLst>
          </p:cNvPr>
          <p:cNvSpPr txBox="1"/>
          <p:nvPr/>
        </p:nvSpPr>
        <p:spPr>
          <a:xfrm>
            <a:off x="950521" y="297115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有偏，静态，一阶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DFCBF1-3D50-4AD1-AB0F-BC7D5734B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97" y="4509814"/>
            <a:ext cx="2847619" cy="13714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2C5F74-69BC-4FD3-AD8B-6A6BA3026C4F}"/>
              </a:ext>
            </a:extLst>
          </p:cNvPr>
          <p:cNvSpPr txBox="1"/>
          <p:nvPr/>
        </p:nvSpPr>
        <p:spPr>
          <a:xfrm>
            <a:off x="426914" y="3648547"/>
            <a:ext cx="2004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边转移概率：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P(e)=weight(e)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622020-DC0B-4828-8CC8-8ABDC43CD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249" y="1291943"/>
            <a:ext cx="1838095" cy="160952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C17BC1-FCE5-4A6B-84A6-9BF302134E4F}"/>
              </a:ext>
            </a:extLst>
          </p:cNvPr>
          <p:cNvCxnSpPr>
            <a:cxnSpLocks/>
          </p:cNvCxnSpPr>
          <p:nvPr/>
        </p:nvCxnSpPr>
        <p:spPr>
          <a:xfrm>
            <a:off x="3785375" y="1213164"/>
            <a:ext cx="0" cy="520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B42DBCE-B495-47BE-B2DE-A68A98FA311B}"/>
              </a:ext>
            </a:extLst>
          </p:cNvPr>
          <p:cNvSpPr txBox="1"/>
          <p:nvPr/>
        </p:nvSpPr>
        <p:spPr>
          <a:xfrm>
            <a:off x="5132136" y="297115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有偏，动态，二阶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4054B50-1B1A-490A-94E0-39858FF82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343" y="3995233"/>
            <a:ext cx="2952381" cy="12190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AEDB08B-800E-4F8B-8A50-1160C363C9CA}"/>
              </a:ext>
            </a:extLst>
          </p:cNvPr>
          <p:cNvSpPr txBox="1"/>
          <p:nvPr/>
        </p:nvSpPr>
        <p:spPr>
          <a:xfrm>
            <a:off x="4647616" y="364854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边转移概率：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3C3466F-CD68-4F3E-8E43-E931C461C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1484" y="2538090"/>
            <a:ext cx="2314286" cy="14571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2E29AFE-952A-4C6B-B225-FB38C6359AAC}"/>
              </a:ext>
            </a:extLst>
          </p:cNvPr>
          <p:cNvSpPr txBox="1"/>
          <p:nvPr/>
        </p:nvSpPr>
        <p:spPr>
          <a:xfrm>
            <a:off x="9506139" y="4094822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转移概率</a:t>
            </a:r>
            <a:endParaRPr lang="en-US" altLang="zh-CN" sz="1200" b="1" dirty="0"/>
          </a:p>
          <a:p>
            <a:r>
              <a:rPr lang="en-US" altLang="zh-CN" sz="1200" b="1" dirty="0"/>
              <a:t>(p=0.5,q=2)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136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问题</a:t>
            </a:r>
            <a:r>
              <a:rPr lang="en-US" altLang="zh-CN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——</a:t>
            </a: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边采样代价很昂贵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1231619"/>
            <a:ext cx="704778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边采样是占据大部分工作量的工作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0090" y="1846456"/>
            <a:ext cx="7152237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动态游走：在边扫描上花费大量时间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每次重新计算边的概率分布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通过预计算和缓存所有可能的转移概率会占据大量存储空间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1DE768-0741-4857-9297-CB6E42BAC0BE}"/>
              </a:ext>
            </a:extLst>
          </p:cNvPr>
          <p:cNvSpPr txBox="1"/>
          <p:nvPr/>
        </p:nvSpPr>
        <p:spPr>
          <a:xfrm>
            <a:off x="620104" y="3297740"/>
            <a:ext cx="8704842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真实世界的图具有高度偏移的顶点度分布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少量的顶点连接了大部分的边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图中热点变成随机游走的陷阱：很容易游走进来，很难游走出去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0727BC-41F3-4164-A153-D13022193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9" y="4658656"/>
            <a:ext cx="853333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提出</a:t>
            </a:r>
            <a:r>
              <a:rPr lang="en-US" altLang="zh-CN" sz="2400" b="1" dirty="0" err="1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KnightKing</a:t>
            </a:r>
            <a:endParaRPr lang="zh-CN" altLang="en-US" sz="2400" b="1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531883"/>
            <a:ext cx="704778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在大型图</a:t>
            </a:r>
            <a:r>
              <a:rPr lang="zh-CN" altLang="en-US" sz="200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上轻松高效协调</a:t>
            </a: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大量游走点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0090" y="2586632"/>
            <a:ext cx="715223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第一个通用随机游走引擎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1DE768-0741-4857-9297-CB6E42BAC0BE}"/>
              </a:ext>
            </a:extLst>
          </p:cNvPr>
          <p:cNvSpPr txBox="1"/>
          <p:nvPr/>
        </p:nvSpPr>
        <p:spPr>
          <a:xfrm>
            <a:off x="720090" y="3641381"/>
            <a:ext cx="870484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分布式架构</a:t>
            </a:r>
          </a:p>
        </p:txBody>
      </p:sp>
    </p:spTree>
    <p:extLst>
      <p:ext uri="{BB962C8B-B14F-4D97-AF65-F5344CB8AC3E}">
        <p14:creationId xmlns:p14="http://schemas.microsoft.com/office/powerpoint/2010/main" val="231412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1083</Words>
  <Application>Microsoft Office PowerPoint</Application>
  <PresentationFormat>宽屏</PresentationFormat>
  <Paragraphs>185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方正兰亭黑_GBK</vt:lpstr>
      <vt:lpstr>华光标题宋_CNKI</vt:lpstr>
      <vt:lpstr>微软雅黑</vt:lpstr>
      <vt:lpstr>Arial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zhz</cp:lastModifiedBy>
  <cp:revision>182</cp:revision>
  <dcterms:created xsi:type="dcterms:W3CDTF">2021-09-19T09:11:00Z</dcterms:created>
  <dcterms:modified xsi:type="dcterms:W3CDTF">2021-12-31T03:30:02Z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  <property fmtid="{D5CDD505-2E9C-101B-9397-08002B2CF9AE}" pid="3" name="KSOProductBuildVer">
    <vt:lpwstr>2052-11.8.2.10972</vt:lpwstr>
  </property>
</Properties>
</file>