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8" r:id="rId2"/>
    <p:sldId id="269" r:id="rId3"/>
    <p:sldId id="270" r:id="rId4"/>
    <p:sldId id="271" r:id="rId5"/>
    <p:sldId id="272" r:id="rId6"/>
    <p:sldId id="273" r:id="rId7"/>
    <p:sldId id="274" r:id="rId8"/>
    <p:sldId id="276" r:id="rId9"/>
    <p:sldId id="277" r:id="rId10"/>
    <p:sldId id="278" r:id="rId11"/>
    <p:sldId id="279" r:id="rId12"/>
    <p:sldId id="28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40926-7A32-4A81-B201-D5E3D33B5BE3}" type="datetimeFigureOut">
              <a:rPr lang="zh-CN" altLang="en-US" smtClean="0"/>
              <a:t>2021/12/17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29AE3-5236-43A6-9BF2-EAA34381F33D}" type="slidenum">
              <a:rPr lang="zh-CN" altLang="en-US" smtClean="0"/>
              <a:t>‹#›</a:t>
            </a:fld>
            <a:endParaRPr lang="zh-CN" altLang="en-US"/>
          </a:p>
        </p:txBody>
      </p:sp>
    </p:spTree>
    <p:extLst>
      <p:ext uri="{BB962C8B-B14F-4D97-AF65-F5344CB8AC3E}">
        <p14:creationId xmlns:p14="http://schemas.microsoft.com/office/powerpoint/2010/main" val="3020859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其中两个作者单位都是企业，这篇论文主要讲述的就是使用</a:t>
            </a:r>
            <a:r>
              <a:rPr lang="en-US" altLang="zh-CN" dirty="0"/>
              <a:t>intel</a:t>
            </a:r>
            <a:r>
              <a:rPr lang="zh-CN" altLang="en-US" dirty="0"/>
              <a:t>的傲腾持久内存以及论文中设计的特征工程数据库在工业应用的实时</a:t>
            </a:r>
            <a:r>
              <a:rPr lang="en-US" altLang="zh-CN" dirty="0"/>
              <a:t>ai</a:t>
            </a:r>
            <a:r>
              <a:rPr lang="zh-CN" altLang="en-US" dirty="0"/>
              <a:t>决策系统的优化效果</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海量数据，训练出高维</a:t>
            </a:r>
            <a:r>
              <a:rPr lang="en-US" altLang="zh-CN" dirty="0"/>
              <a:t>AI</a:t>
            </a:r>
            <a:r>
              <a:rPr lang="zh-CN" altLang="en-US" dirty="0"/>
              <a:t>模型  根据用户的实时行为提取用户历史行为信息并实时打分  毫秒级</a:t>
            </a:r>
            <a:endParaRPr lang="en-US" altLang="zh-CN" dirty="0"/>
          </a:p>
          <a:p>
            <a:r>
              <a:rPr lang="zh-CN" altLang="en-US" dirty="0"/>
              <a:t>目的：挖掘隐藏信息</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随着窗口增加，延迟显著上升</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大窗口 分别处理</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1930518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详说现存问题，</a:t>
            </a:r>
            <a:r>
              <a:rPr lang="en-US" altLang="zh-CN" dirty="0"/>
              <a:t>1</a:t>
            </a:r>
            <a:r>
              <a:rPr lang="zh-CN" altLang="en-US" dirty="0"/>
              <a:t>数亿条数据 </a:t>
            </a:r>
            <a:r>
              <a:rPr lang="en-US" altLang="zh-CN" dirty="0"/>
              <a:t>2</a:t>
            </a:r>
            <a:r>
              <a:rPr lang="zh-CN" altLang="en-US" dirty="0"/>
              <a:t>需要</a:t>
            </a:r>
            <a:r>
              <a:rPr lang="en-US" altLang="zh-CN" dirty="0"/>
              <a:t>SSD</a:t>
            </a:r>
            <a:r>
              <a:rPr lang="zh-CN" altLang="en-US" dirty="0"/>
              <a:t>做备份 </a:t>
            </a:r>
            <a:r>
              <a:rPr lang="en-US" altLang="zh-CN" dirty="0"/>
              <a:t>3</a:t>
            </a:r>
            <a:r>
              <a:rPr lang="zh-CN" altLang="en-US" dirty="0"/>
              <a:t>节点离线，维护</a:t>
            </a:r>
            <a:r>
              <a:rPr lang="en-US" altLang="zh-CN" dirty="0"/>
              <a:t>/</a:t>
            </a:r>
            <a:r>
              <a:rPr lang="zh-CN" altLang="en-US" dirty="0"/>
              <a:t>故障恢复</a:t>
            </a:r>
          </a:p>
        </p:txBody>
      </p:sp>
      <p:sp>
        <p:nvSpPr>
          <p:cNvPr id="4" name="灯片编号占位符 3"/>
          <p:cNvSpPr>
            <a:spLocks noGrp="1"/>
          </p:cNvSpPr>
          <p:nvPr>
            <p:ph type="sldNum" sz="quarter" idx="5"/>
          </p:nvPr>
        </p:nvSpPr>
        <p:spPr/>
        <p:txBody>
          <a:bodyPr/>
          <a:lstStyle/>
          <a:p>
            <a:fld id="{8FA29AE3-5236-43A6-9BF2-EAA34381F33D}" type="slidenum">
              <a:rPr lang="zh-CN" altLang="en-US" smtClean="0"/>
              <a:t>6</a:t>
            </a:fld>
            <a:endParaRPr lang="zh-CN" altLang="en-US"/>
          </a:p>
        </p:txBody>
      </p:sp>
    </p:spTree>
    <p:extLst>
      <p:ext uri="{BB962C8B-B14F-4D97-AF65-F5344CB8AC3E}">
        <p14:creationId xmlns:p14="http://schemas.microsoft.com/office/powerpoint/2010/main" val="2388999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具体描述一下？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FA29AE3-5236-43A6-9BF2-EAA34381F33D}" type="slidenum">
              <a:rPr lang="zh-CN" altLang="en-US" smtClean="0"/>
              <a:t>7</a:t>
            </a:fld>
            <a:endParaRPr lang="zh-CN" altLang="en-US"/>
          </a:p>
        </p:txBody>
      </p:sp>
    </p:spTree>
    <p:extLst>
      <p:ext uri="{BB962C8B-B14F-4D97-AF65-F5344CB8AC3E}">
        <p14:creationId xmlns:p14="http://schemas.microsoft.com/office/powerpoint/2010/main" val="1670911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15A3E-2BFE-4796-8E4F-DC213CA8070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A79F2C-8D92-4EAF-9716-B63291FDD3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5BAB307-60EF-4ECF-B509-C8EC7A069511}"/>
              </a:ext>
            </a:extLst>
          </p:cNvPr>
          <p:cNvSpPr>
            <a:spLocks noGrp="1"/>
          </p:cNvSpPr>
          <p:nvPr>
            <p:ph type="dt" sz="half" idx="10"/>
          </p:nvPr>
        </p:nvSpPr>
        <p:spPr/>
        <p:txBody>
          <a:bodyPr/>
          <a:lstStyle/>
          <a:p>
            <a:fld id="{C17BA4C4-112B-42F7-ABA0-FFFDA63D363B}"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CDBD807A-84E8-43D1-9CD5-290B3BA7F3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B74632-3DE3-4B9F-9E04-175DAA2D0166}"/>
              </a:ext>
            </a:extLst>
          </p:cNvPr>
          <p:cNvSpPr>
            <a:spLocks noGrp="1"/>
          </p:cNvSpPr>
          <p:nvPr>
            <p:ph type="sldNum" sz="quarter" idx="12"/>
          </p:nvPr>
        </p:nvSpPr>
        <p:spPr/>
        <p:txBody>
          <a:bodyPr/>
          <a:lstStyle/>
          <a:p>
            <a:fld id="{75079D9B-B024-4E21-8B09-62D4EC63C1C7}" type="slidenum">
              <a:rPr lang="zh-CN" altLang="en-US" smtClean="0"/>
              <a:t>‹#›</a:t>
            </a:fld>
            <a:endParaRPr lang="zh-CN" altLang="en-US"/>
          </a:p>
        </p:txBody>
      </p:sp>
    </p:spTree>
    <p:extLst>
      <p:ext uri="{BB962C8B-B14F-4D97-AF65-F5344CB8AC3E}">
        <p14:creationId xmlns:p14="http://schemas.microsoft.com/office/powerpoint/2010/main" val="60605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5F650-A0CC-4F96-853C-9E88C3F5FD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70B48DD-C1E9-4A31-9B05-6E569BCB89A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AE2F4B-19A1-42F4-AF33-324CBF023248}"/>
              </a:ext>
            </a:extLst>
          </p:cNvPr>
          <p:cNvSpPr>
            <a:spLocks noGrp="1"/>
          </p:cNvSpPr>
          <p:nvPr>
            <p:ph type="dt" sz="half" idx="10"/>
          </p:nvPr>
        </p:nvSpPr>
        <p:spPr/>
        <p:txBody>
          <a:bodyPr/>
          <a:lstStyle/>
          <a:p>
            <a:fld id="{C17BA4C4-112B-42F7-ABA0-FFFDA63D363B}"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38A2489E-C9DE-432D-8542-9B58C9DC64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D85D2C-5412-40EC-A1A8-1335CA9D1821}"/>
              </a:ext>
            </a:extLst>
          </p:cNvPr>
          <p:cNvSpPr>
            <a:spLocks noGrp="1"/>
          </p:cNvSpPr>
          <p:nvPr>
            <p:ph type="sldNum" sz="quarter" idx="12"/>
          </p:nvPr>
        </p:nvSpPr>
        <p:spPr/>
        <p:txBody>
          <a:bodyPr/>
          <a:lstStyle/>
          <a:p>
            <a:fld id="{75079D9B-B024-4E21-8B09-62D4EC63C1C7}" type="slidenum">
              <a:rPr lang="zh-CN" altLang="en-US" smtClean="0"/>
              <a:t>‹#›</a:t>
            </a:fld>
            <a:endParaRPr lang="zh-CN" altLang="en-US"/>
          </a:p>
        </p:txBody>
      </p:sp>
    </p:spTree>
    <p:extLst>
      <p:ext uri="{BB962C8B-B14F-4D97-AF65-F5344CB8AC3E}">
        <p14:creationId xmlns:p14="http://schemas.microsoft.com/office/powerpoint/2010/main" val="177975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1AF318-EE23-496F-8D7B-9E542CF5F6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FB48EB-1DD9-4097-BA30-40487F4DF15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22B4BB-158C-48DC-A0D8-6BB0F7B75B35}"/>
              </a:ext>
            </a:extLst>
          </p:cNvPr>
          <p:cNvSpPr>
            <a:spLocks noGrp="1"/>
          </p:cNvSpPr>
          <p:nvPr>
            <p:ph type="dt" sz="half" idx="10"/>
          </p:nvPr>
        </p:nvSpPr>
        <p:spPr/>
        <p:txBody>
          <a:bodyPr/>
          <a:lstStyle/>
          <a:p>
            <a:fld id="{C17BA4C4-112B-42F7-ABA0-FFFDA63D363B}"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A0C5DBE7-1AED-49A5-A32E-BC3B8BD18B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1523CD-25AB-44E9-9536-1C07EB009EC4}"/>
              </a:ext>
            </a:extLst>
          </p:cNvPr>
          <p:cNvSpPr>
            <a:spLocks noGrp="1"/>
          </p:cNvSpPr>
          <p:nvPr>
            <p:ph type="sldNum" sz="quarter" idx="12"/>
          </p:nvPr>
        </p:nvSpPr>
        <p:spPr/>
        <p:txBody>
          <a:bodyPr/>
          <a:lstStyle/>
          <a:p>
            <a:fld id="{75079D9B-B024-4E21-8B09-62D4EC63C1C7}" type="slidenum">
              <a:rPr lang="zh-CN" altLang="en-US" smtClean="0"/>
              <a:t>‹#›</a:t>
            </a:fld>
            <a:endParaRPr lang="zh-CN" altLang="en-US"/>
          </a:p>
        </p:txBody>
      </p:sp>
    </p:spTree>
    <p:extLst>
      <p:ext uri="{BB962C8B-B14F-4D97-AF65-F5344CB8AC3E}">
        <p14:creationId xmlns:p14="http://schemas.microsoft.com/office/powerpoint/2010/main" val="388989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A0B14-6D3E-4897-949D-71FC51F379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B21514-AB94-404D-B6E7-435D666013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E2931B-84E8-4A04-9DB5-820FF461A857}"/>
              </a:ext>
            </a:extLst>
          </p:cNvPr>
          <p:cNvSpPr>
            <a:spLocks noGrp="1"/>
          </p:cNvSpPr>
          <p:nvPr>
            <p:ph type="dt" sz="half" idx="10"/>
          </p:nvPr>
        </p:nvSpPr>
        <p:spPr/>
        <p:txBody>
          <a:bodyPr/>
          <a:lstStyle/>
          <a:p>
            <a:fld id="{C17BA4C4-112B-42F7-ABA0-FFFDA63D363B}"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0AA61357-CE28-4AF5-B056-44ADBC6AA9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F36C5B-F468-4246-A7D4-4882B00A1034}"/>
              </a:ext>
            </a:extLst>
          </p:cNvPr>
          <p:cNvSpPr>
            <a:spLocks noGrp="1"/>
          </p:cNvSpPr>
          <p:nvPr>
            <p:ph type="sldNum" sz="quarter" idx="12"/>
          </p:nvPr>
        </p:nvSpPr>
        <p:spPr/>
        <p:txBody>
          <a:bodyPr/>
          <a:lstStyle/>
          <a:p>
            <a:fld id="{75079D9B-B024-4E21-8B09-62D4EC63C1C7}" type="slidenum">
              <a:rPr lang="zh-CN" altLang="en-US" smtClean="0"/>
              <a:t>‹#›</a:t>
            </a:fld>
            <a:endParaRPr lang="zh-CN" altLang="en-US"/>
          </a:p>
        </p:txBody>
      </p:sp>
    </p:spTree>
    <p:extLst>
      <p:ext uri="{BB962C8B-B14F-4D97-AF65-F5344CB8AC3E}">
        <p14:creationId xmlns:p14="http://schemas.microsoft.com/office/powerpoint/2010/main" val="379148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41981-1207-4D48-90C5-A376FBCD89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52E072-9856-49EE-8BE7-640CEB9BE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61ACA5-C2FF-4683-9D62-813BFCCC06D3}"/>
              </a:ext>
            </a:extLst>
          </p:cNvPr>
          <p:cNvSpPr>
            <a:spLocks noGrp="1"/>
          </p:cNvSpPr>
          <p:nvPr>
            <p:ph type="dt" sz="half" idx="10"/>
          </p:nvPr>
        </p:nvSpPr>
        <p:spPr/>
        <p:txBody>
          <a:bodyPr/>
          <a:lstStyle/>
          <a:p>
            <a:fld id="{C17BA4C4-112B-42F7-ABA0-FFFDA63D363B}"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A6865F1C-504D-4E2F-86DA-1C9DA88524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105E91-656F-472C-94AB-E852080C5E43}"/>
              </a:ext>
            </a:extLst>
          </p:cNvPr>
          <p:cNvSpPr>
            <a:spLocks noGrp="1"/>
          </p:cNvSpPr>
          <p:nvPr>
            <p:ph type="sldNum" sz="quarter" idx="12"/>
          </p:nvPr>
        </p:nvSpPr>
        <p:spPr/>
        <p:txBody>
          <a:bodyPr/>
          <a:lstStyle/>
          <a:p>
            <a:fld id="{75079D9B-B024-4E21-8B09-62D4EC63C1C7}" type="slidenum">
              <a:rPr lang="zh-CN" altLang="en-US" smtClean="0"/>
              <a:t>‹#›</a:t>
            </a:fld>
            <a:endParaRPr lang="zh-CN" altLang="en-US"/>
          </a:p>
        </p:txBody>
      </p:sp>
    </p:spTree>
    <p:extLst>
      <p:ext uri="{BB962C8B-B14F-4D97-AF65-F5344CB8AC3E}">
        <p14:creationId xmlns:p14="http://schemas.microsoft.com/office/powerpoint/2010/main" val="329330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DFCC1-CB1B-42A4-AE26-E6A77EAC52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F221EF-0B06-4B99-9110-37158EF15E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611F1D-9289-4603-B63B-FF7F9F39B0E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F443758-90C5-4CBD-B27F-0A709A33725A}"/>
              </a:ext>
            </a:extLst>
          </p:cNvPr>
          <p:cNvSpPr>
            <a:spLocks noGrp="1"/>
          </p:cNvSpPr>
          <p:nvPr>
            <p:ph type="dt" sz="half" idx="10"/>
          </p:nvPr>
        </p:nvSpPr>
        <p:spPr/>
        <p:txBody>
          <a:bodyPr/>
          <a:lstStyle/>
          <a:p>
            <a:fld id="{C17BA4C4-112B-42F7-ABA0-FFFDA63D363B}" type="datetimeFigureOut">
              <a:rPr lang="zh-CN" altLang="en-US" smtClean="0"/>
              <a:t>2021/12/17</a:t>
            </a:fld>
            <a:endParaRPr lang="zh-CN" altLang="en-US"/>
          </a:p>
        </p:txBody>
      </p:sp>
      <p:sp>
        <p:nvSpPr>
          <p:cNvPr id="6" name="页脚占位符 5">
            <a:extLst>
              <a:ext uri="{FF2B5EF4-FFF2-40B4-BE49-F238E27FC236}">
                <a16:creationId xmlns:a16="http://schemas.microsoft.com/office/drawing/2014/main" id="{552C5AD1-2FE4-4981-9877-AA02865345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CCFABC-181D-4B16-BC07-3D5B76A6645A}"/>
              </a:ext>
            </a:extLst>
          </p:cNvPr>
          <p:cNvSpPr>
            <a:spLocks noGrp="1"/>
          </p:cNvSpPr>
          <p:nvPr>
            <p:ph type="sldNum" sz="quarter" idx="12"/>
          </p:nvPr>
        </p:nvSpPr>
        <p:spPr/>
        <p:txBody>
          <a:bodyPr/>
          <a:lstStyle/>
          <a:p>
            <a:fld id="{75079D9B-B024-4E21-8B09-62D4EC63C1C7}" type="slidenum">
              <a:rPr lang="zh-CN" altLang="en-US" smtClean="0"/>
              <a:t>‹#›</a:t>
            </a:fld>
            <a:endParaRPr lang="zh-CN" altLang="en-US"/>
          </a:p>
        </p:txBody>
      </p:sp>
    </p:spTree>
    <p:extLst>
      <p:ext uri="{BB962C8B-B14F-4D97-AF65-F5344CB8AC3E}">
        <p14:creationId xmlns:p14="http://schemas.microsoft.com/office/powerpoint/2010/main" val="203903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F46A1-9255-4834-B0E0-8611FCB432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E8C16A-CE15-4C9B-AB76-9E11F78310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645A01E-BD59-4FC9-99D5-5B86524F1A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D6AD741-B460-4EBC-9601-B5A444E5E7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EF85E0-51D6-405B-BE64-F4B367DEBF2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47A6A96-8574-48B2-88EC-B4BC498EA434}"/>
              </a:ext>
            </a:extLst>
          </p:cNvPr>
          <p:cNvSpPr>
            <a:spLocks noGrp="1"/>
          </p:cNvSpPr>
          <p:nvPr>
            <p:ph type="dt" sz="half" idx="10"/>
          </p:nvPr>
        </p:nvSpPr>
        <p:spPr/>
        <p:txBody>
          <a:bodyPr/>
          <a:lstStyle/>
          <a:p>
            <a:fld id="{C17BA4C4-112B-42F7-ABA0-FFFDA63D363B}" type="datetimeFigureOut">
              <a:rPr lang="zh-CN" altLang="en-US" smtClean="0"/>
              <a:t>2021/12/17</a:t>
            </a:fld>
            <a:endParaRPr lang="zh-CN" altLang="en-US"/>
          </a:p>
        </p:txBody>
      </p:sp>
      <p:sp>
        <p:nvSpPr>
          <p:cNvPr id="8" name="页脚占位符 7">
            <a:extLst>
              <a:ext uri="{FF2B5EF4-FFF2-40B4-BE49-F238E27FC236}">
                <a16:creationId xmlns:a16="http://schemas.microsoft.com/office/drawing/2014/main" id="{C0374730-E062-451E-A4B6-1AA925E96BD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C3475D-0ACF-4D8E-8D76-8D486C4D4DFE}"/>
              </a:ext>
            </a:extLst>
          </p:cNvPr>
          <p:cNvSpPr>
            <a:spLocks noGrp="1"/>
          </p:cNvSpPr>
          <p:nvPr>
            <p:ph type="sldNum" sz="quarter" idx="12"/>
          </p:nvPr>
        </p:nvSpPr>
        <p:spPr/>
        <p:txBody>
          <a:bodyPr/>
          <a:lstStyle/>
          <a:p>
            <a:fld id="{75079D9B-B024-4E21-8B09-62D4EC63C1C7}" type="slidenum">
              <a:rPr lang="zh-CN" altLang="en-US" smtClean="0"/>
              <a:t>‹#›</a:t>
            </a:fld>
            <a:endParaRPr lang="zh-CN" altLang="en-US"/>
          </a:p>
        </p:txBody>
      </p:sp>
    </p:spTree>
    <p:extLst>
      <p:ext uri="{BB962C8B-B14F-4D97-AF65-F5344CB8AC3E}">
        <p14:creationId xmlns:p14="http://schemas.microsoft.com/office/powerpoint/2010/main" val="38722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1DE29-B5D1-46B1-A6D1-79E62ADF4D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3ACD88F-F502-4790-BEE7-CDE6EAD3FA6C}"/>
              </a:ext>
            </a:extLst>
          </p:cNvPr>
          <p:cNvSpPr>
            <a:spLocks noGrp="1"/>
          </p:cNvSpPr>
          <p:nvPr>
            <p:ph type="dt" sz="half" idx="10"/>
          </p:nvPr>
        </p:nvSpPr>
        <p:spPr/>
        <p:txBody>
          <a:bodyPr/>
          <a:lstStyle/>
          <a:p>
            <a:fld id="{C17BA4C4-112B-42F7-ABA0-FFFDA63D363B}" type="datetimeFigureOut">
              <a:rPr lang="zh-CN" altLang="en-US" smtClean="0"/>
              <a:t>2021/12/17</a:t>
            </a:fld>
            <a:endParaRPr lang="zh-CN" altLang="en-US"/>
          </a:p>
        </p:txBody>
      </p:sp>
      <p:sp>
        <p:nvSpPr>
          <p:cNvPr id="4" name="页脚占位符 3">
            <a:extLst>
              <a:ext uri="{FF2B5EF4-FFF2-40B4-BE49-F238E27FC236}">
                <a16:creationId xmlns:a16="http://schemas.microsoft.com/office/drawing/2014/main" id="{8041A4AF-71C2-469F-8F76-97964BFA71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E53B66-702C-47B4-9AAB-5263E54D2862}"/>
              </a:ext>
            </a:extLst>
          </p:cNvPr>
          <p:cNvSpPr>
            <a:spLocks noGrp="1"/>
          </p:cNvSpPr>
          <p:nvPr>
            <p:ph type="sldNum" sz="quarter" idx="12"/>
          </p:nvPr>
        </p:nvSpPr>
        <p:spPr/>
        <p:txBody>
          <a:bodyPr/>
          <a:lstStyle/>
          <a:p>
            <a:fld id="{75079D9B-B024-4E21-8B09-62D4EC63C1C7}" type="slidenum">
              <a:rPr lang="zh-CN" altLang="en-US" smtClean="0"/>
              <a:t>‹#›</a:t>
            </a:fld>
            <a:endParaRPr lang="zh-CN" altLang="en-US"/>
          </a:p>
        </p:txBody>
      </p:sp>
    </p:spTree>
    <p:extLst>
      <p:ext uri="{BB962C8B-B14F-4D97-AF65-F5344CB8AC3E}">
        <p14:creationId xmlns:p14="http://schemas.microsoft.com/office/powerpoint/2010/main" val="340515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D67F0D9-6F93-4A0F-B1B0-D3F47112B49F}"/>
              </a:ext>
            </a:extLst>
          </p:cNvPr>
          <p:cNvSpPr>
            <a:spLocks noGrp="1"/>
          </p:cNvSpPr>
          <p:nvPr>
            <p:ph type="dt" sz="half" idx="10"/>
          </p:nvPr>
        </p:nvSpPr>
        <p:spPr/>
        <p:txBody>
          <a:bodyPr/>
          <a:lstStyle/>
          <a:p>
            <a:fld id="{C17BA4C4-112B-42F7-ABA0-FFFDA63D363B}" type="datetimeFigureOut">
              <a:rPr lang="zh-CN" altLang="en-US" smtClean="0"/>
              <a:t>2021/12/17</a:t>
            </a:fld>
            <a:endParaRPr lang="zh-CN" altLang="en-US"/>
          </a:p>
        </p:txBody>
      </p:sp>
      <p:sp>
        <p:nvSpPr>
          <p:cNvPr id="3" name="页脚占位符 2">
            <a:extLst>
              <a:ext uri="{FF2B5EF4-FFF2-40B4-BE49-F238E27FC236}">
                <a16:creationId xmlns:a16="http://schemas.microsoft.com/office/drawing/2014/main" id="{D1DEAA89-0DEF-475F-A3C7-CD95A00DF1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E3E5A8F-9A45-4A2B-AF53-3FF8D7D8EBD9}"/>
              </a:ext>
            </a:extLst>
          </p:cNvPr>
          <p:cNvSpPr>
            <a:spLocks noGrp="1"/>
          </p:cNvSpPr>
          <p:nvPr>
            <p:ph type="sldNum" sz="quarter" idx="12"/>
          </p:nvPr>
        </p:nvSpPr>
        <p:spPr/>
        <p:txBody>
          <a:bodyPr/>
          <a:lstStyle/>
          <a:p>
            <a:fld id="{75079D9B-B024-4E21-8B09-62D4EC63C1C7}" type="slidenum">
              <a:rPr lang="zh-CN" altLang="en-US" smtClean="0"/>
              <a:t>‹#›</a:t>
            </a:fld>
            <a:endParaRPr lang="zh-CN" altLang="en-US"/>
          </a:p>
        </p:txBody>
      </p:sp>
    </p:spTree>
    <p:extLst>
      <p:ext uri="{BB962C8B-B14F-4D97-AF65-F5344CB8AC3E}">
        <p14:creationId xmlns:p14="http://schemas.microsoft.com/office/powerpoint/2010/main" val="361059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B52CA-1F0A-480C-88EE-E51FF1C163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2095EC-67B0-4701-B084-54ACEF8DA5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84F7006-E422-4D42-94BD-6418FB249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3C30FA-8711-449B-AC65-D29E5EAEEE7F}"/>
              </a:ext>
            </a:extLst>
          </p:cNvPr>
          <p:cNvSpPr>
            <a:spLocks noGrp="1"/>
          </p:cNvSpPr>
          <p:nvPr>
            <p:ph type="dt" sz="half" idx="10"/>
          </p:nvPr>
        </p:nvSpPr>
        <p:spPr/>
        <p:txBody>
          <a:bodyPr/>
          <a:lstStyle/>
          <a:p>
            <a:fld id="{C17BA4C4-112B-42F7-ABA0-FFFDA63D363B}" type="datetimeFigureOut">
              <a:rPr lang="zh-CN" altLang="en-US" smtClean="0"/>
              <a:t>2021/12/17</a:t>
            </a:fld>
            <a:endParaRPr lang="zh-CN" altLang="en-US"/>
          </a:p>
        </p:txBody>
      </p:sp>
      <p:sp>
        <p:nvSpPr>
          <p:cNvPr id="6" name="页脚占位符 5">
            <a:extLst>
              <a:ext uri="{FF2B5EF4-FFF2-40B4-BE49-F238E27FC236}">
                <a16:creationId xmlns:a16="http://schemas.microsoft.com/office/drawing/2014/main" id="{0ADCFC74-44D5-4C07-A112-64CC1E67A2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F64D45-F6ED-4121-89D6-6B74E8358520}"/>
              </a:ext>
            </a:extLst>
          </p:cNvPr>
          <p:cNvSpPr>
            <a:spLocks noGrp="1"/>
          </p:cNvSpPr>
          <p:nvPr>
            <p:ph type="sldNum" sz="quarter" idx="12"/>
          </p:nvPr>
        </p:nvSpPr>
        <p:spPr/>
        <p:txBody>
          <a:bodyPr/>
          <a:lstStyle/>
          <a:p>
            <a:fld id="{75079D9B-B024-4E21-8B09-62D4EC63C1C7}" type="slidenum">
              <a:rPr lang="zh-CN" altLang="en-US" smtClean="0"/>
              <a:t>‹#›</a:t>
            </a:fld>
            <a:endParaRPr lang="zh-CN" altLang="en-US"/>
          </a:p>
        </p:txBody>
      </p:sp>
    </p:spTree>
    <p:extLst>
      <p:ext uri="{BB962C8B-B14F-4D97-AF65-F5344CB8AC3E}">
        <p14:creationId xmlns:p14="http://schemas.microsoft.com/office/powerpoint/2010/main" val="323798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D34EF-8EEA-4108-A279-01EF43552D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27B745E-F10F-4DFC-8B21-13D8172C23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013E34-B9D0-44EC-A655-6B5562915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CD71D2-703E-48E1-B730-C993AC9A13A7}"/>
              </a:ext>
            </a:extLst>
          </p:cNvPr>
          <p:cNvSpPr>
            <a:spLocks noGrp="1"/>
          </p:cNvSpPr>
          <p:nvPr>
            <p:ph type="dt" sz="half" idx="10"/>
          </p:nvPr>
        </p:nvSpPr>
        <p:spPr/>
        <p:txBody>
          <a:bodyPr/>
          <a:lstStyle/>
          <a:p>
            <a:fld id="{C17BA4C4-112B-42F7-ABA0-FFFDA63D363B}" type="datetimeFigureOut">
              <a:rPr lang="zh-CN" altLang="en-US" smtClean="0"/>
              <a:t>2021/12/17</a:t>
            </a:fld>
            <a:endParaRPr lang="zh-CN" altLang="en-US"/>
          </a:p>
        </p:txBody>
      </p:sp>
      <p:sp>
        <p:nvSpPr>
          <p:cNvPr id="6" name="页脚占位符 5">
            <a:extLst>
              <a:ext uri="{FF2B5EF4-FFF2-40B4-BE49-F238E27FC236}">
                <a16:creationId xmlns:a16="http://schemas.microsoft.com/office/drawing/2014/main" id="{20C22C3B-4DAE-443B-83BD-F77F76BA3A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A4098F-4140-459D-9378-AF99E8537E7D}"/>
              </a:ext>
            </a:extLst>
          </p:cNvPr>
          <p:cNvSpPr>
            <a:spLocks noGrp="1"/>
          </p:cNvSpPr>
          <p:nvPr>
            <p:ph type="sldNum" sz="quarter" idx="12"/>
          </p:nvPr>
        </p:nvSpPr>
        <p:spPr/>
        <p:txBody>
          <a:bodyPr/>
          <a:lstStyle/>
          <a:p>
            <a:fld id="{75079D9B-B024-4E21-8B09-62D4EC63C1C7}" type="slidenum">
              <a:rPr lang="zh-CN" altLang="en-US" smtClean="0"/>
              <a:t>‹#›</a:t>
            </a:fld>
            <a:endParaRPr lang="zh-CN" altLang="en-US"/>
          </a:p>
        </p:txBody>
      </p:sp>
    </p:spTree>
    <p:extLst>
      <p:ext uri="{BB962C8B-B14F-4D97-AF65-F5344CB8AC3E}">
        <p14:creationId xmlns:p14="http://schemas.microsoft.com/office/powerpoint/2010/main" val="488286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ADBB8BF-E38B-4609-AB1E-2ACF73D86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0E3A023-35FA-4220-80C5-4501D23A6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8B9C08-8334-4638-8120-D1D58F665E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BA4C4-112B-42F7-ABA0-FFFDA63D363B}"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2B64AC0E-22B1-4626-824B-33E994020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C40B00-CF27-46B0-BAD9-AF1F49318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79D9B-B024-4E21-8B09-62D4EC63C1C7}" type="slidenum">
              <a:rPr lang="zh-CN" altLang="en-US" smtClean="0"/>
              <a:t>‹#›</a:t>
            </a:fld>
            <a:endParaRPr lang="zh-CN" altLang="en-US"/>
          </a:p>
        </p:txBody>
      </p:sp>
    </p:spTree>
    <p:extLst>
      <p:ext uri="{BB962C8B-B14F-4D97-AF65-F5344CB8AC3E}">
        <p14:creationId xmlns:p14="http://schemas.microsoft.com/office/powerpoint/2010/main" val="319594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f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f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3647586" y="5111042"/>
            <a:ext cx="5135492" cy="369332"/>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汇报人：丁佳鹏   汇报时间：</a:t>
            </a:r>
            <a:r>
              <a:rPr lang="en-US" altLang="zh-CN" dirty="0">
                <a:solidFill>
                  <a:schemeClr val="bg1">
                    <a:lumMod val="50000"/>
                  </a:schemeClr>
                </a:solidFill>
                <a:cs typeface="+mn-ea"/>
                <a:sym typeface="+mn-lt"/>
              </a:rPr>
              <a:t>2021</a:t>
            </a:r>
            <a:r>
              <a:rPr lang="zh-CN" altLang="en-US" dirty="0">
                <a:solidFill>
                  <a:schemeClr val="bg1">
                    <a:lumMod val="50000"/>
                  </a:schemeClr>
                </a:solidFill>
                <a:cs typeface="+mn-ea"/>
                <a:sym typeface="+mn-lt"/>
              </a:rPr>
              <a:t>年</a:t>
            </a:r>
            <a:r>
              <a:rPr lang="en-US" altLang="zh-CN" dirty="0">
                <a:solidFill>
                  <a:schemeClr val="bg1">
                    <a:lumMod val="50000"/>
                  </a:schemeClr>
                </a:solidFill>
                <a:cs typeface="+mn-ea"/>
                <a:sym typeface="+mn-lt"/>
              </a:rPr>
              <a:t>12</a:t>
            </a:r>
            <a:r>
              <a:rPr lang="zh-CN" altLang="en-US" dirty="0">
                <a:solidFill>
                  <a:schemeClr val="bg1">
                    <a:lumMod val="50000"/>
                  </a:schemeClr>
                </a:solidFill>
                <a:cs typeface="+mn-ea"/>
                <a:sym typeface="+mn-lt"/>
              </a:rPr>
              <a:t>月</a:t>
            </a:r>
            <a:r>
              <a:rPr lang="en-US" altLang="zh-CN" dirty="0">
                <a:solidFill>
                  <a:schemeClr val="bg1">
                    <a:lumMod val="50000"/>
                  </a:schemeClr>
                </a:solidFill>
                <a:cs typeface="+mn-ea"/>
                <a:sym typeface="+mn-lt"/>
              </a:rPr>
              <a:t>17</a:t>
            </a:r>
            <a:r>
              <a:rPr lang="zh-CN" altLang="en-US" dirty="0">
                <a:solidFill>
                  <a:schemeClr val="bg1">
                    <a:lumMod val="50000"/>
                  </a:schemeClr>
                </a:solidFill>
                <a:cs typeface="+mn-ea"/>
                <a:sym typeface="+mn-lt"/>
              </a:rPr>
              <a:t>日</a:t>
            </a:r>
          </a:p>
        </p:txBody>
      </p:sp>
      <p:cxnSp>
        <p:nvCxnSpPr>
          <p:cNvPr id="18" name="直接连接符 17"/>
          <p:cNvCxnSpPr>
            <a:cxnSpLocks/>
          </p:cNvCxnSpPr>
          <p:nvPr/>
        </p:nvCxnSpPr>
        <p:spPr>
          <a:xfrm>
            <a:off x="4400932" y="4287357"/>
            <a:ext cx="3310508"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91077" y="1631892"/>
            <a:ext cx="10448510" cy="1938992"/>
          </a:xfrm>
          <a:prstGeom prst="rect">
            <a:avLst/>
          </a:prstGeom>
          <a:noFill/>
        </p:spPr>
        <p:txBody>
          <a:bodyPr wrap="square" rtlCol="0">
            <a:spAutoFit/>
          </a:bodyPr>
          <a:lstStyle/>
          <a:p>
            <a:pPr algn="ctr"/>
            <a:r>
              <a:rPr lang="en-US" altLang="zh-CN" sz="4000" dirty="0">
                <a:solidFill>
                  <a:srgbClr val="1C4885"/>
                </a:solidFill>
                <a:latin typeface="Arial" panose="020B0604020202020204" pitchFamily="34" charset="0"/>
                <a:cs typeface="Arial" panose="020B0604020202020204" pitchFamily="34" charset="0"/>
                <a:sym typeface="+mn-lt"/>
              </a:rPr>
              <a:t>Optimizing In-memory Database Engine for AI-powered On-line Decision Augmentation Using Persistent Memory</a:t>
            </a:r>
            <a:endParaRPr lang="zh-CN" altLang="en-US" sz="4000" dirty="0">
              <a:solidFill>
                <a:srgbClr val="1C4885"/>
              </a:solidFill>
              <a:latin typeface="Arial" panose="020B0604020202020204" pitchFamily="34" charset="0"/>
              <a:cs typeface="Arial" panose="020B0604020202020204" pitchFamily="34" charset="0"/>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738" y="759239"/>
            <a:ext cx="1184429" cy="976229"/>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66167" y="845109"/>
            <a:ext cx="2320905" cy="538039"/>
          </a:xfrm>
          <a:prstGeom prst="rect">
            <a:avLst/>
          </a:prstGeom>
        </p:spPr>
      </p:pic>
      <p:grpSp>
        <p:nvGrpSpPr>
          <p:cNvPr id="9" name="组合 8">
            <a:extLst>
              <a:ext uri="{FF2B5EF4-FFF2-40B4-BE49-F238E27FC236}">
                <a16:creationId xmlns:a16="http://schemas.microsoft.com/office/drawing/2014/main" id="{612A7034-EAC8-453D-B2F2-5C6E93332FB4}"/>
              </a:ext>
            </a:extLst>
          </p:cNvPr>
          <p:cNvGrpSpPr/>
          <p:nvPr/>
        </p:nvGrpSpPr>
        <p:grpSpPr>
          <a:xfrm>
            <a:off x="4882109" y="3470607"/>
            <a:ext cx="2427782" cy="799796"/>
            <a:chOff x="8559645" y="1045060"/>
            <a:chExt cx="2427782" cy="799796"/>
          </a:xfrm>
        </p:grpSpPr>
        <p:pic>
          <p:nvPicPr>
            <p:cNvPr id="13" name="图片 12">
              <a:extLst>
                <a:ext uri="{FF2B5EF4-FFF2-40B4-BE49-F238E27FC236}">
                  <a16:creationId xmlns:a16="http://schemas.microsoft.com/office/drawing/2014/main" id="{73C23DEE-81CC-4609-BEF9-6B115DCDF0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9645" y="1045060"/>
              <a:ext cx="976933" cy="705252"/>
            </a:xfrm>
            <a:prstGeom prst="rect">
              <a:avLst/>
            </a:prstGeom>
          </p:spPr>
        </p:pic>
        <p:pic>
          <p:nvPicPr>
            <p:cNvPr id="14" name="图片 13">
              <a:extLst>
                <a:ext uri="{FF2B5EF4-FFF2-40B4-BE49-F238E27FC236}">
                  <a16:creationId xmlns:a16="http://schemas.microsoft.com/office/drawing/2014/main" id="{BDB3F206-1E6F-433E-837A-B9E7182DCF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5833" y="1083262"/>
              <a:ext cx="761594" cy="761594"/>
            </a:xfrm>
            <a:prstGeom prst="rect">
              <a:avLst/>
            </a:prstGeom>
          </p:spPr>
        </p:pic>
        <p:pic>
          <p:nvPicPr>
            <p:cNvPr id="15" name="图片 14">
              <a:extLst>
                <a:ext uri="{FF2B5EF4-FFF2-40B4-BE49-F238E27FC236}">
                  <a16:creationId xmlns:a16="http://schemas.microsoft.com/office/drawing/2014/main" id="{1100616C-5FF3-4B25-98B9-3FB790FEC8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12581" y="1107801"/>
              <a:ext cx="761594" cy="633372"/>
            </a:xfrm>
            <a:prstGeom prst="rect">
              <a:avLst/>
            </a:prstGeom>
          </p:spPr>
        </p:pic>
      </p:gr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2F9A7C8-2324-40C2-952F-AB2F60AECBAB}"/>
              </a:ext>
            </a:extLst>
          </p:cNvPr>
          <p:cNvPicPr>
            <a:picLocks noChangeAspect="1"/>
          </p:cNvPicPr>
          <p:nvPr/>
        </p:nvPicPr>
        <p:blipFill>
          <a:blip r:embed="rId2"/>
          <a:stretch>
            <a:fillRect/>
          </a:stretch>
        </p:blipFill>
        <p:spPr>
          <a:xfrm>
            <a:off x="5139787" y="1857981"/>
            <a:ext cx="6736664" cy="2552921"/>
          </a:xfrm>
          <a:prstGeom prst="rect">
            <a:avLst/>
          </a:prstGeom>
        </p:spPr>
      </p:pic>
      <p:sp>
        <p:nvSpPr>
          <p:cNvPr id="4" name="文本框 3">
            <a:extLst>
              <a:ext uri="{FF2B5EF4-FFF2-40B4-BE49-F238E27FC236}">
                <a16:creationId xmlns:a16="http://schemas.microsoft.com/office/drawing/2014/main" id="{E3C2944D-315E-4433-A337-F060706B34E2}"/>
              </a:ext>
            </a:extLst>
          </p:cNvPr>
          <p:cNvSpPr txBox="1"/>
          <p:nvPr/>
        </p:nvSpPr>
        <p:spPr>
          <a:xfrm>
            <a:off x="904648" y="1413898"/>
            <a:ext cx="328352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硬件成本比较</a:t>
            </a:r>
          </a:p>
        </p:txBody>
      </p:sp>
      <p:pic>
        <p:nvPicPr>
          <p:cNvPr id="8" name="图片 7">
            <a:extLst>
              <a:ext uri="{FF2B5EF4-FFF2-40B4-BE49-F238E27FC236}">
                <a16:creationId xmlns:a16="http://schemas.microsoft.com/office/drawing/2014/main" id="{C927F475-9B0B-4482-8F06-A7A3ABBE93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415" y="410874"/>
            <a:ext cx="1184429" cy="976229"/>
          </a:xfrm>
          <a:prstGeom prst="rect">
            <a:avLst/>
          </a:prstGeom>
        </p:spPr>
      </p:pic>
      <p:sp>
        <p:nvSpPr>
          <p:cNvPr id="9" name="文本框 8">
            <a:extLst>
              <a:ext uri="{FF2B5EF4-FFF2-40B4-BE49-F238E27FC236}">
                <a16:creationId xmlns:a16="http://schemas.microsoft.com/office/drawing/2014/main" id="{1685B52F-C3F0-4F0E-8F21-E30BD68BC6E0}"/>
              </a:ext>
            </a:extLst>
          </p:cNvPr>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实验结果</a:t>
            </a:r>
          </a:p>
        </p:txBody>
      </p:sp>
      <p:cxnSp>
        <p:nvCxnSpPr>
          <p:cNvPr id="11" name="直接连接符 10">
            <a:extLst>
              <a:ext uri="{FF2B5EF4-FFF2-40B4-BE49-F238E27FC236}">
                <a16:creationId xmlns:a16="http://schemas.microsoft.com/office/drawing/2014/main" id="{0B873581-1828-4DC4-A58B-A950A24AADAC}"/>
              </a:ext>
            </a:extLst>
          </p:cNvPr>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4D496F92-9064-4BE1-8E69-253E8F4BFB73}"/>
              </a:ext>
            </a:extLst>
          </p:cNvPr>
          <p:cNvSpPr txBox="1"/>
          <p:nvPr/>
        </p:nvSpPr>
        <p:spPr>
          <a:xfrm>
            <a:off x="904650" y="840662"/>
            <a:ext cx="1932818"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Experimental Results</a:t>
            </a:r>
            <a:endParaRPr lang="zh-CN" altLang="en-US" sz="1400" dirty="0">
              <a:solidFill>
                <a:schemeClr val="tx1">
                  <a:lumMod val="85000"/>
                  <a:lumOff val="15000"/>
                </a:schemeClr>
              </a:solidFill>
              <a:cs typeface="+mn-ea"/>
              <a:sym typeface="+mn-lt"/>
            </a:endParaRPr>
          </a:p>
        </p:txBody>
      </p:sp>
      <p:sp>
        <p:nvSpPr>
          <p:cNvPr id="2" name="文本框 1">
            <a:extLst>
              <a:ext uri="{FF2B5EF4-FFF2-40B4-BE49-F238E27FC236}">
                <a16:creationId xmlns:a16="http://schemas.microsoft.com/office/drawing/2014/main" id="{2E4CC371-A613-46AA-80E2-E60B60132008}"/>
              </a:ext>
            </a:extLst>
          </p:cNvPr>
          <p:cNvSpPr txBox="1"/>
          <p:nvPr/>
        </p:nvSpPr>
        <p:spPr>
          <a:xfrm>
            <a:off x="937967" y="2122244"/>
            <a:ext cx="3799002"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latin typeface="微软雅黑 Light" panose="020B0502040204020203" pitchFamily="34" charset="-122"/>
                <a:ea typeface="微软雅黑 Light" panose="020B0502040204020203" pitchFamily="34" charset="-122"/>
              </a:rPr>
              <a:t>持久内存成本为纯内存的</a:t>
            </a:r>
            <a:r>
              <a:rPr lang="en-US" altLang="zh-CN" dirty="0">
                <a:latin typeface="微软雅黑 Light" panose="020B0502040204020203" pitchFamily="34" charset="-122"/>
                <a:ea typeface="微软雅黑 Light" panose="020B0502040204020203" pitchFamily="34" charset="-122"/>
              </a:rPr>
              <a:t>41.6%</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37827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3401936" y="2287203"/>
            <a:ext cx="5388125" cy="830997"/>
          </a:xfrm>
          <a:prstGeom prst="rect">
            <a:avLst/>
          </a:prstGeom>
          <a:noFill/>
        </p:spPr>
        <p:txBody>
          <a:bodyPr wrap="square" rtlCol="0">
            <a:spAutoFit/>
          </a:bodyPr>
          <a:lstStyle/>
          <a:p>
            <a:pPr algn="dist"/>
            <a:r>
              <a:rPr lang="zh-CN" altLang="en-US" sz="4800" dirty="0">
                <a:solidFill>
                  <a:srgbClr val="1C4885"/>
                </a:solidFill>
                <a:latin typeface="微软雅黑" panose="020B0503020204020204" pitchFamily="34" charset="-122"/>
                <a:ea typeface="微软雅黑" panose="020B0503020204020204" pitchFamily="34" charset="-122"/>
                <a:cs typeface="+mn-ea"/>
                <a:sym typeface="+mn-lt"/>
              </a:rPr>
              <a:t>感谢聆听</a:t>
            </a:r>
          </a:p>
        </p:txBody>
      </p:sp>
      <p:cxnSp>
        <p:nvCxnSpPr>
          <p:cNvPr id="11" name="直接连接符 10"/>
          <p:cNvCxnSpPr/>
          <p:nvPr/>
        </p:nvCxnSpPr>
        <p:spPr>
          <a:xfrm>
            <a:off x="5401597" y="3955534"/>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07464" y="3276485"/>
            <a:ext cx="3377072" cy="584775"/>
          </a:xfrm>
          <a:prstGeom prst="rect">
            <a:avLst/>
          </a:prstGeom>
          <a:noFill/>
        </p:spPr>
        <p:txBody>
          <a:bodyPr wrap="square" rtlCol="0">
            <a:spAutoFit/>
          </a:bodyPr>
          <a:lstStyle/>
          <a:p>
            <a:pPr algn="dist"/>
            <a:r>
              <a:rPr lang="en-US" altLang="zh-CN" sz="3200" dirty="0">
                <a:solidFill>
                  <a:srgbClr val="1C4885"/>
                </a:solidFill>
                <a:latin typeface="Arial" panose="020B0604020202020204" pitchFamily="34" charset="0"/>
                <a:cs typeface="Arial" panose="020B0604020202020204" pitchFamily="34" charset="0"/>
                <a:sym typeface="+mn-lt"/>
              </a:rPr>
              <a:t>THANKS</a:t>
            </a:r>
            <a:endParaRPr lang="zh-CN" altLang="en-US" sz="3200" dirty="0">
              <a:solidFill>
                <a:srgbClr val="1C4885"/>
              </a:solidFill>
              <a:latin typeface="Arial" panose="020B0604020202020204" pitchFamily="34" charset="0"/>
              <a:cs typeface="Arial" panose="020B0604020202020204" pitchFamily="34" charset="0"/>
              <a:sym typeface="+mn-lt"/>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0892" y="762566"/>
            <a:ext cx="1184429" cy="976229"/>
          </a:xfrm>
          <a:prstGeom prst="rect">
            <a:avLst/>
          </a:prstGeom>
        </p:spPr>
      </p:pic>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08D1D76-C7C3-4186-849C-0413D6281FD2}"/>
              </a:ext>
            </a:extLst>
          </p:cNvPr>
          <p:cNvPicPr>
            <a:picLocks noChangeAspect="1"/>
          </p:cNvPicPr>
          <p:nvPr/>
        </p:nvPicPr>
        <p:blipFill>
          <a:blip r:embed="rId2"/>
          <a:stretch>
            <a:fillRect/>
          </a:stretch>
        </p:blipFill>
        <p:spPr>
          <a:xfrm>
            <a:off x="2925488" y="1676002"/>
            <a:ext cx="6611207" cy="4074348"/>
          </a:xfrm>
          <a:prstGeom prst="rect">
            <a:avLst/>
          </a:prstGeom>
        </p:spPr>
      </p:pic>
      <p:sp>
        <p:nvSpPr>
          <p:cNvPr id="4" name="文本框 3">
            <a:extLst>
              <a:ext uri="{FF2B5EF4-FFF2-40B4-BE49-F238E27FC236}">
                <a16:creationId xmlns:a16="http://schemas.microsoft.com/office/drawing/2014/main" id="{D9654DF9-299A-4023-852E-D9633B4C1245}"/>
              </a:ext>
            </a:extLst>
          </p:cNvPr>
          <p:cNvSpPr txBox="1"/>
          <p:nvPr/>
        </p:nvSpPr>
        <p:spPr>
          <a:xfrm>
            <a:off x="1046374" y="522875"/>
            <a:ext cx="312969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附录</a:t>
            </a:r>
          </a:p>
        </p:txBody>
      </p:sp>
    </p:spTree>
    <p:extLst>
      <p:ext uri="{BB962C8B-B14F-4D97-AF65-F5344CB8AC3E}">
        <p14:creationId xmlns:p14="http://schemas.microsoft.com/office/powerpoint/2010/main" val="273947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3136" y="402826"/>
            <a:ext cx="2518229"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背景介绍</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Background Introduction</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947199" y="1848574"/>
            <a:ext cx="929014" cy="580564"/>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矩形 30"/>
          <p:cNvSpPr/>
          <p:nvPr/>
        </p:nvSpPr>
        <p:spPr>
          <a:xfrm>
            <a:off x="1026884" y="1911662"/>
            <a:ext cx="3801998" cy="58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文本框 39"/>
          <p:cNvSpPr txBox="1"/>
          <p:nvPr/>
        </p:nvSpPr>
        <p:spPr>
          <a:xfrm>
            <a:off x="907279" y="1941167"/>
            <a:ext cx="1032387" cy="461665"/>
          </a:xfrm>
          <a:prstGeom prst="rect">
            <a:avLst/>
          </a:prstGeom>
          <a:noFill/>
        </p:spPr>
        <p:txBody>
          <a:bodyPr wrap="square" rtlCol="0">
            <a:spAutoFit/>
          </a:bodyPr>
          <a:lstStyle/>
          <a:p>
            <a:pPr algn="ct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sym typeface="+mn-lt"/>
              </a:rPr>
              <a:t>01</a:t>
            </a:r>
            <a:endParaRPr lang="zh-CN" altLang="en-US" sz="2400" dirty="0">
              <a:solidFill>
                <a:schemeClr val="tx1">
                  <a:lumMod val="85000"/>
                  <a:lumOff val="15000"/>
                </a:schemeClr>
              </a:solidFill>
              <a:latin typeface="Times New Roman" panose="02020603050405020304" pitchFamily="18" charset="0"/>
              <a:cs typeface="Times New Roman" panose="02020603050405020304" pitchFamily="18" charset="0"/>
              <a:sym typeface="+mn-lt"/>
            </a:endParaRPr>
          </a:p>
        </p:txBody>
      </p:sp>
      <p:sp>
        <p:nvSpPr>
          <p:cNvPr id="43" name="文本框 42"/>
          <p:cNvSpPr txBox="1"/>
          <p:nvPr/>
        </p:nvSpPr>
        <p:spPr>
          <a:xfrm>
            <a:off x="1878843" y="1987333"/>
            <a:ext cx="2559886" cy="369332"/>
          </a:xfrm>
          <a:prstGeom prst="rect">
            <a:avLst/>
          </a:prstGeom>
          <a:noFill/>
        </p:spPr>
        <p:txBody>
          <a:bodyPr wrap="square" rtlCol="0">
            <a:spAutoFit/>
          </a:bodyPr>
          <a:lstStyle/>
          <a:p>
            <a:pPr algn="just"/>
            <a:r>
              <a:rPr lang="zh-CN" altLang="en-US" dirty="0">
                <a:latin typeface="微软雅黑 Light" panose="020B0502040204020203" pitchFamily="34" charset="-122"/>
                <a:ea typeface="微软雅黑 Light" panose="020B0502040204020203" pitchFamily="34" charset="-122"/>
              </a:rPr>
              <a:t>必须有新数据才能计算</a:t>
            </a:r>
            <a:endParaRPr lang="zh-CN" altLang="en-US" dirty="0">
              <a:solidFill>
                <a:schemeClr val="tx1">
                  <a:lumMod val="85000"/>
                  <a:lumOff val="15000"/>
                </a:schemeClr>
              </a:solidFill>
              <a:latin typeface="微软雅黑 Light" panose="020B0502040204020203" pitchFamily="34" charset="-122"/>
              <a:ea typeface="微软雅黑 Light" panose="020B0502040204020203" pitchFamily="34" charset="-122"/>
              <a:cs typeface="+mn-ea"/>
              <a:sym typeface="+mn-lt"/>
            </a:endParaRPr>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pic>
        <p:nvPicPr>
          <p:cNvPr id="26" name="图片 25">
            <a:extLst>
              <a:ext uri="{FF2B5EF4-FFF2-40B4-BE49-F238E27FC236}">
                <a16:creationId xmlns:a16="http://schemas.microsoft.com/office/drawing/2014/main" id="{903103D3-2F54-4C4F-BDA5-90065C226DE3}"/>
              </a:ext>
            </a:extLst>
          </p:cNvPr>
          <p:cNvPicPr>
            <a:picLocks noChangeAspect="1"/>
          </p:cNvPicPr>
          <p:nvPr/>
        </p:nvPicPr>
        <p:blipFill>
          <a:blip r:embed="rId4"/>
          <a:stretch>
            <a:fillRect/>
          </a:stretch>
        </p:blipFill>
        <p:spPr>
          <a:xfrm>
            <a:off x="6452833" y="3057418"/>
            <a:ext cx="5427706" cy="3800582"/>
          </a:xfrm>
          <a:prstGeom prst="rect">
            <a:avLst/>
          </a:prstGeom>
        </p:spPr>
      </p:pic>
      <p:grpSp>
        <p:nvGrpSpPr>
          <p:cNvPr id="55" name="组合 54">
            <a:extLst>
              <a:ext uri="{FF2B5EF4-FFF2-40B4-BE49-F238E27FC236}">
                <a16:creationId xmlns:a16="http://schemas.microsoft.com/office/drawing/2014/main" id="{DF1B9936-8D86-4BA4-A9EF-4DEDFE9C4333}"/>
              </a:ext>
            </a:extLst>
          </p:cNvPr>
          <p:cNvGrpSpPr/>
          <p:nvPr/>
        </p:nvGrpSpPr>
        <p:grpSpPr>
          <a:xfrm>
            <a:off x="944569" y="2576392"/>
            <a:ext cx="929014" cy="580564"/>
            <a:chOff x="6177683" y="1666134"/>
            <a:chExt cx="1362525" cy="988578"/>
          </a:xfrm>
          <a:solidFill>
            <a:srgbClr val="1C4885"/>
          </a:solidFill>
        </p:grpSpPr>
        <p:sp>
          <p:nvSpPr>
            <p:cNvPr id="56" name="矩形 55">
              <a:extLst>
                <a:ext uri="{FF2B5EF4-FFF2-40B4-BE49-F238E27FC236}">
                  <a16:creationId xmlns:a16="http://schemas.microsoft.com/office/drawing/2014/main" id="{B3E01315-7119-4CF4-86FD-D52213BD0526}"/>
                </a:ext>
              </a:extLst>
            </p:cNvPr>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56">
              <a:extLst>
                <a:ext uri="{FF2B5EF4-FFF2-40B4-BE49-F238E27FC236}">
                  <a16:creationId xmlns:a16="http://schemas.microsoft.com/office/drawing/2014/main" id="{59C5DA06-2D3C-46A5-94D7-908A2A3A6480}"/>
                </a:ext>
              </a:extLst>
            </p:cNvPr>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8" name="矩形 57">
            <a:extLst>
              <a:ext uri="{FF2B5EF4-FFF2-40B4-BE49-F238E27FC236}">
                <a16:creationId xmlns:a16="http://schemas.microsoft.com/office/drawing/2014/main" id="{246E7587-0CA2-4400-8717-973CB9F5C0FA}"/>
              </a:ext>
            </a:extLst>
          </p:cNvPr>
          <p:cNvSpPr/>
          <p:nvPr/>
        </p:nvSpPr>
        <p:spPr>
          <a:xfrm>
            <a:off x="1024254" y="2639480"/>
            <a:ext cx="3801998" cy="58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文本框 58">
            <a:extLst>
              <a:ext uri="{FF2B5EF4-FFF2-40B4-BE49-F238E27FC236}">
                <a16:creationId xmlns:a16="http://schemas.microsoft.com/office/drawing/2014/main" id="{20464ED4-CE9D-4B93-8AA1-B031769C8EF7}"/>
              </a:ext>
            </a:extLst>
          </p:cNvPr>
          <p:cNvSpPr txBox="1"/>
          <p:nvPr/>
        </p:nvSpPr>
        <p:spPr>
          <a:xfrm>
            <a:off x="904649" y="2668985"/>
            <a:ext cx="1032387" cy="461665"/>
          </a:xfrm>
          <a:prstGeom prst="rect">
            <a:avLst/>
          </a:prstGeom>
          <a:noFill/>
        </p:spPr>
        <p:txBody>
          <a:bodyPr wrap="square" rtlCol="0">
            <a:spAutoFit/>
          </a:bodyPr>
          <a:lstStyle/>
          <a:p>
            <a:pPr algn="ct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sym typeface="+mn-lt"/>
              </a:rPr>
              <a:t>02</a:t>
            </a:r>
            <a:endParaRPr lang="zh-CN" altLang="en-US" sz="2400" dirty="0">
              <a:solidFill>
                <a:schemeClr val="tx1">
                  <a:lumMod val="85000"/>
                  <a:lumOff val="15000"/>
                </a:schemeClr>
              </a:solidFill>
              <a:latin typeface="Times New Roman" panose="02020603050405020304" pitchFamily="18" charset="0"/>
              <a:cs typeface="Times New Roman" panose="02020603050405020304" pitchFamily="18" charset="0"/>
              <a:sym typeface="+mn-lt"/>
            </a:endParaRPr>
          </a:p>
        </p:txBody>
      </p:sp>
      <p:sp>
        <p:nvSpPr>
          <p:cNvPr id="60" name="文本框 59">
            <a:extLst>
              <a:ext uri="{FF2B5EF4-FFF2-40B4-BE49-F238E27FC236}">
                <a16:creationId xmlns:a16="http://schemas.microsoft.com/office/drawing/2014/main" id="{4012F475-9C1C-4883-9370-A31A35322D41}"/>
              </a:ext>
            </a:extLst>
          </p:cNvPr>
          <p:cNvSpPr txBox="1"/>
          <p:nvPr/>
        </p:nvSpPr>
        <p:spPr>
          <a:xfrm>
            <a:off x="1876212" y="2715151"/>
            <a:ext cx="2776937" cy="369332"/>
          </a:xfrm>
          <a:prstGeom prst="rect">
            <a:avLst/>
          </a:prstGeom>
          <a:noFill/>
        </p:spPr>
        <p:txBody>
          <a:bodyPr wrap="square" rtlCol="0">
            <a:spAutoFit/>
          </a:bodyPr>
          <a:lstStyle/>
          <a:p>
            <a:pPr algn="just"/>
            <a:r>
              <a:rPr lang="zh-CN" altLang="en-US" dirty="0">
                <a:latin typeface="微软雅黑 Light" panose="020B0502040204020203" pitchFamily="34" charset="-122"/>
                <a:ea typeface="微软雅黑 Light" panose="020B0502040204020203" pitchFamily="34" charset="-122"/>
              </a:rPr>
              <a:t>时间窗越多，预测越精确</a:t>
            </a:r>
            <a:endParaRPr lang="zh-CN" altLang="en-US" dirty="0">
              <a:solidFill>
                <a:schemeClr val="tx1">
                  <a:lumMod val="85000"/>
                  <a:lumOff val="15000"/>
                </a:schemeClr>
              </a:solidFill>
              <a:latin typeface="微软雅黑 Light" panose="020B0502040204020203" pitchFamily="34" charset="-122"/>
              <a:ea typeface="微软雅黑 Light" panose="020B0502040204020203" pitchFamily="34" charset="-122"/>
              <a:cs typeface="+mn-ea"/>
              <a:sym typeface="+mn-lt"/>
            </a:endParaRPr>
          </a:p>
        </p:txBody>
      </p:sp>
      <p:grpSp>
        <p:nvGrpSpPr>
          <p:cNvPr id="61" name="组合 60">
            <a:extLst>
              <a:ext uri="{FF2B5EF4-FFF2-40B4-BE49-F238E27FC236}">
                <a16:creationId xmlns:a16="http://schemas.microsoft.com/office/drawing/2014/main" id="{ECF8CAC3-AB4F-48B7-A116-3A843E69AF7A}"/>
              </a:ext>
            </a:extLst>
          </p:cNvPr>
          <p:cNvGrpSpPr/>
          <p:nvPr/>
        </p:nvGrpSpPr>
        <p:grpSpPr>
          <a:xfrm>
            <a:off x="955805" y="3349449"/>
            <a:ext cx="929014" cy="580564"/>
            <a:chOff x="6177683" y="1666134"/>
            <a:chExt cx="1362525" cy="988578"/>
          </a:xfrm>
          <a:solidFill>
            <a:srgbClr val="1C4885"/>
          </a:solidFill>
        </p:grpSpPr>
        <p:sp>
          <p:nvSpPr>
            <p:cNvPr id="62" name="矩形 61">
              <a:extLst>
                <a:ext uri="{FF2B5EF4-FFF2-40B4-BE49-F238E27FC236}">
                  <a16:creationId xmlns:a16="http://schemas.microsoft.com/office/drawing/2014/main" id="{9B1D060E-6D59-4444-BDC0-532B08D9F4D3}"/>
                </a:ext>
              </a:extLst>
            </p:cNvPr>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矩形 62">
              <a:extLst>
                <a:ext uri="{FF2B5EF4-FFF2-40B4-BE49-F238E27FC236}">
                  <a16:creationId xmlns:a16="http://schemas.microsoft.com/office/drawing/2014/main" id="{12FCE93E-2F67-4C80-AC62-C2EF3F59C1FB}"/>
                </a:ext>
              </a:extLst>
            </p:cNvPr>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4" name="矩形 63">
            <a:extLst>
              <a:ext uri="{FF2B5EF4-FFF2-40B4-BE49-F238E27FC236}">
                <a16:creationId xmlns:a16="http://schemas.microsoft.com/office/drawing/2014/main" id="{049DCCCE-00E0-4980-99AB-A73974172652}"/>
              </a:ext>
            </a:extLst>
          </p:cNvPr>
          <p:cNvSpPr/>
          <p:nvPr/>
        </p:nvSpPr>
        <p:spPr>
          <a:xfrm>
            <a:off x="1035490" y="3412537"/>
            <a:ext cx="3801998" cy="58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文本框 64">
            <a:extLst>
              <a:ext uri="{FF2B5EF4-FFF2-40B4-BE49-F238E27FC236}">
                <a16:creationId xmlns:a16="http://schemas.microsoft.com/office/drawing/2014/main" id="{8F688D58-9F58-4429-A4F4-309BE177ED28}"/>
              </a:ext>
            </a:extLst>
          </p:cNvPr>
          <p:cNvSpPr txBox="1"/>
          <p:nvPr/>
        </p:nvSpPr>
        <p:spPr>
          <a:xfrm>
            <a:off x="915885" y="3442042"/>
            <a:ext cx="1032387" cy="461665"/>
          </a:xfrm>
          <a:prstGeom prst="rect">
            <a:avLst/>
          </a:prstGeom>
          <a:noFill/>
        </p:spPr>
        <p:txBody>
          <a:bodyPr wrap="square" rtlCol="0">
            <a:spAutoFit/>
          </a:bodyPr>
          <a:lstStyle/>
          <a:p>
            <a:pPr algn="ctr"/>
            <a:r>
              <a:rPr lang="en-US" altLang="zh-CN" sz="2400" dirty="0">
                <a:solidFill>
                  <a:schemeClr val="tx1">
                    <a:lumMod val="85000"/>
                    <a:lumOff val="15000"/>
                  </a:schemeClr>
                </a:solidFill>
                <a:latin typeface="Times New Roman" panose="02020603050405020304" pitchFamily="18" charset="0"/>
                <a:cs typeface="Times New Roman" panose="02020603050405020304" pitchFamily="18" charset="0"/>
                <a:sym typeface="+mn-lt"/>
              </a:rPr>
              <a:t>03</a:t>
            </a:r>
            <a:endParaRPr lang="zh-CN" altLang="en-US" sz="2400" dirty="0">
              <a:solidFill>
                <a:schemeClr val="tx1">
                  <a:lumMod val="85000"/>
                  <a:lumOff val="15000"/>
                </a:schemeClr>
              </a:solidFill>
              <a:latin typeface="Times New Roman" panose="02020603050405020304" pitchFamily="18" charset="0"/>
              <a:cs typeface="Times New Roman" panose="02020603050405020304" pitchFamily="18" charset="0"/>
              <a:sym typeface="+mn-lt"/>
            </a:endParaRPr>
          </a:p>
        </p:txBody>
      </p:sp>
      <p:sp>
        <p:nvSpPr>
          <p:cNvPr id="66" name="文本框 65">
            <a:extLst>
              <a:ext uri="{FF2B5EF4-FFF2-40B4-BE49-F238E27FC236}">
                <a16:creationId xmlns:a16="http://schemas.microsoft.com/office/drawing/2014/main" id="{A82823E0-B116-46C9-9593-D5DE5F8C8E73}"/>
              </a:ext>
            </a:extLst>
          </p:cNvPr>
          <p:cNvSpPr txBox="1"/>
          <p:nvPr/>
        </p:nvSpPr>
        <p:spPr>
          <a:xfrm>
            <a:off x="1887448" y="3488208"/>
            <a:ext cx="3029725" cy="369332"/>
          </a:xfrm>
          <a:prstGeom prst="rect">
            <a:avLst/>
          </a:prstGeom>
          <a:noFill/>
        </p:spPr>
        <p:txBody>
          <a:bodyPr wrap="square" rtlCol="0">
            <a:spAutoFit/>
          </a:bodyPr>
          <a:lstStyle/>
          <a:p>
            <a:pPr algn="just"/>
            <a:r>
              <a:rPr lang="zh-CN" altLang="en-US" dirty="0">
                <a:latin typeface="微软雅黑 Light" panose="020B0502040204020203" pitchFamily="34" charset="-122"/>
                <a:ea typeface="微软雅黑 Light" panose="020B0502040204020203" pitchFamily="34" charset="-122"/>
              </a:rPr>
              <a:t>插入一次数据，大量查询</a:t>
            </a:r>
          </a:p>
        </p:txBody>
      </p:sp>
      <p:sp>
        <p:nvSpPr>
          <p:cNvPr id="2" name="文本框 1">
            <a:extLst>
              <a:ext uri="{FF2B5EF4-FFF2-40B4-BE49-F238E27FC236}">
                <a16:creationId xmlns:a16="http://schemas.microsoft.com/office/drawing/2014/main" id="{332C469F-E9FD-48C7-A954-2750639C0777}"/>
              </a:ext>
            </a:extLst>
          </p:cNvPr>
          <p:cNvSpPr txBox="1"/>
          <p:nvPr/>
        </p:nvSpPr>
        <p:spPr>
          <a:xfrm>
            <a:off x="884528" y="1291148"/>
            <a:ext cx="194467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在线特征提取</a:t>
            </a:r>
          </a:p>
        </p:txBody>
      </p:sp>
      <p:grpSp>
        <p:nvGrpSpPr>
          <p:cNvPr id="3" name="组合 2">
            <a:extLst>
              <a:ext uri="{FF2B5EF4-FFF2-40B4-BE49-F238E27FC236}">
                <a16:creationId xmlns:a16="http://schemas.microsoft.com/office/drawing/2014/main" id="{2D7E0161-68C8-41A6-9E7A-FA286DE05A71}"/>
              </a:ext>
            </a:extLst>
          </p:cNvPr>
          <p:cNvGrpSpPr/>
          <p:nvPr/>
        </p:nvGrpSpPr>
        <p:grpSpPr>
          <a:xfrm>
            <a:off x="6523930" y="1107092"/>
            <a:ext cx="5017049" cy="1693763"/>
            <a:chOff x="6523930" y="1107092"/>
            <a:chExt cx="5017049" cy="1693763"/>
          </a:xfrm>
        </p:grpSpPr>
        <p:sp>
          <p:nvSpPr>
            <p:cNvPr id="30" name="矩形: 圆角 29">
              <a:extLst>
                <a:ext uri="{FF2B5EF4-FFF2-40B4-BE49-F238E27FC236}">
                  <a16:creationId xmlns:a16="http://schemas.microsoft.com/office/drawing/2014/main" id="{CA7AC877-275C-4FCB-A8DF-3F09E5A91FB0}"/>
                </a:ext>
              </a:extLst>
            </p:cNvPr>
            <p:cNvSpPr/>
            <p:nvPr/>
          </p:nvSpPr>
          <p:spPr>
            <a:xfrm>
              <a:off x="8216423" y="1107092"/>
              <a:ext cx="1386840" cy="6082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OLDA</a:t>
              </a:r>
            </a:p>
          </p:txBody>
        </p:sp>
        <p:sp>
          <p:nvSpPr>
            <p:cNvPr id="47" name="矩形: 圆角 46">
              <a:extLst>
                <a:ext uri="{FF2B5EF4-FFF2-40B4-BE49-F238E27FC236}">
                  <a16:creationId xmlns:a16="http://schemas.microsoft.com/office/drawing/2014/main" id="{4EBEF806-8D11-4ABE-93D6-325CB0C31C3B}"/>
                </a:ext>
              </a:extLst>
            </p:cNvPr>
            <p:cNvSpPr/>
            <p:nvPr/>
          </p:nvSpPr>
          <p:spPr>
            <a:xfrm>
              <a:off x="6523930" y="2186371"/>
              <a:ext cx="1732784" cy="6082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在线预测</a:t>
              </a:r>
              <a:endParaRPr lang="en-US" altLang="zh-CN" sz="2000" dirty="0">
                <a:latin typeface="微软雅黑 Light" panose="020B0502040204020203" pitchFamily="34" charset="-122"/>
                <a:ea typeface="微软雅黑 Light" panose="020B0502040204020203" pitchFamily="34" charset="-122"/>
              </a:endParaRPr>
            </a:p>
            <a:p>
              <a:pPr algn="ctr"/>
              <a:r>
                <a:rPr lang="zh-CN" altLang="en-US" sz="2000" dirty="0">
                  <a:latin typeface="微软雅黑 Light" panose="020B0502040204020203" pitchFamily="34" charset="-122"/>
                  <a:ea typeface="微软雅黑 Light" panose="020B0502040204020203" pitchFamily="34" charset="-122"/>
                </a:rPr>
                <a:t>（前端数据）</a:t>
              </a:r>
              <a:endParaRPr lang="en-US" altLang="zh-CN" sz="2000" dirty="0">
                <a:latin typeface="微软雅黑 Light" panose="020B0502040204020203" pitchFamily="34" charset="-122"/>
                <a:ea typeface="微软雅黑 Light" panose="020B0502040204020203" pitchFamily="34" charset="-122"/>
              </a:endParaRPr>
            </a:p>
          </p:txBody>
        </p:sp>
        <p:sp>
          <p:nvSpPr>
            <p:cNvPr id="48" name="矩形: 圆角 47">
              <a:extLst>
                <a:ext uri="{FF2B5EF4-FFF2-40B4-BE49-F238E27FC236}">
                  <a16:creationId xmlns:a16="http://schemas.microsoft.com/office/drawing/2014/main" id="{FD86C0F7-9DD9-4131-AFA6-9D3F2B53BFD0}"/>
                </a:ext>
              </a:extLst>
            </p:cNvPr>
            <p:cNvSpPr/>
            <p:nvPr/>
          </p:nvSpPr>
          <p:spPr>
            <a:xfrm>
              <a:off x="9808194" y="2192640"/>
              <a:ext cx="1732785" cy="6082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离线训练</a:t>
              </a:r>
              <a:endParaRPr lang="en-US" altLang="zh-CN" sz="2000" dirty="0">
                <a:latin typeface="微软雅黑 Light" panose="020B0502040204020203" pitchFamily="34" charset="-122"/>
                <a:ea typeface="微软雅黑 Light" panose="020B0502040204020203" pitchFamily="34" charset="-122"/>
              </a:endParaRPr>
            </a:p>
            <a:p>
              <a:pPr algn="ctr"/>
              <a:r>
                <a:rPr lang="zh-CN" altLang="en-US" sz="2000" dirty="0">
                  <a:latin typeface="微软雅黑 Light" panose="020B0502040204020203" pitchFamily="34" charset="-122"/>
                  <a:ea typeface="微软雅黑 Light" panose="020B0502040204020203" pitchFamily="34" charset="-122"/>
                </a:rPr>
                <a:t>（历史数据）</a:t>
              </a:r>
              <a:endParaRPr lang="en-US" altLang="zh-CN" sz="2000" dirty="0">
                <a:latin typeface="微软雅黑 Light" panose="020B0502040204020203" pitchFamily="34" charset="-122"/>
                <a:ea typeface="微软雅黑 Light" panose="020B0502040204020203" pitchFamily="34" charset="-122"/>
              </a:endParaRPr>
            </a:p>
          </p:txBody>
        </p:sp>
        <p:cxnSp>
          <p:nvCxnSpPr>
            <p:cNvPr id="7" name="连接符: 肘形 6">
              <a:extLst>
                <a:ext uri="{FF2B5EF4-FFF2-40B4-BE49-F238E27FC236}">
                  <a16:creationId xmlns:a16="http://schemas.microsoft.com/office/drawing/2014/main" id="{5EFC7D16-1080-4EBB-AD6F-33BEDA7CD818}"/>
                </a:ext>
              </a:extLst>
            </p:cNvPr>
            <p:cNvCxnSpPr>
              <a:cxnSpLocks/>
              <a:stCxn id="30" idx="2"/>
              <a:endCxn id="48" idx="0"/>
            </p:cNvCxnSpPr>
            <p:nvPr/>
          </p:nvCxnSpPr>
          <p:spPr>
            <a:xfrm rot="16200000" flipH="1">
              <a:off x="9553549" y="1071601"/>
              <a:ext cx="477333" cy="176474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9" name="连接符: 肘形 8">
              <a:extLst>
                <a:ext uri="{FF2B5EF4-FFF2-40B4-BE49-F238E27FC236}">
                  <a16:creationId xmlns:a16="http://schemas.microsoft.com/office/drawing/2014/main" id="{B88977FE-2D65-47B9-B942-3E24F86E7ADC}"/>
                </a:ext>
              </a:extLst>
            </p:cNvPr>
            <p:cNvCxnSpPr>
              <a:cxnSpLocks/>
              <a:stCxn id="30" idx="2"/>
              <a:endCxn id="47" idx="0"/>
            </p:cNvCxnSpPr>
            <p:nvPr/>
          </p:nvCxnSpPr>
          <p:spPr>
            <a:xfrm rot="5400000">
              <a:off x="7914551" y="1191079"/>
              <a:ext cx="471064" cy="151952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grpSp>
      <p:sp>
        <p:nvSpPr>
          <p:cNvPr id="69" name="文本框 68">
            <a:extLst>
              <a:ext uri="{FF2B5EF4-FFF2-40B4-BE49-F238E27FC236}">
                <a16:creationId xmlns:a16="http://schemas.microsoft.com/office/drawing/2014/main" id="{6CFC173E-E5D5-4AF4-A99E-6F1025F8271C}"/>
              </a:ext>
            </a:extLst>
          </p:cNvPr>
          <p:cNvSpPr txBox="1"/>
          <p:nvPr/>
        </p:nvSpPr>
        <p:spPr>
          <a:xfrm>
            <a:off x="919308" y="4227171"/>
            <a:ext cx="4862946" cy="369332"/>
          </a:xfrm>
          <a:prstGeom prst="rect">
            <a:avLst/>
          </a:prstGeom>
          <a:noFill/>
        </p:spPr>
        <p:txBody>
          <a:bodyPr wrap="square" rtlCol="0">
            <a:spAutoFit/>
          </a:bodyPr>
          <a:lstStyle/>
          <a:p>
            <a:r>
              <a:rPr lang="zh-CN" altLang="en-US" b="1" dirty="0">
                <a:solidFill>
                  <a:srgbClr val="FF0000"/>
                </a:solidFill>
                <a:latin typeface="微软雅黑 Light" panose="020B0502040204020203" pitchFamily="34" charset="-122"/>
                <a:ea typeface="微软雅黑 Light" panose="020B0502040204020203" pitchFamily="34" charset="-122"/>
              </a:rPr>
              <a:t>最耗时</a:t>
            </a:r>
            <a:r>
              <a:rPr lang="zh-CN" altLang="en-US" dirty="0">
                <a:latin typeface="微软雅黑 Light" panose="020B0502040204020203" pitchFamily="34" charset="-122"/>
                <a:ea typeface="微软雅黑 Light" panose="020B0502040204020203" pitchFamily="34" charset="-122"/>
              </a:rPr>
              <a:t>：特征提取</a:t>
            </a:r>
          </a:p>
        </p:txBody>
      </p:sp>
      <p:sp>
        <p:nvSpPr>
          <p:cNvPr id="70" name="文本框 69">
            <a:extLst>
              <a:ext uri="{FF2B5EF4-FFF2-40B4-BE49-F238E27FC236}">
                <a16:creationId xmlns:a16="http://schemas.microsoft.com/office/drawing/2014/main" id="{4373B585-5F90-4123-945A-9C96414825B7}"/>
              </a:ext>
            </a:extLst>
          </p:cNvPr>
          <p:cNvSpPr txBox="1"/>
          <p:nvPr/>
        </p:nvSpPr>
        <p:spPr>
          <a:xfrm>
            <a:off x="3264680" y="4219647"/>
            <a:ext cx="2267409"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持久化内存数据库</a:t>
            </a:r>
          </a:p>
        </p:txBody>
      </p:sp>
      <p:sp>
        <p:nvSpPr>
          <p:cNvPr id="20" name="箭头: 右 19">
            <a:extLst>
              <a:ext uri="{FF2B5EF4-FFF2-40B4-BE49-F238E27FC236}">
                <a16:creationId xmlns:a16="http://schemas.microsoft.com/office/drawing/2014/main" id="{59B56268-0241-4E59-B941-177AED263576}"/>
              </a:ext>
            </a:extLst>
          </p:cNvPr>
          <p:cNvSpPr/>
          <p:nvPr/>
        </p:nvSpPr>
        <p:spPr>
          <a:xfrm>
            <a:off x="2925253" y="4272151"/>
            <a:ext cx="324962" cy="2643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87" name="组合 86">
            <a:extLst>
              <a:ext uri="{FF2B5EF4-FFF2-40B4-BE49-F238E27FC236}">
                <a16:creationId xmlns:a16="http://schemas.microsoft.com/office/drawing/2014/main" id="{23F6323E-A370-40FF-81FA-959B8958EFAC}"/>
              </a:ext>
            </a:extLst>
          </p:cNvPr>
          <p:cNvGrpSpPr/>
          <p:nvPr/>
        </p:nvGrpSpPr>
        <p:grpSpPr>
          <a:xfrm>
            <a:off x="346058" y="4845050"/>
            <a:ext cx="6106775" cy="1502436"/>
            <a:chOff x="413463" y="4711469"/>
            <a:chExt cx="6106775" cy="1502436"/>
          </a:xfrm>
        </p:grpSpPr>
        <p:sp>
          <p:nvSpPr>
            <p:cNvPr id="21" name="左大括号 20">
              <a:extLst>
                <a:ext uri="{FF2B5EF4-FFF2-40B4-BE49-F238E27FC236}">
                  <a16:creationId xmlns:a16="http://schemas.microsoft.com/office/drawing/2014/main" id="{0160D61D-8A72-4D97-A588-E92BFDD1F8BA}"/>
                </a:ext>
              </a:extLst>
            </p:cNvPr>
            <p:cNvSpPr/>
            <p:nvPr/>
          </p:nvSpPr>
          <p:spPr>
            <a:xfrm>
              <a:off x="1633778" y="5205940"/>
              <a:ext cx="464248" cy="84388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左大括号 70">
              <a:extLst>
                <a:ext uri="{FF2B5EF4-FFF2-40B4-BE49-F238E27FC236}">
                  <a16:creationId xmlns:a16="http://schemas.microsoft.com/office/drawing/2014/main" id="{DB41DF92-E585-48F9-ABAD-ECBF01E38B5C}"/>
                </a:ext>
              </a:extLst>
            </p:cNvPr>
            <p:cNvSpPr/>
            <p:nvPr/>
          </p:nvSpPr>
          <p:spPr>
            <a:xfrm>
              <a:off x="2708126" y="4839481"/>
              <a:ext cx="529359" cy="792871"/>
            </a:xfrm>
            <a:prstGeom prst="lef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254511B2-6263-4B56-A54C-4B62C5FEB3CA}"/>
                </a:ext>
              </a:extLst>
            </p:cNvPr>
            <p:cNvSpPr txBox="1"/>
            <p:nvPr/>
          </p:nvSpPr>
          <p:spPr>
            <a:xfrm>
              <a:off x="1892852" y="5051251"/>
              <a:ext cx="1058133" cy="369332"/>
            </a:xfrm>
            <a:prstGeom prst="rect">
              <a:avLst/>
            </a:prstGeom>
            <a:noFill/>
          </p:spPr>
          <p:txBody>
            <a:bodyPr wrap="square">
              <a:spAutoFit/>
            </a:bodyPr>
            <a:lstStyle/>
            <a:p>
              <a:pPr algn="ctr"/>
              <a:r>
                <a:rPr lang="zh-CN" altLang="en-US" dirty="0">
                  <a:latin typeface="微软雅黑 Light" panose="020B0502040204020203" pitchFamily="34" charset="-122"/>
                  <a:ea typeface="微软雅黑 Light" panose="020B0502040204020203" pitchFamily="34" charset="-122"/>
                </a:rPr>
                <a:t>软件</a:t>
              </a:r>
              <a:endParaRPr lang="en-US" altLang="zh-CN" dirty="0">
                <a:latin typeface="微软雅黑 Light" panose="020B0502040204020203" pitchFamily="34" charset="-122"/>
                <a:ea typeface="微软雅黑 Light" panose="020B0502040204020203" pitchFamily="34" charset="-122"/>
              </a:endParaRPr>
            </a:p>
          </p:txBody>
        </p:sp>
        <p:sp>
          <p:nvSpPr>
            <p:cNvPr id="74" name="文本框 73">
              <a:extLst>
                <a:ext uri="{FF2B5EF4-FFF2-40B4-BE49-F238E27FC236}">
                  <a16:creationId xmlns:a16="http://schemas.microsoft.com/office/drawing/2014/main" id="{BA262FBA-DBC9-4790-8C08-F4B011496D1A}"/>
                </a:ext>
              </a:extLst>
            </p:cNvPr>
            <p:cNvSpPr txBox="1"/>
            <p:nvPr/>
          </p:nvSpPr>
          <p:spPr>
            <a:xfrm>
              <a:off x="2742122" y="4711469"/>
              <a:ext cx="3225425" cy="369332"/>
            </a:xfrm>
            <a:prstGeom prst="rect">
              <a:avLst/>
            </a:prstGeom>
            <a:noFill/>
          </p:spPr>
          <p:txBody>
            <a:bodyPr wrap="square">
              <a:spAutoFit/>
            </a:bodyPr>
            <a:lstStyle/>
            <a:p>
              <a:pPr algn="ctr"/>
              <a:r>
                <a:rPr lang="en-US" altLang="zh-CN" dirty="0">
                  <a:latin typeface="微软雅黑 Light" panose="020B0502040204020203" pitchFamily="34" charset="-122"/>
                  <a:ea typeface="微软雅黑 Light" panose="020B0502040204020203" pitchFamily="34" charset="-122"/>
                </a:rPr>
                <a:t>LLVM</a:t>
              </a:r>
              <a:r>
                <a:rPr lang="zh-CN" altLang="en-US" dirty="0">
                  <a:latin typeface="微软雅黑 Light" panose="020B0502040204020203" pitchFamily="34" charset="-122"/>
                  <a:ea typeface="微软雅黑 Light" panose="020B0502040204020203" pitchFamily="34" charset="-122"/>
                </a:rPr>
                <a:t>编译优化引擎</a:t>
              </a:r>
              <a:endParaRPr lang="en-US" altLang="zh-CN" dirty="0">
                <a:latin typeface="微软雅黑 Light" panose="020B0502040204020203" pitchFamily="34" charset="-122"/>
                <a:ea typeface="微软雅黑 Light" panose="020B0502040204020203" pitchFamily="34" charset="-122"/>
              </a:endParaRPr>
            </a:p>
          </p:txBody>
        </p:sp>
        <p:sp>
          <p:nvSpPr>
            <p:cNvPr id="76" name="文本框 75">
              <a:extLst>
                <a:ext uri="{FF2B5EF4-FFF2-40B4-BE49-F238E27FC236}">
                  <a16:creationId xmlns:a16="http://schemas.microsoft.com/office/drawing/2014/main" id="{3885D41A-D5F7-40D8-97B4-CC468AFF725A}"/>
                </a:ext>
              </a:extLst>
            </p:cNvPr>
            <p:cNvSpPr txBox="1"/>
            <p:nvPr/>
          </p:nvSpPr>
          <p:spPr>
            <a:xfrm>
              <a:off x="3018770" y="5394653"/>
              <a:ext cx="2843366" cy="369332"/>
            </a:xfrm>
            <a:prstGeom prst="rect">
              <a:avLst/>
            </a:prstGeom>
            <a:noFill/>
          </p:spPr>
          <p:txBody>
            <a:bodyPr wrap="square">
              <a:spAutoFit/>
            </a:bodyPr>
            <a:lstStyle/>
            <a:p>
              <a:pPr algn="ctr"/>
              <a:r>
                <a:rPr lang="zh-CN" altLang="en-US" dirty="0">
                  <a:latin typeface="微软雅黑 Light" panose="020B0502040204020203" pitchFamily="34" charset="-122"/>
                  <a:ea typeface="微软雅黑 Light" panose="020B0502040204020203" pitchFamily="34" charset="-122"/>
                </a:rPr>
                <a:t>双层跳表的内存结构</a:t>
              </a:r>
              <a:endParaRPr lang="en-US" altLang="zh-CN" dirty="0">
                <a:latin typeface="微软雅黑 Light" panose="020B0502040204020203" pitchFamily="34" charset="-122"/>
                <a:ea typeface="微软雅黑 Light" panose="020B0502040204020203" pitchFamily="34" charset="-122"/>
              </a:endParaRPr>
            </a:p>
          </p:txBody>
        </p:sp>
        <p:sp>
          <p:nvSpPr>
            <p:cNvPr id="78" name="文本框 77">
              <a:extLst>
                <a:ext uri="{FF2B5EF4-FFF2-40B4-BE49-F238E27FC236}">
                  <a16:creationId xmlns:a16="http://schemas.microsoft.com/office/drawing/2014/main" id="{75AA6CDB-3EDC-47DE-951D-66D5958A5776}"/>
                </a:ext>
              </a:extLst>
            </p:cNvPr>
            <p:cNvSpPr txBox="1"/>
            <p:nvPr/>
          </p:nvSpPr>
          <p:spPr>
            <a:xfrm>
              <a:off x="1795426" y="5844573"/>
              <a:ext cx="1213701" cy="369332"/>
            </a:xfrm>
            <a:prstGeom prst="rect">
              <a:avLst/>
            </a:prstGeom>
            <a:noFill/>
          </p:spPr>
          <p:txBody>
            <a:bodyPr wrap="square">
              <a:spAutoFit/>
            </a:bodyPr>
            <a:lstStyle/>
            <a:p>
              <a:pPr algn="ctr"/>
              <a:r>
                <a:rPr lang="zh-CN" altLang="en-US" dirty="0">
                  <a:latin typeface="微软雅黑 Light" panose="020B0502040204020203" pitchFamily="34" charset="-122"/>
                  <a:ea typeface="微软雅黑 Light" panose="020B0502040204020203" pitchFamily="34" charset="-122"/>
                </a:rPr>
                <a:t>硬件</a:t>
              </a:r>
              <a:endParaRPr lang="en-US" altLang="zh-CN" dirty="0">
                <a:latin typeface="微软雅黑 Light" panose="020B0502040204020203" pitchFamily="34" charset="-122"/>
                <a:ea typeface="微软雅黑 Light" panose="020B0502040204020203" pitchFamily="34" charset="-122"/>
              </a:endParaRPr>
            </a:p>
          </p:txBody>
        </p:sp>
        <p:sp>
          <p:nvSpPr>
            <p:cNvPr id="80" name="文本框 79">
              <a:extLst>
                <a:ext uri="{FF2B5EF4-FFF2-40B4-BE49-F238E27FC236}">
                  <a16:creationId xmlns:a16="http://schemas.microsoft.com/office/drawing/2014/main" id="{8308B523-CDF9-4FC0-B80A-DD17CA337D3C}"/>
                </a:ext>
              </a:extLst>
            </p:cNvPr>
            <p:cNvSpPr txBox="1"/>
            <p:nvPr/>
          </p:nvSpPr>
          <p:spPr>
            <a:xfrm>
              <a:off x="3315430" y="5843104"/>
              <a:ext cx="3204808" cy="369332"/>
            </a:xfrm>
            <a:prstGeom prst="rect">
              <a:avLst/>
            </a:prstGeom>
            <a:noFill/>
          </p:spPr>
          <p:txBody>
            <a:bodyPr wrap="square">
              <a:spAutoFit/>
            </a:bodyPr>
            <a:lstStyle/>
            <a:p>
              <a:r>
                <a:rPr lang="en-US" altLang="zh-CN" dirty="0">
                  <a:latin typeface="微软雅黑 Light" panose="020B0502040204020203" pitchFamily="34" charset="-122"/>
                  <a:ea typeface="微软雅黑 Light" panose="020B0502040204020203" pitchFamily="34" charset="-122"/>
                </a:rPr>
                <a:t>Intel</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PMEM</a:t>
              </a:r>
              <a:r>
                <a:rPr lang="zh-CN" altLang="en-US" dirty="0">
                  <a:latin typeface="微软雅黑 Light" panose="020B0502040204020203" pitchFamily="34" charset="-122"/>
                  <a:ea typeface="微软雅黑 Light" panose="020B0502040204020203" pitchFamily="34" charset="-122"/>
                </a:rPr>
                <a:t>作为持久化内存</a:t>
              </a:r>
              <a:endParaRPr lang="zh-CN" altLang="en-US" dirty="0"/>
            </a:p>
          </p:txBody>
        </p:sp>
        <p:cxnSp>
          <p:nvCxnSpPr>
            <p:cNvPr id="82" name="直接连接符 81">
              <a:extLst>
                <a:ext uri="{FF2B5EF4-FFF2-40B4-BE49-F238E27FC236}">
                  <a16:creationId xmlns:a16="http://schemas.microsoft.com/office/drawing/2014/main" id="{133414EB-85BC-47FE-BF2B-96B3664AB4C4}"/>
                </a:ext>
              </a:extLst>
            </p:cNvPr>
            <p:cNvCxnSpPr>
              <a:cxnSpLocks/>
            </p:cNvCxnSpPr>
            <p:nvPr/>
          </p:nvCxnSpPr>
          <p:spPr>
            <a:xfrm>
              <a:off x="2708126" y="6016203"/>
              <a:ext cx="559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0F989FE1-72AB-4FCD-ABEB-381203085EB5}"/>
                </a:ext>
              </a:extLst>
            </p:cNvPr>
            <p:cNvSpPr txBox="1"/>
            <p:nvPr/>
          </p:nvSpPr>
          <p:spPr>
            <a:xfrm>
              <a:off x="413463" y="5440210"/>
              <a:ext cx="1766908" cy="369332"/>
            </a:xfrm>
            <a:prstGeom prst="rect">
              <a:avLst/>
            </a:prstGeom>
            <a:noFill/>
          </p:spPr>
          <p:txBody>
            <a:bodyPr wrap="square">
              <a:spAutoFit/>
            </a:bodyPr>
            <a:lstStyle/>
            <a:p>
              <a:pPr algn="ctr"/>
              <a:r>
                <a:rPr lang="en-US" altLang="zh-CN" b="1" dirty="0">
                  <a:latin typeface="微软雅黑 Light" panose="020B0502040204020203" pitchFamily="34" charset="-122"/>
                  <a:ea typeface="微软雅黑 Light" panose="020B0502040204020203" pitchFamily="34" charset="-122"/>
                </a:rPr>
                <a:t>FEDB</a:t>
              </a:r>
            </a:p>
          </p:txBody>
        </p:sp>
      </p:grpSp>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fade">
                                      <p:cBhvr>
                                        <p:cTn id="35" dur="500"/>
                                        <p:tgtEl>
                                          <p:spTgt spid="69"/>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1000"/>
                                        <p:tgtEl>
                                          <p:spTgt spid="70"/>
                                        </p:tgtEl>
                                      </p:cBhvr>
                                    </p:animEffect>
                                    <p:anim calcmode="lin" valueType="num">
                                      <p:cBhvr>
                                        <p:cTn id="41" dur="1000" fill="hold"/>
                                        <p:tgtEl>
                                          <p:spTgt spid="70"/>
                                        </p:tgtEl>
                                        <p:attrNameLst>
                                          <p:attrName>ppt_x</p:attrName>
                                        </p:attrNameLst>
                                      </p:cBhvr>
                                      <p:tavLst>
                                        <p:tav tm="0">
                                          <p:val>
                                            <p:strVal val="#ppt_x"/>
                                          </p:val>
                                        </p:tav>
                                        <p:tav tm="100000">
                                          <p:val>
                                            <p:strVal val="#ppt_x"/>
                                          </p:val>
                                        </p:tav>
                                      </p:tavLst>
                                    </p:anim>
                                    <p:anim calcmode="lin" valueType="num">
                                      <p:cBhvr>
                                        <p:cTn id="42" dur="1000" fill="hold"/>
                                        <p:tgtEl>
                                          <p:spTgt spid="70"/>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anim calcmode="lin" valueType="num">
                                      <p:cBhvr>
                                        <p:cTn id="46" dur="1000" fill="hold"/>
                                        <p:tgtEl>
                                          <p:spTgt spid="20"/>
                                        </p:tgtEl>
                                        <p:attrNameLst>
                                          <p:attrName>ppt_x</p:attrName>
                                        </p:attrNameLst>
                                      </p:cBhvr>
                                      <p:tavLst>
                                        <p:tav tm="0">
                                          <p:val>
                                            <p:strVal val="#ppt_x"/>
                                          </p:val>
                                        </p:tav>
                                        <p:tav tm="100000">
                                          <p:val>
                                            <p:strVal val="#ppt_x"/>
                                          </p:val>
                                        </p:tav>
                                      </p:tavLst>
                                    </p:anim>
                                    <p:anim calcmode="lin" valueType="num">
                                      <p:cBhvr>
                                        <p:cTn id="4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0" grpId="0"/>
      <p:bldP spid="43" grpId="0"/>
      <p:bldP spid="58" grpId="0" animBg="1"/>
      <p:bldP spid="59" grpId="0"/>
      <p:bldP spid="60" grpId="0"/>
      <p:bldP spid="64" grpId="0" animBg="1"/>
      <p:bldP spid="65" grpId="0"/>
      <p:bldP spid="66" grpId="0"/>
      <p:bldP spid="2" grpId="0"/>
      <p:bldP spid="69" grpId="0"/>
      <p:bldP spid="70" grpId="0"/>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研究内容</a:t>
            </a:r>
          </a:p>
        </p:txBody>
      </p:sp>
      <p:sp>
        <p:nvSpPr>
          <p:cNvPr id="5" name="文本框 4"/>
          <p:cNvSpPr txBox="1"/>
          <p:nvPr/>
        </p:nvSpPr>
        <p:spPr>
          <a:xfrm>
            <a:off x="904650" y="840662"/>
            <a:ext cx="1829124"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Research Contents</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415" y="410874"/>
            <a:ext cx="1184429" cy="976229"/>
          </a:xfrm>
          <a:prstGeom prst="rect">
            <a:avLst/>
          </a:prstGeom>
        </p:spPr>
      </p:pic>
      <p:graphicFrame>
        <p:nvGraphicFramePr>
          <p:cNvPr id="27" name="表格 11">
            <a:extLst>
              <a:ext uri="{FF2B5EF4-FFF2-40B4-BE49-F238E27FC236}">
                <a16:creationId xmlns:a16="http://schemas.microsoft.com/office/drawing/2014/main" id="{22682308-2335-481C-839B-2DEE11763304}"/>
              </a:ext>
            </a:extLst>
          </p:cNvPr>
          <p:cNvGraphicFramePr>
            <a:graphicFrameLocks noGrp="1"/>
          </p:cNvGraphicFramePr>
          <p:nvPr>
            <p:extLst>
              <p:ext uri="{D42A27DB-BD31-4B8C-83A1-F6EECF244321}">
                <p14:modId xmlns:p14="http://schemas.microsoft.com/office/powerpoint/2010/main" val="161475620"/>
              </p:ext>
            </p:extLst>
          </p:nvPr>
        </p:nvGraphicFramePr>
        <p:xfrm>
          <a:off x="904648" y="1677971"/>
          <a:ext cx="4845702" cy="1107440"/>
        </p:xfrm>
        <a:graphic>
          <a:graphicData uri="http://schemas.openxmlformats.org/drawingml/2006/table">
            <a:tbl>
              <a:tblPr firstRow="1" bandRow="1">
                <a:tableStyleId>{5C22544A-7EE6-4342-B048-85BDC9FD1C3A}</a:tableStyleId>
              </a:tblPr>
              <a:tblGrid>
                <a:gridCol w="1367212">
                  <a:extLst>
                    <a:ext uri="{9D8B030D-6E8A-4147-A177-3AD203B41FA5}">
                      <a16:colId xmlns:a16="http://schemas.microsoft.com/office/drawing/2014/main" val="1205623222"/>
                    </a:ext>
                  </a:extLst>
                </a:gridCol>
                <a:gridCol w="1677970">
                  <a:extLst>
                    <a:ext uri="{9D8B030D-6E8A-4147-A177-3AD203B41FA5}">
                      <a16:colId xmlns:a16="http://schemas.microsoft.com/office/drawing/2014/main" val="3199208994"/>
                    </a:ext>
                  </a:extLst>
                </a:gridCol>
                <a:gridCol w="1800520">
                  <a:extLst>
                    <a:ext uri="{9D8B030D-6E8A-4147-A177-3AD203B41FA5}">
                      <a16:colId xmlns:a16="http://schemas.microsoft.com/office/drawing/2014/main" val="2861074909"/>
                    </a:ext>
                  </a:extLst>
                </a:gridCol>
              </a:tblGrid>
              <a:tr h="268944">
                <a:tc>
                  <a:txBody>
                    <a:bodyPr/>
                    <a:lstStyle/>
                    <a:p>
                      <a:pPr algn="ctr"/>
                      <a:r>
                        <a:rPr lang="zh-CN" altLang="en-US" dirty="0">
                          <a:latin typeface="微软雅黑 Light" panose="020B0502040204020203" pitchFamily="34" charset="-122"/>
                          <a:ea typeface="微软雅黑 Light" panose="020B0502040204020203" pitchFamily="34" charset="-122"/>
                        </a:rPr>
                        <a:t>类型</a:t>
                      </a:r>
                    </a:p>
                  </a:txBody>
                  <a:tcPr/>
                </a:tc>
                <a:tc>
                  <a:txBody>
                    <a:bodyPr/>
                    <a:lstStyle/>
                    <a:p>
                      <a:pPr algn="ctr"/>
                      <a:r>
                        <a:rPr lang="en-US" altLang="zh-CN" dirty="0">
                          <a:latin typeface="微软雅黑 Light" panose="020B0502040204020203" pitchFamily="34" charset="-122"/>
                          <a:ea typeface="微软雅黑 Light" panose="020B0502040204020203" pitchFamily="34" charset="-122"/>
                        </a:rPr>
                        <a:t>OLTP</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a:latin typeface="微软雅黑 Light" panose="020B0502040204020203" pitchFamily="34" charset="-122"/>
                          <a:ea typeface="微软雅黑 Light" panose="020B0502040204020203" pitchFamily="34" charset="-122"/>
                        </a:rPr>
                        <a:t>OLAP</a:t>
                      </a:r>
                      <a:endParaRPr lang="zh-CN" altLang="en-US"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2695855731"/>
                  </a:ext>
                </a:extLst>
              </a:tr>
              <a:tr h="370840">
                <a:tc>
                  <a:txBody>
                    <a:bodyPr/>
                    <a:lstStyle/>
                    <a:p>
                      <a:pPr algn="ctr"/>
                      <a:r>
                        <a:rPr lang="zh-CN" altLang="en-US" dirty="0">
                          <a:latin typeface="微软雅黑 Light" panose="020B0502040204020203" pitchFamily="34" charset="-122"/>
                          <a:ea typeface="微软雅黑 Light" panose="020B0502040204020203" pitchFamily="34" charset="-122"/>
                        </a:rPr>
                        <a:t>存储方式</a:t>
                      </a:r>
                    </a:p>
                  </a:txBody>
                  <a:tcPr/>
                </a:tc>
                <a:tc>
                  <a:txBody>
                    <a:bodyPr/>
                    <a:lstStyle/>
                    <a:p>
                      <a:pPr algn="ctr"/>
                      <a:r>
                        <a:rPr lang="zh-CN" altLang="en-US" dirty="0">
                          <a:latin typeface="微软雅黑 Light" panose="020B0502040204020203" pitchFamily="34" charset="-122"/>
                          <a:ea typeface="微软雅黑 Light" panose="020B0502040204020203" pitchFamily="34" charset="-122"/>
                        </a:rPr>
                        <a:t>行存储</a:t>
                      </a:r>
                    </a:p>
                  </a:txBody>
                  <a:tcPr/>
                </a:tc>
                <a:tc>
                  <a:txBody>
                    <a:bodyPr/>
                    <a:lstStyle/>
                    <a:p>
                      <a:pPr algn="ctr"/>
                      <a:r>
                        <a:rPr lang="zh-CN" altLang="en-US" dirty="0">
                          <a:latin typeface="微软雅黑 Light" panose="020B0502040204020203" pitchFamily="34" charset="-122"/>
                          <a:ea typeface="微软雅黑 Light" panose="020B0502040204020203" pitchFamily="34" charset="-122"/>
                        </a:rPr>
                        <a:t>列存储</a:t>
                      </a:r>
                    </a:p>
                  </a:txBody>
                  <a:tcPr/>
                </a:tc>
                <a:extLst>
                  <a:ext uri="{0D108BD9-81ED-4DB2-BD59-A6C34878D82A}">
                    <a16:rowId xmlns:a16="http://schemas.microsoft.com/office/drawing/2014/main" val="913846778"/>
                  </a:ext>
                </a:extLst>
              </a:tr>
              <a:tr h="370840">
                <a:tc>
                  <a:txBody>
                    <a:bodyPr/>
                    <a:lstStyle/>
                    <a:p>
                      <a:pPr algn="ctr"/>
                      <a:r>
                        <a:rPr lang="zh-CN" altLang="en-US" dirty="0">
                          <a:latin typeface="微软雅黑 Light" panose="020B0502040204020203" pitchFamily="34" charset="-122"/>
                          <a:ea typeface="微软雅黑 Light" panose="020B0502040204020203" pitchFamily="34" charset="-122"/>
                        </a:rPr>
                        <a:t>常用操作</a:t>
                      </a:r>
                    </a:p>
                  </a:txBody>
                  <a:tcPr/>
                </a:tc>
                <a:tc>
                  <a:txBody>
                    <a:bodyPr/>
                    <a:lstStyle/>
                    <a:p>
                      <a:pPr algn="ctr"/>
                      <a:r>
                        <a:rPr lang="zh-CN" altLang="en-US" dirty="0">
                          <a:latin typeface="微软雅黑 Light" panose="020B0502040204020203" pitchFamily="34" charset="-122"/>
                          <a:ea typeface="微软雅黑 Light" panose="020B0502040204020203" pitchFamily="34" charset="-122"/>
                        </a:rPr>
                        <a:t>插入数据</a:t>
                      </a:r>
                    </a:p>
                  </a:txBody>
                  <a:tcPr/>
                </a:tc>
                <a:tc>
                  <a:txBody>
                    <a:bodyPr/>
                    <a:lstStyle/>
                    <a:p>
                      <a:pPr algn="ctr"/>
                      <a:r>
                        <a:rPr lang="zh-CN" altLang="en-US" dirty="0">
                          <a:latin typeface="微软雅黑 Light" panose="020B0502040204020203" pitchFamily="34" charset="-122"/>
                          <a:ea typeface="微软雅黑 Light" panose="020B0502040204020203" pitchFamily="34" charset="-122"/>
                        </a:rPr>
                        <a:t>查询数据</a:t>
                      </a:r>
                    </a:p>
                  </a:txBody>
                  <a:tcPr/>
                </a:tc>
                <a:extLst>
                  <a:ext uri="{0D108BD9-81ED-4DB2-BD59-A6C34878D82A}">
                    <a16:rowId xmlns:a16="http://schemas.microsoft.com/office/drawing/2014/main" val="2059515372"/>
                  </a:ext>
                </a:extLst>
              </a:tr>
            </a:tbl>
          </a:graphicData>
        </a:graphic>
      </p:graphicFrame>
      <p:sp>
        <p:nvSpPr>
          <p:cNvPr id="28" name="文本框 27">
            <a:extLst>
              <a:ext uri="{FF2B5EF4-FFF2-40B4-BE49-F238E27FC236}">
                <a16:creationId xmlns:a16="http://schemas.microsoft.com/office/drawing/2014/main" id="{B436EC00-FD47-4E64-AF56-5341C2EF6D0A}"/>
              </a:ext>
            </a:extLst>
          </p:cNvPr>
          <p:cNvSpPr txBox="1"/>
          <p:nvPr/>
        </p:nvSpPr>
        <p:spPr>
          <a:xfrm>
            <a:off x="981241" y="3059668"/>
            <a:ext cx="4996531" cy="369332"/>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OLDA</a:t>
            </a:r>
            <a:r>
              <a:rPr lang="zh-CN" altLang="en-US" dirty="0">
                <a:latin typeface="微软雅黑 Light" panose="020B0502040204020203" pitchFamily="34" charset="-122"/>
                <a:ea typeface="微软雅黑 Light" panose="020B0502040204020203" pitchFamily="34" charset="-122"/>
              </a:rPr>
              <a:t>执行一次插入，多次查询（多时间窗）</a:t>
            </a:r>
          </a:p>
        </p:txBody>
      </p:sp>
      <p:sp>
        <p:nvSpPr>
          <p:cNvPr id="2" name="乘号 1">
            <a:extLst>
              <a:ext uri="{FF2B5EF4-FFF2-40B4-BE49-F238E27FC236}">
                <a16:creationId xmlns:a16="http://schemas.microsoft.com/office/drawing/2014/main" id="{03A6888B-D95F-4C38-B1DF-13FF701AC634}"/>
              </a:ext>
            </a:extLst>
          </p:cNvPr>
          <p:cNvSpPr/>
          <p:nvPr/>
        </p:nvSpPr>
        <p:spPr>
          <a:xfrm>
            <a:off x="2030402" y="919852"/>
            <a:ext cx="3947370" cy="2623677"/>
          </a:xfrm>
          <a:prstGeom prst="mathMultiply">
            <a:avLst>
              <a:gd name="adj1" fmla="val 160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0E4A6A86-4407-4F21-9D3F-F87CF8062CC7}"/>
              </a:ext>
            </a:extLst>
          </p:cNvPr>
          <p:cNvSpPr txBox="1"/>
          <p:nvPr/>
        </p:nvSpPr>
        <p:spPr>
          <a:xfrm>
            <a:off x="904648" y="4869907"/>
            <a:ext cx="6153340" cy="923330"/>
          </a:xfrm>
          <a:prstGeom prst="rect">
            <a:avLst/>
          </a:prstGeom>
          <a:solidFill>
            <a:schemeClr val="bg1">
              <a:lumMod val="95000"/>
            </a:schemeClr>
          </a:solidFill>
          <a:ln w="12700">
            <a:solidFill>
              <a:schemeClr val="bg1">
                <a:lumMod val="65000"/>
              </a:schemeClr>
            </a:solidFill>
          </a:ln>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SELECT GROUP_CONCAT(</a:t>
            </a:r>
            <a:r>
              <a:rPr lang="en-US" altLang="zh-CN" dirty="0" err="1">
                <a:latin typeface="微软雅黑 Light" panose="020B0502040204020203" pitchFamily="34" charset="-122"/>
                <a:ea typeface="微软雅黑 Light" panose="020B0502040204020203" pitchFamily="34" charset="-122"/>
              </a:rPr>
              <a:t>catalogX</a:t>
            </a:r>
            <a:r>
              <a:rPr lang="en-US" altLang="zh-CN" dirty="0">
                <a:latin typeface="微软雅黑 Light" panose="020B0502040204020203" pitchFamily="34" charset="-122"/>
                <a:ea typeface="微软雅黑 Light" panose="020B0502040204020203" pitchFamily="34" charset="-122"/>
              </a:rPr>
              <a:t>) FROM (SELECT </a:t>
            </a:r>
            <a:r>
              <a:rPr lang="en-US" altLang="zh-CN" dirty="0" err="1">
                <a:latin typeface="微软雅黑 Light" panose="020B0502040204020203" pitchFamily="34" charset="-122"/>
                <a:ea typeface="微软雅黑 Light" panose="020B0502040204020203" pitchFamily="34" charset="-122"/>
              </a:rPr>
              <a:t>catalogX</a:t>
            </a:r>
            <a:r>
              <a:rPr lang="en-US" altLang="zh-CN" dirty="0">
                <a:latin typeface="微软雅黑 Light" panose="020B0502040204020203" pitchFamily="34" charset="-122"/>
                <a:ea typeface="微软雅黑 Light" panose="020B0502040204020203" pitchFamily="34" charset="-122"/>
              </a:rPr>
              <a:t> FROM table WHERE </a:t>
            </a:r>
            <a:r>
              <a:rPr lang="en-US" altLang="zh-CN" dirty="0" err="1">
                <a:latin typeface="微软雅黑 Light" panose="020B0502040204020203" pitchFamily="34" charset="-122"/>
                <a:ea typeface="微软雅黑 Light" panose="020B0502040204020203" pitchFamily="34" charset="-122"/>
              </a:rPr>
              <a:t>card_id</a:t>
            </a:r>
            <a:r>
              <a:rPr lang="en-US" altLang="zh-CN" dirty="0">
                <a:latin typeface="微软雅黑 Light" panose="020B0502040204020203" pitchFamily="34" charset="-122"/>
                <a:ea typeface="微软雅黑 Light" panose="020B0502040204020203" pitchFamily="34" charset="-122"/>
              </a:rPr>
              <a:t> = D and CUR_TS &lt; W) GROUP BY </a:t>
            </a:r>
            <a:r>
              <a:rPr lang="en-US" altLang="zh-CN" dirty="0" err="1">
                <a:latin typeface="微软雅黑 Light" panose="020B0502040204020203" pitchFamily="34" charset="-122"/>
                <a:ea typeface="微软雅黑 Light" panose="020B0502040204020203" pitchFamily="34" charset="-122"/>
              </a:rPr>
              <a:t>catalogX</a:t>
            </a:r>
            <a:r>
              <a:rPr lang="en-US" altLang="zh-CN" dirty="0">
                <a:latin typeface="微软雅黑 Light" panose="020B0502040204020203" pitchFamily="34" charset="-122"/>
                <a:ea typeface="微软雅黑 Light" panose="020B0502040204020203" pitchFamily="34" charset="-122"/>
              </a:rPr>
              <a:t> ORDER BY count(*) DESC LIMIT 3</a:t>
            </a:r>
            <a:endParaRPr lang="zh-CN" altLang="en-US" dirty="0">
              <a:latin typeface="微软雅黑 Light" panose="020B0502040204020203" pitchFamily="34" charset="-122"/>
              <a:ea typeface="微软雅黑 Light" panose="020B0502040204020203" pitchFamily="34" charset="-122"/>
            </a:endParaRPr>
          </a:p>
        </p:txBody>
      </p:sp>
      <p:sp>
        <p:nvSpPr>
          <p:cNvPr id="30" name="文本框 29">
            <a:extLst>
              <a:ext uri="{FF2B5EF4-FFF2-40B4-BE49-F238E27FC236}">
                <a16:creationId xmlns:a16="http://schemas.microsoft.com/office/drawing/2014/main" id="{DE8D8795-059A-4B42-9873-7B4E58B5A502}"/>
              </a:ext>
            </a:extLst>
          </p:cNvPr>
          <p:cNvSpPr txBox="1"/>
          <p:nvPr/>
        </p:nvSpPr>
        <p:spPr>
          <a:xfrm>
            <a:off x="935238" y="4111789"/>
            <a:ext cx="5305005"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给定</a:t>
            </a:r>
            <a:r>
              <a:rPr lang="en-US" altLang="zh-CN" dirty="0" err="1">
                <a:latin typeface="微软雅黑 Light" panose="020B0502040204020203" pitchFamily="34" charset="-122"/>
                <a:ea typeface="微软雅黑 Light" panose="020B0502040204020203" pitchFamily="34" charset="-122"/>
              </a:rPr>
              <a:t>card_id</a:t>
            </a:r>
            <a:r>
              <a:rPr lang="en-US" altLang="zh-CN" dirty="0">
                <a:latin typeface="微软雅黑 Light" panose="020B0502040204020203" pitchFamily="34" charset="-122"/>
                <a:ea typeface="微软雅黑 Light" panose="020B0502040204020203" pitchFamily="34" charset="-122"/>
              </a:rPr>
              <a:t> ‘D’  </a:t>
            </a:r>
            <a:r>
              <a:rPr lang="zh-CN" altLang="en-US" dirty="0">
                <a:latin typeface="微软雅黑 Light" panose="020B0502040204020203" pitchFamily="34" charset="-122"/>
                <a:ea typeface="微软雅黑 Light" panose="020B0502040204020203" pitchFamily="34" charset="-122"/>
              </a:rPr>
              <a:t>时间戳</a:t>
            </a:r>
            <a:r>
              <a:rPr lang="en-US" altLang="zh-CN" dirty="0">
                <a:latin typeface="微软雅黑 Light" panose="020B0502040204020203" pitchFamily="34" charset="-122"/>
                <a:ea typeface="微软雅黑 Light" panose="020B0502040204020203" pitchFamily="34" charset="-122"/>
              </a:rPr>
              <a:t>’CUR_TS’ </a:t>
            </a:r>
            <a:r>
              <a:rPr lang="zh-CN" altLang="en-US" dirty="0">
                <a:latin typeface="微软雅黑 Light" panose="020B0502040204020203" pitchFamily="34" charset="-122"/>
                <a:ea typeface="微软雅黑 Light" panose="020B0502040204020203" pitchFamily="34" charset="-122"/>
              </a:rPr>
              <a:t>时间窗口</a:t>
            </a:r>
            <a:r>
              <a:rPr lang="en-US" altLang="zh-CN" dirty="0">
                <a:latin typeface="微软雅黑 Light" panose="020B0502040204020203" pitchFamily="34" charset="-122"/>
                <a:ea typeface="微软雅黑 Light" panose="020B0502040204020203" pitchFamily="34" charset="-122"/>
              </a:rPr>
              <a:t>’W’</a:t>
            </a:r>
          </a:p>
          <a:p>
            <a:r>
              <a:rPr lang="zh-CN" altLang="en-US" dirty="0">
                <a:latin typeface="微软雅黑 Light" panose="020B0502040204020203" pitchFamily="34" charset="-122"/>
                <a:ea typeface="微软雅黑 Light" panose="020B0502040204020203" pitchFamily="34" charset="-122"/>
              </a:rPr>
              <a:t>如下</a:t>
            </a:r>
            <a:r>
              <a:rPr lang="en-US" altLang="zh-CN" dirty="0">
                <a:latin typeface="微软雅黑 Light" panose="020B0502040204020203" pitchFamily="34" charset="-122"/>
                <a:ea typeface="微软雅黑 Light" panose="020B0502040204020203" pitchFamily="34" charset="-122"/>
              </a:rPr>
              <a:t>SQL</a:t>
            </a:r>
            <a:r>
              <a:rPr lang="zh-CN" altLang="en-US" dirty="0">
                <a:latin typeface="微软雅黑 Light" panose="020B0502040204020203" pitchFamily="34" charset="-122"/>
                <a:ea typeface="微软雅黑 Light" panose="020B0502040204020203" pitchFamily="34" charset="-122"/>
              </a:rPr>
              <a:t>查询语句</a:t>
            </a:r>
          </a:p>
        </p:txBody>
      </p:sp>
      <p:sp>
        <p:nvSpPr>
          <p:cNvPr id="31" name="文本框 30">
            <a:extLst>
              <a:ext uri="{FF2B5EF4-FFF2-40B4-BE49-F238E27FC236}">
                <a16:creationId xmlns:a16="http://schemas.microsoft.com/office/drawing/2014/main" id="{23F6890A-DAAA-4FAF-8E5D-A6E141C2A7B9}"/>
              </a:ext>
            </a:extLst>
          </p:cNvPr>
          <p:cNvSpPr txBox="1"/>
          <p:nvPr/>
        </p:nvSpPr>
        <p:spPr>
          <a:xfrm>
            <a:off x="904648" y="6041672"/>
            <a:ext cx="5472546" cy="369332"/>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M</a:t>
            </a:r>
            <a:r>
              <a:rPr lang="zh-CN" altLang="en-US" dirty="0">
                <a:latin typeface="微软雅黑 Light" panose="020B0502040204020203" pitchFamily="34" charset="-122"/>
                <a:ea typeface="微软雅黑 Light" panose="020B0502040204020203" pitchFamily="34" charset="-122"/>
              </a:rPr>
              <a:t>个时间窗，</a:t>
            </a:r>
            <a:r>
              <a:rPr lang="en-US" altLang="zh-CN" dirty="0">
                <a:latin typeface="微软雅黑 Light" panose="020B0502040204020203" pitchFamily="34" charset="-122"/>
                <a:ea typeface="微软雅黑 Light" panose="020B0502040204020203" pitchFamily="34" charset="-122"/>
              </a:rPr>
              <a:t>N</a:t>
            </a:r>
            <a:r>
              <a:rPr lang="zh-CN" altLang="en-US" dirty="0">
                <a:latin typeface="微软雅黑 Light" panose="020B0502040204020203" pitchFamily="34" charset="-122"/>
                <a:ea typeface="微软雅黑 Light" panose="020B0502040204020203" pitchFamily="34" charset="-122"/>
              </a:rPr>
              <a:t>个目录的情况下，</a:t>
            </a:r>
            <a:r>
              <a:rPr lang="en-US" altLang="zh-CN" dirty="0">
                <a:latin typeface="微软雅黑 Light" panose="020B0502040204020203" pitchFamily="34" charset="-122"/>
                <a:ea typeface="微软雅黑 Light" panose="020B0502040204020203" pitchFamily="34" charset="-122"/>
              </a:rPr>
              <a:t>SQL</a:t>
            </a:r>
            <a:r>
              <a:rPr lang="zh-CN" altLang="en-US" dirty="0">
                <a:latin typeface="微软雅黑 Light" panose="020B0502040204020203" pitchFamily="34" charset="-122"/>
                <a:ea typeface="微软雅黑 Light" panose="020B0502040204020203" pitchFamily="34" charset="-122"/>
              </a:rPr>
              <a:t>需要</a:t>
            </a:r>
            <a:r>
              <a:rPr lang="en-US" altLang="zh-CN" b="1" dirty="0">
                <a:latin typeface="微软雅黑 Light" panose="020B0502040204020203" pitchFamily="34" charset="-122"/>
                <a:ea typeface="微软雅黑 Light" panose="020B0502040204020203" pitchFamily="34" charset="-122"/>
              </a:rPr>
              <a:t>M×N</a:t>
            </a:r>
            <a:r>
              <a:rPr lang="zh-CN" altLang="en-US" dirty="0">
                <a:latin typeface="微软雅黑 Light" panose="020B0502040204020203" pitchFamily="34" charset="-122"/>
                <a:ea typeface="微软雅黑 Light" panose="020B0502040204020203" pitchFamily="34" charset="-122"/>
              </a:rPr>
              <a:t>次</a:t>
            </a:r>
          </a:p>
        </p:txBody>
      </p:sp>
      <p:pic>
        <p:nvPicPr>
          <p:cNvPr id="32" name="图片 31">
            <a:extLst>
              <a:ext uri="{FF2B5EF4-FFF2-40B4-BE49-F238E27FC236}">
                <a16:creationId xmlns:a16="http://schemas.microsoft.com/office/drawing/2014/main" id="{D0953C67-965C-405A-AD10-19EBD1E66738}"/>
              </a:ext>
            </a:extLst>
          </p:cNvPr>
          <p:cNvPicPr>
            <a:picLocks noChangeAspect="1"/>
          </p:cNvPicPr>
          <p:nvPr/>
        </p:nvPicPr>
        <p:blipFill>
          <a:blip r:embed="rId4"/>
          <a:stretch>
            <a:fillRect/>
          </a:stretch>
        </p:blipFill>
        <p:spPr>
          <a:xfrm>
            <a:off x="6599264" y="1214428"/>
            <a:ext cx="4688087" cy="2756984"/>
          </a:xfrm>
          <a:prstGeom prst="rect">
            <a:avLst/>
          </a:prstGeom>
        </p:spPr>
      </p:pic>
      <p:pic>
        <p:nvPicPr>
          <p:cNvPr id="33" name="图片 32">
            <a:extLst>
              <a:ext uri="{FF2B5EF4-FFF2-40B4-BE49-F238E27FC236}">
                <a16:creationId xmlns:a16="http://schemas.microsoft.com/office/drawing/2014/main" id="{634B3DB6-24DB-40E1-8797-B49733982FD0}"/>
              </a:ext>
            </a:extLst>
          </p:cNvPr>
          <p:cNvPicPr>
            <a:picLocks noChangeAspect="1"/>
          </p:cNvPicPr>
          <p:nvPr/>
        </p:nvPicPr>
        <p:blipFill>
          <a:blip r:embed="rId5"/>
          <a:stretch>
            <a:fillRect/>
          </a:stretch>
        </p:blipFill>
        <p:spPr>
          <a:xfrm>
            <a:off x="7280058" y="3873784"/>
            <a:ext cx="3976704" cy="2915576"/>
          </a:xfrm>
          <a:prstGeom prst="rect">
            <a:avLst/>
          </a:prstGeom>
        </p:spPr>
      </p:pic>
      <p:sp>
        <p:nvSpPr>
          <p:cNvPr id="3" name="文本框 2">
            <a:extLst>
              <a:ext uri="{FF2B5EF4-FFF2-40B4-BE49-F238E27FC236}">
                <a16:creationId xmlns:a16="http://schemas.microsoft.com/office/drawing/2014/main" id="{D042BAEA-6EEC-4BA3-96CD-A9AA0F23363C}"/>
              </a:ext>
            </a:extLst>
          </p:cNvPr>
          <p:cNvSpPr txBox="1"/>
          <p:nvPr/>
        </p:nvSpPr>
        <p:spPr>
          <a:xfrm>
            <a:off x="935238" y="3705572"/>
            <a:ext cx="3167407" cy="369332"/>
          </a:xfrm>
          <a:prstGeom prst="rect">
            <a:avLst/>
          </a:prstGeom>
          <a:noFill/>
        </p:spPr>
        <p:txBody>
          <a:bodyPr wrap="square" rtlCol="0">
            <a:spAutoFit/>
          </a:bodyPr>
          <a:lstStyle/>
          <a:p>
            <a:r>
              <a:rPr lang="zh-CN" altLang="en-US" b="1" dirty="0">
                <a:latin typeface="微软雅黑 Light" panose="020B0502040204020203" pitchFamily="34" charset="-122"/>
                <a:ea typeface="微软雅黑 Light" panose="020B0502040204020203" pitchFamily="34" charset="-122"/>
              </a:rPr>
              <a:t>内存数据库：</a:t>
            </a:r>
            <a:r>
              <a:rPr lang="en-US" altLang="zh-CN" b="1" dirty="0">
                <a:latin typeface="微软雅黑 Light" panose="020B0502040204020203" pitchFamily="34" charset="-122"/>
                <a:ea typeface="微软雅黑 Light" panose="020B0502040204020203" pitchFamily="34" charset="-122"/>
              </a:rPr>
              <a:t>DB-X DB-Y</a:t>
            </a:r>
            <a:endParaRPr lang="zh-CN" altLang="en-US"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3552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9" grpId="0" animBg="1"/>
      <p:bldP spid="30" grpId="0"/>
      <p:bldP spid="31"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415" y="410874"/>
            <a:ext cx="1184429" cy="976229"/>
          </a:xfrm>
          <a:prstGeom prst="rect">
            <a:avLst/>
          </a:prstGeom>
        </p:spPr>
      </p:pic>
      <p:sp>
        <p:nvSpPr>
          <p:cNvPr id="15" name="文本框 14">
            <a:extLst>
              <a:ext uri="{FF2B5EF4-FFF2-40B4-BE49-F238E27FC236}">
                <a16:creationId xmlns:a16="http://schemas.microsoft.com/office/drawing/2014/main" id="{5E56E3BF-D7F9-4E1D-AFB0-A9552A9FEC46}"/>
              </a:ext>
            </a:extLst>
          </p:cNvPr>
          <p:cNvSpPr txBox="1"/>
          <p:nvPr/>
        </p:nvSpPr>
        <p:spPr>
          <a:xfrm>
            <a:off x="1018011" y="1363882"/>
            <a:ext cx="475211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FEDB</a:t>
            </a:r>
            <a:endParaRPr lang="zh-CN" altLang="en-US" sz="2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89182C8B-9F21-4BEE-9C73-D8098419AB21}"/>
              </a:ext>
            </a:extLst>
          </p:cNvPr>
          <p:cNvSpPr txBox="1"/>
          <p:nvPr/>
        </p:nvSpPr>
        <p:spPr>
          <a:xfrm>
            <a:off x="1018011" y="1930413"/>
            <a:ext cx="6093618" cy="646331"/>
          </a:xfrm>
          <a:prstGeom prst="rect">
            <a:avLst/>
          </a:prstGeom>
          <a:noFill/>
        </p:spPr>
        <p:txBody>
          <a:bodyPr wrap="square">
            <a:spAutoFit/>
          </a:bodyPr>
          <a:lstStyle/>
          <a:p>
            <a:pPr marL="285750" indent="-285750">
              <a:buFont typeface="Wingdings" panose="05000000000000000000" pitchFamily="2" charset="2"/>
              <a:buChar char="Ø"/>
            </a:pPr>
            <a:r>
              <a:rPr lang="zh-CN" altLang="en-US" b="1" dirty="0">
                <a:latin typeface="微软雅黑 Light" panose="020B0502040204020203" pitchFamily="34" charset="-122"/>
                <a:ea typeface="微软雅黑 Light" panose="020B0502040204020203" pitchFamily="34" charset="-122"/>
              </a:rPr>
              <a:t>FEQL引擎</a:t>
            </a:r>
          </a:p>
          <a:p>
            <a:endParaRPr lang="zh-CN" altLang="en-US" b="1" dirty="0">
              <a:latin typeface="微软雅黑 Light" panose="020B0502040204020203" pitchFamily="34" charset="-122"/>
              <a:ea typeface="微软雅黑 Light" panose="020B0502040204020203" pitchFamily="34" charset="-122"/>
            </a:endParaRPr>
          </a:p>
        </p:txBody>
      </p:sp>
      <p:sp>
        <p:nvSpPr>
          <p:cNvPr id="17" name="文本框 16">
            <a:extLst>
              <a:ext uri="{FF2B5EF4-FFF2-40B4-BE49-F238E27FC236}">
                <a16:creationId xmlns:a16="http://schemas.microsoft.com/office/drawing/2014/main" id="{9AB2F2C1-FFC8-4E50-81CC-CA4C947E5AC3}"/>
              </a:ext>
            </a:extLst>
          </p:cNvPr>
          <p:cNvSpPr txBox="1"/>
          <p:nvPr/>
        </p:nvSpPr>
        <p:spPr>
          <a:xfrm>
            <a:off x="1130891" y="2576869"/>
            <a:ext cx="3676779" cy="1477328"/>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支持常规SQL类型的语句</a:t>
            </a:r>
          </a:p>
          <a:p>
            <a:endParaRPr lang="zh-CN" altLang="en-US"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支持UDF和UDAF等函数</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LLVM</a:t>
            </a:r>
            <a:r>
              <a:rPr lang="zh-CN" altLang="en-US" dirty="0">
                <a:latin typeface="微软雅黑 Light" panose="020B0502040204020203" pitchFamily="34" charset="-122"/>
                <a:ea typeface="微软雅黑 Light" panose="020B0502040204020203" pitchFamily="34" charset="-122"/>
              </a:rPr>
              <a:t>编译优化</a:t>
            </a:r>
          </a:p>
        </p:txBody>
      </p:sp>
      <p:sp>
        <p:nvSpPr>
          <p:cNvPr id="18" name="文本框 17">
            <a:extLst>
              <a:ext uri="{FF2B5EF4-FFF2-40B4-BE49-F238E27FC236}">
                <a16:creationId xmlns:a16="http://schemas.microsoft.com/office/drawing/2014/main" id="{BCF8217F-9E17-4AE9-89E7-53A4CB2342AC}"/>
              </a:ext>
            </a:extLst>
          </p:cNvPr>
          <p:cNvSpPr txBox="1"/>
          <p:nvPr/>
        </p:nvSpPr>
        <p:spPr>
          <a:xfrm>
            <a:off x="6203512" y="2022809"/>
            <a:ext cx="5825090" cy="369332"/>
          </a:xfrm>
          <a:prstGeom prst="rect">
            <a:avLst/>
          </a:prstGeom>
          <a:noFill/>
        </p:spPr>
        <p:txBody>
          <a:bodyPr wrap="square">
            <a:spAutoFit/>
          </a:bodyPr>
          <a:lstStyle/>
          <a:p>
            <a:r>
              <a:rPr lang="zh-CN" altLang="en-US" dirty="0">
                <a:latin typeface="微软雅黑 Light" panose="020B0502040204020203" pitchFamily="34" charset="-122"/>
                <a:ea typeface="微软雅黑 Light" panose="020B0502040204020203" pitchFamily="34" charset="-122"/>
              </a:rPr>
              <a:t>TIME_WINDOW函数可以使用一条命令查询多个时间窗</a:t>
            </a:r>
          </a:p>
        </p:txBody>
      </p:sp>
      <p:sp>
        <p:nvSpPr>
          <p:cNvPr id="19" name="文本框 18">
            <a:extLst>
              <a:ext uri="{FF2B5EF4-FFF2-40B4-BE49-F238E27FC236}">
                <a16:creationId xmlns:a16="http://schemas.microsoft.com/office/drawing/2014/main" id="{243D1EDF-0AEE-4918-BEA6-45780B107916}"/>
              </a:ext>
            </a:extLst>
          </p:cNvPr>
          <p:cNvSpPr txBox="1"/>
          <p:nvPr/>
        </p:nvSpPr>
        <p:spPr>
          <a:xfrm>
            <a:off x="6203512" y="2561325"/>
            <a:ext cx="5825090" cy="646331"/>
          </a:xfrm>
          <a:prstGeom prst="rect">
            <a:avLst/>
          </a:prstGeom>
          <a:noFill/>
        </p:spPr>
        <p:txBody>
          <a:bodyPr wrap="square">
            <a:spAutoFit/>
          </a:bodyPr>
          <a:lstStyle/>
          <a:p>
            <a:r>
              <a:rPr lang="zh-CN" altLang="en-US" dirty="0">
                <a:latin typeface="微软雅黑 Light" panose="020B0502040204020203" pitchFamily="34" charset="-122"/>
                <a:ea typeface="微软雅黑 Light" panose="020B0502040204020203" pitchFamily="34" charset="-122"/>
              </a:rPr>
              <a:t>利用了FEQL time window reuse技术 ，先计算大时间窗，这些能够覆盖小时间窗</a:t>
            </a:r>
          </a:p>
        </p:txBody>
      </p:sp>
      <p:pic>
        <p:nvPicPr>
          <p:cNvPr id="20" name="图片 19">
            <a:extLst>
              <a:ext uri="{FF2B5EF4-FFF2-40B4-BE49-F238E27FC236}">
                <a16:creationId xmlns:a16="http://schemas.microsoft.com/office/drawing/2014/main" id="{55013B17-C240-468E-AFCE-BC6AA27A8F0D}"/>
              </a:ext>
            </a:extLst>
          </p:cNvPr>
          <p:cNvPicPr>
            <a:picLocks noChangeAspect="1"/>
          </p:cNvPicPr>
          <p:nvPr/>
        </p:nvPicPr>
        <p:blipFill>
          <a:blip r:embed="rId4"/>
          <a:stretch>
            <a:fillRect/>
          </a:stretch>
        </p:blipFill>
        <p:spPr>
          <a:xfrm>
            <a:off x="6355864" y="3650344"/>
            <a:ext cx="5082980" cy="2796782"/>
          </a:xfrm>
          <a:prstGeom prst="rect">
            <a:avLst/>
          </a:prstGeom>
        </p:spPr>
      </p:pic>
      <p:grpSp>
        <p:nvGrpSpPr>
          <p:cNvPr id="8" name="组合 7">
            <a:extLst>
              <a:ext uri="{FF2B5EF4-FFF2-40B4-BE49-F238E27FC236}">
                <a16:creationId xmlns:a16="http://schemas.microsoft.com/office/drawing/2014/main" id="{E2C121D1-1EBD-4110-A195-17DAE3C30C08}"/>
              </a:ext>
            </a:extLst>
          </p:cNvPr>
          <p:cNvGrpSpPr/>
          <p:nvPr/>
        </p:nvGrpSpPr>
        <p:grpSpPr>
          <a:xfrm>
            <a:off x="526947" y="4054197"/>
            <a:ext cx="5638858" cy="2540843"/>
            <a:chOff x="564654" y="4223696"/>
            <a:chExt cx="5638858" cy="2540843"/>
          </a:xfrm>
        </p:grpSpPr>
        <p:pic>
          <p:nvPicPr>
            <p:cNvPr id="3" name="图片 2">
              <a:extLst>
                <a:ext uri="{FF2B5EF4-FFF2-40B4-BE49-F238E27FC236}">
                  <a16:creationId xmlns:a16="http://schemas.microsoft.com/office/drawing/2014/main" id="{994B371F-B361-4C7D-8B3B-6FB4CEADB9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654" y="4223696"/>
              <a:ext cx="5638858" cy="2540843"/>
            </a:xfrm>
            <a:prstGeom prst="ellipse">
              <a:avLst/>
            </a:prstGeom>
            <a:ln>
              <a:noFill/>
            </a:ln>
            <a:effectLst>
              <a:softEdge rad="112500"/>
            </a:effectLst>
          </p:spPr>
        </p:pic>
        <p:sp>
          <p:nvSpPr>
            <p:cNvPr id="7" name="矩形 6">
              <a:extLst>
                <a:ext uri="{FF2B5EF4-FFF2-40B4-BE49-F238E27FC236}">
                  <a16:creationId xmlns:a16="http://schemas.microsoft.com/office/drawing/2014/main" id="{73F6E4D4-36F9-441F-A95A-810C45117E70}"/>
                </a:ext>
              </a:extLst>
            </p:cNvPr>
            <p:cNvSpPr/>
            <p:nvPr/>
          </p:nvSpPr>
          <p:spPr>
            <a:xfrm>
              <a:off x="1047137" y="5114708"/>
              <a:ext cx="4218038" cy="5372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A0C5047C-7F2E-439B-91E3-1F863BF5E398}"/>
              </a:ext>
            </a:extLst>
          </p:cNvPr>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研究内容</a:t>
            </a:r>
          </a:p>
        </p:txBody>
      </p:sp>
      <p:sp>
        <p:nvSpPr>
          <p:cNvPr id="22" name="文本框 21">
            <a:extLst>
              <a:ext uri="{FF2B5EF4-FFF2-40B4-BE49-F238E27FC236}">
                <a16:creationId xmlns:a16="http://schemas.microsoft.com/office/drawing/2014/main" id="{CCBD8536-8A92-43F6-9571-5EA9D2B16C8E}"/>
              </a:ext>
            </a:extLst>
          </p:cNvPr>
          <p:cNvSpPr txBox="1"/>
          <p:nvPr/>
        </p:nvSpPr>
        <p:spPr>
          <a:xfrm>
            <a:off x="904650" y="840662"/>
            <a:ext cx="1829124"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Research Contents</a:t>
            </a:r>
            <a:endParaRPr lang="zh-CN" altLang="en-US" sz="1400" dirty="0">
              <a:solidFill>
                <a:schemeClr val="tx1">
                  <a:lumMod val="85000"/>
                  <a:lumOff val="15000"/>
                </a:schemeClr>
              </a:solidFill>
              <a:cs typeface="+mn-ea"/>
              <a:sym typeface="+mn-lt"/>
            </a:endParaRPr>
          </a:p>
        </p:txBody>
      </p:sp>
      <p:cxnSp>
        <p:nvCxnSpPr>
          <p:cNvPr id="23" name="直接连接符 22">
            <a:extLst>
              <a:ext uri="{FF2B5EF4-FFF2-40B4-BE49-F238E27FC236}">
                <a16:creationId xmlns:a16="http://schemas.microsoft.com/office/drawing/2014/main" id="{D50FDA76-CE1C-46B1-BAB7-6DE431993E49}"/>
              </a:ext>
            </a:extLst>
          </p:cNvPr>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455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E26F678-DC40-43DB-A6A9-1F45D32CAD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4415" y="410874"/>
            <a:ext cx="1184429" cy="976229"/>
          </a:xfrm>
          <a:prstGeom prst="rect">
            <a:avLst/>
          </a:prstGeom>
        </p:spPr>
      </p:pic>
      <p:sp>
        <p:nvSpPr>
          <p:cNvPr id="7" name="文本框 6">
            <a:extLst>
              <a:ext uri="{FF2B5EF4-FFF2-40B4-BE49-F238E27FC236}">
                <a16:creationId xmlns:a16="http://schemas.microsoft.com/office/drawing/2014/main" id="{7CC7089D-D74A-4E33-A53C-F6273D056D23}"/>
              </a:ext>
            </a:extLst>
          </p:cNvPr>
          <p:cNvSpPr txBox="1"/>
          <p:nvPr/>
        </p:nvSpPr>
        <p:spPr>
          <a:xfrm>
            <a:off x="1018011" y="1930413"/>
            <a:ext cx="6093618" cy="646331"/>
          </a:xfrm>
          <a:prstGeom prst="rect">
            <a:avLst/>
          </a:prstGeom>
          <a:noFill/>
        </p:spPr>
        <p:txBody>
          <a:bodyPr wrap="square">
            <a:spAutoFit/>
          </a:bodyPr>
          <a:lstStyle/>
          <a:p>
            <a:pPr marL="285750" indent="-285750">
              <a:buFont typeface="Wingdings" panose="05000000000000000000" pitchFamily="2" charset="2"/>
              <a:buChar char="Ø"/>
            </a:pPr>
            <a:r>
              <a:rPr lang="zh-CN" altLang="en-US" b="1" dirty="0">
                <a:latin typeface="微软雅黑 Light" panose="020B0502040204020203" pitchFamily="34" charset="-122"/>
                <a:ea typeface="微软雅黑 Light" panose="020B0502040204020203" pitchFamily="34" charset="-122"/>
              </a:rPr>
              <a:t>存储引擎</a:t>
            </a:r>
            <a:r>
              <a:rPr lang="en-US" altLang="zh-CN" b="1" dirty="0">
                <a:latin typeface="微软雅黑 Light" panose="020B0502040204020203" pitchFamily="34" charset="-122"/>
                <a:ea typeface="微软雅黑 Light" panose="020B0502040204020203" pitchFamily="34" charset="-122"/>
              </a:rPr>
              <a:t>(DRAM+SSD)</a:t>
            </a:r>
            <a:endParaRPr lang="zh-CN" altLang="en-US" b="1" dirty="0">
              <a:latin typeface="微软雅黑 Light" panose="020B0502040204020203" pitchFamily="34" charset="-122"/>
              <a:ea typeface="微软雅黑 Light" panose="020B0502040204020203" pitchFamily="34" charset="-122"/>
            </a:endParaRPr>
          </a:p>
          <a:p>
            <a:endParaRPr lang="zh-CN" altLang="en-US" b="1"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E4B0E1A8-B58D-42B5-AF14-1443DE6D628D}"/>
              </a:ext>
            </a:extLst>
          </p:cNvPr>
          <p:cNvSpPr txBox="1"/>
          <p:nvPr/>
        </p:nvSpPr>
        <p:spPr>
          <a:xfrm>
            <a:off x="1018011" y="2570544"/>
            <a:ext cx="5077989" cy="2862322"/>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基于</a:t>
            </a:r>
            <a:r>
              <a:rPr lang="zh-CN" altLang="en-US" b="1" dirty="0">
                <a:latin typeface="微软雅黑 Light" panose="020B0502040204020203" pitchFamily="34" charset="-122"/>
                <a:ea typeface="微软雅黑 Light" panose="020B0502040204020203" pitchFamily="34" charset="-122"/>
              </a:rPr>
              <a:t>DRAM</a:t>
            </a:r>
            <a:r>
              <a:rPr lang="zh-CN" altLang="en-US" dirty="0">
                <a:latin typeface="微软雅黑 Light" panose="020B0502040204020203" pitchFamily="34" charset="-122"/>
                <a:ea typeface="微软雅黑 Light" panose="020B0502040204020203" pitchFamily="34" charset="-122"/>
              </a:rPr>
              <a:t>的二级跳表</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内存数据库引擎任务 </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（1）存储带时间戳的数据 </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（2）检索数据</a:t>
            </a:r>
          </a:p>
          <a:p>
            <a:endParaRPr lang="en-US" altLang="zh-CN" dirty="0">
              <a:latin typeface="微软雅黑 Light" panose="020B0502040204020203" pitchFamily="34" charset="-122"/>
              <a:ea typeface="微软雅黑 Light" panose="020B0502040204020203" pitchFamily="34" charset="-122"/>
            </a:endParaRPr>
          </a:p>
          <a:p>
            <a:endParaRPr lang="zh-CN" altLang="en-US"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基于</a:t>
            </a:r>
            <a:r>
              <a:rPr lang="zh-CN" altLang="en-US" b="1" dirty="0">
                <a:latin typeface="微软雅黑 Light" panose="020B0502040204020203" pitchFamily="34" charset="-122"/>
                <a:ea typeface="微软雅黑 Light" panose="020B0502040204020203" pitchFamily="34" charset="-122"/>
              </a:rPr>
              <a:t>SSD</a:t>
            </a:r>
            <a:r>
              <a:rPr lang="zh-CN" altLang="en-US" dirty="0">
                <a:latin typeface="微软雅黑 Light" panose="020B0502040204020203" pitchFamily="34" charset="-122"/>
                <a:ea typeface="微软雅黑 Light" panose="020B0502040204020203" pitchFamily="34" charset="-122"/>
              </a:rPr>
              <a:t>的可持久化模型</a:t>
            </a:r>
          </a:p>
          <a:p>
            <a:endParaRPr lang="zh-CN" altLang="en-US"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使用日志和快照实现持久化</a:t>
            </a:r>
          </a:p>
        </p:txBody>
      </p:sp>
      <p:pic>
        <p:nvPicPr>
          <p:cNvPr id="10" name="图片 9">
            <a:extLst>
              <a:ext uri="{FF2B5EF4-FFF2-40B4-BE49-F238E27FC236}">
                <a16:creationId xmlns:a16="http://schemas.microsoft.com/office/drawing/2014/main" id="{07D22AC5-B824-455C-B581-F363E81CEDD0}"/>
              </a:ext>
            </a:extLst>
          </p:cNvPr>
          <p:cNvPicPr>
            <a:picLocks noChangeAspect="1"/>
          </p:cNvPicPr>
          <p:nvPr/>
        </p:nvPicPr>
        <p:blipFill>
          <a:blip r:embed="rId3"/>
          <a:stretch>
            <a:fillRect/>
          </a:stretch>
        </p:blipFill>
        <p:spPr>
          <a:xfrm>
            <a:off x="6272036" y="1930413"/>
            <a:ext cx="5166808" cy="3901778"/>
          </a:xfrm>
          <a:prstGeom prst="rect">
            <a:avLst/>
          </a:prstGeom>
        </p:spPr>
      </p:pic>
      <p:sp>
        <p:nvSpPr>
          <p:cNvPr id="11" name="文本框 10">
            <a:extLst>
              <a:ext uri="{FF2B5EF4-FFF2-40B4-BE49-F238E27FC236}">
                <a16:creationId xmlns:a16="http://schemas.microsoft.com/office/drawing/2014/main" id="{D1A9B7C9-6B9E-4C94-94AD-56B0084A0A8A}"/>
              </a:ext>
            </a:extLst>
          </p:cNvPr>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研究内容</a:t>
            </a:r>
          </a:p>
        </p:txBody>
      </p:sp>
      <p:sp>
        <p:nvSpPr>
          <p:cNvPr id="12" name="文本框 11">
            <a:extLst>
              <a:ext uri="{FF2B5EF4-FFF2-40B4-BE49-F238E27FC236}">
                <a16:creationId xmlns:a16="http://schemas.microsoft.com/office/drawing/2014/main" id="{2AA53A77-DD9F-4546-BB73-370263F4444F}"/>
              </a:ext>
            </a:extLst>
          </p:cNvPr>
          <p:cNvSpPr txBox="1"/>
          <p:nvPr/>
        </p:nvSpPr>
        <p:spPr>
          <a:xfrm>
            <a:off x="904650" y="840662"/>
            <a:ext cx="1829124"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Research Contents</a:t>
            </a:r>
            <a:endParaRPr lang="zh-CN" altLang="en-US" sz="1400" dirty="0">
              <a:solidFill>
                <a:schemeClr val="tx1">
                  <a:lumMod val="85000"/>
                  <a:lumOff val="15000"/>
                </a:schemeClr>
              </a:solidFill>
              <a:cs typeface="+mn-ea"/>
              <a:sym typeface="+mn-lt"/>
            </a:endParaRPr>
          </a:p>
        </p:txBody>
      </p:sp>
      <p:cxnSp>
        <p:nvCxnSpPr>
          <p:cNvPr id="13" name="直接连接符 12">
            <a:extLst>
              <a:ext uri="{FF2B5EF4-FFF2-40B4-BE49-F238E27FC236}">
                <a16:creationId xmlns:a16="http://schemas.microsoft.com/office/drawing/2014/main" id="{4FADC8D1-737D-491E-928E-90E840672D9D}"/>
              </a:ext>
            </a:extLst>
          </p:cNvPr>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13858B0-D98C-4C20-AF94-7736E2CB39B1}"/>
              </a:ext>
            </a:extLst>
          </p:cNvPr>
          <p:cNvSpPr txBox="1"/>
          <p:nvPr/>
        </p:nvSpPr>
        <p:spPr>
          <a:xfrm>
            <a:off x="1018011" y="1363882"/>
            <a:ext cx="475211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FEDB</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082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5866678-C6FC-4BF8-B4D2-5ED36BCE0117}"/>
              </a:ext>
            </a:extLst>
          </p:cNvPr>
          <p:cNvSpPr txBox="1"/>
          <p:nvPr/>
        </p:nvSpPr>
        <p:spPr>
          <a:xfrm>
            <a:off x="881313" y="1280257"/>
            <a:ext cx="4516582" cy="1569660"/>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DRAM+SSD</a:t>
            </a:r>
            <a:r>
              <a:rPr lang="zh-CN" altLang="en-US" sz="2400" dirty="0">
                <a:latin typeface="微软雅黑" panose="020B0503020204020204" pitchFamily="34" charset="-122"/>
                <a:ea typeface="微软雅黑" panose="020B0503020204020204" pitchFamily="34" charset="-122"/>
              </a:rPr>
              <a:t>现存问题</a:t>
            </a:r>
            <a:endParaRPr lang="en-US" altLang="zh-CN" sz="2400" dirty="0">
              <a:latin typeface="微软雅黑" panose="020B0503020204020204" pitchFamily="34" charset="-122"/>
              <a:ea typeface="微软雅黑" panose="020B0503020204020204" pitchFamily="34" charset="-122"/>
            </a:endParaRPr>
          </a:p>
          <a:p>
            <a:endParaRPr lang="en-US" altLang="zh-CN" dirty="0"/>
          </a:p>
          <a:p>
            <a:pPr marL="285750" indent="-285750">
              <a:buFont typeface="Wingdings" panose="05000000000000000000" pitchFamily="2" charset="2"/>
              <a:buChar char="u"/>
            </a:pPr>
            <a:r>
              <a:rPr lang="zh-CN" altLang="en-US" dirty="0">
                <a:latin typeface="微软雅黑 Light" panose="020B0502040204020203" pitchFamily="34" charset="-122"/>
                <a:ea typeface="微软雅黑 Light" panose="020B0502040204020203" pitchFamily="34" charset="-122"/>
              </a:rPr>
              <a:t>内存消耗大，硬件费用高</a:t>
            </a:r>
            <a:endParaRPr lang="en-US" altLang="zh-CN"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u"/>
            </a:pPr>
            <a:r>
              <a:rPr lang="zh-CN" altLang="en-US" dirty="0">
                <a:latin typeface="微软雅黑 Light" panose="020B0502040204020203" pitchFamily="34" charset="-122"/>
                <a:ea typeface="微软雅黑 Light" panose="020B0502040204020203" pitchFamily="34" charset="-122"/>
              </a:rPr>
              <a:t>长尾延时</a:t>
            </a:r>
            <a:endParaRPr lang="en-US" altLang="zh-CN"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u"/>
            </a:pPr>
            <a:r>
              <a:rPr lang="zh-CN" altLang="en-US" dirty="0">
                <a:latin typeface="微软雅黑 Light" panose="020B0502040204020203" pitchFamily="34" charset="-122"/>
                <a:ea typeface="微软雅黑 Light" panose="020B0502040204020203" pitchFamily="34" charset="-122"/>
              </a:rPr>
              <a:t>长恢复时间</a:t>
            </a:r>
          </a:p>
        </p:txBody>
      </p:sp>
      <p:sp>
        <p:nvSpPr>
          <p:cNvPr id="4" name="文本框 3">
            <a:extLst>
              <a:ext uri="{FF2B5EF4-FFF2-40B4-BE49-F238E27FC236}">
                <a16:creationId xmlns:a16="http://schemas.microsoft.com/office/drawing/2014/main" id="{50219412-5A14-4BC0-BFD1-CD64154F9986}"/>
              </a:ext>
            </a:extLst>
          </p:cNvPr>
          <p:cNvSpPr txBox="1"/>
          <p:nvPr/>
        </p:nvSpPr>
        <p:spPr>
          <a:xfrm>
            <a:off x="867734" y="2961535"/>
            <a:ext cx="3823854"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持久内存使用模式</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传统内存特性</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外存的持久化特性</a:t>
            </a:r>
          </a:p>
          <a:p>
            <a:endParaRPr lang="zh-CN" altLang="en-US"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1F1377D2-1999-44C1-BA7F-DF5331CC99E4}"/>
              </a:ext>
            </a:extLst>
          </p:cNvPr>
          <p:cNvSpPr txBox="1"/>
          <p:nvPr/>
        </p:nvSpPr>
        <p:spPr>
          <a:xfrm>
            <a:off x="956963" y="3700199"/>
            <a:ext cx="311727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双模式</a:t>
            </a:r>
          </a:p>
        </p:txBody>
      </p:sp>
      <p:pic>
        <p:nvPicPr>
          <p:cNvPr id="13" name="图片 12">
            <a:extLst>
              <a:ext uri="{FF2B5EF4-FFF2-40B4-BE49-F238E27FC236}">
                <a16:creationId xmlns:a16="http://schemas.microsoft.com/office/drawing/2014/main" id="{2B6696F6-4FAA-4E37-9F9B-EC24CC8E3EEF}"/>
              </a:ext>
            </a:extLst>
          </p:cNvPr>
          <p:cNvPicPr>
            <a:picLocks noChangeAspect="1"/>
          </p:cNvPicPr>
          <p:nvPr/>
        </p:nvPicPr>
        <p:blipFill>
          <a:blip r:embed="rId3"/>
          <a:stretch>
            <a:fillRect/>
          </a:stretch>
        </p:blipFill>
        <p:spPr>
          <a:xfrm>
            <a:off x="6394887" y="994550"/>
            <a:ext cx="4892464" cy="2476715"/>
          </a:xfrm>
          <a:prstGeom prst="rect">
            <a:avLst/>
          </a:prstGeom>
        </p:spPr>
      </p:pic>
      <p:graphicFrame>
        <p:nvGraphicFramePr>
          <p:cNvPr id="14" name="表格 14">
            <a:extLst>
              <a:ext uri="{FF2B5EF4-FFF2-40B4-BE49-F238E27FC236}">
                <a16:creationId xmlns:a16="http://schemas.microsoft.com/office/drawing/2014/main" id="{7B6D756B-D806-4A5D-9039-8A5C28582009}"/>
              </a:ext>
            </a:extLst>
          </p:cNvPr>
          <p:cNvGraphicFramePr>
            <a:graphicFrameLocks noGrp="1"/>
          </p:cNvGraphicFramePr>
          <p:nvPr>
            <p:extLst>
              <p:ext uri="{D42A27DB-BD31-4B8C-83A1-F6EECF244321}">
                <p14:modId xmlns:p14="http://schemas.microsoft.com/office/powerpoint/2010/main" val="1105456073"/>
              </p:ext>
            </p:extLst>
          </p:nvPr>
        </p:nvGraphicFramePr>
        <p:xfrm>
          <a:off x="956963" y="4330347"/>
          <a:ext cx="5418666" cy="21945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44083543"/>
                    </a:ext>
                  </a:extLst>
                </a:gridCol>
                <a:gridCol w="2709333">
                  <a:extLst>
                    <a:ext uri="{9D8B030D-6E8A-4147-A177-3AD203B41FA5}">
                      <a16:colId xmlns:a16="http://schemas.microsoft.com/office/drawing/2014/main" val="3971253235"/>
                    </a:ext>
                  </a:extLst>
                </a:gridCol>
              </a:tblGrid>
              <a:tr h="0">
                <a:tc>
                  <a:txBody>
                    <a:bodyPr/>
                    <a:lstStyle/>
                    <a:p>
                      <a:pPr algn="ctr"/>
                      <a:r>
                        <a:rPr lang="zh-CN" altLang="en-US" dirty="0">
                          <a:latin typeface="微软雅黑 Light" panose="020B0502040204020203" pitchFamily="34" charset="-122"/>
                          <a:ea typeface="微软雅黑 Light" panose="020B0502040204020203" pitchFamily="34" charset="-122"/>
                        </a:rPr>
                        <a:t>内存模式</a:t>
                      </a:r>
                      <a:endParaRPr lang="en-US" altLang="zh-CN" dirty="0">
                        <a:latin typeface="微软雅黑 Light" panose="020B0502040204020203" pitchFamily="34" charset="-122"/>
                        <a:ea typeface="微软雅黑 Light" panose="020B0502040204020203" pitchFamily="34" charset="-122"/>
                      </a:endParaRPr>
                    </a:p>
                    <a:p>
                      <a:pPr algn="ctr"/>
                      <a:r>
                        <a:rPr lang="en-US" altLang="zh-CN" dirty="0">
                          <a:latin typeface="微软雅黑 Light" panose="020B0502040204020203" pitchFamily="34" charset="-122"/>
                          <a:ea typeface="微软雅黑 Light" panose="020B0502040204020203" pitchFamily="34" charset="-122"/>
                        </a:rPr>
                        <a:t>(Memory Mode)</a:t>
                      </a:r>
                    </a:p>
                    <a:p>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fr-FR" altLang="zh-CN" dirty="0">
                          <a:latin typeface="微软雅黑 Light" panose="020B0502040204020203" pitchFamily="34" charset="-122"/>
                          <a:ea typeface="微软雅黑 Light" panose="020B0502040204020203" pitchFamily="34" charset="-122"/>
                        </a:rPr>
                        <a:t>App Direct</a:t>
                      </a:r>
                      <a:r>
                        <a:rPr lang="zh-CN" altLang="fr-FR" dirty="0">
                          <a:latin typeface="微软雅黑 Light" panose="020B0502040204020203" pitchFamily="34" charset="-122"/>
                          <a:ea typeface="微软雅黑 Light" panose="020B0502040204020203" pitchFamily="34" charset="-122"/>
                        </a:rPr>
                        <a:t>模式</a:t>
                      </a:r>
                      <a:endParaRPr lang="en-US" altLang="zh-CN" dirty="0">
                        <a:latin typeface="微软雅黑 Light" panose="020B0502040204020203" pitchFamily="34" charset="-122"/>
                        <a:ea typeface="微软雅黑 Light" panose="020B0502040204020203" pitchFamily="34" charset="-122"/>
                      </a:endParaRPr>
                    </a:p>
                    <a:p>
                      <a:pPr algn="ctr"/>
                      <a:r>
                        <a:rPr lang="fr-FR" altLang="zh-CN" dirty="0">
                          <a:latin typeface="微软雅黑 Light" panose="020B0502040204020203" pitchFamily="34" charset="-122"/>
                          <a:ea typeface="微软雅黑 Light" panose="020B0502040204020203" pitchFamily="34" charset="-122"/>
                        </a:rPr>
                        <a:t>(AD Mode)</a:t>
                      </a:r>
                    </a:p>
                    <a:p>
                      <a:endParaRPr lang="zh-CN" altLang="en-US"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998965279"/>
                  </a:ext>
                </a:extLst>
              </a:tr>
              <a:tr h="370840">
                <a:tc>
                  <a:txBody>
                    <a:bodyPr/>
                    <a:lstStyle/>
                    <a:p>
                      <a:pPr algn="ctr"/>
                      <a:r>
                        <a:rPr lang="zh-CN" altLang="en-US" dirty="0">
                          <a:latin typeface="微软雅黑 Light" panose="020B0502040204020203" pitchFamily="34" charset="-122"/>
                          <a:ea typeface="微软雅黑 Light" panose="020B0502040204020203" pitchFamily="34" charset="-122"/>
                        </a:rPr>
                        <a:t>作为大容量内存使用</a:t>
                      </a:r>
                    </a:p>
                    <a:p>
                      <a:pPr algn="ct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zh-CN" altLang="en-US" dirty="0">
                          <a:latin typeface="微软雅黑 Light" panose="020B0502040204020203" pitchFamily="34" charset="-122"/>
                          <a:ea typeface="微软雅黑 Light" panose="020B0502040204020203" pitchFamily="34" charset="-122"/>
                        </a:rPr>
                        <a:t>持久化编程模型引入</a:t>
                      </a:r>
                    </a:p>
                    <a:p>
                      <a:pPr algn="ctr"/>
                      <a:endParaRPr lang="zh-CN" altLang="en-US"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513631295"/>
                  </a:ext>
                </a:extLst>
              </a:tr>
              <a:tr h="370840">
                <a:tc>
                  <a:txBody>
                    <a:bodyPr/>
                    <a:lstStyle/>
                    <a:p>
                      <a:pPr algn="ctr"/>
                      <a:r>
                        <a:rPr lang="zh-CN" altLang="en-US" dirty="0">
                          <a:latin typeface="微软雅黑 Light" panose="020B0502040204020203" pitchFamily="34" charset="-122"/>
                          <a:ea typeface="微软雅黑 Light" panose="020B0502040204020203" pitchFamily="34" charset="-122"/>
                        </a:rPr>
                        <a:t>无法进行数据持久化</a:t>
                      </a:r>
                    </a:p>
                    <a:p>
                      <a:pPr algn="ct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zh-CN" altLang="en-US" dirty="0">
                          <a:latin typeface="微软雅黑 Light" panose="020B0502040204020203" pitchFamily="34" charset="-122"/>
                          <a:ea typeface="微软雅黑 Light" panose="020B0502040204020203" pitchFamily="34" charset="-122"/>
                        </a:rPr>
                        <a:t>利用编程实现持久化</a:t>
                      </a:r>
                    </a:p>
                    <a:p>
                      <a:pPr algn="ctr"/>
                      <a:endParaRPr lang="zh-CN" altLang="en-US"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3890825432"/>
                  </a:ext>
                </a:extLst>
              </a:tr>
            </a:tbl>
          </a:graphicData>
        </a:graphic>
      </p:graphicFrame>
      <p:pic>
        <p:nvPicPr>
          <p:cNvPr id="23" name="图片 22">
            <a:extLst>
              <a:ext uri="{FF2B5EF4-FFF2-40B4-BE49-F238E27FC236}">
                <a16:creationId xmlns:a16="http://schemas.microsoft.com/office/drawing/2014/main" id="{F8642B5E-64F6-4979-95B9-8B3906C9C5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4415" y="410874"/>
            <a:ext cx="1184429" cy="976229"/>
          </a:xfrm>
          <a:prstGeom prst="rect">
            <a:avLst/>
          </a:prstGeom>
        </p:spPr>
      </p:pic>
      <p:pic>
        <p:nvPicPr>
          <p:cNvPr id="25" name="图片 24">
            <a:extLst>
              <a:ext uri="{FF2B5EF4-FFF2-40B4-BE49-F238E27FC236}">
                <a16:creationId xmlns:a16="http://schemas.microsoft.com/office/drawing/2014/main" id="{20BCE3CF-1E41-4999-AECD-4B814049321F}"/>
              </a:ext>
            </a:extLst>
          </p:cNvPr>
          <p:cNvPicPr>
            <a:picLocks noChangeAspect="1"/>
          </p:cNvPicPr>
          <p:nvPr/>
        </p:nvPicPr>
        <p:blipFill>
          <a:blip r:embed="rId5"/>
          <a:stretch>
            <a:fillRect/>
          </a:stretch>
        </p:blipFill>
        <p:spPr>
          <a:xfrm>
            <a:off x="6812142" y="3471265"/>
            <a:ext cx="4820535" cy="3060545"/>
          </a:xfrm>
          <a:prstGeom prst="rect">
            <a:avLst/>
          </a:prstGeom>
        </p:spPr>
      </p:pic>
      <p:sp>
        <p:nvSpPr>
          <p:cNvPr id="12" name="文本框 11">
            <a:extLst>
              <a:ext uri="{FF2B5EF4-FFF2-40B4-BE49-F238E27FC236}">
                <a16:creationId xmlns:a16="http://schemas.microsoft.com/office/drawing/2014/main" id="{3E07D0BA-4377-48B4-A4ED-B931D75AC7D5}"/>
              </a:ext>
            </a:extLst>
          </p:cNvPr>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研究内容</a:t>
            </a:r>
          </a:p>
        </p:txBody>
      </p:sp>
      <p:sp>
        <p:nvSpPr>
          <p:cNvPr id="15" name="文本框 14">
            <a:extLst>
              <a:ext uri="{FF2B5EF4-FFF2-40B4-BE49-F238E27FC236}">
                <a16:creationId xmlns:a16="http://schemas.microsoft.com/office/drawing/2014/main" id="{E9B77D4A-9370-42E0-A701-0101ACC27F7A}"/>
              </a:ext>
            </a:extLst>
          </p:cNvPr>
          <p:cNvSpPr txBox="1"/>
          <p:nvPr/>
        </p:nvSpPr>
        <p:spPr>
          <a:xfrm>
            <a:off x="904650" y="840662"/>
            <a:ext cx="1829124"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Research Contents</a:t>
            </a:r>
            <a:endParaRPr lang="zh-CN" altLang="en-US" sz="1400" dirty="0">
              <a:solidFill>
                <a:schemeClr val="tx1">
                  <a:lumMod val="85000"/>
                  <a:lumOff val="15000"/>
                </a:schemeClr>
              </a:solidFill>
              <a:cs typeface="+mn-ea"/>
              <a:sym typeface="+mn-lt"/>
            </a:endParaRPr>
          </a:p>
        </p:txBody>
      </p:sp>
      <p:cxnSp>
        <p:nvCxnSpPr>
          <p:cNvPr id="16" name="直接连接符 15">
            <a:extLst>
              <a:ext uri="{FF2B5EF4-FFF2-40B4-BE49-F238E27FC236}">
                <a16:creationId xmlns:a16="http://schemas.microsoft.com/office/drawing/2014/main" id="{4C97B93D-0D39-4CB2-959A-9CFE0C963045}"/>
              </a:ext>
            </a:extLst>
          </p:cNvPr>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3F3BA385-3F1F-483B-83FC-7742B0912BFA}"/>
              </a:ext>
            </a:extLst>
          </p:cNvPr>
          <p:cNvSpPr/>
          <p:nvPr/>
        </p:nvSpPr>
        <p:spPr>
          <a:xfrm>
            <a:off x="4375218" y="2770676"/>
            <a:ext cx="2226893" cy="923330"/>
          </a:xfrm>
          <a:prstGeom prst="rect">
            <a:avLst/>
          </a:prstGeom>
          <a:ln>
            <a:noFill/>
          </a:ln>
        </p:spPr>
        <p:style>
          <a:lnRef idx="2">
            <a:schemeClr val="accent4"/>
          </a:lnRef>
          <a:fillRef idx="1">
            <a:schemeClr val="lt1"/>
          </a:fillRef>
          <a:effectRef idx="0">
            <a:schemeClr val="accent4"/>
          </a:effectRef>
          <a:fontRef idx="minor">
            <a:schemeClr val="dk1"/>
          </a:fontRef>
        </p:style>
        <p:txBody>
          <a:bodyPr wrap="none" lIns="91440" tIns="45720" rIns="91440" bIns="45720">
            <a:spAutoFit/>
            <a:scene3d>
              <a:camera prst="perspectiveHeroicExtremeLeftFacing"/>
              <a:lightRig rig="threePt" dir="t"/>
            </a:scene3d>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PMEM</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9858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6087BE-6038-4798-BB4C-43E9728C83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415" y="410874"/>
            <a:ext cx="1184429" cy="976229"/>
          </a:xfrm>
          <a:prstGeom prst="rect">
            <a:avLst/>
          </a:prstGeom>
        </p:spPr>
      </p:pic>
      <p:pic>
        <p:nvPicPr>
          <p:cNvPr id="6" name="图片 5">
            <a:extLst>
              <a:ext uri="{FF2B5EF4-FFF2-40B4-BE49-F238E27FC236}">
                <a16:creationId xmlns:a16="http://schemas.microsoft.com/office/drawing/2014/main" id="{65A22351-E669-4826-8E15-4CF717F96521}"/>
              </a:ext>
            </a:extLst>
          </p:cNvPr>
          <p:cNvPicPr>
            <a:picLocks noChangeAspect="1"/>
          </p:cNvPicPr>
          <p:nvPr/>
        </p:nvPicPr>
        <p:blipFill>
          <a:blip r:embed="rId4"/>
          <a:stretch>
            <a:fillRect/>
          </a:stretch>
        </p:blipFill>
        <p:spPr>
          <a:xfrm>
            <a:off x="6224092" y="1825547"/>
            <a:ext cx="4450388" cy="3304221"/>
          </a:xfrm>
          <a:prstGeom prst="rect">
            <a:avLst/>
          </a:prstGeom>
        </p:spPr>
      </p:pic>
      <p:sp>
        <p:nvSpPr>
          <p:cNvPr id="8" name="文本框 7">
            <a:extLst>
              <a:ext uri="{FF2B5EF4-FFF2-40B4-BE49-F238E27FC236}">
                <a16:creationId xmlns:a16="http://schemas.microsoft.com/office/drawing/2014/main" id="{4142439D-B530-4D51-9DE2-B575454C3E24}"/>
              </a:ext>
            </a:extLst>
          </p:cNvPr>
          <p:cNvSpPr txBox="1"/>
          <p:nvPr/>
        </p:nvSpPr>
        <p:spPr>
          <a:xfrm>
            <a:off x="294034" y="1990378"/>
            <a:ext cx="5387571" cy="2492990"/>
          </a:xfrm>
          <a:prstGeom prst="rect">
            <a:avLst/>
          </a:prstGeom>
          <a:noFill/>
        </p:spPr>
        <p:txBody>
          <a:bodyPr wrap="square" rtlCol="0">
            <a:spAutoFit/>
          </a:bodyPr>
          <a:lstStyle/>
          <a:p>
            <a:pPr algn="ctr"/>
            <a:r>
              <a:rPr lang="zh-CN" altLang="en-US" dirty="0">
                <a:solidFill>
                  <a:srgbClr val="FF0000"/>
                </a:solidFill>
                <a:latin typeface="微软雅黑 Light" panose="020B0502040204020203" pitchFamily="34" charset="-122"/>
                <a:ea typeface="微软雅黑 Light" panose="020B0502040204020203" pitchFamily="34" charset="-122"/>
              </a:rPr>
              <a:t>持久内存数据一致性</a:t>
            </a:r>
            <a:endParaRPr lang="en-US" altLang="zh-CN" dirty="0">
              <a:solidFill>
                <a:srgbClr val="FF0000"/>
              </a:solidFill>
              <a:latin typeface="微软雅黑 Light" panose="020B0502040204020203" pitchFamily="34" charset="-122"/>
              <a:ea typeface="微软雅黑 Light" panose="020B0502040204020203" pitchFamily="34" charset="-122"/>
            </a:endParaRPr>
          </a:p>
          <a:p>
            <a:pPr algn="ct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algn="ctr"/>
            <a:r>
              <a:rPr lang="en-US" altLang="zh-CN" dirty="0">
                <a:latin typeface="微软雅黑 Light" panose="020B0502040204020203" pitchFamily="34" charset="-122"/>
                <a:ea typeface="微软雅黑 Light" panose="020B0502040204020203" pitchFamily="34" charset="-122"/>
              </a:rPr>
              <a:t>Persistent-Compare-And-Swap</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PCAS</a:t>
            </a:r>
            <a:r>
              <a:rPr lang="zh-CN" altLang="en-US" dirty="0">
                <a:latin typeface="微软雅黑 Light" panose="020B0502040204020203" pitchFamily="34" charset="-122"/>
                <a:ea typeface="微软雅黑 Light" panose="020B0502040204020203" pitchFamily="34" charset="-122"/>
              </a:rPr>
              <a:t>）技术</a:t>
            </a:r>
            <a:endParaRPr lang="en-US" altLang="zh-CN" dirty="0">
              <a:latin typeface="微软雅黑 Light" panose="020B0502040204020203" pitchFamily="34" charset="-122"/>
              <a:ea typeface="微软雅黑 Light" panose="020B0502040204020203" pitchFamily="34" charset="-122"/>
            </a:endParaRPr>
          </a:p>
          <a:p>
            <a:pPr algn="ctr"/>
            <a:r>
              <a:rPr lang="zh-CN" altLang="en-US" sz="2800" b="1" dirty="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algn="ctr"/>
            <a:r>
              <a:rPr lang="en-US" altLang="zh-CN" dirty="0">
                <a:latin typeface="微软雅黑 Light" panose="020B0502040204020203" pitchFamily="34" charset="-122"/>
                <a:ea typeface="微软雅黑 Light" panose="020B0502040204020203" pitchFamily="34" charset="-122"/>
              </a:rPr>
              <a:t>flush-on-read</a:t>
            </a:r>
            <a:r>
              <a:rPr lang="en-US" altLang="zh-CN" b="1" dirty="0">
                <a:latin typeface="微软雅黑" panose="020B0503020204020204" pitchFamily="34" charset="-122"/>
                <a:ea typeface="微软雅黑" panose="020B0503020204020204" pitchFamily="34" charset="-122"/>
              </a:rPr>
              <a:t>+</a:t>
            </a:r>
            <a:r>
              <a:rPr lang="zh-CN" altLang="en-US" dirty="0">
                <a:latin typeface="微软雅黑 Light" panose="020B0502040204020203" pitchFamily="34" charset="-122"/>
                <a:ea typeface="微软雅黑 Light" panose="020B0502040204020203" pitchFamily="34" charset="-122"/>
              </a:rPr>
              <a:t>智能指针</a:t>
            </a:r>
            <a:endParaRPr lang="en-US" altLang="zh-CN" dirty="0">
              <a:latin typeface="微软雅黑 Light" panose="020B0502040204020203" pitchFamily="34" charset="-122"/>
              <a:ea typeface="微软雅黑 Light" panose="020B0502040204020203" pitchFamily="34" charset="-122"/>
            </a:endParaRPr>
          </a:p>
          <a:p>
            <a:pPr algn="ct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algn="ctr"/>
            <a:r>
              <a:rPr lang="zh-CN" altLang="en-US" dirty="0">
                <a:latin typeface="微软雅黑 Light" panose="020B0502040204020203" pitchFamily="34" charset="-122"/>
                <a:ea typeface="微软雅黑 Light" panose="020B0502040204020203" pitchFamily="34" charset="-122"/>
              </a:rPr>
              <a:t>优化持久内存跳表的指针</a:t>
            </a:r>
            <a:endParaRPr lang="en-US" altLang="zh-CN" sz="2800" b="1"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D935E101-91BE-46E6-B392-B7B5C0BA8E72}"/>
              </a:ext>
            </a:extLst>
          </p:cNvPr>
          <p:cNvPicPr>
            <a:picLocks noChangeAspect="1"/>
          </p:cNvPicPr>
          <p:nvPr/>
        </p:nvPicPr>
        <p:blipFill>
          <a:blip r:embed="rId5"/>
          <a:stretch>
            <a:fillRect/>
          </a:stretch>
        </p:blipFill>
        <p:spPr>
          <a:xfrm>
            <a:off x="6183984" y="1825547"/>
            <a:ext cx="4706127" cy="3477268"/>
          </a:xfrm>
          <a:prstGeom prst="rect">
            <a:avLst/>
          </a:prstGeom>
        </p:spPr>
      </p:pic>
      <p:sp>
        <p:nvSpPr>
          <p:cNvPr id="12" name="文本框 11">
            <a:extLst>
              <a:ext uri="{FF2B5EF4-FFF2-40B4-BE49-F238E27FC236}">
                <a16:creationId xmlns:a16="http://schemas.microsoft.com/office/drawing/2014/main" id="{791561C4-86FF-4776-85CD-80F9F472C1C1}"/>
              </a:ext>
            </a:extLst>
          </p:cNvPr>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研究内容</a:t>
            </a:r>
          </a:p>
        </p:txBody>
      </p:sp>
      <p:sp>
        <p:nvSpPr>
          <p:cNvPr id="13" name="文本框 12">
            <a:extLst>
              <a:ext uri="{FF2B5EF4-FFF2-40B4-BE49-F238E27FC236}">
                <a16:creationId xmlns:a16="http://schemas.microsoft.com/office/drawing/2014/main" id="{3FF533F0-94A3-413D-80C5-D239A484E4C4}"/>
              </a:ext>
            </a:extLst>
          </p:cNvPr>
          <p:cNvSpPr txBox="1"/>
          <p:nvPr/>
        </p:nvSpPr>
        <p:spPr>
          <a:xfrm>
            <a:off x="904650" y="840662"/>
            <a:ext cx="1829124"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Research Contents</a:t>
            </a:r>
            <a:endParaRPr lang="zh-CN" altLang="en-US" sz="1400" dirty="0">
              <a:solidFill>
                <a:schemeClr val="tx1">
                  <a:lumMod val="85000"/>
                  <a:lumOff val="15000"/>
                </a:schemeClr>
              </a:solidFill>
              <a:cs typeface="+mn-ea"/>
              <a:sym typeface="+mn-lt"/>
            </a:endParaRPr>
          </a:p>
        </p:txBody>
      </p:sp>
      <p:cxnSp>
        <p:nvCxnSpPr>
          <p:cNvPr id="14" name="直接连接符 13">
            <a:extLst>
              <a:ext uri="{FF2B5EF4-FFF2-40B4-BE49-F238E27FC236}">
                <a16:creationId xmlns:a16="http://schemas.microsoft.com/office/drawing/2014/main" id="{B8B524F9-DA4F-4432-8690-C970A449F382}"/>
              </a:ext>
            </a:extLst>
          </p:cNvPr>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68E84C9-AC2A-4DE6-9F6F-915C26A6DFCF}"/>
              </a:ext>
            </a:extLst>
          </p:cNvPr>
          <p:cNvSpPr txBox="1"/>
          <p:nvPr/>
        </p:nvSpPr>
        <p:spPr>
          <a:xfrm>
            <a:off x="1018011" y="1363882"/>
            <a:ext cx="475211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PMEM</a:t>
            </a:r>
            <a:r>
              <a:rPr lang="zh-CN" altLang="en-US" sz="2400" dirty="0">
                <a:latin typeface="微软雅黑" panose="020B0503020204020204" pitchFamily="34" charset="-122"/>
                <a:ea typeface="微软雅黑" panose="020B0503020204020204" pitchFamily="34" charset="-122"/>
              </a:rPr>
              <a:t>优化</a:t>
            </a:r>
            <a:r>
              <a:rPr lang="en-US" altLang="zh-CN" sz="2400" dirty="0">
                <a:latin typeface="微软雅黑" panose="020B0503020204020204" pitchFamily="34" charset="-122"/>
                <a:ea typeface="微软雅黑" panose="020B0503020204020204" pitchFamily="34" charset="-122"/>
              </a:rPr>
              <a:t>FEDB</a:t>
            </a:r>
            <a:endParaRPr lang="zh-CN" altLang="en-US" sz="2400" dirty="0">
              <a:latin typeface="微软雅黑" panose="020B0503020204020204" pitchFamily="34" charset="-122"/>
              <a:ea typeface="微软雅黑" panose="020B0503020204020204" pitchFamily="34" charset="-122"/>
            </a:endParaRPr>
          </a:p>
        </p:txBody>
      </p:sp>
      <p:sp>
        <p:nvSpPr>
          <p:cNvPr id="10" name="星形: 五角 9">
            <a:extLst>
              <a:ext uri="{FF2B5EF4-FFF2-40B4-BE49-F238E27FC236}">
                <a16:creationId xmlns:a16="http://schemas.microsoft.com/office/drawing/2014/main" id="{37BD6DFE-8CAF-41E6-9908-8A7D2FD5601D}"/>
              </a:ext>
            </a:extLst>
          </p:cNvPr>
          <p:cNvSpPr/>
          <p:nvPr/>
        </p:nvSpPr>
        <p:spPr>
          <a:xfrm>
            <a:off x="4319081" y="2925546"/>
            <a:ext cx="632298" cy="593933"/>
          </a:xfrm>
          <a:prstGeom prst="star5">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dirty="0"/>
          </a:p>
        </p:txBody>
      </p:sp>
      <p:pic>
        <p:nvPicPr>
          <p:cNvPr id="17" name="图片 16">
            <a:extLst>
              <a:ext uri="{FF2B5EF4-FFF2-40B4-BE49-F238E27FC236}">
                <a16:creationId xmlns:a16="http://schemas.microsoft.com/office/drawing/2014/main" id="{FB67D19B-EB9C-4BB6-AC49-0693E162ECDD}"/>
              </a:ext>
            </a:extLst>
          </p:cNvPr>
          <p:cNvPicPr>
            <a:picLocks noChangeAspect="1"/>
          </p:cNvPicPr>
          <p:nvPr/>
        </p:nvPicPr>
        <p:blipFill rotWithShape="1">
          <a:blip r:embed="rId6"/>
          <a:srcRect l="1" t="31184" r="-548" b="3669"/>
          <a:stretch/>
        </p:blipFill>
        <p:spPr>
          <a:xfrm>
            <a:off x="796413" y="4483914"/>
            <a:ext cx="4948298" cy="1875672"/>
          </a:xfrm>
          <a:prstGeom prst="rect">
            <a:avLst/>
          </a:prstGeom>
        </p:spPr>
      </p:pic>
    </p:spTree>
    <p:extLst>
      <p:ext uri="{BB962C8B-B14F-4D97-AF65-F5344CB8AC3E}">
        <p14:creationId xmlns:p14="http://schemas.microsoft.com/office/powerpoint/2010/main" val="189943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2FEFBCD-661B-4411-8215-F22862D0064B}"/>
              </a:ext>
            </a:extLst>
          </p:cNvPr>
          <p:cNvPicPr>
            <a:picLocks noChangeAspect="1"/>
          </p:cNvPicPr>
          <p:nvPr/>
        </p:nvPicPr>
        <p:blipFill>
          <a:blip r:embed="rId2"/>
          <a:stretch>
            <a:fillRect/>
          </a:stretch>
        </p:blipFill>
        <p:spPr>
          <a:xfrm>
            <a:off x="4061825" y="1163200"/>
            <a:ext cx="7559695" cy="5418290"/>
          </a:xfrm>
          <a:prstGeom prst="rect">
            <a:avLst/>
          </a:prstGeom>
        </p:spPr>
      </p:pic>
      <p:sp>
        <p:nvSpPr>
          <p:cNvPr id="4" name="文本框 3">
            <a:extLst>
              <a:ext uri="{FF2B5EF4-FFF2-40B4-BE49-F238E27FC236}">
                <a16:creationId xmlns:a16="http://schemas.microsoft.com/office/drawing/2014/main" id="{42B50407-782A-4E4F-9100-F1BCB73DD4A2}"/>
              </a:ext>
            </a:extLst>
          </p:cNvPr>
          <p:cNvSpPr txBox="1"/>
          <p:nvPr/>
        </p:nvSpPr>
        <p:spPr>
          <a:xfrm>
            <a:off x="904648" y="1387103"/>
            <a:ext cx="327211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长尾延迟比较</a:t>
            </a:r>
          </a:p>
        </p:txBody>
      </p:sp>
      <p:sp>
        <p:nvSpPr>
          <p:cNvPr id="5" name="文本框 4">
            <a:extLst>
              <a:ext uri="{FF2B5EF4-FFF2-40B4-BE49-F238E27FC236}">
                <a16:creationId xmlns:a16="http://schemas.microsoft.com/office/drawing/2014/main" id="{097AA8FD-3800-419A-9B84-C0562554A29D}"/>
              </a:ext>
            </a:extLst>
          </p:cNvPr>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实验结果</a:t>
            </a:r>
          </a:p>
        </p:txBody>
      </p:sp>
      <p:sp>
        <p:nvSpPr>
          <p:cNvPr id="6" name="文本框 5">
            <a:extLst>
              <a:ext uri="{FF2B5EF4-FFF2-40B4-BE49-F238E27FC236}">
                <a16:creationId xmlns:a16="http://schemas.microsoft.com/office/drawing/2014/main" id="{F91C1B9A-F77E-4E99-8CB3-1CCA58A7D510}"/>
              </a:ext>
            </a:extLst>
          </p:cNvPr>
          <p:cNvSpPr txBox="1"/>
          <p:nvPr/>
        </p:nvSpPr>
        <p:spPr>
          <a:xfrm>
            <a:off x="904650" y="840662"/>
            <a:ext cx="1932818"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Experimental Results</a:t>
            </a:r>
            <a:endParaRPr lang="zh-CN" altLang="en-US" sz="1400" dirty="0">
              <a:solidFill>
                <a:schemeClr val="tx1">
                  <a:lumMod val="85000"/>
                  <a:lumOff val="15000"/>
                </a:schemeClr>
              </a:solidFill>
              <a:cs typeface="+mn-ea"/>
              <a:sym typeface="+mn-lt"/>
            </a:endParaRPr>
          </a:p>
        </p:txBody>
      </p:sp>
      <p:cxnSp>
        <p:nvCxnSpPr>
          <p:cNvPr id="7" name="直接连接符 6">
            <a:extLst>
              <a:ext uri="{FF2B5EF4-FFF2-40B4-BE49-F238E27FC236}">
                <a16:creationId xmlns:a16="http://schemas.microsoft.com/office/drawing/2014/main" id="{6CFF8977-2B68-4D2E-BF0B-1ED95FCC51C2}"/>
              </a:ext>
            </a:extLst>
          </p:cNvPr>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1BBB3BC0-979F-4C9A-9012-4394573F31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415" y="410874"/>
            <a:ext cx="1184429" cy="976229"/>
          </a:xfrm>
          <a:prstGeom prst="rect">
            <a:avLst/>
          </a:prstGeom>
        </p:spPr>
      </p:pic>
      <p:sp>
        <p:nvSpPr>
          <p:cNvPr id="2" name="文本框 1">
            <a:extLst>
              <a:ext uri="{FF2B5EF4-FFF2-40B4-BE49-F238E27FC236}">
                <a16:creationId xmlns:a16="http://schemas.microsoft.com/office/drawing/2014/main" id="{38110FC9-51B9-4D32-BA9C-2D79D6D05BB4}"/>
              </a:ext>
            </a:extLst>
          </p:cNvPr>
          <p:cNvSpPr txBox="1"/>
          <p:nvPr/>
        </p:nvSpPr>
        <p:spPr>
          <a:xfrm>
            <a:off x="904648" y="2156083"/>
            <a:ext cx="2648932" cy="646331"/>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latin typeface="微软雅黑 Light" panose="020B0502040204020203" pitchFamily="34" charset="-122"/>
                <a:ea typeface="微软雅黑 Light" panose="020B0502040204020203" pitchFamily="34" charset="-122"/>
              </a:rPr>
              <a:t>长尾延迟（</a:t>
            </a:r>
            <a:r>
              <a:rPr lang="en-US" altLang="zh-CN" dirty="0">
                <a:latin typeface="微软雅黑 Light" panose="020B0502040204020203" pitchFamily="34" charset="-122"/>
                <a:ea typeface="微软雅黑 Light" panose="020B0502040204020203" pitchFamily="34" charset="-122"/>
              </a:rPr>
              <a:t>TP-9999</a:t>
            </a:r>
            <a:r>
              <a:rPr lang="zh-CN" altLang="en-US" dirty="0">
                <a:latin typeface="微软雅黑 Light" panose="020B0502040204020203" pitchFamily="34" charset="-122"/>
                <a:ea typeface="微软雅黑 Light" panose="020B0502040204020203" pitchFamily="34" charset="-122"/>
              </a:rPr>
              <a:t>）接近 </a:t>
            </a:r>
            <a:r>
              <a:rPr lang="en-US" altLang="zh-CN" dirty="0">
                <a:latin typeface="微软雅黑 Light" panose="020B0502040204020203" pitchFamily="34" charset="-122"/>
                <a:ea typeface="微软雅黑 Light" panose="020B0502040204020203" pitchFamily="34" charset="-122"/>
              </a:rPr>
              <a:t>20% </a:t>
            </a:r>
            <a:r>
              <a:rPr lang="zh-CN" altLang="en-US" dirty="0">
                <a:latin typeface="微软雅黑 Light" panose="020B0502040204020203" pitchFamily="34" charset="-122"/>
                <a:ea typeface="微软雅黑 Light" panose="020B0502040204020203" pitchFamily="34" charset="-122"/>
              </a:rPr>
              <a:t>的改善</a:t>
            </a:r>
          </a:p>
        </p:txBody>
      </p:sp>
    </p:spTree>
    <p:extLst>
      <p:ext uri="{BB962C8B-B14F-4D97-AF65-F5344CB8AC3E}">
        <p14:creationId xmlns:p14="http://schemas.microsoft.com/office/powerpoint/2010/main" val="192773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B6647FC-8369-4E7E-A0BD-7E7B51F8C00F}"/>
              </a:ext>
            </a:extLst>
          </p:cNvPr>
          <p:cNvSpPr txBox="1"/>
          <p:nvPr/>
        </p:nvSpPr>
        <p:spPr>
          <a:xfrm>
            <a:off x="822031" y="1394508"/>
            <a:ext cx="401781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数据恢复时间比较</a:t>
            </a:r>
          </a:p>
        </p:txBody>
      </p:sp>
      <p:pic>
        <p:nvPicPr>
          <p:cNvPr id="4" name="图片 3">
            <a:extLst>
              <a:ext uri="{FF2B5EF4-FFF2-40B4-BE49-F238E27FC236}">
                <a16:creationId xmlns:a16="http://schemas.microsoft.com/office/drawing/2014/main" id="{25400A3A-D9A4-4818-AE82-9F4DE87F3C46}"/>
              </a:ext>
            </a:extLst>
          </p:cNvPr>
          <p:cNvPicPr>
            <a:picLocks noChangeAspect="1"/>
          </p:cNvPicPr>
          <p:nvPr/>
        </p:nvPicPr>
        <p:blipFill>
          <a:blip r:embed="rId2"/>
          <a:stretch>
            <a:fillRect/>
          </a:stretch>
        </p:blipFill>
        <p:spPr>
          <a:xfrm>
            <a:off x="4528051" y="1387103"/>
            <a:ext cx="7422523" cy="5098222"/>
          </a:xfrm>
          <a:prstGeom prst="rect">
            <a:avLst/>
          </a:prstGeom>
        </p:spPr>
      </p:pic>
      <p:pic>
        <p:nvPicPr>
          <p:cNvPr id="8" name="图片 7">
            <a:extLst>
              <a:ext uri="{FF2B5EF4-FFF2-40B4-BE49-F238E27FC236}">
                <a16:creationId xmlns:a16="http://schemas.microsoft.com/office/drawing/2014/main" id="{BB97103D-732D-4DB3-8A61-3ADE8B52EE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4415" y="410874"/>
            <a:ext cx="1184429" cy="976229"/>
          </a:xfrm>
          <a:prstGeom prst="rect">
            <a:avLst/>
          </a:prstGeom>
        </p:spPr>
      </p:pic>
      <p:sp>
        <p:nvSpPr>
          <p:cNvPr id="9" name="文本框 8">
            <a:extLst>
              <a:ext uri="{FF2B5EF4-FFF2-40B4-BE49-F238E27FC236}">
                <a16:creationId xmlns:a16="http://schemas.microsoft.com/office/drawing/2014/main" id="{05C0DE3C-45F8-4A7B-9E2B-7E72B9B3946E}"/>
              </a:ext>
            </a:extLst>
          </p:cNvPr>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实验结果</a:t>
            </a:r>
          </a:p>
        </p:txBody>
      </p:sp>
      <p:cxnSp>
        <p:nvCxnSpPr>
          <p:cNvPr id="11" name="直接连接符 10">
            <a:extLst>
              <a:ext uri="{FF2B5EF4-FFF2-40B4-BE49-F238E27FC236}">
                <a16:creationId xmlns:a16="http://schemas.microsoft.com/office/drawing/2014/main" id="{B98C6864-ACF0-4A49-89D2-532344BCED8D}"/>
              </a:ext>
            </a:extLst>
          </p:cNvPr>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15D0A0D-058B-4430-854A-E4B43FCE5EC8}"/>
              </a:ext>
            </a:extLst>
          </p:cNvPr>
          <p:cNvSpPr txBox="1"/>
          <p:nvPr/>
        </p:nvSpPr>
        <p:spPr>
          <a:xfrm>
            <a:off x="904650" y="840662"/>
            <a:ext cx="1932818"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Experimental Results</a:t>
            </a:r>
            <a:endParaRPr lang="zh-CN" altLang="en-US" sz="1400" dirty="0">
              <a:solidFill>
                <a:schemeClr val="tx1">
                  <a:lumMod val="85000"/>
                  <a:lumOff val="15000"/>
                </a:schemeClr>
              </a:solidFill>
              <a:cs typeface="+mn-ea"/>
              <a:sym typeface="+mn-lt"/>
            </a:endParaRPr>
          </a:p>
        </p:txBody>
      </p:sp>
      <p:sp>
        <p:nvSpPr>
          <p:cNvPr id="3" name="文本框 2">
            <a:extLst>
              <a:ext uri="{FF2B5EF4-FFF2-40B4-BE49-F238E27FC236}">
                <a16:creationId xmlns:a16="http://schemas.microsoft.com/office/drawing/2014/main" id="{72D34353-80BF-452B-A2E3-DCC2B78C6887}"/>
              </a:ext>
            </a:extLst>
          </p:cNvPr>
          <p:cNvSpPr txBox="1"/>
          <p:nvPr/>
        </p:nvSpPr>
        <p:spPr>
          <a:xfrm>
            <a:off x="904648" y="2169304"/>
            <a:ext cx="3623403"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b="0" i="0" dirty="0">
                <a:solidFill>
                  <a:srgbClr val="121212"/>
                </a:solidFill>
                <a:effectLst/>
                <a:latin typeface="微软雅黑 Light" panose="020B0502040204020203" pitchFamily="34" charset="-122"/>
                <a:ea typeface="微软雅黑 Light" panose="020B0502040204020203" pitchFamily="34" charset="-122"/>
              </a:rPr>
              <a:t>服务恢复时间减少 </a:t>
            </a:r>
            <a:r>
              <a:rPr lang="en-US" altLang="zh-CN" b="0" i="0" dirty="0">
                <a:solidFill>
                  <a:srgbClr val="121212"/>
                </a:solidFill>
                <a:effectLst/>
                <a:latin typeface="微软雅黑 Light" panose="020B0502040204020203" pitchFamily="34" charset="-122"/>
                <a:ea typeface="微软雅黑 Light" panose="020B0502040204020203" pitchFamily="34" charset="-122"/>
              </a:rPr>
              <a:t>99.7%</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53509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583</Words>
  <Application>Microsoft Office PowerPoint</Application>
  <PresentationFormat>宽屏</PresentationFormat>
  <Paragraphs>124</Paragraphs>
  <Slides>12</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等线 Light</vt:lpstr>
      <vt:lpstr>微软雅黑</vt:lpstr>
      <vt:lpstr>微软雅黑 Light</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 佳鹏</dc:creator>
  <cp:lastModifiedBy>丁 佳鹏</cp:lastModifiedBy>
  <cp:revision>171</cp:revision>
  <dcterms:created xsi:type="dcterms:W3CDTF">2021-12-15T12:15:33Z</dcterms:created>
  <dcterms:modified xsi:type="dcterms:W3CDTF">2021-12-17T05:42:33Z</dcterms:modified>
</cp:coreProperties>
</file>