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14"/>
  </p:notesMasterIdLst>
  <p:handoutMasterIdLst>
    <p:handoutMasterId r:id="rId15"/>
  </p:handoutMasterIdLst>
  <p:sldIdLst>
    <p:sldId id="256" r:id="rId3"/>
    <p:sldId id="444" r:id="rId4"/>
    <p:sldId id="452" r:id="rId5"/>
    <p:sldId id="453" r:id="rId6"/>
    <p:sldId id="454" r:id="rId7"/>
    <p:sldId id="455" r:id="rId8"/>
    <p:sldId id="456" r:id="rId9"/>
    <p:sldId id="457" r:id="rId10"/>
    <p:sldId id="458" r:id="rId11"/>
    <p:sldId id="459" r:id="rId12"/>
    <p:sldId id="461" r:id="rId13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000" kern="1200">
        <a:solidFill>
          <a:srgbClr val="FF3300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rgbClr val="FF3300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rgbClr val="FF3300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rgbClr val="FF3300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rgbClr val="FF3300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5pPr>
    <a:lvl6pPr marL="2286000" algn="l" defTabSz="914400" rtl="0" eaLnBrk="1" latinLnBrk="0" hangingPunct="1">
      <a:defRPr kumimoji="1" sz="2000" kern="1200">
        <a:solidFill>
          <a:srgbClr val="FF3300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6pPr>
    <a:lvl7pPr marL="2743200" algn="l" defTabSz="914400" rtl="0" eaLnBrk="1" latinLnBrk="0" hangingPunct="1">
      <a:defRPr kumimoji="1" sz="2000" kern="1200">
        <a:solidFill>
          <a:srgbClr val="FF3300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7pPr>
    <a:lvl8pPr marL="3200400" algn="l" defTabSz="914400" rtl="0" eaLnBrk="1" latinLnBrk="0" hangingPunct="1">
      <a:defRPr kumimoji="1" sz="2000" kern="1200">
        <a:solidFill>
          <a:srgbClr val="FF3300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8pPr>
    <a:lvl9pPr marL="3657600" algn="l" defTabSz="914400" rtl="0" eaLnBrk="1" latinLnBrk="0" hangingPunct="1">
      <a:defRPr kumimoji="1" sz="2000" kern="1200">
        <a:solidFill>
          <a:srgbClr val="FF3300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r" initials="c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7C39"/>
    <a:srgbClr val="0892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5" autoAdjust="0"/>
    <p:restoredTop sz="72857" autoAdjust="0"/>
  </p:normalViewPr>
  <p:slideViewPr>
    <p:cSldViewPr snapToGrid="0">
      <p:cViewPr varScale="1">
        <p:scale>
          <a:sx n="91" d="100"/>
          <a:sy n="91" d="100"/>
        </p:scale>
        <p:origin x="2240" y="184"/>
      </p:cViewPr>
      <p:guideLst/>
    </p:cSldViewPr>
  </p:slideViewPr>
  <p:outlineViewPr>
    <p:cViewPr>
      <p:scale>
        <a:sx n="33" d="100"/>
        <a:sy n="33" d="100"/>
      </p:scale>
      <p:origin x="0" y="-9878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3134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6B2669-0F32-4C1C-BB5A-B46C819D85CA}" type="datetimeFigureOut">
              <a:rPr lang="zh-CN" altLang="en-US" smtClean="0"/>
              <a:t>2021/12/17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36CF9C-C835-40DD-90F7-DC58B154B3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01AF2D-3E22-4D64-8FEE-4923BC70134C}" type="datetimeFigureOut">
              <a:rPr lang="en-US" altLang="zh-CN"/>
              <a:t>12/17/21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C2FFD4-C024-455B-AC27-5C0099CF7D7B}" type="slidenum">
              <a:rPr lang="en-US" altLang="zh-CN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sz="1400" dirty="0"/>
              <a:t>大家好，今天我将给大家分享的文献是 </a:t>
            </a:r>
            <a:r>
              <a:rPr kumimoji="1" lang="en-US" altLang="zh-CN" sz="1400" dirty="0"/>
              <a:t>Dash</a:t>
            </a:r>
            <a:r>
              <a:rPr kumimoji="1" lang="zh-CN" altLang="en-US" sz="1400" dirty="0"/>
              <a:t>：基于持久性存储的可扩展哈希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C2FFD4-C024-455B-AC27-5C0099CF7D7B}" type="slidenum">
              <a:rPr lang="en-US" altLang="zh-CN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84955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最后这张图展示不同策略技术对最大负载因子的影响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可以看出，紫色的是无任何额外技术下的情况，负载因子随着段分裂迅速下降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其余的各种策略下的负载因子均高于正常情况。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C2FFD4-C024-455B-AC27-5C0099CF7D7B}" type="slidenum">
              <a:rPr lang="en-US" altLang="zh-CN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91803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谢谢大家。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C2FFD4-C024-455B-AC27-5C0099CF7D7B}" type="slidenum">
              <a:rPr lang="en-US" altLang="zh-CN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04392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首先，我将简单概述文章的相关背景，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由于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字节可寻址持久内存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PM)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给哈希表带来了低延迟、廉价持久和即时恢复的潜力。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许多新的哈希表设计已经被提出，但大多数都是基于仿真，但在实际的</a:t>
            </a:r>
            <a:r>
              <a:rPr lang="e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PM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上执行次优。它们是基于分段的局部解决方案，回避了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PM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许多重要的特性。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特别是良好的可伸缩性、高负载因数和即时恢复。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文章提出了</a:t>
            </a:r>
            <a:r>
              <a:rPr lang="e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Dash</a:t>
            </a:r>
            <a:r>
              <a:rPr lang="zh-CN" altLang="e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作为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解决方案</a:t>
            </a:r>
            <a:r>
              <a:rPr lang="zh-CN" altLang="e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即一个在实际的</a:t>
            </a:r>
            <a:r>
              <a:rPr lang="e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PM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硬件上构建动态哈希表和可伸缩的哈希表的整体方法，它具有上述所有属性。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br>
              <a:rPr lang="zh-CN" altLang="en-US" dirty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C2FFD4-C024-455B-AC27-5C0099CF7D7B}" type="slidenum">
              <a:rPr lang="en-US" altLang="zh-CN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33919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文章认为解决问题的关键是减少不必要的</a:t>
            </a:r>
            <a:r>
              <a:rPr lang="e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PM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读和写，而之前的工作只关注减少</a:t>
            </a:r>
            <a:r>
              <a:rPr lang="e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PM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写，忽略了许多实际问题，需要进一步改进。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故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Dash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结合新的和现有的技术完成了以下四项任务：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使用 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fingerprints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，以减少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PM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访问；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提出了一种新的桶负载平衡技术，避免了不必要的读写；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设计了一种乐观的、轻量级的锁，避免为搜索操作编写</a:t>
            </a:r>
            <a:r>
              <a:rPr lang="en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PM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；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使用</a:t>
            </a:r>
            <a:r>
              <a:rPr lang="en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PM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DK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库，系统地处理崩溃一致性、</a:t>
            </a:r>
            <a:r>
              <a:rPr lang="en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PM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分配并实现即时恢复。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C2FFD4-C024-455B-AC27-5C0099CF7D7B}" type="slidenum">
              <a:rPr lang="en-US" altLang="zh-CN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12032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1</a:t>
            </a:r>
            <a:r>
              <a:rPr kumimoji="1" lang="zh-CN" altLang="en-US" dirty="0"/>
              <a:t> 关于指纹识别</a:t>
            </a:r>
            <a:endParaRPr kumimoji="1" lang="en-US" altLang="zh-CN" dirty="0"/>
          </a:p>
          <a:p>
            <a:r>
              <a:rPr kumimoji="1" lang="zh-CN" altLang="en-US" dirty="0"/>
              <a:t>如图是</a:t>
            </a:r>
            <a:r>
              <a:rPr kumimoji="1" lang="en-US" altLang="zh-CN" dirty="0"/>
              <a:t>Dash-EH</a:t>
            </a:r>
            <a:r>
              <a:rPr kumimoji="1" lang="zh-CN" altLang="en-US" dirty="0"/>
              <a:t>桶的内部结构，可以看到前</a:t>
            </a:r>
            <a:r>
              <a:rPr kumimoji="1" lang="en-US" altLang="zh-CN" dirty="0"/>
              <a:t>32</a:t>
            </a:r>
            <a:r>
              <a:rPr kumimoji="1" lang="zh-CN" altLang="en-US" dirty="0"/>
              <a:t>字节被元数据占用，后</a:t>
            </a:r>
            <a:r>
              <a:rPr kumimoji="1" lang="en-US" altLang="zh-CN" dirty="0"/>
              <a:t>224</a:t>
            </a:r>
            <a:r>
              <a:rPr kumimoji="1" lang="zh-CN" altLang="en-US" dirty="0"/>
              <a:t>字节被分为</a:t>
            </a:r>
            <a:r>
              <a:rPr kumimoji="1" lang="en-US" altLang="zh-CN" dirty="0"/>
              <a:t>14</a:t>
            </a:r>
            <a:r>
              <a:rPr kumimoji="1" lang="zh-CN" altLang="en-US" dirty="0"/>
              <a:t>个键值槽</a:t>
            </a:r>
            <a:endParaRPr kumimoji="1" lang="en-US" altLang="zh-CN" dirty="0"/>
          </a:p>
          <a:p>
            <a:endParaRPr kumimoji="1"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/>
              <a:t>在原数据的内部的第二行可以看到</a:t>
            </a:r>
            <a:r>
              <a:rPr kumimoji="1" lang="en-US" altLang="zh-CN" dirty="0"/>
              <a:t>14+4</a:t>
            </a:r>
            <a:r>
              <a:rPr kumimoji="1" lang="zh-CN" altLang="en-US" dirty="0"/>
              <a:t>个指纹，前</a:t>
            </a:r>
            <a:r>
              <a:rPr kumimoji="1" lang="en-US" altLang="zh-CN" dirty="0"/>
              <a:t>14</a:t>
            </a:r>
            <a:r>
              <a:rPr kumimoji="1" lang="zh-CN" altLang="en-US" dirty="0"/>
              <a:t>个指纹与</a:t>
            </a:r>
            <a:r>
              <a:rPr kumimoji="1" lang="en-US" altLang="zh-CN" dirty="0"/>
              <a:t>14</a:t>
            </a:r>
            <a:r>
              <a:rPr kumimoji="1" lang="zh-CN" altLang="en-US" dirty="0"/>
              <a:t>个键值槽一一对应</a:t>
            </a:r>
            <a:endParaRPr kumimoji="1"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/>
              <a:t>后</a:t>
            </a:r>
            <a:r>
              <a:rPr kumimoji="1" lang="en-US" altLang="zh-CN" dirty="0"/>
              <a:t>4</a:t>
            </a:r>
            <a:r>
              <a:rPr kumimoji="1" lang="zh-CN" altLang="en-US" dirty="0"/>
              <a:t>个用于存储溢出记录的指纹。</a:t>
            </a:r>
            <a:endParaRPr kumimoji="1"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指纹是一个字节的键散列，用于预测一个键是否可能存在。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Dash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中，要探测一个</a:t>
            </a:r>
            <a:r>
              <a:rPr lang="e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key</a:t>
            </a:r>
            <a:r>
              <a:rPr lang="zh-CN" altLang="e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探测线程。首先检查搜索键的指纹是否和桶内现有的指纹匹配。如果不匹配，</a:t>
            </a:r>
            <a:r>
              <a:rPr lang="e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key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肯定不在桶中。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这样可以避免在桶探测时进行不必要的扫描。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C2FFD4-C024-455B-AC27-5C0099CF7D7B}" type="slidenum">
              <a:rPr lang="en-US" altLang="zh-CN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18486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Dash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提出了新的桶负载平衡策略</a:t>
            </a:r>
            <a:r>
              <a:rPr kumimoji="1"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，如图所示，提出了三种策略</a:t>
            </a:r>
            <a:endParaRPr kumimoji="1"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红色的虚线是策略一：平衡插入，</a:t>
            </a:r>
            <a:endParaRPr kumimoji="1"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如果现在正在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插入的一个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key-Value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被哈希到</a:t>
            </a:r>
            <a:r>
              <a:rPr lang="zh-CN" altLang="e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桶</a:t>
            </a:r>
            <a:r>
              <a:rPr lang="e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，但是桶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满了，平衡插入允许它插入到桶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b+1</a:t>
            </a:r>
            <a:endParaRPr lang="e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但是如果桶</a:t>
            </a:r>
            <a:r>
              <a:rPr kumimoji="1"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b+1</a:t>
            </a:r>
            <a:r>
              <a:rPr kumimoji="1"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没有位置了，启动策略二（蓝色线），代替策略，即让桶</a:t>
            </a:r>
            <a:r>
              <a:rPr kumimoji="1"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</a:t>
            </a:r>
            <a:r>
              <a:rPr kumimoji="1"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或者</a:t>
            </a:r>
            <a:r>
              <a:rPr kumimoji="1"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b+1</a:t>
            </a:r>
            <a:r>
              <a:rPr kumimoji="1"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的记录按平衡策略给该</a:t>
            </a:r>
            <a:r>
              <a:rPr kumimoji="1"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key</a:t>
            </a:r>
            <a:r>
              <a:rPr kumimoji="1"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让出位置；</a:t>
            </a:r>
            <a:endParaRPr kumimoji="1"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如果在平衡插入和取代之后，记录不能被插入到</a:t>
            </a:r>
            <a:r>
              <a:rPr lang="e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bucket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b+1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中，那就启动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Stash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策略；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如图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所示，每个段中的正常桶后面都跟着可调数量的存储桶，策略三就是将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key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存到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Stash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桶中。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C2FFD4-C024-455B-AC27-5C0099CF7D7B}" type="slidenum">
              <a:rPr lang="en-US" altLang="zh-CN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50023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关于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乐观的、轻量级的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lock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C2FFD4-C024-455B-AC27-5C0099CF7D7B}" type="slidenum">
              <a:rPr lang="en-US" altLang="zh-CN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31459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4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关于即时恢复性能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在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Dash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中恢复一个数据段需要四个步骤：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C2FFD4-C024-455B-AC27-5C0099CF7D7B}" type="slidenum">
              <a:rPr lang="en-US" altLang="zh-CN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72488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最后展示文章的实验结果：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如图是单线程下定长键和变长键的吞吐量情况。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横坐标是各种操作，包括插入、负搜索、搜索和删除操作</a:t>
            </a:r>
            <a:br>
              <a:rPr kumimoji="1" lang="en-US" altLang="zh-CN" dirty="0"/>
            </a:br>
            <a:endParaRPr kumimoji="1" lang="en-US" altLang="zh-CN" dirty="0"/>
          </a:p>
          <a:p>
            <a:r>
              <a:rPr kumimoji="1" lang="zh-CN" altLang="en-US" dirty="0"/>
              <a:t>可以看出紫色和蓝色的柱更加突出，即基于</a:t>
            </a:r>
            <a:r>
              <a:rPr kumimoji="1" lang="en-US" altLang="zh-CN" dirty="0"/>
              <a:t>Dash</a:t>
            </a:r>
            <a:r>
              <a:rPr kumimoji="1" lang="zh-CN" altLang="en-US" dirty="0"/>
              <a:t>的哈希方案在吞吐量中表现更出色。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C2FFD4-C024-455B-AC27-5C0099CF7D7B}" type="slidenum">
              <a:rPr lang="en-US" altLang="zh-CN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21518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如上折线图所示，是</a:t>
            </a:r>
            <a:r>
              <a:rPr kumimoji="1" lang="en-US" altLang="zh-CN" dirty="0"/>
              <a:t>5</a:t>
            </a:r>
            <a:r>
              <a:rPr kumimoji="1" lang="zh-CN" altLang="en-US" dirty="0"/>
              <a:t>类负载操作下，线程增长与吞吐量的关系。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可以看出，基于</a:t>
            </a:r>
            <a:r>
              <a:rPr kumimoji="1" lang="en-US" altLang="zh-CN" dirty="0"/>
              <a:t>Dash</a:t>
            </a:r>
            <a:r>
              <a:rPr kumimoji="1" lang="zh-CN" altLang="en-US" dirty="0"/>
              <a:t>的哈希方案表现出更优的吞吐量（紫色和绿色折线所示）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如图</a:t>
            </a:r>
            <a:r>
              <a:rPr kumimoji="1" lang="en-US" altLang="zh-CN" dirty="0"/>
              <a:t>9/10</a:t>
            </a:r>
            <a:r>
              <a:rPr kumimoji="1" lang="zh-CN" altLang="en-US" dirty="0"/>
              <a:t>柱状图，分别是使用了指纹和溢出元数据技术前后的吞吐量情况对比，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图</a:t>
            </a:r>
            <a:r>
              <a:rPr kumimoji="1" lang="en-US" altLang="zh-CN" dirty="0"/>
              <a:t>9</a:t>
            </a:r>
            <a:r>
              <a:rPr kumimoji="1" lang="zh-CN" altLang="en-US" dirty="0"/>
              <a:t>可以看出使用了指纹识别后吞吐量改善了，特别是在搜索操作时。</a:t>
            </a:r>
            <a:endParaRPr kumimoji="1" lang="en-US" altLang="zh-CN" dirty="0"/>
          </a:p>
          <a:p>
            <a:endParaRPr kumimoji="1"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/>
              <a:t>图</a:t>
            </a:r>
            <a:r>
              <a:rPr kumimoji="1" lang="en-US" altLang="zh-CN" dirty="0"/>
              <a:t>10</a:t>
            </a:r>
            <a:r>
              <a:rPr kumimoji="1" lang="zh-CN" altLang="en-US" dirty="0"/>
              <a:t>可以看出添加了溢出元数据后吞吐量提高了，特别是在搜索操作的情况下。</a:t>
            </a:r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C2FFD4-C024-455B-AC27-5C0099CF7D7B}" type="slidenum">
              <a:rPr lang="en-US" altLang="zh-CN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8665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1938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3"/>
          <p:cNvSpPr>
            <a:spLocks noChangeArrowheads="1"/>
          </p:cNvSpPr>
          <p:nvPr/>
        </p:nvSpPr>
        <p:spPr bwMode="auto">
          <a:xfrm flipV="1">
            <a:off x="315913" y="3589338"/>
            <a:ext cx="8693150" cy="55562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</p:spPr>
        <p:txBody>
          <a:bodyPr wrap="none" anchor="ctr"/>
          <a:lstStyle>
            <a:lvl1pPr>
              <a:lnSpc>
                <a:spcPct val="110000"/>
              </a:lnSpc>
              <a:spcBef>
                <a:spcPct val="20000"/>
              </a:spcBef>
              <a:buClr>
                <a:srgbClr val="3366FF"/>
              </a:buClr>
              <a:buSzPct val="75000"/>
              <a:buFont typeface="Wingdings" panose="05000000000000000000" pitchFamily="2" charset="2"/>
              <a:defRPr kumimoji="1" sz="200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rgbClr val="3366FF"/>
              </a:buClr>
              <a:buSzPct val="75000"/>
              <a:buFont typeface="Wingdings" panose="05000000000000000000" pitchFamily="2" charset="2"/>
              <a:defRPr kumimoji="1" sz="200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lr>
                <a:srgbClr val="3366FF"/>
              </a:buClr>
              <a:buSzPct val="75000"/>
              <a:buFont typeface="Wingdings" panose="05000000000000000000" pitchFamily="2" charset="2"/>
              <a:defRPr kumimoji="1" sz="200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lr>
                <a:srgbClr val="3366FF"/>
              </a:buClr>
              <a:buSzPct val="75000"/>
              <a:buFont typeface="Wingdings" panose="05000000000000000000" pitchFamily="2" charset="2"/>
              <a:defRPr kumimoji="1" sz="200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lr>
                <a:srgbClr val="3366FF"/>
              </a:buClr>
              <a:buSzPct val="75000"/>
              <a:buFont typeface="Wingdings" panose="05000000000000000000" pitchFamily="2" charset="2"/>
              <a:defRPr kumimoji="1" sz="200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SzPct val="75000"/>
              <a:buFont typeface="Wingdings" panose="05000000000000000000" pitchFamily="2" charset="2"/>
              <a:defRPr kumimoji="1" sz="200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SzPct val="75000"/>
              <a:buFont typeface="Wingdings" panose="05000000000000000000" pitchFamily="2" charset="2"/>
              <a:defRPr kumimoji="1" sz="200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SzPct val="75000"/>
              <a:buFont typeface="Wingdings" panose="05000000000000000000" pitchFamily="2" charset="2"/>
              <a:defRPr kumimoji="1" sz="200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SzPct val="75000"/>
              <a:buFont typeface="Wingdings" panose="05000000000000000000" pitchFamily="2" charset="2"/>
              <a:defRPr kumimoji="1" sz="200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defRPr/>
            </a:pPr>
            <a:endParaRPr lang="zh-CN" altLang="en-US" sz="1500"/>
          </a:p>
        </p:txBody>
      </p:sp>
      <p:sp>
        <p:nvSpPr>
          <p:cNvPr id="136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>
            <a:lvl1pPr>
              <a:defRPr kumimoji="0">
                <a:solidFill>
                  <a:srgbClr val="A50021"/>
                </a:solidFill>
                <a:effectLst/>
                <a:latin typeface="Cooper Black" panose="0208090404030B020404" pitchFamily="18" charset="0"/>
              </a:defRPr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en-US" altLang="zh-CN" noProof="0"/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b="1">
                <a:solidFill>
                  <a:srgbClr val="0000CC"/>
                </a:solidFill>
                <a:latin typeface="Times" panose="02020603050405020304" pitchFamily="18" charset="0"/>
              </a:defRPr>
            </a:lvl1pPr>
          </a:lstStyle>
          <a:p>
            <a:pPr lvl="0"/>
            <a:r>
              <a:rPr lang="zh-CN" altLang="en-US" noProof="0"/>
              <a:t>单击以编辑母版副标题样式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08B2915-6BA0-458D-9822-22CF36EE40FD}" type="datetimeFigureOut">
              <a:rPr lang="zh-CN" altLang="en-US" smtClean="0"/>
              <a:t>2021/12/17</a:t>
            </a:fld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669345-D073-4393-9346-F7D3C61E5E9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08B2915-6BA0-458D-9822-22CF36EE40FD}" type="datetimeFigureOut">
              <a:rPr lang="zh-CN" altLang="en-US" smtClean="0"/>
              <a:t>2021/12/17</a:t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669345-D073-4393-9346-F7D3C61E5E9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836613"/>
            <a:ext cx="2057400" cy="560546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457200" y="836613"/>
            <a:ext cx="6019800" cy="5605462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08B2915-6BA0-458D-9822-22CF36EE40FD}" type="datetimeFigureOut">
              <a:rPr lang="zh-CN" altLang="en-US" smtClean="0"/>
              <a:t>2021/12/17</a:t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669345-D073-4393-9346-F7D3C61E5E9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1938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3"/>
          <p:cNvSpPr>
            <a:spLocks noChangeArrowheads="1"/>
          </p:cNvSpPr>
          <p:nvPr/>
        </p:nvSpPr>
        <p:spPr bwMode="auto">
          <a:xfrm flipV="1">
            <a:off x="315913" y="3589338"/>
            <a:ext cx="8693150" cy="55562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</p:spPr>
        <p:txBody>
          <a:bodyPr wrap="none" anchor="ctr"/>
          <a:lstStyle>
            <a:lvl1pPr>
              <a:lnSpc>
                <a:spcPct val="110000"/>
              </a:lnSpc>
              <a:spcBef>
                <a:spcPct val="20000"/>
              </a:spcBef>
              <a:buClr>
                <a:srgbClr val="3366FF"/>
              </a:buClr>
              <a:buSzPct val="75000"/>
              <a:buFont typeface="Wingdings" panose="05000000000000000000" pitchFamily="2" charset="2"/>
              <a:defRPr kumimoji="1" sz="200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rgbClr val="3366FF"/>
              </a:buClr>
              <a:buSzPct val="75000"/>
              <a:buFont typeface="Wingdings" panose="05000000000000000000" pitchFamily="2" charset="2"/>
              <a:defRPr kumimoji="1" sz="200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lr>
                <a:srgbClr val="3366FF"/>
              </a:buClr>
              <a:buSzPct val="75000"/>
              <a:buFont typeface="Wingdings" panose="05000000000000000000" pitchFamily="2" charset="2"/>
              <a:defRPr kumimoji="1" sz="200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lr>
                <a:srgbClr val="3366FF"/>
              </a:buClr>
              <a:buSzPct val="75000"/>
              <a:buFont typeface="Wingdings" panose="05000000000000000000" pitchFamily="2" charset="2"/>
              <a:defRPr kumimoji="1" sz="200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lr>
                <a:srgbClr val="3366FF"/>
              </a:buClr>
              <a:buSzPct val="75000"/>
              <a:buFont typeface="Wingdings" panose="05000000000000000000" pitchFamily="2" charset="2"/>
              <a:defRPr kumimoji="1" sz="200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SzPct val="75000"/>
              <a:buFont typeface="Wingdings" panose="05000000000000000000" pitchFamily="2" charset="2"/>
              <a:defRPr kumimoji="1" sz="200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SzPct val="75000"/>
              <a:buFont typeface="Wingdings" panose="05000000000000000000" pitchFamily="2" charset="2"/>
              <a:defRPr kumimoji="1" sz="200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SzPct val="75000"/>
              <a:buFont typeface="Wingdings" panose="05000000000000000000" pitchFamily="2" charset="2"/>
              <a:defRPr kumimoji="1" sz="200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SzPct val="75000"/>
              <a:buFont typeface="Wingdings" panose="05000000000000000000" pitchFamily="2" charset="2"/>
              <a:defRPr kumimoji="1" sz="200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defRPr/>
            </a:pPr>
            <a:endParaRPr lang="zh-CN" altLang="en-US" sz="1500"/>
          </a:p>
        </p:txBody>
      </p:sp>
      <p:sp>
        <p:nvSpPr>
          <p:cNvPr id="136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>
            <a:lvl1pPr>
              <a:defRPr kumimoji="0">
                <a:solidFill>
                  <a:srgbClr val="A50021"/>
                </a:solidFill>
                <a:effectLst/>
                <a:latin typeface="Cooper Black" panose="0208090404030B020404" pitchFamily="18" charset="0"/>
              </a:defRPr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en-US" altLang="zh-CN" noProof="0"/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b="1">
                <a:solidFill>
                  <a:srgbClr val="0000CC"/>
                </a:solidFill>
                <a:latin typeface="Times" panose="02020603050405020304" pitchFamily="18" charset="0"/>
              </a:defRPr>
            </a:lvl1pPr>
          </a:lstStyle>
          <a:p>
            <a:pPr lvl="0"/>
            <a:r>
              <a:rPr lang="zh-CN" altLang="en-US" noProof="0"/>
              <a:t>单击以编辑母版副标题样式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08B2915-6BA0-458D-9822-22CF36EE40FD}" type="datetimeFigureOut">
              <a:rPr lang="zh-CN" altLang="en-US" smtClean="0"/>
              <a:t>2021/12/17</a:t>
            </a:fld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669345-D073-4393-9346-F7D3C61E5E9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08B2915-6BA0-458D-9822-22CF36EE40FD}" type="datetimeFigureOut">
              <a:rPr lang="zh-CN" altLang="en-US" smtClean="0"/>
              <a:t>2021/12/17</a:t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669345-D073-4393-9346-F7D3C61E5E9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0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23888" y="4589465"/>
            <a:ext cx="7886700" cy="1500187"/>
          </a:xfrm>
        </p:spPr>
        <p:txBody>
          <a:bodyPr/>
          <a:lstStyle>
            <a:lvl1pPr marL="0" indent="0">
              <a:buNone/>
              <a:defRPr sz="1800"/>
            </a:lvl1pPr>
            <a:lvl2pPr marL="342900" indent="0">
              <a:buNone/>
              <a:defRPr sz="1500"/>
            </a:lvl2pPr>
            <a:lvl3pPr marL="685800" indent="0">
              <a:buNone/>
              <a:defRPr sz="135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08B2915-6BA0-458D-9822-22CF36EE40FD}" type="datetimeFigureOut">
              <a:rPr lang="zh-CN" altLang="en-US" smtClean="0"/>
              <a:t>2021/12/17</a:t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669345-D073-4393-9346-F7D3C61E5E9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457200" y="1916113"/>
            <a:ext cx="4038600" cy="452596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4648200" y="1916113"/>
            <a:ext cx="4038600" cy="452596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08B2915-6BA0-458D-9822-22CF36EE40FD}" type="datetimeFigureOut">
              <a:rPr lang="zh-CN" altLang="en-US" smtClean="0"/>
              <a:t>2021/12/17</a:t>
            </a:fld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669345-D073-4393-9346-F7D3C61E5E9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7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30239" y="1681163"/>
            <a:ext cx="386873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30239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08B2915-6BA0-458D-9822-22CF36EE40FD}" type="datetimeFigureOut">
              <a:rPr lang="zh-CN" altLang="en-US" smtClean="0"/>
              <a:t>2021/12/17</a:t>
            </a:fld>
            <a:endParaRPr lang="zh-CN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669345-D073-4393-9346-F7D3C61E5E9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08B2915-6BA0-458D-9822-22CF36EE40FD}" type="datetimeFigureOut">
              <a:rPr lang="zh-CN" altLang="en-US" smtClean="0"/>
              <a:t>2021/12/17</a:t>
            </a:fld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669345-D073-4393-9346-F7D3C61E5E9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08B2915-6BA0-458D-9822-22CF36EE40FD}" type="datetimeFigureOut">
              <a:rPr lang="zh-CN" altLang="en-US" smtClean="0"/>
              <a:t>2021/12/17</a:t>
            </a:fld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669345-D073-4393-9346-F7D3C61E5E9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3887788" y="987427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30239" y="2057400"/>
            <a:ext cx="2949575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08B2915-6BA0-458D-9822-22CF36EE40FD}" type="datetimeFigureOut">
              <a:rPr lang="zh-CN" altLang="en-US" smtClean="0"/>
              <a:t>2021/12/17</a:t>
            </a:fld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669345-D073-4393-9346-F7D3C61E5E9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08B2915-6BA0-458D-9822-22CF36EE40FD}" type="datetimeFigureOut">
              <a:rPr lang="zh-CN" altLang="en-US" smtClean="0"/>
              <a:t>2021/12/17</a:t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669345-D073-4393-9346-F7D3C61E5E9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7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30239" y="2057400"/>
            <a:ext cx="2949575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08B2915-6BA0-458D-9822-22CF36EE40FD}" type="datetimeFigureOut">
              <a:rPr lang="zh-CN" altLang="en-US" smtClean="0"/>
              <a:t>2021/12/17</a:t>
            </a:fld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669345-D073-4393-9346-F7D3C61E5E9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08B2915-6BA0-458D-9822-22CF36EE40FD}" type="datetimeFigureOut">
              <a:rPr lang="zh-CN" altLang="en-US" smtClean="0"/>
              <a:t>2021/12/17</a:t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669345-D073-4393-9346-F7D3C61E5E9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836613"/>
            <a:ext cx="2057400" cy="560546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457200" y="836613"/>
            <a:ext cx="6019800" cy="5605462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08B2915-6BA0-458D-9822-22CF36EE40FD}" type="datetimeFigureOut">
              <a:rPr lang="zh-CN" altLang="en-US" smtClean="0"/>
              <a:t>2021/12/17</a:t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669345-D073-4393-9346-F7D3C61E5E9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0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23888" y="4589465"/>
            <a:ext cx="7886700" cy="1500187"/>
          </a:xfrm>
        </p:spPr>
        <p:txBody>
          <a:bodyPr/>
          <a:lstStyle>
            <a:lvl1pPr marL="0" indent="0">
              <a:buNone/>
              <a:defRPr sz="1800"/>
            </a:lvl1pPr>
            <a:lvl2pPr marL="342900" indent="0">
              <a:buNone/>
              <a:defRPr sz="1500"/>
            </a:lvl2pPr>
            <a:lvl3pPr marL="685800" indent="0">
              <a:buNone/>
              <a:defRPr sz="135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08B2915-6BA0-458D-9822-22CF36EE40FD}" type="datetimeFigureOut">
              <a:rPr lang="zh-CN" altLang="en-US" smtClean="0"/>
              <a:t>2021/12/17</a:t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669345-D073-4393-9346-F7D3C61E5E9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457200" y="1916113"/>
            <a:ext cx="4038600" cy="452596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4648200" y="1916113"/>
            <a:ext cx="4038600" cy="452596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08B2915-6BA0-458D-9822-22CF36EE40FD}" type="datetimeFigureOut">
              <a:rPr lang="zh-CN" altLang="en-US" smtClean="0"/>
              <a:t>2021/12/17</a:t>
            </a:fld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669345-D073-4393-9346-F7D3C61E5E9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7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30239" y="1681163"/>
            <a:ext cx="386873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30239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08B2915-6BA0-458D-9822-22CF36EE40FD}" type="datetimeFigureOut">
              <a:rPr lang="zh-CN" altLang="en-US" smtClean="0"/>
              <a:t>2021/12/17</a:t>
            </a:fld>
            <a:endParaRPr lang="zh-CN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669345-D073-4393-9346-F7D3C61E5E9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08B2915-6BA0-458D-9822-22CF36EE40FD}" type="datetimeFigureOut">
              <a:rPr lang="zh-CN" altLang="en-US" smtClean="0"/>
              <a:t>2021/12/17</a:t>
            </a:fld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669345-D073-4393-9346-F7D3C61E5E9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08B2915-6BA0-458D-9822-22CF36EE40FD}" type="datetimeFigureOut">
              <a:rPr lang="zh-CN" altLang="en-US" smtClean="0"/>
              <a:t>2021/12/17</a:t>
            </a:fld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669345-D073-4393-9346-F7D3C61E5E9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3887788" y="987427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30239" y="2057400"/>
            <a:ext cx="2949575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08B2915-6BA0-458D-9822-22CF36EE40FD}" type="datetimeFigureOut">
              <a:rPr lang="zh-CN" altLang="en-US" smtClean="0"/>
              <a:t>2021/12/17</a:t>
            </a:fld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669345-D073-4393-9346-F7D3C61E5E9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7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30239" y="2057400"/>
            <a:ext cx="2949575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08B2915-6BA0-458D-9822-22CF36EE40FD}" type="datetimeFigureOut">
              <a:rPr lang="zh-CN" altLang="en-US" smtClean="0"/>
              <a:t>2021/12/17</a:t>
            </a:fld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669345-D073-4393-9346-F7D3C61E5E9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4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1938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836613"/>
            <a:ext cx="8229600" cy="8636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/>
              <a:t>模板</a:t>
            </a:r>
            <a:r>
              <a:rPr lang="en-US" altLang="zh-CN" dirty="0"/>
              <a:t>Chapter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16113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第一级</a:t>
            </a:r>
            <a:r>
              <a:rPr lang="en-US" altLang="zh-CN"/>
              <a:t>abcd</a:t>
            </a:r>
          </a:p>
          <a:p>
            <a:pPr lvl="1"/>
            <a:r>
              <a:rPr lang="zh-CN" altLang="en-US"/>
              <a:t>第二级</a:t>
            </a:r>
            <a:r>
              <a:rPr lang="en-US" altLang="zh-CN"/>
              <a:t>adb</a:t>
            </a:r>
          </a:p>
          <a:p>
            <a:pPr lvl="2"/>
            <a:r>
              <a:rPr lang="zh-CN" altLang="en-US"/>
              <a:t>第三级</a:t>
            </a:r>
            <a:r>
              <a:rPr lang="en-US" altLang="zh-CN"/>
              <a:t>kljaskf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3517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sz="105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fld id="{208B2915-6BA0-458D-9822-22CF36EE40FD}" type="datetimeFigureOut">
              <a:rPr lang="zh-CN" altLang="en-US" smtClean="0"/>
              <a:t>2021/12/17</a:t>
            </a:fld>
            <a:endParaRPr lang="zh-CN" altLang="en-US"/>
          </a:p>
        </p:txBody>
      </p:sp>
      <p:sp>
        <p:nvSpPr>
          <p:cNvPr id="13517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sz="105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endParaRPr lang="zh-CN" altLang="en-US"/>
          </a:p>
        </p:txBody>
      </p:sp>
      <p:sp>
        <p:nvSpPr>
          <p:cNvPr id="13517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kumimoji="0" sz="105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fld id="{C7669345-D073-4393-9346-F7D3C61E5E9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32" name="Rectangle 17"/>
          <p:cNvSpPr>
            <a:spLocks noChangeArrowheads="1"/>
          </p:cNvSpPr>
          <p:nvPr/>
        </p:nvSpPr>
        <p:spPr bwMode="gray">
          <a:xfrm>
            <a:off x="442914" y="1668463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</p:spPr>
        <p:txBody>
          <a:bodyPr wrap="none" anchor="ctr"/>
          <a:lstStyle>
            <a:lvl1pPr>
              <a:lnSpc>
                <a:spcPct val="110000"/>
              </a:lnSpc>
              <a:spcBef>
                <a:spcPct val="20000"/>
              </a:spcBef>
              <a:buClr>
                <a:srgbClr val="3366FF"/>
              </a:buClr>
              <a:buSzPct val="75000"/>
              <a:buFont typeface="Wingdings" panose="05000000000000000000" pitchFamily="2" charset="2"/>
              <a:defRPr kumimoji="1" sz="200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rgbClr val="3366FF"/>
              </a:buClr>
              <a:buSzPct val="75000"/>
              <a:buFont typeface="Wingdings" panose="05000000000000000000" pitchFamily="2" charset="2"/>
              <a:defRPr kumimoji="1" sz="200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lr>
                <a:srgbClr val="3366FF"/>
              </a:buClr>
              <a:buSzPct val="75000"/>
              <a:buFont typeface="Wingdings" panose="05000000000000000000" pitchFamily="2" charset="2"/>
              <a:defRPr kumimoji="1" sz="200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lr>
                <a:srgbClr val="3366FF"/>
              </a:buClr>
              <a:buSzPct val="75000"/>
              <a:buFont typeface="Wingdings" panose="05000000000000000000" pitchFamily="2" charset="2"/>
              <a:defRPr kumimoji="1" sz="200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lr>
                <a:srgbClr val="3366FF"/>
              </a:buClr>
              <a:buSzPct val="75000"/>
              <a:buFont typeface="Wingdings" panose="05000000000000000000" pitchFamily="2" charset="2"/>
              <a:defRPr kumimoji="1" sz="200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SzPct val="75000"/>
              <a:buFont typeface="Wingdings" panose="05000000000000000000" pitchFamily="2" charset="2"/>
              <a:defRPr kumimoji="1" sz="200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SzPct val="75000"/>
              <a:buFont typeface="Wingdings" panose="05000000000000000000" pitchFamily="2" charset="2"/>
              <a:defRPr kumimoji="1" sz="200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SzPct val="75000"/>
              <a:buFont typeface="Wingdings" panose="05000000000000000000" pitchFamily="2" charset="2"/>
              <a:defRPr kumimoji="1" sz="200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SzPct val="75000"/>
              <a:buFont typeface="Wingdings" panose="05000000000000000000" pitchFamily="2" charset="2"/>
              <a:defRPr kumimoji="1" sz="200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zh-CN" sz="1800">
              <a:solidFill>
                <a:schemeClr val="tx1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3300" b="1" kern="1200">
          <a:solidFill>
            <a:srgbClr val="CC0000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黑体" panose="02010609060101010101" pitchFamily="49" charset="-122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3300" b="1">
          <a:solidFill>
            <a:srgbClr val="CC0000"/>
          </a:solidFill>
          <a:effectLst>
            <a:outerShdw blurRad="38100" dist="38100" dir="2700000" algn="tl">
              <a:srgbClr val="C0C0C0"/>
            </a:outerShdw>
          </a:effectLst>
          <a:latin typeface="Lucida Sans" panose="020B0602030504020204" pitchFamily="34" charset="0"/>
          <a:ea typeface="黑体" panose="02010609060101010101" pitchFamily="49" charset="-122"/>
          <a:cs typeface="黑体" panose="02010609060101010101" pitchFamily="49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3300" b="1">
          <a:solidFill>
            <a:srgbClr val="CC0000"/>
          </a:solidFill>
          <a:effectLst>
            <a:outerShdw blurRad="38100" dist="38100" dir="2700000" algn="tl">
              <a:srgbClr val="C0C0C0"/>
            </a:outerShdw>
          </a:effectLst>
          <a:latin typeface="Lucida Sans" panose="020B0602030504020204" pitchFamily="34" charset="0"/>
          <a:ea typeface="黑体" panose="02010609060101010101" pitchFamily="49" charset="-122"/>
          <a:cs typeface="黑体" panose="02010609060101010101" pitchFamily="49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3300" b="1">
          <a:solidFill>
            <a:srgbClr val="CC0000"/>
          </a:solidFill>
          <a:effectLst>
            <a:outerShdw blurRad="38100" dist="38100" dir="2700000" algn="tl">
              <a:srgbClr val="C0C0C0"/>
            </a:outerShdw>
          </a:effectLst>
          <a:latin typeface="Lucida Sans" panose="020B0602030504020204" pitchFamily="34" charset="0"/>
          <a:ea typeface="黑体" panose="02010609060101010101" pitchFamily="49" charset="-122"/>
          <a:cs typeface="黑体" panose="02010609060101010101" pitchFamily="49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3300" b="1">
          <a:solidFill>
            <a:srgbClr val="CC0000"/>
          </a:solidFill>
          <a:effectLst>
            <a:outerShdw blurRad="38100" dist="38100" dir="2700000" algn="tl">
              <a:srgbClr val="C0C0C0"/>
            </a:outerShdw>
          </a:effectLst>
          <a:latin typeface="Lucida Sans" panose="020B0602030504020204" pitchFamily="34" charset="0"/>
          <a:ea typeface="黑体" panose="02010609060101010101" pitchFamily="49" charset="-122"/>
          <a:cs typeface="黑体" panose="02010609060101010101" pitchFamily="49" charset="-122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kumimoji="1" sz="3300" b="1">
          <a:solidFill>
            <a:srgbClr val="CC0000"/>
          </a:solidFill>
          <a:effectLst>
            <a:outerShdw blurRad="38100" dist="38100" dir="2700000" algn="tl">
              <a:srgbClr val="C0C0C0"/>
            </a:outerShdw>
          </a:effectLst>
          <a:latin typeface="Lucida Sans" panose="020B0602030504020204" pitchFamily="34" charset="0"/>
          <a:ea typeface="黑体" panose="02010609060101010101" pitchFamily="49" charset="-122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kumimoji="1" sz="3300" b="1">
          <a:solidFill>
            <a:srgbClr val="CC0000"/>
          </a:solidFill>
          <a:effectLst>
            <a:outerShdw blurRad="38100" dist="38100" dir="2700000" algn="tl">
              <a:srgbClr val="C0C0C0"/>
            </a:outerShdw>
          </a:effectLst>
          <a:latin typeface="Lucida Sans" panose="020B0602030504020204" pitchFamily="34" charset="0"/>
          <a:ea typeface="黑体" panose="02010609060101010101" pitchFamily="49" charset="-122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kumimoji="1" sz="3300" b="1">
          <a:solidFill>
            <a:srgbClr val="CC0000"/>
          </a:solidFill>
          <a:effectLst>
            <a:outerShdw blurRad="38100" dist="38100" dir="2700000" algn="tl">
              <a:srgbClr val="C0C0C0"/>
            </a:outerShdw>
          </a:effectLst>
          <a:latin typeface="Lucida Sans" panose="020B0602030504020204" pitchFamily="34" charset="0"/>
          <a:ea typeface="黑体" panose="02010609060101010101" pitchFamily="49" charset="-122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kumimoji="1" sz="3300" b="1">
          <a:solidFill>
            <a:srgbClr val="CC0000"/>
          </a:solidFill>
          <a:effectLst>
            <a:outerShdw blurRad="38100" dist="38100" dir="2700000" algn="tl">
              <a:srgbClr val="C0C0C0"/>
            </a:outerShdw>
          </a:effectLst>
          <a:latin typeface="Lucida Sans" panose="020B0602030504020204" pitchFamily="34" charset="0"/>
          <a:ea typeface="黑体" panose="02010609060101010101" pitchFamily="49" charset="-122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Clr>
          <a:srgbClr val="3366FF"/>
        </a:buClr>
        <a:buSzPct val="75000"/>
        <a:buFont typeface="Wingdings" panose="05000000000000000000" pitchFamily="2" charset="2"/>
        <a:buChar char="ª"/>
        <a:defRPr kumimoji="1" sz="2700" kern="1200">
          <a:solidFill>
            <a:schemeClr val="tx1"/>
          </a:solidFill>
          <a:latin typeface="+mn-lt"/>
          <a:ea typeface="+mn-ea"/>
          <a:cs typeface="黑体" panose="02010609060101010101" pitchFamily="49" charset="-122"/>
        </a:defRPr>
      </a:lvl1pPr>
      <a:lvl2pPr marL="557530" indent="-214630" algn="l" rtl="0" eaLnBrk="1" fontAlgn="base" hangingPunct="1">
        <a:spcBef>
          <a:spcPct val="20000"/>
        </a:spcBef>
        <a:spcAft>
          <a:spcPct val="0"/>
        </a:spcAft>
        <a:buClr>
          <a:srgbClr val="990033"/>
        </a:buClr>
        <a:buSzPct val="80000"/>
        <a:buFont typeface="Wingdings" panose="05000000000000000000" pitchFamily="2" charset="2"/>
        <a:buChar char="Ø"/>
        <a:defRPr kumimoji="1" sz="2100" kern="1200">
          <a:solidFill>
            <a:schemeClr val="tx1"/>
          </a:solidFill>
          <a:latin typeface="Arial" panose="020B0604020202020204" pitchFamily="34" charset="0"/>
          <a:ea typeface="+mn-ea"/>
          <a:cs typeface="黑体" panose="02010609060101010101" pitchFamily="49" charset="-122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Char char="•"/>
        <a:defRPr sz="1800" b="1" kern="1200">
          <a:solidFill>
            <a:schemeClr val="tx1"/>
          </a:solidFill>
          <a:latin typeface="Comic Sans MS" panose="030F0702030302020204" pitchFamily="66" charset="0"/>
          <a:ea typeface="楷体_GB2312" pitchFamily="49" charset="-122"/>
          <a:cs typeface="楷体_GB2312" charset="0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Char char="–"/>
        <a:defRPr kumimoji="1" sz="1500" kern="12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宋体" panose="02010600030101010101" pitchFamily="2" charset="-122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har char="»"/>
        <a:defRPr kumimoji="1" sz="1500" kern="12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4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1938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836613"/>
            <a:ext cx="8229600" cy="8636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/>
              <a:t>模板</a:t>
            </a:r>
            <a:r>
              <a:rPr lang="en-US" altLang="zh-CN" dirty="0"/>
              <a:t>Chapter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16113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第一级</a:t>
            </a:r>
            <a:r>
              <a:rPr lang="en-US" altLang="zh-CN"/>
              <a:t>abcd</a:t>
            </a:r>
          </a:p>
          <a:p>
            <a:pPr lvl="1"/>
            <a:r>
              <a:rPr lang="zh-CN" altLang="en-US"/>
              <a:t>第二级</a:t>
            </a:r>
            <a:r>
              <a:rPr lang="en-US" altLang="zh-CN"/>
              <a:t>adb</a:t>
            </a:r>
          </a:p>
          <a:p>
            <a:pPr lvl="2"/>
            <a:r>
              <a:rPr lang="zh-CN" altLang="en-US"/>
              <a:t>第三级</a:t>
            </a:r>
            <a:r>
              <a:rPr lang="en-US" altLang="zh-CN"/>
              <a:t>kljaskf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3517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sz="105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fld id="{208B2915-6BA0-458D-9822-22CF36EE40FD}" type="datetimeFigureOut">
              <a:rPr lang="zh-CN" altLang="en-US" smtClean="0"/>
              <a:t>2021/12/17</a:t>
            </a:fld>
            <a:endParaRPr lang="zh-CN" altLang="en-US"/>
          </a:p>
        </p:txBody>
      </p:sp>
      <p:sp>
        <p:nvSpPr>
          <p:cNvPr id="13517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sz="105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endParaRPr lang="zh-CN" altLang="en-US"/>
          </a:p>
        </p:txBody>
      </p:sp>
      <p:sp>
        <p:nvSpPr>
          <p:cNvPr id="13517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kumimoji="0" sz="105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fld id="{C7669345-D073-4393-9346-F7D3C61E5E9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32" name="Rectangle 17"/>
          <p:cNvSpPr>
            <a:spLocks noChangeArrowheads="1"/>
          </p:cNvSpPr>
          <p:nvPr/>
        </p:nvSpPr>
        <p:spPr bwMode="gray">
          <a:xfrm>
            <a:off x="442914" y="1668463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</p:spPr>
        <p:txBody>
          <a:bodyPr wrap="none" anchor="ctr"/>
          <a:lstStyle>
            <a:lvl1pPr>
              <a:lnSpc>
                <a:spcPct val="110000"/>
              </a:lnSpc>
              <a:spcBef>
                <a:spcPct val="20000"/>
              </a:spcBef>
              <a:buClr>
                <a:srgbClr val="3366FF"/>
              </a:buClr>
              <a:buSzPct val="75000"/>
              <a:buFont typeface="Wingdings" panose="05000000000000000000" pitchFamily="2" charset="2"/>
              <a:defRPr kumimoji="1" sz="200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rgbClr val="3366FF"/>
              </a:buClr>
              <a:buSzPct val="75000"/>
              <a:buFont typeface="Wingdings" panose="05000000000000000000" pitchFamily="2" charset="2"/>
              <a:defRPr kumimoji="1" sz="200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lr>
                <a:srgbClr val="3366FF"/>
              </a:buClr>
              <a:buSzPct val="75000"/>
              <a:buFont typeface="Wingdings" panose="05000000000000000000" pitchFamily="2" charset="2"/>
              <a:defRPr kumimoji="1" sz="200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lr>
                <a:srgbClr val="3366FF"/>
              </a:buClr>
              <a:buSzPct val="75000"/>
              <a:buFont typeface="Wingdings" panose="05000000000000000000" pitchFamily="2" charset="2"/>
              <a:defRPr kumimoji="1" sz="200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lr>
                <a:srgbClr val="3366FF"/>
              </a:buClr>
              <a:buSzPct val="75000"/>
              <a:buFont typeface="Wingdings" panose="05000000000000000000" pitchFamily="2" charset="2"/>
              <a:defRPr kumimoji="1" sz="200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SzPct val="75000"/>
              <a:buFont typeface="Wingdings" panose="05000000000000000000" pitchFamily="2" charset="2"/>
              <a:defRPr kumimoji="1" sz="200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SzPct val="75000"/>
              <a:buFont typeface="Wingdings" panose="05000000000000000000" pitchFamily="2" charset="2"/>
              <a:defRPr kumimoji="1" sz="200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SzPct val="75000"/>
              <a:buFont typeface="Wingdings" panose="05000000000000000000" pitchFamily="2" charset="2"/>
              <a:defRPr kumimoji="1" sz="200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SzPct val="75000"/>
              <a:buFont typeface="Wingdings" panose="05000000000000000000" pitchFamily="2" charset="2"/>
              <a:defRPr kumimoji="1" sz="200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zh-CN" sz="1800">
              <a:solidFill>
                <a:schemeClr val="tx1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3300" b="1" kern="1200">
          <a:solidFill>
            <a:srgbClr val="CC0000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黑体" panose="02010609060101010101" pitchFamily="49" charset="-122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3300" b="1">
          <a:solidFill>
            <a:srgbClr val="CC0000"/>
          </a:solidFill>
          <a:effectLst>
            <a:outerShdw blurRad="38100" dist="38100" dir="2700000" algn="tl">
              <a:srgbClr val="C0C0C0"/>
            </a:outerShdw>
          </a:effectLst>
          <a:latin typeface="Lucida Sans" panose="020B0602030504020204" pitchFamily="34" charset="0"/>
          <a:ea typeface="黑体" panose="02010609060101010101" pitchFamily="49" charset="-122"/>
          <a:cs typeface="黑体" panose="02010609060101010101" pitchFamily="49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3300" b="1">
          <a:solidFill>
            <a:srgbClr val="CC0000"/>
          </a:solidFill>
          <a:effectLst>
            <a:outerShdw blurRad="38100" dist="38100" dir="2700000" algn="tl">
              <a:srgbClr val="C0C0C0"/>
            </a:outerShdw>
          </a:effectLst>
          <a:latin typeface="Lucida Sans" panose="020B0602030504020204" pitchFamily="34" charset="0"/>
          <a:ea typeface="黑体" panose="02010609060101010101" pitchFamily="49" charset="-122"/>
          <a:cs typeface="黑体" panose="02010609060101010101" pitchFamily="49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3300" b="1">
          <a:solidFill>
            <a:srgbClr val="CC0000"/>
          </a:solidFill>
          <a:effectLst>
            <a:outerShdw blurRad="38100" dist="38100" dir="2700000" algn="tl">
              <a:srgbClr val="C0C0C0"/>
            </a:outerShdw>
          </a:effectLst>
          <a:latin typeface="Lucida Sans" panose="020B0602030504020204" pitchFamily="34" charset="0"/>
          <a:ea typeface="黑体" panose="02010609060101010101" pitchFamily="49" charset="-122"/>
          <a:cs typeface="黑体" panose="02010609060101010101" pitchFamily="49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3300" b="1">
          <a:solidFill>
            <a:srgbClr val="CC0000"/>
          </a:solidFill>
          <a:effectLst>
            <a:outerShdw blurRad="38100" dist="38100" dir="2700000" algn="tl">
              <a:srgbClr val="C0C0C0"/>
            </a:outerShdw>
          </a:effectLst>
          <a:latin typeface="Lucida Sans" panose="020B0602030504020204" pitchFamily="34" charset="0"/>
          <a:ea typeface="黑体" panose="02010609060101010101" pitchFamily="49" charset="-122"/>
          <a:cs typeface="黑体" panose="02010609060101010101" pitchFamily="49" charset="-122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kumimoji="1" sz="3300" b="1">
          <a:solidFill>
            <a:srgbClr val="CC0000"/>
          </a:solidFill>
          <a:effectLst>
            <a:outerShdw blurRad="38100" dist="38100" dir="2700000" algn="tl">
              <a:srgbClr val="C0C0C0"/>
            </a:outerShdw>
          </a:effectLst>
          <a:latin typeface="Lucida Sans" panose="020B0602030504020204" pitchFamily="34" charset="0"/>
          <a:ea typeface="黑体" panose="02010609060101010101" pitchFamily="49" charset="-122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kumimoji="1" sz="3300" b="1">
          <a:solidFill>
            <a:srgbClr val="CC0000"/>
          </a:solidFill>
          <a:effectLst>
            <a:outerShdw blurRad="38100" dist="38100" dir="2700000" algn="tl">
              <a:srgbClr val="C0C0C0"/>
            </a:outerShdw>
          </a:effectLst>
          <a:latin typeface="Lucida Sans" panose="020B0602030504020204" pitchFamily="34" charset="0"/>
          <a:ea typeface="黑体" panose="02010609060101010101" pitchFamily="49" charset="-122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kumimoji="1" sz="3300" b="1">
          <a:solidFill>
            <a:srgbClr val="CC0000"/>
          </a:solidFill>
          <a:effectLst>
            <a:outerShdw blurRad="38100" dist="38100" dir="2700000" algn="tl">
              <a:srgbClr val="C0C0C0"/>
            </a:outerShdw>
          </a:effectLst>
          <a:latin typeface="Lucida Sans" panose="020B0602030504020204" pitchFamily="34" charset="0"/>
          <a:ea typeface="黑体" panose="02010609060101010101" pitchFamily="49" charset="-122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kumimoji="1" sz="3300" b="1">
          <a:solidFill>
            <a:srgbClr val="CC0000"/>
          </a:solidFill>
          <a:effectLst>
            <a:outerShdw blurRad="38100" dist="38100" dir="2700000" algn="tl">
              <a:srgbClr val="C0C0C0"/>
            </a:outerShdw>
          </a:effectLst>
          <a:latin typeface="Lucida Sans" panose="020B0602030504020204" pitchFamily="34" charset="0"/>
          <a:ea typeface="黑体" panose="02010609060101010101" pitchFamily="49" charset="-122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Clr>
          <a:srgbClr val="3366FF"/>
        </a:buClr>
        <a:buSzPct val="75000"/>
        <a:buFont typeface="Wingdings" panose="05000000000000000000" pitchFamily="2" charset="2"/>
        <a:buChar char="ª"/>
        <a:defRPr kumimoji="1" sz="2700" kern="1200">
          <a:solidFill>
            <a:schemeClr val="tx1"/>
          </a:solidFill>
          <a:latin typeface="+mn-lt"/>
          <a:ea typeface="+mn-ea"/>
          <a:cs typeface="黑体" panose="02010609060101010101" pitchFamily="49" charset="-122"/>
        </a:defRPr>
      </a:lvl1pPr>
      <a:lvl2pPr marL="557530" indent="-214630" algn="l" rtl="0" eaLnBrk="1" fontAlgn="base" hangingPunct="1">
        <a:spcBef>
          <a:spcPct val="20000"/>
        </a:spcBef>
        <a:spcAft>
          <a:spcPct val="0"/>
        </a:spcAft>
        <a:buClr>
          <a:srgbClr val="990033"/>
        </a:buClr>
        <a:buSzPct val="80000"/>
        <a:buFont typeface="Wingdings" panose="05000000000000000000" pitchFamily="2" charset="2"/>
        <a:buChar char="Ø"/>
        <a:defRPr kumimoji="1" sz="2100" kern="1200">
          <a:solidFill>
            <a:schemeClr val="tx1"/>
          </a:solidFill>
          <a:latin typeface="Arial" panose="020B0604020202020204" pitchFamily="34" charset="0"/>
          <a:ea typeface="+mn-ea"/>
          <a:cs typeface="黑体" panose="02010609060101010101" pitchFamily="49" charset="-122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Char char="•"/>
        <a:defRPr sz="1800" b="1" kern="1200">
          <a:solidFill>
            <a:schemeClr val="tx1"/>
          </a:solidFill>
          <a:latin typeface="Comic Sans MS" panose="030F0702030302020204" pitchFamily="66" charset="0"/>
          <a:ea typeface="楷体_GB2312" pitchFamily="49" charset="-122"/>
          <a:cs typeface="楷体_GB2312" charset="0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Char char="–"/>
        <a:defRPr kumimoji="1" sz="1500" kern="12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宋体" panose="02010600030101010101" pitchFamily="2" charset="-122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har char="»"/>
        <a:defRPr kumimoji="1" sz="1500" kern="12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-175591" y="2103923"/>
            <a:ext cx="9319591" cy="1470025"/>
          </a:xfrm>
        </p:spPr>
        <p:txBody>
          <a:bodyPr/>
          <a:lstStyle/>
          <a:p>
            <a:r>
              <a:rPr lang="en-US" altLang="zh-CN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Dash: Scalable Hashing on</a:t>
            </a:r>
            <a:r>
              <a:rPr lang="zh-CN" alt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 </a:t>
            </a:r>
            <a:br>
              <a:rPr lang="en-US" altLang="zh-CN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SimHei" panose="02010609060101010101" pitchFamily="49" charset="-122"/>
                <a:ea typeface="SimHei" panose="02010609060101010101" pitchFamily="49" charset="-122"/>
              </a:rPr>
            </a:br>
            <a:r>
              <a:rPr lang="en-US" altLang="zh-CN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Persistent Memory</a:t>
            </a:r>
            <a:endParaRPr lang="zh-CN" altLang="en-US" sz="3600" dirty="0">
              <a:solidFill>
                <a:schemeClr val="tx1">
                  <a:lumMod val="85000"/>
                  <a:lumOff val="15000"/>
                </a:schemeClr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CBEB582-0BE1-7E4E-9A14-AC6774AEA987}"/>
              </a:ext>
            </a:extLst>
          </p:cNvPr>
          <p:cNvSpPr txBox="1"/>
          <p:nvPr/>
        </p:nvSpPr>
        <p:spPr>
          <a:xfrm>
            <a:off x="6096000" y="3843132"/>
            <a:ext cx="24516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汇报人：张婧</a:t>
            </a:r>
            <a:endParaRPr kumimoji="1"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学号：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M202173482</a:t>
            </a:r>
            <a:endParaRPr kumimoji="1"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 descr="图表&#10;&#10;描述已自动生成">
            <a:extLst>
              <a:ext uri="{FF2B5EF4-FFF2-40B4-BE49-F238E27FC236}">
                <a16:creationId xmlns:a16="http://schemas.microsoft.com/office/drawing/2014/main" id="{ABEC4CB0-9447-6347-B648-BDF84FA371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800" y="2623344"/>
            <a:ext cx="7264400" cy="3111500"/>
          </a:xfrm>
        </p:spPr>
      </p:pic>
      <p:sp>
        <p:nvSpPr>
          <p:cNvPr id="6" name="标题 1">
            <a:extLst>
              <a:ext uri="{FF2B5EF4-FFF2-40B4-BE49-F238E27FC236}">
                <a16:creationId xmlns:a16="http://schemas.microsoft.com/office/drawing/2014/main" id="{3F2351DD-56B1-1C41-A870-639D20CAE9AE}"/>
              </a:ext>
            </a:extLst>
          </p:cNvPr>
          <p:cNvSpPr txBox="1">
            <a:spLocks/>
          </p:cNvSpPr>
          <p:nvPr/>
        </p:nvSpPr>
        <p:spPr bwMode="auto">
          <a:xfrm>
            <a:off x="393982" y="941289"/>
            <a:ext cx="8229600" cy="8636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300" b="1" kern="120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黑体" panose="02010609060101010101" pitchFamily="49" charset="-122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Lucida Sans" panose="020B0602030504020204" pitchFamily="34" charset="0"/>
                <a:ea typeface="黑体" panose="02010609060101010101" pitchFamily="49" charset="-122"/>
                <a:cs typeface="黑体" panose="02010609060101010101" pitchFamily="49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Lucida Sans" panose="020B0602030504020204" pitchFamily="34" charset="0"/>
                <a:ea typeface="黑体" panose="02010609060101010101" pitchFamily="49" charset="-122"/>
                <a:cs typeface="黑体" panose="02010609060101010101" pitchFamily="49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Lucida Sans" panose="020B0602030504020204" pitchFamily="34" charset="0"/>
                <a:ea typeface="黑体" panose="02010609060101010101" pitchFamily="49" charset="-122"/>
                <a:cs typeface="黑体" panose="02010609060101010101" pitchFamily="49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Lucida Sans" panose="020B0602030504020204" pitchFamily="34" charset="0"/>
                <a:ea typeface="黑体" panose="02010609060101010101" pitchFamily="49" charset="-122"/>
                <a:cs typeface="黑体" panose="02010609060101010101" pitchFamily="49" charset="-122"/>
              </a:defRPr>
            </a:lvl5pPr>
            <a:lvl6pPr marL="3429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Lucida Sans" panose="020B0602030504020204" pitchFamily="34" charset="0"/>
                <a:ea typeface="黑体" panose="02010609060101010101" pitchFamily="49" charset="-122"/>
              </a:defRPr>
            </a:lvl6pPr>
            <a:lvl7pPr marL="6858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Lucida Sans" panose="020B0602030504020204" pitchFamily="34" charset="0"/>
                <a:ea typeface="黑体" panose="02010609060101010101" pitchFamily="49" charset="-122"/>
              </a:defRPr>
            </a:lvl7pPr>
            <a:lvl8pPr marL="10287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Lucida Sans" panose="020B0602030504020204" pitchFamily="34" charset="0"/>
                <a:ea typeface="黑体" panose="02010609060101010101" pitchFamily="49" charset="-122"/>
              </a:defRPr>
            </a:lvl8pPr>
            <a:lvl9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Lucida Sans" panose="020B0602030504020204" pitchFamily="34" charset="0"/>
                <a:ea typeface="黑体" panose="02010609060101010101" pitchFamily="49" charset="-122"/>
              </a:defRPr>
            </a:lvl9pPr>
          </a:lstStyle>
          <a:p>
            <a:pPr algn="l"/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实验结果</a:t>
            </a:r>
          </a:p>
        </p:txBody>
      </p:sp>
    </p:spTree>
    <p:extLst>
      <p:ext uri="{BB962C8B-B14F-4D97-AF65-F5344CB8AC3E}">
        <p14:creationId xmlns:p14="http://schemas.microsoft.com/office/powerpoint/2010/main" val="24240417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-175591" y="2373107"/>
            <a:ext cx="9319591" cy="1470025"/>
          </a:xfrm>
        </p:spPr>
        <p:txBody>
          <a:bodyPr/>
          <a:lstStyle/>
          <a:p>
            <a:r>
              <a:rPr lang="zh-CN" alt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谢谢聆听！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CBEB582-0BE1-7E4E-9A14-AC6774AEA987}"/>
              </a:ext>
            </a:extLst>
          </p:cNvPr>
          <p:cNvSpPr txBox="1"/>
          <p:nvPr/>
        </p:nvSpPr>
        <p:spPr>
          <a:xfrm>
            <a:off x="6096000" y="3843132"/>
            <a:ext cx="24516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汇报人：张婧</a:t>
            </a:r>
            <a:endParaRPr kumimoji="1"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学号：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M202173482</a:t>
            </a:r>
            <a:endParaRPr kumimoji="1"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883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2828E9-AD91-409B-90BD-C07954DB9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982" y="941289"/>
            <a:ext cx="8229600" cy="863600"/>
          </a:xfrm>
        </p:spPr>
        <p:txBody>
          <a:bodyPr/>
          <a:lstStyle/>
          <a:p>
            <a:pPr algn="l"/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Dash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的介绍</a:t>
            </a: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4DF7C9DA-1BCE-E54C-A001-CBB455A44516}"/>
              </a:ext>
            </a:extLst>
          </p:cNvPr>
          <p:cNvSpPr txBox="1"/>
          <p:nvPr/>
        </p:nvSpPr>
        <p:spPr>
          <a:xfrm>
            <a:off x="626040" y="1820735"/>
            <a:ext cx="7527090" cy="361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100" dirty="0">
                <a:solidFill>
                  <a:srgbClr val="0B7C39"/>
                </a:solidFill>
              </a:rPr>
              <a:t>背景：</a:t>
            </a:r>
            <a:r>
              <a:rPr lang="zh-CN" altLang="en-US" sz="2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字节可寻址持久内存</a:t>
            </a:r>
            <a:r>
              <a:rPr lang="en-US" altLang="zh-CN" sz="2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en" altLang="zh-CN" sz="2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PM)</a:t>
            </a:r>
            <a:r>
              <a:rPr lang="zh-CN" altLang="en-US" sz="2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给哈希表带来了低延迟、廉价持久和即时恢复的潜力。</a:t>
            </a:r>
            <a:endParaRPr lang="en-US" altLang="zh-CN" sz="2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zh-CN" altLang="en-US" sz="2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zh-CN" altLang="en-US" sz="2100" dirty="0">
                <a:solidFill>
                  <a:srgbClr val="0B7C39"/>
                </a:solidFill>
              </a:rPr>
              <a:t>问题：</a:t>
            </a:r>
            <a:r>
              <a:rPr lang="zh-CN" altLang="en-US" sz="2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许多新的哈希表设计已经被提出，但大多数都是基于仿真，并在实际的</a:t>
            </a:r>
            <a:r>
              <a:rPr lang="en" altLang="zh-CN" sz="2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PM</a:t>
            </a:r>
            <a:r>
              <a:rPr lang="zh-CN" altLang="en-US" sz="2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上执行次优，回避了</a:t>
            </a:r>
            <a:r>
              <a:rPr lang="en-US" altLang="zh-CN" sz="2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PM</a:t>
            </a:r>
            <a:r>
              <a:rPr lang="zh-CN" altLang="en-US" sz="2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的许多重要特性。</a:t>
            </a:r>
            <a:endParaRPr lang="en-US" altLang="zh-CN" sz="2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zh-CN" sz="2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sz="2100" dirty="0">
                <a:solidFill>
                  <a:srgbClr val="0B7C39"/>
                </a:solidFill>
              </a:rPr>
              <a:t>解决方案：</a:t>
            </a:r>
            <a:r>
              <a:rPr lang="en-US" altLang="zh-CN" sz="2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Dash</a:t>
            </a:r>
            <a:r>
              <a:rPr lang="zh-CN" altLang="en-US" sz="2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，一个在实际的</a:t>
            </a:r>
            <a:r>
              <a:rPr lang="en" altLang="zh-CN" sz="2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PM</a:t>
            </a:r>
            <a:r>
              <a:rPr lang="zh-CN" altLang="en-US" sz="2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硬件上构建动态哈希表和可伸缩的哈希表的整体方法，具有良好的可伸缩性、高负载因数和即时恢复的属性。</a:t>
            </a:r>
          </a:p>
          <a:p>
            <a:endParaRPr lang="zh-CN" altLang="en-US" dirty="0">
              <a:solidFill>
                <a:srgbClr val="0B7C39"/>
              </a:solidFill>
            </a:endParaRPr>
          </a:p>
          <a:p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8712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>
            <a:extLst>
              <a:ext uri="{FF2B5EF4-FFF2-40B4-BE49-F238E27FC236}">
                <a16:creationId xmlns:a16="http://schemas.microsoft.com/office/drawing/2014/main" id="{4E4C12E7-121E-F14E-876E-C5C929D90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982" y="941289"/>
            <a:ext cx="8229600" cy="863600"/>
          </a:xfrm>
        </p:spPr>
        <p:txBody>
          <a:bodyPr/>
          <a:lstStyle/>
          <a:p>
            <a:pPr algn="l"/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Dash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的介绍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808A4D2-AEB1-2C46-B0AD-75C2370078E4}"/>
              </a:ext>
            </a:extLst>
          </p:cNvPr>
          <p:cNvSpPr txBox="1"/>
          <p:nvPr/>
        </p:nvSpPr>
        <p:spPr>
          <a:xfrm>
            <a:off x="632521" y="1712124"/>
            <a:ext cx="8229600" cy="29611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" altLang="zh-CN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Dash</a:t>
            </a:r>
            <a:r>
              <a:rPr lang="zh-CN" alt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结合了新的和现有的技术，包括</a:t>
            </a:r>
            <a:endParaRPr lang="en-US" altLang="zh-CN" sz="2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zh-CN" altLang="en-US" sz="2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使用 </a:t>
            </a:r>
            <a:r>
              <a:rPr lang="en-US" altLang="zh-CN" sz="2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fingerprints</a:t>
            </a:r>
            <a:r>
              <a:rPr lang="zh-CN" altLang="en-US" sz="2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，以减少</a:t>
            </a:r>
            <a:r>
              <a:rPr lang="en-US" altLang="zh-CN" sz="2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PM</a:t>
            </a:r>
            <a:r>
              <a:rPr lang="zh-CN" altLang="en-US" sz="2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访问；</a:t>
            </a:r>
            <a:endParaRPr lang="en-US" altLang="zh-CN" sz="2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r>
              <a:rPr lang="zh-CN" altLang="en-US" sz="2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一种新的桶负载平衡技术，避免了不必要的读写；</a:t>
            </a:r>
            <a:endParaRPr lang="en-US" altLang="zh-CN" sz="2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r>
              <a:rPr lang="zh-CN" altLang="en-US" sz="2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设计了一种乐观的、轻量级的锁，避免为搜索操作编写</a:t>
            </a:r>
            <a:r>
              <a:rPr lang="en" altLang="zh-CN" sz="2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PM</a:t>
            </a:r>
            <a:r>
              <a:rPr lang="zh-CN" altLang="en-US" sz="2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；</a:t>
            </a:r>
            <a:endParaRPr lang="en-US" altLang="zh-CN" sz="2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r>
              <a:rPr lang="zh-CN" altLang="en-US" sz="2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使用</a:t>
            </a:r>
            <a:r>
              <a:rPr lang="en" altLang="zh-CN" sz="2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PM</a:t>
            </a:r>
            <a:r>
              <a:rPr lang="en-US" altLang="zh-CN" sz="2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DK</a:t>
            </a:r>
            <a:r>
              <a:rPr lang="zh-CN" altLang="en-US" sz="2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库，系统地处理崩溃一致性、</a:t>
            </a:r>
            <a:r>
              <a:rPr lang="en" altLang="zh-CN" sz="2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PM</a:t>
            </a:r>
            <a:r>
              <a:rPr lang="zh-CN" altLang="en-US" sz="2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分配并实现即时恢复。</a:t>
            </a:r>
            <a:endParaRPr lang="en-US" altLang="zh-CN" sz="2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2F70911-45ED-744B-BBA3-B0F6A32E9017}"/>
              </a:ext>
            </a:extLst>
          </p:cNvPr>
          <p:cNvSpPr txBox="1"/>
          <p:nvPr/>
        </p:nvSpPr>
        <p:spPr>
          <a:xfrm>
            <a:off x="632521" y="4673256"/>
            <a:ext cx="8000730" cy="955903"/>
          </a:xfrm>
          <a:prstGeom prst="rect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0B7C39"/>
                </a:solidFill>
              </a:rPr>
              <a:t>       基于</a:t>
            </a:r>
            <a:r>
              <a:rPr lang="en" altLang="zh-CN" dirty="0">
                <a:solidFill>
                  <a:srgbClr val="0B7C39"/>
                </a:solidFill>
              </a:rPr>
              <a:t>Dash</a:t>
            </a:r>
            <a:r>
              <a:rPr lang="zh-CN" altLang="en-US" dirty="0">
                <a:solidFill>
                  <a:srgbClr val="0B7C39"/>
                </a:solidFill>
              </a:rPr>
              <a:t>，文章采用了两种流行的动态哈希方案</a:t>
            </a:r>
            <a:r>
              <a:rPr lang="en-US" altLang="zh-CN" dirty="0">
                <a:solidFill>
                  <a:srgbClr val="0B7C39"/>
                </a:solidFill>
              </a:rPr>
              <a:t>——</a:t>
            </a:r>
            <a:r>
              <a:rPr lang="zh-CN" altLang="en-US" dirty="0">
                <a:solidFill>
                  <a:srgbClr val="0B7C39"/>
                </a:solidFill>
              </a:rPr>
              <a:t>可扩展哈希</a:t>
            </a:r>
            <a:r>
              <a:rPr lang="en-US" altLang="zh-CN" dirty="0">
                <a:solidFill>
                  <a:srgbClr val="0B7C39"/>
                </a:solidFill>
              </a:rPr>
              <a:t>Dash-EH</a:t>
            </a:r>
            <a:r>
              <a:rPr lang="zh-CN" altLang="en-US" dirty="0">
                <a:solidFill>
                  <a:srgbClr val="0B7C39"/>
                </a:solidFill>
              </a:rPr>
              <a:t>和线性哈希</a:t>
            </a:r>
            <a:r>
              <a:rPr lang="en-US" altLang="zh-CN" dirty="0">
                <a:solidFill>
                  <a:srgbClr val="0B7C39"/>
                </a:solidFill>
              </a:rPr>
              <a:t>Dash-LH</a:t>
            </a:r>
            <a:r>
              <a:rPr lang="zh-CN" altLang="en-US" dirty="0">
                <a:solidFill>
                  <a:srgbClr val="0B7C39"/>
                </a:solidFill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4214634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>
            <a:extLst>
              <a:ext uri="{FF2B5EF4-FFF2-40B4-BE49-F238E27FC236}">
                <a16:creationId xmlns:a16="http://schemas.microsoft.com/office/drawing/2014/main" id="{192D309F-A2BD-2646-8F64-6F4BFCAEA0E2}"/>
              </a:ext>
            </a:extLst>
          </p:cNvPr>
          <p:cNvSpPr txBox="1">
            <a:spLocks/>
          </p:cNvSpPr>
          <p:nvPr/>
        </p:nvSpPr>
        <p:spPr bwMode="auto">
          <a:xfrm>
            <a:off x="393982" y="941289"/>
            <a:ext cx="8229600" cy="8636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300" b="1" kern="120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黑体" panose="02010609060101010101" pitchFamily="49" charset="-122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Lucida Sans" panose="020B0602030504020204" pitchFamily="34" charset="0"/>
                <a:ea typeface="黑体" panose="02010609060101010101" pitchFamily="49" charset="-122"/>
                <a:cs typeface="黑体" panose="02010609060101010101" pitchFamily="49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Lucida Sans" panose="020B0602030504020204" pitchFamily="34" charset="0"/>
                <a:ea typeface="黑体" panose="02010609060101010101" pitchFamily="49" charset="-122"/>
                <a:cs typeface="黑体" panose="02010609060101010101" pitchFamily="49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Lucida Sans" panose="020B0602030504020204" pitchFamily="34" charset="0"/>
                <a:ea typeface="黑体" panose="02010609060101010101" pitchFamily="49" charset="-122"/>
                <a:cs typeface="黑体" panose="02010609060101010101" pitchFamily="49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Lucida Sans" panose="020B0602030504020204" pitchFamily="34" charset="0"/>
                <a:ea typeface="黑体" panose="02010609060101010101" pitchFamily="49" charset="-122"/>
                <a:cs typeface="黑体" panose="02010609060101010101" pitchFamily="49" charset="-122"/>
              </a:defRPr>
            </a:lvl5pPr>
            <a:lvl6pPr marL="3429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Lucida Sans" panose="020B0602030504020204" pitchFamily="34" charset="0"/>
                <a:ea typeface="黑体" panose="02010609060101010101" pitchFamily="49" charset="-122"/>
              </a:defRPr>
            </a:lvl6pPr>
            <a:lvl7pPr marL="6858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Lucida Sans" panose="020B0602030504020204" pitchFamily="34" charset="0"/>
                <a:ea typeface="黑体" panose="02010609060101010101" pitchFamily="49" charset="-122"/>
              </a:defRPr>
            </a:lvl7pPr>
            <a:lvl8pPr marL="10287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Lucida Sans" panose="020B0602030504020204" pitchFamily="34" charset="0"/>
                <a:ea typeface="黑体" panose="02010609060101010101" pitchFamily="49" charset="-122"/>
              </a:defRPr>
            </a:lvl8pPr>
            <a:lvl9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Lucida Sans" panose="020B0602030504020204" pitchFamily="34" charset="0"/>
                <a:ea typeface="黑体" panose="02010609060101010101" pitchFamily="49" charset="-122"/>
              </a:defRPr>
            </a:lvl9pPr>
          </a:lstStyle>
          <a:p>
            <a:pPr algn="l"/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Fingerprint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14" name="图片 13" descr="表格&#10;&#10;描述已自动生成">
            <a:extLst>
              <a:ext uri="{FF2B5EF4-FFF2-40B4-BE49-F238E27FC236}">
                <a16:creationId xmlns:a16="http://schemas.microsoft.com/office/drawing/2014/main" id="{3F33A3A9-5B7B-2244-8A9E-723A8461B9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000" y="1804889"/>
            <a:ext cx="7366000" cy="417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004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 descr="图形用户界面, 图示, 文本&#10;&#10;描述已自动生成">
            <a:extLst>
              <a:ext uri="{FF2B5EF4-FFF2-40B4-BE49-F238E27FC236}">
                <a16:creationId xmlns:a16="http://schemas.microsoft.com/office/drawing/2014/main" id="{76FEAF79-0533-ED46-B50B-C875C61EC9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011" y="2003672"/>
            <a:ext cx="6439857" cy="3366000"/>
          </a:xfrm>
        </p:spPr>
      </p:pic>
      <p:sp>
        <p:nvSpPr>
          <p:cNvPr id="10" name="标题 1">
            <a:extLst>
              <a:ext uri="{FF2B5EF4-FFF2-40B4-BE49-F238E27FC236}">
                <a16:creationId xmlns:a16="http://schemas.microsoft.com/office/drawing/2014/main" id="{86CB1BEC-64BC-C24C-999A-7194E1D0D39F}"/>
              </a:ext>
            </a:extLst>
          </p:cNvPr>
          <p:cNvSpPr txBox="1">
            <a:spLocks/>
          </p:cNvSpPr>
          <p:nvPr/>
        </p:nvSpPr>
        <p:spPr bwMode="auto">
          <a:xfrm>
            <a:off x="393982" y="941289"/>
            <a:ext cx="8229600" cy="8636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300" b="1" kern="120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黑体" panose="02010609060101010101" pitchFamily="49" charset="-122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Lucida Sans" panose="020B0602030504020204" pitchFamily="34" charset="0"/>
                <a:ea typeface="黑体" panose="02010609060101010101" pitchFamily="49" charset="-122"/>
                <a:cs typeface="黑体" panose="02010609060101010101" pitchFamily="49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Lucida Sans" panose="020B0602030504020204" pitchFamily="34" charset="0"/>
                <a:ea typeface="黑体" panose="02010609060101010101" pitchFamily="49" charset="-122"/>
                <a:cs typeface="黑体" panose="02010609060101010101" pitchFamily="49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Lucida Sans" panose="020B0602030504020204" pitchFamily="34" charset="0"/>
                <a:ea typeface="黑体" panose="02010609060101010101" pitchFamily="49" charset="-122"/>
                <a:cs typeface="黑体" panose="02010609060101010101" pitchFamily="49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Lucida Sans" panose="020B0602030504020204" pitchFamily="34" charset="0"/>
                <a:ea typeface="黑体" panose="02010609060101010101" pitchFamily="49" charset="-122"/>
                <a:cs typeface="黑体" panose="02010609060101010101" pitchFamily="49" charset="-122"/>
              </a:defRPr>
            </a:lvl5pPr>
            <a:lvl6pPr marL="3429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Lucida Sans" panose="020B0602030504020204" pitchFamily="34" charset="0"/>
                <a:ea typeface="黑体" panose="02010609060101010101" pitchFamily="49" charset="-122"/>
              </a:defRPr>
            </a:lvl6pPr>
            <a:lvl7pPr marL="6858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Lucida Sans" panose="020B0602030504020204" pitchFamily="34" charset="0"/>
                <a:ea typeface="黑体" panose="02010609060101010101" pitchFamily="49" charset="-122"/>
              </a:defRPr>
            </a:lvl7pPr>
            <a:lvl8pPr marL="10287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Lucida Sans" panose="020B0602030504020204" pitchFamily="34" charset="0"/>
                <a:ea typeface="黑体" panose="02010609060101010101" pitchFamily="49" charset="-122"/>
              </a:defRPr>
            </a:lvl8pPr>
            <a:lvl9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Lucida Sans" panose="020B0602030504020204" pitchFamily="34" charset="0"/>
                <a:ea typeface="黑体" panose="02010609060101010101" pitchFamily="49" charset="-122"/>
              </a:defRPr>
            </a:lvl9pPr>
          </a:lstStyle>
          <a:p>
            <a:pPr algn="l"/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新的桶负载平衡策略</a:t>
            </a:r>
          </a:p>
        </p:txBody>
      </p:sp>
    </p:spTree>
    <p:extLst>
      <p:ext uri="{BB962C8B-B14F-4D97-AF65-F5344CB8AC3E}">
        <p14:creationId xmlns:p14="http://schemas.microsoft.com/office/powerpoint/2010/main" val="1825201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id="{2D046553-8756-3E4E-8DF7-66B683BEED8B}"/>
              </a:ext>
            </a:extLst>
          </p:cNvPr>
          <p:cNvSpPr txBox="1">
            <a:spLocks/>
          </p:cNvSpPr>
          <p:nvPr/>
        </p:nvSpPr>
        <p:spPr bwMode="auto">
          <a:xfrm>
            <a:off x="393982" y="941289"/>
            <a:ext cx="8229600" cy="8636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300" b="1" kern="120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黑体" panose="02010609060101010101" pitchFamily="49" charset="-122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Lucida Sans" panose="020B0602030504020204" pitchFamily="34" charset="0"/>
                <a:ea typeface="黑体" panose="02010609060101010101" pitchFamily="49" charset="-122"/>
                <a:cs typeface="黑体" panose="02010609060101010101" pitchFamily="49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Lucida Sans" panose="020B0602030504020204" pitchFamily="34" charset="0"/>
                <a:ea typeface="黑体" panose="02010609060101010101" pitchFamily="49" charset="-122"/>
                <a:cs typeface="黑体" panose="02010609060101010101" pitchFamily="49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Lucida Sans" panose="020B0602030504020204" pitchFamily="34" charset="0"/>
                <a:ea typeface="黑体" panose="02010609060101010101" pitchFamily="49" charset="-122"/>
                <a:cs typeface="黑体" panose="02010609060101010101" pitchFamily="49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Lucida Sans" panose="020B0602030504020204" pitchFamily="34" charset="0"/>
                <a:ea typeface="黑体" panose="02010609060101010101" pitchFamily="49" charset="-122"/>
                <a:cs typeface="黑体" panose="02010609060101010101" pitchFamily="49" charset="-122"/>
              </a:defRPr>
            </a:lvl5pPr>
            <a:lvl6pPr marL="3429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Lucida Sans" panose="020B0602030504020204" pitchFamily="34" charset="0"/>
                <a:ea typeface="黑体" panose="02010609060101010101" pitchFamily="49" charset="-122"/>
              </a:defRPr>
            </a:lvl6pPr>
            <a:lvl7pPr marL="6858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Lucida Sans" panose="020B0602030504020204" pitchFamily="34" charset="0"/>
                <a:ea typeface="黑体" panose="02010609060101010101" pitchFamily="49" charset="-122"/>
              </a:defRPr>
            </a:lvl7pPr>
            <a:lvl8pPr marL="10287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Lucida Sans" panose="020B0602030504020204" pitchFamily="34" charset="0"/>
                <a:ea typeface="黑体" panose="02010609060101010101" pitchFamily="49" charset="-122"/>
              </a:defRPr>
            </a:lvl8pPr>
            <a:lvl9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Lucida Sans" panose="020B0602030504020204" pitchFamily="34" charset="0"/>
                <a:ea typeface="黑体" panose="02010609060101010101" pitchFamily="49" charset="-122"/>
              </a:defRPr>
            </a:lvl9pPr>
          </a:lstStyle>
          <a:p>
            <a:pPr algn="l"/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乐观的、轻量级的</a:t>
            </a:r>
            <a:r>
              <a:rPr lang="en-US" altLang="zh-CN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lock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B32C8C8-2F62-954A-977B-033827EE508F}"/>
              </a:ext>
            </a:extLst>
          </p:cNvPr>
          <p:cNvSpPr txBox="1"/>
          <p:nvPr/>
        </p:nvSpPr>
        <p:spPr>
          <a:xfrm>
            <a:off x="636177" y="1967061"/>
            <a:ext cx="7527090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</a:t>
            </a:r>
            <a:r>
              <a:rPr lang="en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Dash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使用乐观、</a:t>
            </a:r>
            <a:r>
              <a:rPr lang="zh-CN" altLang="e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轻量级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的锁，类似于乐观并发控制技术。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0"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在执行插入操作时，将遵循传统的桶级锁定来锁定受影响的桶。而允许在不持有任何锁的情况下进行搜索操作，从而避免写</a:t>
            </a:r>
            <a:r>
              <a:rPr lang="en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PM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。</a:t>
            </a:r>
          </a:p>
          <a:p>
            <a:endParaRPr lang="zh-CN" altLang="en-US" sz="2400" dirty="0"/>
          </a:p>
          <a:p>
            <a:endParaRPr lang="zh-CN" altLang="en-US" dirty="0">
              <a:solidFill>
                <a:srgbClr val="0B7C39"/>
              </a:solidFill>
            </a:endParaRPr>
          </a:p>
          <a:p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61874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216F27D8-AE1B-F94E-ACE1-EAB50801E16A}"/>
              </a:ext>
            </a:extLst>
          </p:cNvPr>
          <p:cNvSpPr txBox="1">
            <a:spLocks/>
          </p:cNvSpPr>
          <p:nvPr/>
        </p:nvSpPr>
        <p:spPr bwMode="auto">
          <a:xfrm>
            <a:off x="393982" y="941289"/>
            <a:ext cx="8229600" cy="8636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300" b="1" kern="120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黑体" panose="02010609060101010101" pitchFamily="49" charset="-122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Lucida Sans" panose="020B0602030504020204" pitchFamily="34" charset="0"/>
                <a:ea typeface="黑体" panose="02010609060101010101" pitchFamily="49" charset="-122"/>
                <a:cs typeface="黑体" panose="02010609060101010101" pitchFamily="49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Lucida Sans" panose="020B0602030504020204" pitchFamily="34" charset="0"/>
                <a:ea typeface="黑体" panose="02010609060101010101" pitchFamily="49" charset="-122"/>
                <a:cs typeface="黑体" panose="02010609060101010101" pitchFamily="49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Lucida Sans" panose="020B0602030504020204" pitchFamily="34" charset="0"/>
                <a:ea typeface="黑体" panose="02010609060101010101" pitchFamily="49" charset="-122"/>
                <a:cs typeface="黑体" panose="02010609060101010101" pitchFamily="49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Lucida Sans" panose="020B0602030504020204" pitchFamily="34" charset="0"/>
                <a:ea typeface="黑体" panose="02010609060101010101" pitchFamily="49" charset="-122"/>
                <a:cs typeface="黑体" panose="02010609060101010101" pitchFamily="49" charset="-122"/>
              </a:defRPr>
            </a:lvl5pPr>
            <a:lvl6pPr marL="3429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Lucida Sans" panose="020B0602030504020204" pitchFamily="34" charset="0"/>
                <a:ea typeface="黑体" panose="02010609060101010101" pitchFamily="49" charset="-122"/>
              </a:defRPr>
            </a:lvl6pPr>
            <a:lvl7pPr marL="6858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Lucida Sans" panose="020B0602030504020204" pitchFamily="34" charset="0"/>
                <a:ea typeface="黑体" panose="02010609060101010101" pitchFamily="49" charset="-122"/>
              </a:defRPr>
            </a:lvl7pPr>
            <a:lvl8pPr marL="10287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Lucida Sans" panose="020B0602030504020204" pitchFamily="34" charset="0"/>
                <a:ea typeface="黑体" panose="02010609060101010101" pitchFamily="49" charset="-122"/>
              </a:defRPr>
            </a:lvl8pPr>
            <a:lvl9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Lucida Sans" panose="020B0602030504020204" pitchFamily="34" charset="0"/>
                <a:ea typeface="黑体" panose="02010609060101010101" pitchFamily="49" charset="-122"/>
              </a:defRPr>
            </a:lvl9pPr>
          </a:lstStyle>
          <a:p>
            <a:pPr algn="l"/>
            <a:r>
              <a:rPr lang="en-US" altLang="zh-CN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4</a:t>
            </a:r>
            <a:r>
              <a:rPr lang="zh-CN" alt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即时恢复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382DC50-F52B-B34B-A304-3E2FE511CBA4}"/>
              </a:ext>
            </a:extLst>
          </p:cNvPr>
          <p:cNvSpPr txBox="1"/>
          <p:nvPr/>
        </p:nvSpPr>
        <p:spPr>
          <a:xfrm>
            <a:off x="745237" y="1804889"/>
            <a:ext cx="7527090" cy="386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恢复一个数据段需要四个步骤：</a:t>
            </a:r>
            <a:endParaRPr lang="en-US" altLang="zh-CN" sz="2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zh-CN" alt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清除桶锁；</a:t>
            </a:r>
            <a:endParaRPr lang="en-US" altLang="zh-CN" sz="2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r>
              <a:rPr lang="zh-CN" alt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移除重复记录；</a:t>
            </a:r>
            <a:endParaRPr lang="en-US" altLang="zh-CN" sz="2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r>
              <a:rPr lang="zh-CN" alt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重建溢出元数据；</a:t>
            </a:r>
            <a:endParaRPr lang="en-US" altLang="zh-CN" sz="2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r>
              <a:rPr lang="zh-CN" alt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继续进行</a:t>
            </a:r>
            <a:r>
              <a:rPr lang="en" altLang="zh-CN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SMO</a:t>
            </a:r>
            <a:r>
              <a:rPr lang="zh-CN" altLang="en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。</a:t>
            </a:r>
            <a:endParaRPr lang="en-US" altLang="zh-CN" sz="2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</a:t>
            </a:r>
            <a:r>
              <a:rPr lang="zh-CN" altLang="en-US" sz="2200" dirty="0">
                <a:solidFill>
                  <a:srgbClr val="0B7C39"/>
                </a:solidFill>
              </a:rPr>
              <a:t>有些锁可能在崩溃时处于锁定状态，因此每个存储桶中的每个锁都需要重置。而通过检查相邻桶中的指纹来检测是否有重复数据记录。这样使得检查是轻量级的，因为只有在指纹匹配的情况下才需要真正的</a:t>
            </a:r>
            <a:r>
              <a:rPr lang="en-US" altLang="zh-CN" sz="2200" dirty="0">
                <a:solidFill>
                  <a:srgbClr val="0B7C39"/>
                </a:solidFill>
              </a:rPr>
              <a:t>key</a:t>
            </a:r>
            <a:r>
              <a:rPr lang="zh-CN" altLang="en-US" sz="2200" dirty="0">
                <a:solidFill>
                  <a:srgbClr val="0B7C39"/>
                </a:solidFill>
              </a:rPr>
              <a:t>比较。</a:t>
            </a:r>
            <a:endParaRPr lang="zh-CN" altLang="en-US" dirty="0">
              <a:solidFill>
                <a:srgbClr val="0B7C3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80054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 descr="图片包含 图表&#10;&#10;描述已自动生成">
            <a:extLst>
              <a:ext uri="{FF2B5EF4-FFF2-40B4-BE49-F238E27FC236}">
                <a16:creationId xmlns:a16="http://schemas.microsoft.com/office/drawing/2014/main" id="{85A95C46-7186-A745-8783-3850D3EDFE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700" y="2248142"/>
            <a:ext cx="7340600" cy="3225800"/>
          </a:xfrm>
        </p:spPr>
      </p:pic>
      <p:sp>
        <p:nvSpPr>
          <p:cNvPr id="6" name="标题 1">
            <a:extLst>
              <a:ext uri="{FF2B5EF4-FFF2-40B4-BE49-F238E27FC236}">
                <a16:creationId xmlns:a16="http://schemas.microsoft.com/office/drawing/2014/main" id="{96943191-A0CF-3549-9102-701ED27B2375}"/>
              </a:ext>
            </a:extLst>
          </p:cNvPr>
          <p:cNvSpPr txBox="1">
            <a:spLocks/>
          </p:cNvSpPr>
          <p:nvPr/>
        </p:nvSpPr>
        <p:spPr bwMode="auto">
          <a:xfrm>
            <a:off x="393982" y="941289"/>
            <a:ext cx="8229600" cy="8636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300" b="1" kern="120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黑体" panose="02010609060101010101" pitchFamily="49" charset="-122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Lucida Sans" panose="020B0602030504020204" pitchFamily="34" charset="0"/>
                <a:ea typeface="黑体" panose="02010609060101010101" pitchFamily="49" charset="-122"/>
                <a:cs typeface="黑体" panose="02010609060101010101" pitchFamily="49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Lucida Sans" panose="020B0602030504020204" pitchFamily="34" charset="0"/>
                <a:ea typeface="黑体" panose="02010609060101010101" pitchFamily="49" charset="-122"/>
                <a:cs typeface="黑体" panose="02010609060101010101" pitchFamily="49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Lucida Sans" panose="020B0602030504020204" pitchFamily="34" charset="0"/>
                <a:ea typeface="黑体" panose="02010609060101010101" pitchFamily="49" charset="-122"/>
                <a:cs typeface="黑体" panose="02010609060101010101" pitchFamily="49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Lucida Sans" panose="020B0602030504020204" pitchFamily="34" charset="0"/>
                <a:ea typeface="黑体" panose="02010609060101010101" pitchFamily="49" charset="-122"/>
                <a:cs typeface="黑体" panose="02010609060101010101" pitchFamily="49" charset="-122"/>
              </a:defRPr>
            </a:lvl5pPr>
            <a:lvl6pPr marL="3429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Lucida Sans" panose="020B0602030504020204" pitchFamily="34" charset="0"/>
                <a:ea typeface="黑体" panose="02010609060101010101" pitchFamily="49" charset="-122"/>
              </a:defRPr>
            </a:lvl6pPr>
            <a:lvl7pPr marL="6858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Lucida Sans" panose="020B0602030504020204" pitchFamily="34" charset="0"/>
                <a:ea typeface="黑体" panose="02010609060101010101" pitchFamily="49" charset="-122"/>
              </a:defRPr>
            </a:lvl7pPr>
            <a:lvl8pPr marL="10287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Lucida Sans" panose="020B0602030504020204" pitchFamily="34" charset="0"/>
                <a:ea typeface="黑体" panose="02010609060101010101" pitchFamily="49" charset="-122"/>
              </a:defRPr>
            </a:lvl8pPr>
            <a:lvl9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Lucida Sans" panose="020B0602030504020204" pitchFamily="34" charset="0"/>
                <a:ea typeface="黑体" panose="02010609060101010101" pitchFamily="49" charset="-122"/>
              </a:defRPr>
            </a:lvl9pPr>
          </a:lstStyle>
          <a:p>
            <a:pPr algn="l"/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实验结果</a:t>
            </a:r>
          </a:p>
        </p:txBody>
      </p:sp>
    </p:spTree>
    <p:extLst>
      <p:ext uri="{BB962C8B-B14F-4D97-AF65-F5344CB8AC3E}">
        <p14:creationId xmlns:p14="http://schemas.microsoft.com/office/powerpoint/2010/main" val="19192436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 descr="折线图&#10;&#10;描述已自动生成">
            <a:extLst>
              <a:ext uri="{FF2B5EF4-FFF2-40B4-BE49-F238E27FC236}">
                <a16:creationId xmlns:a16="http://schemas.microsoft.com/office/drawing/2014/main" id="{F5CB620B-3527-D340-B2E4-93F1798D5F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470" y="1924382"/>
            <a:ext cx="8229600" cy="1805979"/>
          </a:xfrm>
        </p:spPr>
      </p:pic>
      <p:pic>
        <p:nvPicPr>
          <p:cNvPr id="7" name="图片 6" descr="图形用户界面, 图示, 应用程序, 表格&#10;&#10;描述已自动生成">
            <a:extLst>
              <a:ext uri="{FF2B5EF4-FFF2-40B4-BE49-F238E27FC236}">
                <a16:creationId xmlns:a16="http://schemas.microsoft.com/office/drawing/2014/main" id="{AED3AB86-D7B5-4341-82B3-60853CD162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470" y="3954530"/>
            <a:ext cx="8229600" cy="1886684"/>
          </a:xfrm>
          <a:prstGeom prst="rect">
            <a:avLst/>
          </a:prstGeom>
        </p:spPr>
      </p:pic>
      <p:sp>
        <p:nvSpPr>
          <p:cNvPr id="8" name="标题 1">
            <a:extLst>
              <a:ext uri="{FF2B5EF4-FFF2-40B4-BE49-F238E27FC236}">
                <a16:creationId xmlns:a16="http://schemas.microsoft.com/office/drawing/2014/main" id="{03983065-F29E-4442-B45C-1FE3B1AF6F51}"/>
              </a:ext>
            </a:extLst>
          </p:cNvPr>
          <p:cNvSpPr txBox="1">
            <a:spLocks/>
          </p:cNvSpPr>
          <p:nvPr/>
        </p:nvSpPr>
        <p:spPr bwMode="auto">
          <a:xfrm>
            <a:off x="393982" y="941289"/>
            <a:ext cx="8229600" cy="8636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300" b="1" kern="120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黑体" panose="02010609060101010101" pitchFamily="49" charset="-122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Lucida Sans" panose="020B0602030504020204" pitchFamily="34" charset="0"/>
                <a:ea typeface="黑体" panose="02010609060101010101" pitchFamily="49" charset="-122"/>
                <a:cs typeface="黑体" panose="02010609060101010101" pitchFamily="49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Lucida Sans" panose="020B0602030504020204" pitchFamily="34" charset="0"/>
                <a:ea typeface="黑体" panose="02010609060101010101" pitchFamily="49" charset="-122"/>
                <a:cs typeface="黑体" panose="02010609060101010101" pitchFamily="49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Lucida Sans" panose="020B0602030504020204" pitchFamily="34" charset="0"/>
                <a:ea typeface="黑体" panose="02010609060101010101" pitchFamily="49" charset="-122"/>
                <a:cs typeface="黑体" panose="02010609060101010101" pitchFamily="49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Lucida Sans" panose="020B0602030504020204" pitchFamily="34" charset="0"/>
                <a:ea typeface="黑体" panose="02010609060101010101" pitchFamily="49" charset="-122"/>
                <a:cs typeface="黑体" panose="02010609060101010101" pitchFamily="49" charset="-122"/>
              </a:defRPr>
            </a:lvl5pPr>
            <a:lvl6pPr marL="3429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Lucida Sans" panose="020B0602030504020204" pitchFamily="34" charset="0"/>
                <a:ea typeface="黑体" panose="02010609060101010101" pitchFamily="49" charset="-122"/>
              </a:defRPr>
            </a:lvl6pPr>
            <a:lvl7pPr marL="6858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Lucida Sans" panose="020B0602030504020204" pitchFamily="34" charset="0"/>
                <a:ea typeface="黑体" panose="02010609060101010101" pitchFamily="49" charset="-122"/>
              </a:defRPr>
            </a:lvl7pPr>
            <a:lvl8pPr marL="10287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Lucida Sans" panose="020B0602030504020204" pitchFamily="34" charset="0"/>
                <a:ea typeface="黑体" panose="02010609060101010101" pitchFamily="49" charset="-122"/>
              </a:defRPr>
            </a:lvl8pPr>
            <a:lvl9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3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Lucida Sans" panose="020B0602030504020204" pitchFamily="34" charset="0"/>
                <a:ea typeface="黑体" panose="02010609060101010101" pitchFamily="49" charset="-122"/>
              </a:defRPr>
            </a:lvl9pPr>
          </a:lstStyle>
          <a:p>
            <a:pPr algn="l"/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实验结果</a:t>
            </a:r>
          </a:p>
        </p:txBody>
      </p:sp>
    </p:spTree>
    <p:extLst>
      <p:ext uri="{BB962C8B-B14F-4D97-AF65-F5344CB8AC3E}">
        <p14:creationId xmlns:p14="http://schemas.microsoft.com/office/powerpoint/2010/main" val="2156947037"/>
      </p:ext>
    </p:extLst>
  </p:cSld>
  <p:clrMapOvr>
    <a:masterClrMapping/>
  </p:clrMapOvr>
</p:sld>
</file>

<file path=ppt/theme/theme1.xml><?xml version="1.0" encoding="utf-8"?>
<a:theme xmlns:a="http://schemas.openxmlformats.org/drawingml/2006/main" name="WNLO">
  <a:themeElements>
    <a:clrScheme name="1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onsolas-Verdana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>
          <a:outerShdw dist="107763" dir="2700000" algn="ctr" rotWithShape="0">
            <a:schemeClr val="bg2">
              <a:alpha val="50000"/>
            </a:schemeClr>
          </a:outerShdw>
        </a:effectLst>
      </a:spPr>
      <a:bodyPr vert="horz" wrap="none" lIns="91440" tIns="45720" rIns="91440" bIns="45720" numCol="1" anchor="t" anchorCtr="0" compatLnSpc="1">
        <a:spAutoFit/>
      </a:bodyPr>
      <a:lstStyle>
        <a:defPPr marL="276225" marR="0" indent="-276225" algn="l" defTabSz="914400" rtl="0" eaLnBrk="1" fontAlgn="base" latinLnBrk="0" hangingPunct="1">
          <a:lnSpc>
            <a:spcPct val="110000"/>
          </a:lnSpc>
          <a:spcBef>
            <a:spcPct val="20000"/>
          </a:spcBef>
          <a:spcAft>
            <a:spcPct val="0"/>
          </a:spcAft>
          <a:buClr>
            <a:srgbClr val="3366FF"/>
          </a:buClr>
          <a:buSzPct val="75000"/>
          <a:buFont typeface="Wingdings" panose="05000000000000000000" pitchFamily="2" charset="2"/>
          <a:buNone/>
          <a:defRPr kumimoji="1" lang="zh-CN" altLang="en-US" sz="2000" b="0" i="0" u="none" strike="noStrike" cap="none" normalizeH="0" baseline="0" smtClean="0">
            <a:ln>
              <a:noFill/>
            </a:ln>
            <a:solidFill>
              <a:srgbClr val="FF3300"/>
            </a:solidFill>
            <a:effectLst/>
            <a:latin typeface="Arial" panose="020B0604020202020204" pitchFamily="34" charset="0"/>
            <a:ea typeface="黑体" panose="02010609060101010101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>
          <a:outerShdw dist="107763" dir="2700000" algn="ctr" rotWithShape="0">
            <a:schemeClr val="bg2">
              <a:alpha val="50000"/>
            </a:schemeClr>
          </a:outerShdw>
        </a:effectLst>
      </a:spPr>
      <a:bodyPr vert="horz" wrap="none" lIns="91440" tIns="45720" rIns="91440" bIns="45720" numCol="1" anchor="t" anchorCtr="0" compatLnSpc="1">
        <a:spAutoFit/>
      </a:bodyPr>
      <a:lstStyle>
        <a:defPPr marL="276225" marR="0" indent="-276225" algn="l" defTabSz="914400" rtl="0" eaLnBrk="1" fontAlgn="base" latinLnBrk="0" hangingPunct="1">
          <a:lnSpc>
            <a:spcPct val="110000"/>
          </a:lnSpc>
          <a:spcBef>
            <a:spcPct val="20000"/>
          </a:spcBef>
          <a:spcAft>
            <a:spcPct val="0"/>
          </a:spcAft>
          <a:buClr>
            <a:srgbClr val="3366FF"/>
          </a:buClr>
          <a:buSzPct val="75000"/>
          <a:buFont typeface="Wingdings" panose="05000000000000000000" pitchFamily="2" charset="2"/>
          <a:buNone/>
          <a:defRPr kumimoji="1" lang="zh-CN" altLang="en-US" sz="2000" b="0" i="0" u="none" strike="noStrike" cap="none" normalizeH="0" baseline="0" smtClean="0">
            <a:ln>
              <a:noFill/>
            </a:ln>
            <a:solidFill>
              <a:srgbClr val="FF3300"/>
            </a:solidFill>
            <a:effectLst/>
            <a:latin typeface="Arial" panose="020B0604020202020204" pitchFamily="34" charset="0"/>
            <a:ea typeface="黑体" panose="02010609060101010101" pitchFamily="49" charset="-122"/>
          </a:defRPr>
        </a:defPPr>
      </a:lstStyle>
    </a:lnDef>
  </a:objectDefaults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WNLO">
  <a:themeElements>
    <a:clrScheme name="1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onsolas-Verdana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>
          <a:outerShdw dist="107763" dir="2700000" algn="ctr" rotWithShape="0">
            <a:schemeClr val="bg2">
              <a:alpha val="50000"/>
            </a:schemeClr>
          </a:outerShdw>
        </a:effectLst>
      </a:spPr>
      <a:bodyPr vert="horz" wrap="none" lIns="91440" tIns="45720" rIns="91440" bIns="45720" numCol="1" anchor="t" anchorCtr="0" compatLnSpc="1">
        <a:spAutoFit/>
      </a:bodyPr>
      <a:lstStyle>
        <a:defPPr marL="276225" marR="0" indent="-276225" algn="l" defTabSz="914400" rtl="0" eaLnBrk="1" fontAlgn="base" latinLnBrk="0" hangingPunct="1">
          <a:lnSpc>
            <a:spcPct val="110000"/>
          </a:lnSpc>
          <a:spcBef>
            <a:spcPct val="20000"/>
          </a:spcBef>
          <a:spcAft>
            <a:spcPct val="0"/>
          </a:spcAft>
          <a:buClr>
            <a:srgbClr val="3366FF"/>
          </a:buClr>
          <a:buSzPct val="75000"/>
          <a:buFont typeface="Wingdings" panose="05000000000000000000" pitchFamily="2" charset="2"/>
          <a:buNone/>
          <a:defRPr kumimoji="1" lang="zh-CN" altLang="en-US" sz="2000" b="0" i="0" u="none" strike="noStrike" cap="none" normalizeH="0" baseline="0" smtClean="0">
            <a:ln>
              <a:noFill/>
            </a:ln>
            <a:solidFill>
              <a:srgbClr val="FF3300"/>
            </a:solidFill>
            <a:effectLst/>
            <a:latin typeface="Arial" panose="020B0604020202020204" pitchFamily="34" charset="0"/>
            <a:ea typeface="黑体" panose="02010609060101010101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>
          <a:outerShdw dist="107763" dir="2700000" algn="ctr" rotWithShape="0">
            <a:schemeClr val="bg2">
              <a:alpha val="50000"/>
            </a:schemeClr>
          </a:outerShdw>
        </a:effectLst>
      </a:spPr>
      <a:bodyPr vert="horz" wrap="none" lIns="91440" tIns="45720" rIns="91440" bIns="45720" numCol="1" anchor="t" anchorCtr="0" compatLnSpc="1">
        <a:spAutoFit/>
      </a:bodyPr>
      <a:lstStyle>
        <a:defPPr marL="276225" marR="0" indent="-276225" algn="l" defTabSz="914400" rtl="0" eaLnBrk="1" fontAlgn="base" latinLnBrk="0" hangingPunct="1">
          <a:lnSpc>
            <a:spcPct val="110000"/>
          </a:lnSpc>
          <a:spcBef>
            <a:spcPct val="20000"/>
          </a:spcBef>
          <a:spcAft>
            <a:spcPct val="0"/>
          </a:spcAft>
          <a:buClr>
            <a:srgbClr val="3366FF"/>
          </a:buClr>
          <a:buSzPct val="75000"/>
          <a:buFont typeface="Wingdings" panose="05000000000000000000" pitchFamily="2" charset="2"/>
          <a:buNone/>
          <a:defRPr kumimoji="1" lang="zh-CN" altLang="en-US" sz="2000" b="0" i="0" u="none" strike="noStrike" cap="none" normalizeH="0" baseline="0" smtClean="0">
            <a:ln>
              <a:noFill/>
            </a:ln>
            <a:solidFill>
              <a:srgbClr val="FF3300"/>
            </a:solidFill>
            <a:effectLst/>
            <a:latin typeface="Arial" panose="020B0604020202020204" pitchFamily="34" charset="0"/>
            <a:ea typeface="黑体" panose="02010609060101010101" pitchFamily="49" charset="-122"/>
          </a:defRPr>
        </a:defPPr>
      </a:lstStyle>
    </a:lnDef>
  </a:objectDefaults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WNLO</Template>
  <TotalTime>536</TotalTime>
  <Words>1267</Words>
  <Application>Microsoft Macintosh PowerPoint</Application>
  <PresentationFormat>全屏显示(4:3)</PresentationFormat>
  <Paragraphs>119</Paragraphs>
  <Slides>11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24" baseType="lpstr">
      <vt:lpstr>等线</vt:lpstr>
      <vt:lpstr>SimHei</vt:lpstr>
      <vt:lpstr>Arial</vt:lpstr>
      <vt:lpstr>Comic Sans MS</vt:lpstr>
      <vt:lpstr>Consolas</vt:lpstr>
      <vt:lpstr>Cooper Black</vt:lpstr>
      <vt:lpstr>Lucida Sans</vt:lpstr>
      <vt:lpstr>Tahoma</vt:lpstr>
      <vt:lpstr>Times</vt:lpstr>
      <vt:lpstr>Verdana</vt:lpstr>
      <vt:lpstr>Wingdings</vt:lpstr>
      <vt:lpstr>WNLO</vt:lpstr>
      <vt:lpstr>1_WNLO</vt:lpstr>
      <vt:lpstr>Dash: Scalable Hashing on  Persistent Memory</vt:lpstr>
      <vt:lpstr>Dash的介绍</vt:lpstr>
      <vt:lpstr>Dash的介绍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谢谢聆听！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网信办姚处汇报</dc:title>
  <dc:creator>Xinyan Zhang</dc:creator>
  <cp:lastModifiedBy>luck0820</cp:lastModifiedBy>
  <cp:revision>295</cp:revision>
  <dcterms:created xsi:type="dcterms:W3CDTF">2019-03-27T13:43:00Z</dcterms:created>
  <dcterms:modified xsi:type="dcterms:W3CDTF">2021-12-17T01:57:57Z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2052-11.1.0.10072</vt:lpwstr>
  </property>
</Properties>
</file>