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70" r:id="rId5"/>
    <p:sldId id="271" r:id="rId6"/>
    <p:sldId id="272" r:id="rId7"/>
    <p:sldId id="261" r:id="rId8"/>
    <p:sldId id="262" r:id="rId9"/>
    <p:sldId id="273" r:id="rId10"/>
    <p:sldId id="274" r:id="rId11"/>
    <p:sldId id="263" r:id="rId12"/>
    <p:sldId id="275" r:id="rId13"/>
    <p:sldId id="280" r:id="rId14"/>
    <p:sldId id="281" r:id="rId15"/>
    <p:sldId id="282" r:id="rId16"/>
    <p:sldId id="266" r:id="rId17"/>
    <p:sldId id="267" r:id="rId18"/>
    <p:sldId id="276" r:id="rId19"/>
    <p:sldId id="277" r:id="rId20"/>
    <p:sldId id="278" r:id="rId21"/>
    <p:sldId id="279" r:id="rId22"/>
    <p:sldId id="26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a:srgbClr val="B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0"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11"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C5DA5-DDB6-4783-8BAD-573B8233D408}" type="datetimeFigureOut">
              <a:rPr lang="zh-CN" altLang="en-US" smtClean="0"/>
              <a:t>2021/12/31</a:t>
            </a:fld>
            <a:endParaRPr lang="zh-CN" altLang="en-US"/>
          </a:p>
        </p:txBody>
      </p:sp>
      <p:sp>
        <p:nvSpPr>
          <p:cNvPr id="1048812"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13"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14"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15"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ADD72-AE5B-41D3-A1AC-1BF24E32A9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幻灯片图像占位符 1"/>
          <p:cNvSpPr>
            <a:spLocks noGrp="1" noRot="1" noChangeAspect="1"/>
          </p:cNvSpPr>
          <p:nvPr>
            <p:ph type="sldImg"/>
          </p:nvPr>
        </p:nvSpPr>
        <p:spPr/>
      </p:sp>
      <p:sp>
        <p:nvSpPr>
          <p:cNvPr id="1048609" name="备注占位符 2"/>
          <p:cNvSpPr>
            <a:spLocks noGrp="1"/>
          </p:cNvSpPr>
          <p:nvPr>
            <p:ph type="body" idx="1"/>
          </p:nvPr>
        </p:nvSpPr>
        <p:spPr/>
        <p:txBody>
          <a:bodyPr/>
          <a:lstStyle/>
          <a:p>
            <a:endParaRPr lang="zh-CN" altLang="en-US" dirty="0"/>
          </a:p>
        </p:txBody>
      </p:sp>
      <p:sp>
        <p:nvSpPr>
          <p:cNvPr id="1048610" name="灯片编号占位符 3"/>
          <p:cNvSpPr>
            <a:spLocks noGrp="1"/>
          </p:cNvSpPr>
          <p:nvPr>
            <p:ph type="sldNum" sz="quarter" idx="5"/>
          </p:nvPr>
        </p:nvSpPr>
        <p:spPr/>
        <p:txBody>
          <a:bodyPr/>
          <a:lstStyle/>
          <a:p>
            <a:fld id="{420ADD72-AE5B-41D3-A1AC-1BF24E32A910}"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幻灯片图像占位符 1"/>
          <p:cNvSpPr>
            <a:spLocks noGrp="1" noRot="1" noChangeAspect="1"/>
          </p:cNvSpPr>
          <p:nvPr>
            <p:ph type="sldImg"/>
          </p:nvPr>
        </p:nvSpPr>
        <p:spPr/>
      </p:sp>
      <p:sp>
        <p:nvSpPr>
          <p:cNvPr id="1048618" name="备注占位符 2"/>
          <p:cNvSpPr>
            <a:spLocks noGrp="1"/>
          </p:cNvSpPr>
          <p:nvPr>
            <p:ph type="body" idx="1"/>
          </p:nvPr>
        </p:nvSpPr>
        <p:spPr/>
        <p:txBody>
          <a:bodyPr/>
          <a:lstStyle/>
          <a:p>
            <a:endParaRPr lang="zh-CN" altLang="en-US" dirty="0"/>
          </a:p>
        </p:txBody>
      </p:sp>
      <p:sp>
        <p:nvSpPr>
          <p:cNvPr id="1048619" name="灯片编号占位符 3"/>
          <p:cNvSpPr>
            <a:spLocks noGrp="1"/>
          </p:cNvSpPr>
          <p:nvPr>
            <p:ph type="sldNum" sz="quarter" idx="5"/>
          </p:nvPr>
        </p:nvSpPr>
        <p:spPr/>
        <p:txBody>
          <a:bodyPr/>
          <a:lstStyle/>
          <a:p>
            <a:fld id="{420ADD72-AE5B-41D3-A1AC-1BF24E32A910}"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幻灯片图像占位符 1"/>
          <p:cNvSpPr>
            <a:spLocks noGrp="1" noRot="1" noChangeAspect="1"/>
          </p:cNvSpPr>
          <p:nvPr>
            <p:ph type="sldImg"/>
          </p:nvPr>
        </p:nvSpPr>
        <p:spPr/>
      </p:sp>
      <p:sp>
        <p:nvSpPr>
          <p:cNvPr id="1048642" name="备注占位符 2"/>
          <p:cNvSpPr>
            <a:spLocks noGrp="1"/>
          </p:cNvSpPr>
          <p:nvPr>
            <p:ph type="body" idx="1"/>
          </p:nvPr>
        </p:nvSpPr>
        <p:spPr/>
        <p:txBody>
          <a:bodyPr/>
          <a:lstStyle/>
          <a:p>
            <a:endParaRPr lang="zh-CN" altLang="en-US" dirty="0"/>
          </a:p>
        </p:txBody>
      </p:sp>
      <p:sp>
        <p:nvSpPr>
          <p:cNvPr id="1048643" name="灯片编号占位符 3"/>
          <p:cNvSpPr>
            <a:spLocks noGrp="1"/>
          </p:cNvSpPr>
          <p:nvPr>
            <p:ph type="sldNum" sz="quarter" idx="5"/>
          </p:nvPr>
        </p:nvSpPr>
        <p:spPr/>
        <p:txBody>
          <a:bodyPr/>
          <a:lstStyle/>
          <a:p>
            <a:fld id="{420ADD72-AE5B-41D3-A1AC-1BF24E32A910}"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endParaRPr lang="zh-CN" altLang="en-US" dirty="0"/>
          </a:p>
        </p:txBody>
      </p:sp>
      <p:sp>
        <p:nvSpPr>
          <p:cNvPr id="1048669" name="灯片编号占位符 3"/>
          <p:cNvSpPr>
            <a:spLocks noGrp="1"/>
          </p:cNvSpPr>
          <p:nvPr>
            <p:ph type="sldNum" sz="quarter" idx="5"/>
          </p:nvPr>
        </p:nvSpPr>
        <p:spPr/>
        <p:txBody>
          <a:bodyPr/>
          <a:lstStyle/>
          <a:p>
            <a:fld id="{420ADD72-AE5B-41D3-A1AC-1BF24E32A910}" type="slidenum">
              <a:rPr lang="zh-CN" altLang="en-US" smtClean="0"/>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幻灯片图像占位符 1"/>
          <p:cNvSpPr>
            <a:spLocks noGrp="1" noRot="1" noChangeAspect="1"/>
          </p:cNvSpPr>
          <p:nvPr>
            <p:ph type="sldImg"/>
          </p:nvPr>
        </p:nvSpPr>
        <p:spPr/>
      </p:sp>
      <p:sp>
        <p:nvSpPr>
          <p:cNvPr id="1048713" name="备注占位符 2"/>
          <p:cNvSpPr>
            <a:spLocks noGrp="1"/>
          </p:cNvSpPr>
          <p:nvPr>
            <p:ph type="body" idx="1"/>
          </p:nvPr>
        </p:nvSpPr>
        <p:spPr/>
        <p:txBody>
          <a:bodyPr/>
          <a:lstStyle/>
          <a:p>
            <a:endParaRPr lang="zh-CN" altLang="en-US" dirty="0"/>
          </a:p>
        </p:txBody>
      </p:sp>
      <p:sp>
        <p:nvSpPr>
          <p:cNvPr id="1048714" name="灯片编号占位符 3"/>
          <p:cNvSpPr>
            <a:spLocks noGrp="1"/>
          </p:cNvSpPr>
          <p:nvPr>
            <p:ph type="sldNum" sz="quarter" idx="5"/>
          </p:nvPr>
        </p:nvSpPr>
        <p:spPr/>
        <p:txBody>
          <a:bodyPr/>
          <a:lstStyle/>
          <a:p>
            <a:fld id="{420ADD72-AE5B-41D3-A1AC-1BF24E32A910}" type="slidenum">
              <a:rPr lang="zh-CN" altLang="en-US" smtClean="0"/>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0ADD72-AE5B-41D3-A1AC-1BF24E32A910}" type="slidenum">
              <a:rPr lang="zh-CN" altLang="en-US" smtClean="0"/>
              <a:t>21</a:t>
            </a:fld>
            <a:endParaRPr lang="zh-CN" altLang="en-US"/>
          </a:p>
        </p:txBody>
      </p:sp>
    </p:spTree>
    <p:extLst>
      <p:ext uri="{BB962C8B-B14F-4D97-AF65-F5344CB8AC3E}">
        <p14:creationId xmlns:p14="http://schemas.microsoft.com/office/powerpoint/2010/main" val="38827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55"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56"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57" name="日期占位符 3"/>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758" name="页脚占位符 4"/>
          <p:cNvSpPr>
            <a:spLocks noGrp="1"/>
          </p:cNvSpPr>
          <p:nvPr>
            <p:ph type="ftr" sz="quarter" idx="11"/>
          </p:nvPr>
        </p:nvSpPr>
        <p:spPr/>
        <p:txBody>
          <a:bodyPr/>
          <a:lstStyle/>
          <a:p>
            <a:endParaRPr lang="zh-CN" altLang="en-US"/>
          </a:p>
        </p:txBody>
      </p:sp>
      <p:sp>
        <p:nvSpPr>
          <p:cNvPr id="1048759"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80" name="标题 1"/>
          <p:cNvSpPr>
            <a:spLocks noGrp="1"/>
          </p:cNvSpPr>
          <p:nvPr>
            <p:ph type="title"/>
          </p:nvPr>
        </p:nvSpPr>
        <p:spPr/>
        <p:txBody>
          <a:bodyPr/>
          <a:lstStyle/>
          <a:p>
            <a:r>
              <a:rPr lang="zh-CN" altLang="en-US"/>
              <a:t>单击此处编辑母版标题样式</a:t>
            </a:r>
          </a:p>
        </p:txBody>
      </p:sp>
      <p:sp>
        <p:nvSpPr>
          <p:cNvPr id="1048781"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2" name="日期占位符 3"/>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783" name="页脚占位符 4"/>
          <p:cNvSpPr>
            <a:spLocks noGrp="1"/>
          </p:cNvSpPr>
          <p:nvPr>
            <p:ph type="ftr" sz="quarter" idx="11"/>
          </p:nvPr>
        </p:nvSpPr>
        <p:spPr/>
        <p:txBody>
          <a:bodyPr/>
          <a:lstStyle/>
          <a:p>
            <a:endParaRPr lang="zh-CN" altLang="en-US"/>
          </a:p>
        </p:txBody>
      </p:sp>
      <p:sp>
        <p:nvSpPr>
          <p:cNvPr id="1048784"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764"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765"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日期占位符 3"/>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767" name="页脚占位符 4"/>
          <p:cNvSpPr>
            <a:spLocks noGrp="1"/>
          </p:cNvSpPr>
          <p:nvPr>
            <p:ph type="ftr" sz="quarter" idx="11"/>
          </p:nvPr>
        </p:nvSpPr>
        <p:spPr/>
        <p:txBody>
          <a:bodyPr/>
          <a:lstStyle/>
          <a:p>
            <a:endParaRPr lang="zh-CN" altLang="en-US"/>
          </a:p>
        </p:txBody>
      </p:sp>
      <p:sp>
        <p:nvSpPr>
          <p:cNvPr id="1048768"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69" name="标题 1"/>
          <p:cNvSpPr>
            <a:spLocks noGrp="1"/>
          </p:cNvSpPr>
          <p:nvPr>
            <p:ph type="title"/>
          </p:nvPr>
        </p:nvSpPr>
        <p:spPr/>
        <p:txBody>
          <a:bodyPr/>
          <a:lstStyle/>
          <a:p>
            <a:r>
              <a:rPr lang="zh-CN" altLang="en-US"/>
              <a:t>单击此处编辑母版标题样式</a:t>
            </a:r>
          </a:p>
        </p:txBody>
      </p:sp>
      <p:sp>
        <p:nvSpPr>
          <p:cNvPr id="1048770"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1" name="日期占位符 3"/>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772" name="页脚占位符 4"/>
          <p:cNvSpPr>
            <a:spLocks noGrp="1"/>
          </p:cNvSpPr>
          <p:nvPr>
            <p:ph type="ftr" sz="quarter" idx="11"/>
          </p:nvPr>
        </p:nvSpPr>
        <p:spPr/>
        <p:txBody>
          <a:bodyPr/>
          <a:lstStyle/>
          <a:p>
            <a:endParaRPr lang="zh-CN" altLang="en-US"/>
          </a:p>
        </p:txBody>
      </p:sp>
      <p:sp>
        <p:nvSpPr>
          <p:cNvPr id="1048773"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85"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86"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87" name="日期占位符 3"/>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788" name="页脚占位符 4"/>
          <p:cNvSpPr>
            <a:spLocks noGrp="1"/>
          </p:cNvSpPr>
          <p:nvPr>
            <p:ph type="ftr" sz="quarter" idx="11"/>
          </p:nvPr>
        </p:nvSpPr>
        <p:spPr/>
        <p:txBody>
          <a:bodyPr/>
          <a:lstStyle/>
          <a:p>
            <a:endParaRPr lang="zh-CN" altLang="en-US"/>
          </a:p>
        </p:txBody>
      </p:sp>
      <p:sp>
        <p:nvSpPr>
          <p:cNvPr id="1048789"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90" name="标题 1"/>
          <p:cNvSpPr>
            <a:spLocks noGrp="1"/>
          </p:cNvSpPr>
          <p:nvPr>
            <p:ph type="title"/>
          </p:nvPr>
        </p:nvSpPr>
        <p:spPr/>
        <p:txBody>
          <a:bodyPr/>
          <a:lstStyle/>
          <a:p>
            <a:r>
              <a:rPr lang="zh-CN" altLang="en-US"/>
              <a:t>单击此处编辑母版标题样式</a:t>
            </a:r>
          </a:p>
        </p:txBody>
      </p:sp>
      <p:sp>
        <p:nvSpPr>
          <p:cNvPr id="1048791"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92"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93" name="日期占位符 4"/>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794" name="页脚占位符 5"/>
          <p:cNvSpPr>
            <a:spLocks noGrp="1"/>
          </p:cNvSpPr>
          <p:nvPr>
            <p:ph type="ftr" sz="quarter" idx="11"/>
          </p:nvPr>
        </p:nvSpPr>
        <p:spPr/>
        <p:txBody>
          <a:bodyPr/>
          <a:lstStyle/>
          <a:p>
            <a:endParaRPr lang="zh-CN" altLang="en-US"/>
          </a:p>
        </p:txBody>
      </p:sp>
      <p:sp>
        <p:nvSpPr>
          <p:cNvPr id="1048795" name="灯片编号占位符 6"/>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96"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97"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98"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99"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00"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01" name="日期占位符 6"/>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802" name="页脚占位符 7"/>
          <p:cNvSpPr>
            <a:spLocks noGrp="1"/>
          </p:cNvSpPr>
          <p:nvPr>
            <p:ph type="ftr" sz="quarter" idx="11"/>
          </p:nvPr>
        </p:nvSpPr>
        <p:spPr/>
        <p:txBody>
          <a:bodyPr/>
          <a:lstStyle/>
          <a:p>
            <a:endParaRPr lang="zh-CN" altLang="en-US"/>
          </a:p>
        </p:txBody>
      </p:sp>
      <p:sp>
        <p:nvSpPr>
          <p:cNvPr id="1048803" name="灯片编号占位符 8"/>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60" name="标题 1"/>
          <p:cNvSpPr>
            <a:spLocks noGrp="1"/>
          </p:cNvSpPr>
          <p:nvPr>
            <p:ph type="title"/>
          </p:nvPr>
        </p:nvSpPr>
        <p:spPr/>
        <p:txBody>
          <a:bodyPr/>
          <a:lstStyle/>
          <a:p>
            <a:r>
              <a:rPr lang="zh-CN" altLang="en-US"/>
              <a:t>单击此处编辑母版标题样式</a:t>
            </a:r>
          </a:p>
        </p:txBody>
      </p:sp>
      <p:sp>
        <p:nvSpPr>
          <p:cNvPr id="1048761" name="日期占位符 2"/>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762" name="页脚占位符 3"/>
          <p:cNvSpPr>
            <a:spLocks noGrp="1"/>
          </p:cNvSpPr>
          <p:nvPr>
            <p:ph type="ftr" sz="quarter" idx="11"/>
          </p:nvPr>
        </p:nvSpPr>
        <p:spPr/>
        <p:txBody>
          <a:bodyPr/>
          <a:lstStyle/>
          <a:p>
            <a:endParaRPr lang="zh-CN" altLang="en-US"/>
          </a:p>
        </p:txBody>
      </p:sp>
      <p:sp>
        <p:nvSpPr>
          <p:cNvPr id="1048763" name="灯片编号占位符 4"/>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8BB3A9AB-8746-4C1F-94A9-E9DF1009E867}" type="slidenum">
              <a:rPr lang="zh-CN" altLang="en-US" smtClean="0"/>
              <a:t>‹#›</a:t>
            </a:fld>
            <a:endParaRPr lang="zh-CN" altLang="en-US"/>
          </a:p>
        </p:txBody>
      </p:sp>
      <p:pic>
        <p:nvPicPr>
          <p:cNvPr id="2097152" name="图片 4"/>
          <p:cNvPicPr>
            <a:picLocks noChangeAspect="1"/>
          </p:cNvPicPr>
          <p:nvPr userDrawn="1"/>
        </p:nvPicPr>
        <p:blipFill>
          <a:blip r:embed="rId2">
            <a:duotone>
              <a:schemeClr val="accent3">
                <a:shade val="45000"/>
                <a:satMod val="135000"/>
              </a:schemeClr>
              <a:prstClr val="white"/>
            </a:duotone>
          </a:blip>
          <a:stretch>
            <a:fillRect/>
          </a:stretch>
        </p:blipFill>
        <p:spPr>
          <a:xfrm>
            <a:off x="0" y="9144"/>
            <a:ext cx="12192000" cy="6839712"/>
          </a:xfrm>
          <a:prstGeom prst="rect">
            <a:avLst/>
          </a:prstGeom>
        </p:spPr>
      </p:pic>
      <p:pic>
        <p:nvPicPr>
          <p:cNvPr id="2097153" name="图片 6"/>
          <p:cNvPicPr>
            <a:picLocks noChangeAspect="1"/>
          </p:cNvPicPr>
          <p:nvPr userDrawn="1"/>
        </p:nvPicPr>
        <p:blipFill>
          <a:blip r:embed="rId3"/>
          <a:stretch>
            <a:fillRect/>
          </a:stretch>
        </p:blipFill>
        <p:spPr>
          <a:xfrm>
            <a:off x="9339943" y="9144"/>
            <a:ext cx="2852057" cy="9612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0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805"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06"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807" name="日期占位符 4"/>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808" name="页脚占位符 5"/>
          <p:cNvSpPr>
            <a:spLocks noGrp="1"/>
          </p:cNvSpPr>
          <p:nvPr>
            <p:ph type="ftr" sz="quarter" idx="11"/>
          </p:nvPr>
        </p:nvSpPr>
        <p:spPr/>
        <p:txBody>
          <a:bodyPr/>
          <a:lstStyle/>
          <a:p>
            <a:endParaRPr lang="zh-CN" altLang="en-US"/>
          </a:p>
        </p:txBody>
      </p:sp>
      <p:sp>
        <p:nvSpPr>
          <p:cNvPr id="1048809" name="灯片编号占位符 6"/>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7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5"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76"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7" name="日期占位符 4"/>
          <p:cNvSpPr>
            <a:spLocks noGrp="1"/>
          </p:cNvSpPr>
          <p:nvPr>
            <p:ph type="dt" sz="half" idx="10"/>
          </p:nvPr>
        </p:nvSpPr>
        <p:spPr/>
        <p:txBody>
          <a:bodyPr/>
          <a:lstStyle/>
          <a:p>
            <a:fld id="{2DB6312D-C53A-4D44-A2A7-742D21FB2715}" type="datetimeFigureOut">
              <a:rPr lang="zh-CN" altLang="en-US" smtClean="0"/>
              <a:t>2021/12/31</a:t>
            </a:fld>
            <a:endParaRPr lang="zh-CN" altLang="en-US"/>
          </a:p>
        </p:txBody>
      </p:sp>
      <p:sp>
        <p:nvSpPr>
          <p:cNvPr id="1048778" name="页脚占位符 5"/>
          <p:cNvSpPr>
            <a:spLocks noGrp="1"/>
          </p:cNvSpPr>
          <p:nvPr>
            <p:ph type="ftr" sz="quarter" idx="11"/>
          </p:nvPr>
        </p:nvSpPr>
        <p:spPr/>
        <p:txBody>
          <a:bodyPr/>
          <a:lstStyle/>
          <a:p>
            <a:endParaRPr lang="zh-CN" altLang="en-US"/>
          </a:p>
        </p:txBody>
      </p:sp>
      <p:sp>
        <p:nvSpPr>
          <p:cNvPr id="1048779" name="灯片编号占位符 6"/>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6312D-C53A-4D44-A2A7-742D21FB2715}" type="datetimeFigureOut">
              <a:rPr lang="zh-CN" altLang="en-US" smtClean="0"/>
              <a:t>2021/12/31</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3A9AB-8746-4C1F-94A9-E9DF1009E86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2"/>
          <p:cNvPicPr>
            <a:picLocks noChangeAspect="1"/>
          </p:cNvPicPr>
          <p:nvPr/>
        </p:nvPicPr>
        <p:blipFill>
          <a:blip r:embed="rId2"/>
          <a:stretch>
            <a:fillRect/>
          </a:stretch>
        </p:blipFill>
        <p:spPr>
          <a:xfrm>
            <a:off x="0" y="9144"/>
            <a:ext cx="12192000" cy="6839712"/>
          </a:xfrm>
          <a:prstGeom prst="rect">
            <a:avLst/>
          </a:prstGeom>
        </p:spPr>
      </p:pic>
      <p:sp>
        <p:nvSpPr>
          <p:cNvPr id="1048584" name="矩形 3"/>
          <p:cNvSpPr/>
          <p:nvPr/>
        </p:nvSpPr>
        <p:spPr>
          <a:xfrm>
            <a:off x="-11106" y="-9144"/>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5" name="图片 7"/>
          <p:cNvPicPr>
            <a:picLocks noChangeAspect="1"/>
          </p:cNvPicPr>
          <p:nvPr/>
        </p:nvPicPr>
        <p:blipFill>
          <a:blip r:embed="rId3"/>
          <a:stretch>
            <a:fillRect/>
          </a:stretch>
        </p:blipFill>
        <p:spPr>
          <a:xfrm>
            <a:off x="22859" y="6780517"/>
            <a:ext cx="12189461" cy="78956"/>
          </a:xfrm>
          <a:prstGeom prst="rect">
            <a:avLst/>
          </a:prstGeom>
        </p:spPr>
      </p:pic>
      <p:pic>
        <p:nvPicPr>
          <p:cNvPr id="2097156" name="图片 1"/>
          <p:cNvPicPr>
            <a:picLocks noChangeAspect="1"/>
          </p:cNvPicPr>
          <p:nvPr/>
        </p:nvPicPr>
        <p:blipFill>
          <a:blip r:embed="rId4"/>
          <a:stretch>
            <a:fillRect/>
          </a:stretch>
        </p:blipFill>
        <p:spPr>
          <a:xfrm>
            <a:off x="12699" y="2612"/>
            <a:ext cx="12192000" cy="36521"/>
          </a:xfrm>
          <a:prstGeom prst="rect">
            <a:avLst/>
          </a:prstGeom>
        </p:spPr>
      </p:pic>
      <p:pic>
        <p:nvPicPr>
          <p:cNvPr id="2097157" name="图片 9"/>
          <p:cNvPicPr>
            <a:picLocks noChangeAspect="1"/>
          </p:cNvPicPr>
          <p:nvPr/>
        </p:nvPicPr>
        <p:blipFill>
          <a:blip r:embed="rId5"/>
          <a:stretch>
            <a:fillRect/>
          </a:stretch>
        </p:blipFill>
        <p:spPr>
          <a:xfrm>
            <a:off x="22859" y="3814443"/>
            <a:ext cx="12190992" cy="2704906"/>
          </a:xfrm>
          <a:prstGeom prst="rect">
            <a:avLst/>
          </a:prstGeom>
        </p:spPr>
      </p:pic>
      <p:pic>
        <p:nvPicPr>
          <p:cNvPr id="2097158" name="图片 11"/>
          <p:cNvPicPr>
            <a:picLocks noChangeAspect="1"/>
          </p:cNvPicPr>
          <p:nvPr/>
        </p:nvPicPr>
        <p:blipFill>
          <a:blip r:embed="rId6"/>
          <a:stretch>
            <a:fillRect/>
          </a:stretch>
        </p:blipFill>
        <p:spPr>
          <a:xfrm>
            <a:off x="4743395" y="740325"/>
            <a:ext cx="2662678" cy="897437"/>
          </a:xfrm>
          <a:prstGeom prst="rect">
            <a:avLst/>
          </a:prstGeom>
        </p:spPr>
      </p:pic>
      <p:sp>
        <p:nvSpPr>
          <p:cNvPr id="1048585" name="文本框 12"/>
          <p:cNvSpPr txBox="1"/>
          <p:nvPr/>
        </p:nvSpPr>
        <p:spPr>
          <a:xfrm>
            <a:off x="2435482" y="1621756"/>
            <a:ext cx="7921520" cy="2062103"/>
          </a:xfrm>
          <a:prstGeom prst="rect">
            <a:avLst/>
          </a:prstGeom>
          <a:noFill/>
        </p:spPr>
        <p:txBody>
          <a:bodyPr wrap="square" rtlCol="0">
            <a:spAutoFit/>
          </a:bodyPr>
          <a:lstStyle/>
          <a:p>
            <a:pPr lvl="0"/>
            <a:r>
              <a:rPr lang="en-US" altLang="zh-CN" sz="3200" b="1" spc="3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Ribbon: Cost-Effective and </a:t>
            </a:r>
            <a:r>
              <a:rPr lang="en-US" altLang="zh-CN" sz="3200" b="1" spc="300" dirty="0" err="1">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QoS</a:t>
            </a:r>
            <a:r>
              <a:rPr lang="en-US" altLang="zh-CN" sz="3200" b="1" spc="3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-Aware Deep Learning Model</a:t>
            </a:r>
          </a:p>
          <a:p>
            <a:pPr lvl="0"/>
            <a:r>
              <a:rPr lang="en-US" altLang="zh-CN" sz="3200" b="1" spc="3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Inference using a Diverse Pool of Cloud Computing Instances</a:t>
            </a:r>
          </a:p>
        </p:txBody>
      </p:sp>
      <p:sp>
        <p:nvSpPr>
          <p:cNvPr id="1048587" name="文本框 14"/>
          <p:cNvSpPr txBox="1"/>
          <p:nvPr/>
        </p:nvSpPr>
        <p:spPr>
          <a:xfrm>
            <a:off x="4282387" y="4444254"/>
            <a:ext cx="4227711" cy="1077218"/>
          </a:xfrm>
          <a:prstGeom prst="rect">
            <a:avLst/>
          </a:prstGeom>
          <a:noFill/>
        </p:spPr>
        <p:txBody>
          <a:bodyPr wrap="square" rtlCol="0">
            <a:spAutoFit/>
          </a:bodyPr>
          <a:lstStyle/>
          <a:p>
            <a:pPr algn="ctr">
              <a:lnSpc>
                <a:spcPct val="150000"/>
              </a:lnSpc>
            </a:pPr>
            <a:r>
              <a:rPr lang="zh-CN" altLang="en-US" sz="1600" b="1" spc="100" dirty="0">
                <a:ea typeface="微软雅黑" panose="020B0503020204020204" pitchFamily="34" charset="-122"/>
                <a:cs typeface="+mn-ea"/>
                <a:sym typeface="Arial" panose="020B0604020202020204" pitchFamily="34" charset="0"/>
              </a:rPr>
              <a:t>汇报人：朱文清</a:t>
            </a:r>
            <a:endParaRPr lang="en-US" altLang="zh-CN" sz="1600" b="1" spc="100" dirty="0">
              <a:ea typeface="微软雅黑" panose="020B0503020204020204" pitchFamily="34" charset="-122"/>
              <a:cs typeface="+mn-ea"/>
              <a:sym typeface="Arial" panose="020B0604020202020204" pitchFamily="34" charset="0"/>
            </a:endParaRPr>
          </a:p>
          <a:p>
            <a:pPr algn="ctr">
              <a:lnSpc>
                <a:spcPct val="150000"/>
              </a:lnSpc>
            </a:pPr>
            <a:r>
              <a:rPr lang="en-US" altLang="zh-CN" sz="1600" b="1" spc="100" dirty="0" err="1">
                <a:ea typeface="微软雅黑" panose="020B0503020204020204" pitchFamily="34" charset="-122"/>
                <a:cs typeface="+mn-ea"/>
              </a:rPr>
              <a:t>M202173700</a:t>
            </a:r>
            <a:endParaRPr lang="zh-CN" altLang="en-US" sz="1600" b="1" spc="100" dirty="0">
              <a:ea typeface="微软雅黑" panose="020B0503020204020204" pitchFamily="34" charset="-122"/>
              <a:cs typeface="+mn-ea"/>
            </a:endParaRPr>
          </a:p>
          <a:p>
            <a:endParaRPr lang="zh-CN" altLang="en-US" sz="1600" spc="100" dirty="0">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44"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5"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6"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机遇与挑战</a:t>
            </a:r>
          </a:p>
        </p:txBody>
      </p:sp>
      <p:sp>
        <p:nvSpPr>
          <p:cNvPr id="1048651" name="矩形 31"/>
          <p:cNvSpPr/>
          <p:nvPr/>
        </p:nvSpPr>
        <p:spPr>
          <a:xfrm>
            <a:off x="579120" y="1406264"/>
            <a:ext cx="3570677"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面临的挑战</a:t>
            </a:r>
          </a:p>
        </p:txBody>
      </p:sp>
      <p:sp>
        <p:nvSpPr>
          <p:cNvPr id="26" name="文本框 20">
            <a:extLst>
              <a:ext uri="{FF2B5EF4-FFF2-40B4-BE49-F238E27FC236}">
                <a16:creationId xmlns:a16="http://schemas.microsoft.com/office/drawing/2014/main" id="{65953D1D-8696-47BB-84D3-95E2FA4E8189}"/>
              </a:ext>
            </a:extLst>
          </p:cNvPr>
          <p:cNvSpPr txBox="1"/>
          <p:nvPr/>
        </p:nvSpPr>
        <p:spPr>
          <a:xfrm>
            <a:off x="6507931" y="1667874"/>
            <a:ext cx="5104949" cy="4296625"/>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找到最优实例搭配的三个难点：</a:t>
            </a:r>
          </a:p>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1.</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随着实例种类的增加，搜索空间的维数也随之增加。</a:t>
            </a:r>
          </a:p>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2.</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实例池配置和</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达标率不能用数学化的公式表达，只能耗费时间和成本测试每个实例池配置</a:t>
            </a:r>
          </a:p>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3.</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搜寻最佳配置时，没有明显有规律的实验结果，有时甚至反常规。例如花费相似的配置可能存在有显著差别的服务质量达标率，花费有显著差别的配置却有相似的</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达标率。</a:t>
            </a:r>
          </a:p>
        </p:txBody>
      </p:sp>
      <p:pic>
        <p:nvPicPr>
          <p:cNvPr id="4" name="图片 3">
            <a:extLst>
              <a:ext uri="{FF2B5EF4-FFF2-40B4-BE49-F238E27FC236}">
                <a16:creationId xmlns:a16="http://schemas.microsoft.com/office/drawing/2014/main" id="{ABF7AEA7-9E3E-49C6-A093-A6ACE3300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07" y="2307047"/>
            <a:ext cx="6097854" cy="2708995"/>
          </a:xfrm>
          <a:prstGeom prst="rect">
            <a:avLst/>
          </a:prstGeom>
        </p:spPr>
      </p:pic>
    </p:spTree>
    <p:extLst>
      <p:ext uri="{BB962C8B-B14F-4D97-AF65-F5344CB8AC3E}">
        <p14:creationId xmlns:p14="http://schemas.microsoft.com/office/powerpoint/2010/main" val="390197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2"/>
          <p:cNvPicPr>
            <a:picLocks noChangeAspect="1"/>
          </p:cNvPicPr>
          <p:nvPr/>
        </p:nvPicPr>
        <p:blipFill>
          <a:blip r:embed="rId3"/>
          <a:stretch>
            <a:fillRect/>
          </a:stretch>
        </p:blipFill>
        <p:spPr>
          <a:xfrm>
            <a:off x="0" y="9144"/>
            <a:ext cx="12192000" cy="6839712"/>
          </a:xfrm>
          <a:prstGeom prst="rect">
            <a:avLst/>
          </a:prstGeom>
        </p:spPr>
      </p:pic>
      <p:sp>
        <p:nvSpPr>
          <p:cNvPr id="1048661" name="矩形 3"/>
          <p:cNvSpPr/>
          <p:nvPr/>
        </p:nvSpPr>
        <p:spPr>
          <a:xfrm>
            <a:off x="-36065" y="-19175"/>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1" name="图片 11"/>
          <p:cNvPicPr>
            <a:picLocks noChangeAspect="1"/>
          </p:cNvPicPr>
          <p:nvPr/>
        </p:nvPicPr>
        <p:blipFill>
          <a:blip r:embed="rId4"/>
          <a:stretch>
            <a:fillRect/>
          </a:stretch>
        </p:blipFill>
        <p:spPr>
          <a:xfrm>
            <a:off x="0" y="19175"/>
            <a:ext cx="3314607" cy="1117165"/>
          </a:xfrm>
          <a:prstGeom prst="rect">
            <a:avLst/>
          </a:prstGeom>
        </p:spPr>
      </p:pic>
      <p:cxnSp>
        <p:nvCxnSpPr>
          <p:cNvPr id="3145748" name="直接连接符 17"/>
          <p:cNvCxnSpPr>
            <a:cxnSpLocks/>
          </p:cNvCxnSpPr>
          <p:nvPr/>
        </p:nvCxnSpPr>
        <p:spPr>
          <a:xfrm flipV="1">
            <a:off x="2685537" y="4333301"/>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49" name="直接连接符 18"/>
          <p:cNvCxnSpPr>
            <a:cxnSpLocks/>
          </p:cNvCxnSpPr>
          <p:nvPr/>
        </p:nvCxnSpPr>
        <p:spPr>
          <a:xfrm flipV="1">
            <a:off x="705537" y="4340145"/>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662" name="矩形 19"/>
          <p:cNvSpPr/>
          <p:nvPr/>
        </p:nvSpPr>
        <p:spPr>
          <a:xfrm>
            <a:off x="1965537" y="4329985"/>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663" name="矩形 45"/>
          <p:cNvSpPr/>
          <p:nvPr/>
        </p:nvSpPr>
        <p:spPr>
          <a:xfrm>
            <a:off x="635091" y="1803246"/>
            <a:ext cx="1452879" cy="1399540"/>
          </a:xfrm>
          <a:prstGeom prst="rect">
            <a:avLst/>
          </a:prstGeom>
          <a:noFill/>
        </p:spPr>
        <p:txBody>
          <a:bodyPr wrap="none" lIns="91440" tIns="45720" rIns="91440" bIns="45720">
            <a:spAutoFit/>
          </a:bodyPr>
          <a:lstStyle/>
          <a:p>
            <a:pPr algn="ctr"/>
            <a:r>
              <a:rPr lang="en-US" altLang="zh-CN" sz="8800" b="1" cap="none" spc="0" dirty="0">
                <a:ln w="0"/>
                <a:solidFill>
                  <a:schemeClr val="tx1">
                    <a:lumMod val="50000"/>
                    <a:lumOff val="50000"/>
                  </a:schemeClr>
                </a:solidFill>
                <a:effectLst/>
              </a:rPr>
              <a:t>03</a:t>
            </a:r>
            <a:endParaRPr lang="zh-CN" altLang="en-US" sz="8800" b="1" cap="none" spc="0" dirty="0">
              <a:ln w="0"/>
              <a:solidFill>
                <a:schemeClr val="tx1">
                  <a:lumMod val="50000"/>
                  <a:lumOff val="50000"/>
                </a:schemeClr>
              </a:solidFill>
              <a:effectLst/>
            </a:endParaRPr>
          </a:p>
        </p:txBody>
      </p:sp>
      <p:sp>
        <p:nvSpPr>
          <p:cNvPr id="1048664" name="文本框 4"/>
          <p:cNvSpPr txBox="1"/>
          <p:nvPr/>
        </p:nvSpPr>
        <p:spPr>
          <a:xfrm>
            <a:off x="635091" y="3287139"/>
            <a:ext cx="6377529"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6000" dirty="0">
                <a:solidFill>
                  <a:srgbClr val="C00000"/>
                </a:solidFill>
                <a:latin typeface="华光标题宋_CNKI" panose="02000500000000000000" pitchFamily="2" charset="-122"/>
                <a:ea typeface="华光标题宋_CNKI" panose="02000500000000000000" pitchFamily="2" charset="-122"/>
              </a:rPr>
              <a:t>RIBBON</a:t>
            </a:r>
            <a:r>
              <a:rPr lang="zh-CN" altLang="en-US" sz="6000" dirty="0">
                <a:solidFill>
                  <a:srgbClr val="C00000"/>
                </a:solidFill>
                <a:latin typeface="华光标题宋_CNKI" panose="02000500000000000000" pitchFamily="2" charset="-122"/>
                <a:ea typeface="华光标题宋_CNKI" panose="02000500000000000000" pitchFamily="2" charset="-122"/>
              </a:rPr>
              <a:t>的设计</a:t>
            </a:r>
            <a:endParaRPr kumimoji="0" lang="zh-CN" altLang="en-US" sz="60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endParaRPr>
          </a:p>
        </p:txBody>
      </p:sp>
      <p:sp>
        <p:nvSpPr>
          <p:cNvPr id="1048665" name="文本框 9"/>
          <p:cNvSpPr txBox="1"/>
          <p:nvPr/>
        </p:nvSpPr>
        <p:spPr>
          <a:xfrm>
            <a:off x="635091" y="4460247"/>
            <a:ext cx="3638429" cy="338554"/>
          </a:xfrm>
          <a:prstGeom prst="rect">
            <a:avLst/>
          </a:prstGeom>
          <a:noFill/>
        </p:spPr>
        <p:txBody>
          <a:bodyPr wrap="square" rtlCol="0">
            <a:spAutoFit/>
          </a:bodyPr>
          <a:lstStyle/>
          <a:p>
            <a:r>
              <a:rPr lang="en-US" altLang="zh-CN" sz="1600" b="1" dirty="0">
                <a:solidFill>
                  <a:schemeClr val="tx1">
                    <a:lumMod val="50000"/>
                    <a:lumOff val="50000"/>
                  </a:schemeClr>
                </a:solidFill>
                <a:latin typeface="Calibri Light" panose="020F0302020204030204" pitchFamily="34" charset="0"/>
                <a:ea typeface="方正兰亭黑_GBK"/>
              </a:rPr>
              <a:t>DESIGN OF RIBBON</a:t>
            </a:r>
          </a:p>
        </p:txBody>
      </p:sp>
      <p:sp>
        <p:nvSpPr>
          <p:cNvPr id="1048666" name="矩形 46"/>
          <p:cNvSpPr/>
          <p:nvPr/>
        </p:nvSpPr>
        <p:spPr>
          <a:xfrm>
            <a:off x="8724901" y="0"/>
            <a:ext cx="3467100" cy="6858000"/>
          </a:xfrm>
          <a:prstGeom prst="rect">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cxnSp>
        <p:nvCxnSpPr>
          <p:cNvPr id="3145750" name="直接连接符 48"/>
          <p:cNvCxnSpPr>
            <a:cxnSpLocks/>
          </p:cNvCxnSpPr>
          <p:nvPr/>
        </p:nvCxnSpPr>
        <p:spPr>
          <a:xfrm>
            <a:off x="8724901" y="5890691"/>
            <a:ext cx="3441667"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51" name="直接连接符 49"/>
          <p:cNvCxnSpPr>
            <a:cxnSpLocks/>
          </p:cNvCxnSpPr>
          <p:nvPr/>
        </p:nvCxnSpPr>
        <p:spPr>
          <a:xfrm>
            <a:off x="9875520" y="6384852"/>
            <a:ext cx="2291048"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52" name="直接连接符 50"/>
          <p:cNvCxnSpPr>
            <a:cxnSpLocks/>
          </p:cNvCxnSpPr>
          <p:nvPr/>
        </p:nvCxnSpPr>
        <p:spPr>
          <a:xfrm>
            <a:off x="11710341" y="3"/>
            <a:ext cx="0" cy="6857997"/>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48"/>
                                        </p:tgtEl>
                                        <p:attrNameLst>
                                          <p:attrName>style.visibility</p:attrName>
                                        </p:attrNameLst>
                                      </p:cBhvr>
                                      <p:to>
                                        <p:strVal val="visible"/>
                                      </p:to>
                                    </p:set>
                                    <p:animEffect transition="in" filter="wipe(right)">
                                      <p:cBhvr>
                                        <p:cTn id="7" dur="500"/>
                                        <p:tgtEl>
                                          <p:spTgt spid="3145748"/>
                                        </p:tgtEl>
                                      </p:cBhvr>
                                    </p:animEffect>
                                  </p:childTnLst>
                                </p:cTn>
                              </p:par>
                              <p:par>
                                <p:cTn id="8" presetID="22" presetClass="exit" presetSubtype="2" fill="hold" nodeType="withEffect">
                                  <p:stCondLst>
                                    <p:cond delay="200"/>
                                  </p:stCondLst>
                                  <p:childTnLst>
                                    <p:animEffect transition="out" filter="wipe(right)">
                                      <p:cBhvr>
                                        <p:cTn id="9" dur="500"/>
                                        <p:tgtEl>
                                          <p:spTgt spid="3145748"/>
                                        </p:tgtEl>
                                      </p:cBhvr>
                                    </p:animEffect>
                                    <p:set>
                                      <p:cBhvr>
                                        <p:cTn id="10" dur="1" fill="hold">
                                          <p:stCondLst>
                                            <p:cond delay="499"/>
                                          </p:stCondLst>
                                        </p:cTn>
                                        <p:tgtEl>
                                          <p:spTgt spid="3145748"/>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49"/>
                                        </p:tgtEl>
                                        <p:attrNameLst>
                                          <p:attrName>style.visibility</p:attrName>
                                        </p:attrNameLst>
                                      </p:cBhvr>
                                      <p:to>
                                        <p:strVal val="visible"/>
                                      </p:to>
                                    </p:set>
                                    <p:animEffect transition="in" filter="wipe(left)">
                                      <p:cBhvr>
                                        <p:cTn id="13" dur="500"/>
                                        <p:tgtEl>
                                          <p:spTgt spid="3145749"/>
                                        </p:tgtEl>
                                      </p:cBhvr>
                                    </p:animEffect>
                                  </p:childTnLst>
                                </p:cTn>
                              </p:par>
                              <p:par>
                                <p:cTn id="14" presetID="22" presetClass="exit" presetSubtype="8" fill="hold" nodeType="withEffect">
                                  <p:stCondLst>
                                    <p:cond delay="200"/>
                                  </p:stCondLst>
                                  <p:childTnLst>
                                    <p:animEffect transition="out" filter="wipe(left)">
                                      <p:cBhvr>
                                        <p:cTn id="15" dur="500"/>
                                        <p:tgtEl>
                                          <p:spTgt spid="3145749"/>
                                        </p:tgtEl>
                                      </p:cBhvr>
                                    </p:animEffect>
                                    <p:set>
                                      <p:cBhvr>
                                        <p:cTn id="16" dur="1" fill="hold">
                                          <p:stCondLst>
                                            <p:cond delay="499"/>
                                          </p:stCondLst>
                                        </p:cTn>
                                        <p:tgtEl>
                                          <p:spTgt spid="31457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44"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5"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6"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RIBBON</a:t>
            </a: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的设计</a:t>
            </a:r>
          </a:p>
        </p:txBody>
      </p:sp>
      <p:sp>
        <p:nvSpPr>
          <p:cNvPr id="1048651" name="矩形 31"/>
          <p:cNvSpPr/>
          <p:nvPr/>
        </p:nvSpPr>
        <p:spPr>
          <a:xfrm>
            <a:off x="579120" y="1406264"/>
            <a:ext cx="453020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RIBBON</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中</a:t>
            </a: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BO</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的工作原理</a:t>
            </a:r>
          </a:p>
        </p:txBody>
      </p:sp>
      <p:sp>
        <p:nvSpPr>
          <p:cNvPr id="26" name="文本框 20">
            <a:extLst>
              <a:ext uri="{FF2B5EF4-FFF2-40B4-BE49-F238E27FC236}">
                <a16:creationId xmlns:a16="http://schemas.microsoft.com/office/drawing/2014/main" id="{65953D1D-8696-47BB-84D3-95E2FA4E8189}"/>
              </a:ext>
            </a:extLst>
          </p:cNvPr>
          <p:cNvSpPr txBox="1"/>
          <p:nvPr/>
        </p:nvSpPr>
        <p:spPr>
          <a:xfrm>
            <a:off x="408807" y="2129218"/>
            <a:ext cx="5104949" cy="1218860"/>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选择贝叶斯优化</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(BO)</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是因为其是一个轻量级的在线学习模型，不需要昂贵的培训，先验知识或数据。</a:t>
            </a:r>
          </a:p>
        </p:txBody>
      </p:sp>
      <p:pic>
        <p:nvPicPr>
          <p:cNvPr id="3" name="图片 2">
            <a:extLst>
              <a:ext uri="{FF2B5EF4-FFF2-40B4-BE49-F238E27FC236}">
                <a16:creationId xmlns:a16="http://schemas.microsoft.com/office/drawing/2014/main" id="{CAB4C287-5AEF-4406-91E6-287655D1E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751" y="2644352"/>
            <a:ext cx="5951217" cy="2210452"/>
          </a:xfrm>
          <a:prstGeom prst="rect">
            <a:avLst/>
          </a:prstGeom>
        </p:spPr>
      </p:pic>
      <p:sp>
        <p:nvSpPr>
          <p:cNvPr id="9" name="文本框 20">
            <a:extLst>
              <a:ext uri="{FF2B5EF4-FFF2-40B4-BE49-F238E27FC236}">
                <a16:creationId xmlns:a16="http://schemas.microsoft.com/office/drawing/2014/main" id="{56F29E88-B5EC-46A3-868B-0966475421B0}"/>
              </a:ext>
            </a:extLst>
          </p:cNvPr>
          <p:cNvSpPr txBox="1"/>
          <p:nvPr/>
        </p:nvSpPr>
        <p:spPr>
          <a:xfrm>
            <a:off x="388792" y="3522683"/>
            <a:ext cx="5380412" cy="2757743"/>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当</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开始采样配置后，它收集到目标函数</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f(x)</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在所采样的配置上的真实值，通过这些真实值更新代理模型</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(surrogate model)</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的值，代理模型反推其他未采样的函数值。</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中同时有相关的采样函数，其采用期望改进的方法，使用</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GP</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均值和方差作为输入，找到提升最高的配置作为下一次的样本。</a:t>
            </a:r>
          </a:p>
        </p:txBody>
      </p:sp>
    </p:spTree>
    <p:extLst>
      <p:ext uri="{BB962C8B-B14F-4D97-AF65-F5344CB8AC3E}">
        <p14:creationId xmlns:p14="http://schemas.microsoft.com/office/powerpoint/2010/main" val="337924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44"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5"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6"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RIBBON</a:t>
            </a: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的设计</a:t>
            </a:r>
          </a:p>
        </p:txBody>
      </p:sp>
      <p:sp>
        <p:nvSpPr>
          <p:cNvPr id="1048651" name="矩形 31"/>
          <p:cNvSpPr/>
          <p:nvPr/>
        </p:nvSpPr>
        <p:spPr>
          <a:xfrm>
            <a:off x="579120" y="1406264"/>
            <a:ext cx="453020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RIBBON</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中目标函数的构建</a:t>
            </a:r>
          </a:p>
        </p:txBody>
      </p:sp>
      <p:sp>
        <p:nvSpPr>
          <p:cNvPr id="26" name="文本框 20">
            <a:extLst>
              <a:ext uri="{FF2B5EF4-FFF2-40B4-BE49-F238E27FC236}">
                <a16:creationId xmlns:a16="http://schemas.microsoft.com/office/drawing/2014/main" id="{65953D1D-8696-47BB-84D3-95E2FA4E8189}"/>
              </a:ext>
            </a:extLst>
          </p:cNvPr>
          <p:cNvSpPr txBox="1"/>
          <p:nvPr/>
        </p:nvSpPr>
        <p:spPr>
          <a:xfrm>
            <a:off x="408807" y="2330844"/>
            <a:ext cx="5104949" cy="1603581"/>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目标函数的原则：当配置满足</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要求，目标函数应引导优化朝向花费更低的方向；当配置未满足</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要求，目标函数应引导优化朝向</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达标率更高的方向。</a:t>
            </a:r>
          </a:p>
        </p:txBody>
      </p:sp>
      <p:pic>
        <p:nvPicPr>
          <p:cNvPr id="3" name="图片 2">
            <a:extLst>
              <a:ext uri="{FF2B5EF4-FFF2-40B4-BE49-F238E27FC236}">
                <a16:creationId xmlns:a16="http://schemas.microsoft.com/office/drawing/2014/main" id="{2428849D-A2D5-4DFE-BBE9-9E200B4B0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545" y="1782200"/>
            <a:ext cx="5399501" cy="1646798"/>
          </a:xfrm>
          <a:prstGeom prst="rect">
            <a:avLst/>
          </a:prstGeom>
        </p:spPr>
      </p:pic>
      <p:sp>
        <p:nvSpPr>
          <p:cNvPr id="9" name="文本框 20">
            <a:extLst>
              <a:ext uri="{FF2B5EF4-FFF2-40B4-BE49-F238E27FC236}">
                <a16:creationId xmlns:a16="http://schemas.microsoft.com/office/drawing/2014/main" id="{980871DE-FB4F-4E94-83C6-AE3FB2904006}"/>
              </a:ext>
            </a:extLst>
          </p:cNvPr>
          <p:cNvSpPr txBox="1"/>
          <p:nvPr/>
        </p:nvSpPr>
        <p:spPr>
          <a:xfrm>
            <a:off x="408807" y="4235146"/>
            <a:ext cx="5104949" cy="1218860"/>
          </a:xfrm>
          <a:prstGeom prst="rect">
            <a:avLst/>
          </a:prstGeom>
          <a:noFill/>
        </p:spPr>
        <p:txBody>
          <a:bodyPr wrap="square" rtlCol="0">
            <a:spAutoFit/>
          </a:bodyPr>
          <a:lstStyle/>
          <a:p>
            <a:pPr lvl="0">
              <a:lnSpc>
                <a:spcPts val="3000"/>
              </a:lnSpc>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右式中，</a:t>
            </a:r>
            <a:r>
              <a:rPr kumimoji="0" lang="en-US" altLang="zh-CN" sz="20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mn-cs"/>
                <a:sym typeface="+mn-ea"/>
              </a:rPr>
              <a:t>R</a:t>
            </a:r>
            <a:r>
              <a:rPr kumimoji="0" lang="en-US" altLang="zh-CN" sz="2000" b="0" i="0" u="none" strike="noStrike" kern="1200" cap="none" spc="0" normalizeH="0" baseline="-25000" noProof="0" dirty="0" err="1">
                <a:ln>
                  <a:noFill/>
                </a:ln>
                <a:solidFill>
                  <a:prstClr val="black"/>
                </a:solidFill>
                <a:effectLst/>
                <a:uLnTx/>
                <a:uFillTx/>
                <a:latin typeface="等线" panose="02010600030101010101" pitchFamily="2" charset="-122"/>
                <a:ea typeface="等线" panose="02010600030101010101" pitchFamily="2" charset="-122"/>
                <a:cs typeface="+mn-cs"/>
                <a:sym typeface="+mn-ea"/>
              </a:rPr>
              <a:t>sat</a:t>
            </a:r>
            <a:r>
              <a:rPr lang="zh-CN" altLang="en-US" sz="2000" dirty="0">
                <a:solidFill>
                  <a:prstClr val="black"/>
                </a:solidFill>
                <a:latin typeface="等线" panose="02010600030101010101" pitchFamily="2" charset="-122"/>
                <a:sym typeface="+mn-ea"/>
              </a:rPr>
              <a:t>表示当前配置的</a:t>
            </a:r>
            <a:r>
              <a:rPr lang="en-US" altLang="zh-CN" sz="2000" dirty="0">
                <a:solidFill>
                  <a:prstClr val="black"/>
                </a:solidFill>
                <a:latin typeface="等线" panose="02010600030101010101" pitchFamily="2" charset="-122"/>
                <a:sym typeface="+mn-ea"/>
              </a:rPr>
              <a:t>QoS</a:t>
            </a:r>
            <a:r>
              <a:rPr lang="zh-CN" altLang="en-US" sz="2000" dirty="0">
                <a:solidFill>
                  <a:prstClr val="black"/>
                </a:solidFill>
                <a:latin typeface="等线" panose="02010600030101010101" pitchFamily="2" charset="-122"/>
                <a:sym typeface="+mn-ea"/>
              </a:rPr>
              <a:t>达标率，常量</a:t>
            </a:r>
            <a:r>
              <a:rPr lang="en-US" altLang="zh-CN" sz="2000" dirty="0" err="1">
                <a:solidFill>
                  <a:prstClr val="black"/>
                </a:solidFill>
                <a:latin typeface="等线" panose="02010600030101010101" pitchFamily="2" charset="-122"/>
                <a:sym typeface="+mn-ea"/>
              </a:rPr>
              <a:t>T</a:t>
            </a:r>
            <a:r>
              <a:rPr lang="en-US" altLang="zh-CN" sz="2000" baseline="-25000" dirty="0" err="1">
                <a:solidFill>
                  <a:prstClr val="black"/>
                </a:solidFill>
                <a:latin typeface="等线" panose="02010600030101010101" pitchFamily="2" charset="-122"/>
                <a:sym typeface="+mn-ea"/>
              </a:rPr>
              <a:t>qos</a:t>
            </a:r>
            <a:r>
              <a:rPr lang="zh-CN" altLang="en-US" sz="2000" dirty="0">
                <a:solidFill>
                  <a:prstClr val="black"/>
                </a:solidFill>
                <a:latin typeface="等线" panose="02010600030101010101" pitchFamily="2" charset="-122"/>
                <a:sym typeface="+mn-ea"/>
              </a:rPr>
              <a:t>为</a:t>
            </a:r>
            <a:r>
              <a:rPr lang="en-US" altLang="zh-CN" sz="2000" dirty="0">
                <a:solidFill>
                  <a:prstClr val="black"/>
                </a:solidFill>
                <a:latin typeface="等线" panose="02010600030101010101" pitchFamily="2" charset="-122"/>
                <a:sym typeface="+mn-ea"/>
              </a:rPr>
              <a:t>QoS</a:t>
            </a:r>
            <a:r>
              <a:rPr lang="zh-CN" altLang="en-US" sz="2000" dirty="0">
                <a:solidFill>
                  <a:prstClr val="black"/>
                </a:solidFill>
                <a:latin typeface="等线" panose="02010600030101010101" pitchFamily="2" charset="-122"/>
                <a:sym typeface="+mn-ea"/>
              </a:rPr>
              <a:t>的目标值，</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x</a:t>
            </a:r>
            <a:r>
              <a:rPr kumimoji="0" lang="en-US" altLang="zh-CN" sz="2000" b="0" i="0" u="none" strike="noStrike" kern="1200" cap="none" spc="0" normalizeH="0" baseline="-2500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i</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实例类型</a:t>
            </a:r>
            <a:r>
              <a:rPr kumimoji="0" lang="en-US" altLang="zh-CN" sz="20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cs typeface="+mn-cs"/>
                <a:sym typeface="+mn-ea"/>
              </a:rPr>
              <a:t>i</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的数量</a:t>
            </a:r>
            <a:r>
              <a:rPr lang="zh-CN" altLang="en-US" sz="2000" dirty="0">
                <a:solidFill>
                  <a:prstClr val="black"/>
                </a:solidFill>
                <a:latin typeface="等线" panose="02010600030101010101" pitchFamily="2" charset="-122"/>
                <a:ea typeface="等线" panose="02010600030101010101" pitchFamily="2" charset="-122"/>
                <a:sym typeface="+mn-ea"/>
              </a:rPr>
              <a:t>，</a:t>
            </a:r>
            <a:r>
              <a:rPr lang="en-US" altLang="zh-CN" sz="2000" dirty="0">
                <a:solidFill>
                  <a:prstClr val="black"/>
                </a:solidFill>
                <a:latin typeface="等线" panose="02010600030101010101" pitchFamily="2" charset="-122"/>
                <a:ea typeface="等线" panose="02010600030101010101" pitchFamily="2" charset="-122"/>
                <a:sym typeface="+mn-ea"/>
              </a:rPr>
              <a:t>m</a:t>
            </a:r>
            <a:r>
              <a:rPr lang="en-US" altLang="zh-CN" sz="2000" baseline="-25000" dirty="0">
                <a:solidFill>
                  <a:prstClr val="black"/>
                </a:solidFill>
                <a:latin typeface="等线" panose="02010600030101010101" pitchFamily="2" charset="-122"/>
                <a:ea typeface="等线" panose="02010600030101010101" pitchFamily="2" charset="-122"/>
                <a:sym typeface="+mn-ea"/>
              </a:rPr>
              <a:t>i</a:t>
            </a:r>
            <a:r>
              <a:rPr lang="zh-CN" altLang="en-US" sz="2000" dirty="0">
                <a:solidFill>
                  <a:prstClr val="black"/>
                </a:solidFill>
                <a:latin typeface="等线" panose="02010600030101010101" pitchFamily="2" charset="-122"/>
                <a:ea typeface="等线" panose="02010600030101010101" pitchFamily="2" charset="-122"/>
                <a:sym typeface="+mn-ea"/>
              </a:rPr>
              <a:t>为实例类型</a:t>
            </a:r>
            <a:r>
              <a:rPr lang="en-US" altLang="zh-CN" sz="2000" dirty="0" err="1">
                <a:solidFill>
                  <a:prstClr val="black"/>
                </a:solidFill>
                <a:latin typeface="等线" panose="02010600030101010101" pitchFamily="2" charset="-122"/>
                <a:ea typeface="等线" panose="02010600030101010101" pitchFamily="2" charset="-122"/>
                <a:sym typeface="+mn-ea"/>
              </a:rPr>
              <a:t>i</a:t>
            </a:r>
            <a:r>
              <a:rPr lang="zh-CN" altLang="en-US" sz="2000" dirty="0">
                <a:solidFill>
                  <a:prstClr val="black"/>
                </a:solidFill>
                <a:latin typeface="等线" panose="02010600030101010101" pitchFamily="2" charset="-122"/>
                <a:ea typeface="等线" panose="02010600030101010101" pitchFamily="2" charset="-122"/>
                <a:sym typeface="+mn-ea"/>
              </a:rPr>
              <a:t>的数量最大值</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p:txBody>
      </p:sp>
    </p:spTree>
    <p:extLst>
      <p:ext uri="{BB962C8B-B14F-4D97-AF65-F5344CB8AC3E}">
        <p14:creationId xmlns:p14="http://schemas.microsoft.com/office/powerpoint/2010/main" val="3569109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44"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5"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6"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RIBBON</a:t>
            </a: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的设计</a:t>
            </a:r>
          </a:p>
        </p:txBody>
      </p:sp>
      <p:sp>
        <p:nvSpPr>
          <p:cNvPr id="1048651" name="矩形 31"/>
          <p:cNvSpPr/>
          <p:nvPr/>
        </p:nvSpPr>
        <p:spPr>
          <a:xfrm>
            <a:off x="579120" y="1406264"/>
            <a:ext cx="572625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RIBBON</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保证最优化过程的收敛性</a:t>
            </a:r>
          </a:p>
        </p:txBody>
      </p:sp>
      <p:sp>
        <p:nvSpPr>
          <p:cNvPr id="26" name="文本框 20">
            <a:extLst>
              <a:ext uri="{FF2B5EF4-FFF2-40B4-BE49-F238E27FC236}">
                <a16:creationId xmlns:a16="http://schemas.microsoft.com/office/drawing/2014/main" id="{65953D1D-8696-47BB-84D3-95E2FA4E8189}"/>
              </a:ext>
            </a:extLst>
          </p:cNvPr>
          <p:cNvSpPr txBox="1"/>
          <p:nvPr/>
        </p:nvSpPr>
        <p:spPr>
          <a:xfrm>
            <a:off x="6776396" y="4995160"/>
            <a:ext cx="5104949" cy="834139"/>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以上目标函数设计和类型参数处理使得最优化过程是可行且收敛的。</a:t>
            </a:r>
          </a:p>
        </p:txBody>
      </p:sp>
      <p:pic>
        <p:nvPicPr>
          <p:cNvPr id="5" name="图片 4">
            <a:extLst>
              <a:ext uri="{FF2B5EF4-FFF2-40B4-BE49-F238E27FC236}">
                <a16:creationId xmlns:a16="http://schemas.microsoft.com/office/drawing/2014/main" id="{462EE103-B486-4A2D-BD3E-923DBB4FD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742" y="1659836"/>
            <a:ext cx="5726258" cy="2778365"/>
          </a:xfrm>
          <a:prstGeom prst="rect">
            <a:avLst/>
          </a:prstGeom>
        </p:spPr>
      </p:pic>
      <p:sp>
        <p:nvSpPr>
          <p:cNvPr id="10" name="文本框 20">
            <a:extLst>
              <a:ext uri="{FF2B5EF4-FFF2-40B4-BE49-F238E27FC236}">
                <a16:creationId xmlns:a16="http://schemas.microsoft.com/office/drawing/2014/main" id="{E065EB5D-917E-41A5-AFEE-1048995E6E09}"/>
              </a:ext>
            </a:extLst>
          </p:cNvPr>
          <p:cNvSpPr txBox="1"/>
          <p:nvPr/>
        </p:nvSpPr>
        <p:spPr>
          <a:xfrm>
            <a:off x="475517" y="2016570"/>
            <a:ext cx="5829861" cy="2373022"/>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为了使采样函数不局限于一个邻近的范围中，</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使用了两种方法来规避这种情况，首先对不满足</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要求的配置，仍然在目标函数中考虑其性能，而不是简单的在函数中返回</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0</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值；其次是在</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BO</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搜索时按配置中实例数量逐次增加的顺序，保证配置的平滑过渡。</a:t>
            </a:r>
          </a:p>
        </p:txBody>
      </p:sp>
      <p:sp>
        <p:nvSpPr>
          <p:cNvPr id="11" name="文本框 20">
            <a:extLst>
              <a:ext uri="{FF2B5EF4-FFF2-40B4-BE49-F238E27FC236}">
                <a16:creationId xmlns:a16="http://schemas.microsoft.com/office/drawing/2014/main" id="{F0E85AD5-DE66-4855-B69C-3F42E3FB8007}"/>
              </a:ext>
            </a:extLst>
          </p:cNvPr>
          <p:cNvSpPr txBox="1"/>
          <p:nvPr/>
        </p:nvSpPr>
        <p:spPr>
          <a:xfrm>
            <a:off x="408807" y="4610440"/>
            <a:ext cx="5687193" cy="1603581"/>
          </a:xfrm>
          <a:prstGeom prst="rect">
            <a:avLst/>
          </a:prstGeom>
          <a:noFill/>
        </p:spPr>
        <p:txBody>
          <a:bodyPr wrap="square" rtlCol="0">
            <a:spAutoFit/>
          </a:bodyPr>
          <a:lstStyle/>
          <a:p>
            <a:pPr lvl="0">
              <a:lnSpc>
                <a:spcPts val="3000"/>
              </a:lnSpc>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由于</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BO</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默认处理的变量值是连续的</a:t>
            </a:r>
            <a:r>
              <a:rPr lang="zh-CN" altLang="en-US" sz="2000" dirty="0">
                <a:solidFill>
                  <a:prstClr val="black"/>
                </a:solidFill>
                <a:latin typeface="等线" panose="02010600030101010101" pitchFamily="2" charset="-122"/>
                <a:sym typeface="+mn-ea"/>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而实验中各实例的数量都为整数，因而使用取整函数将连续的变量值取整，这样做的优点如右图所示，保证了下一次采样的配置不会与前一次的配置相同。</a:t>
            </a:r>
          </a:p>
        </p:txBody>
      </p:sp>
    </p:spTree>
    <p:extLst>
      <p:ext uri="{BB962C8B-B14F-4D97-AF65-F5344CB8AC3E}">
        <p14:creationId xmlns:p14="http://schemas.microsoft.com/office/powerpoint/2010/main" val="423895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44"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5"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6"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RIBBON</a:t>
            </a: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的设计</a:t>
            </a:r>
          </a:p>
        </p:txBody>
      </p:sp>
      <p:sp>
        <p:nvSpPr>
          <p:cNvPr id="1048651" name="矩形 31"/>
          <p:cNvSpPr/>
          <p:nvPr/>
        </p:nvSpPr>
        <p:spPr>
          <a:xfrm>
            <a:off x="579120" y="1406264"/>
            <a:ext cx="453020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RIBBON</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中的其他技巧</a:t>
            </a:r>
          </a:p>
        </p:txBody>
      </p:sp>
      <p:sp>
        <p:nvSpPr>
          <p:cNvPr id="26" name="文本框 20">
            <a:extLst>
              <a:ext uri="{FF2B5EF4-FFF2-40B4-BE49-F238E27FC236}">
                <a16:creationId xmlns:a16="http://schemas.microsoft.com/office/drawing/2014/main" id="{65953D1D-8696-47BB-84D3-95E2FA4E8189}"/>
              </a:ext>
            </a:extLst>
          </p:cNvPr>
          <p:cNvSpPr txBox="1"/>
          <p:nvPr/>
        </p:nvSpPr>
        <p:spPr>
          <a:xfrm>
            <a:off x="408807" y="2347483"/>
            <a:ext cx="6332316" cy="1218860"/>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通过舍弃配置来加速搜索</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当配置</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x</a:t>
            </a:r>
            <a:r>
              <a:rPr kumimoji="0" lang="en-US" altLang="zh-CN" sz="2000" b="0" i="0" u="none" strike="noStrike" kern="1200" cap="none" spc="0" normalizeH="0" baseline="-2500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c</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(C</a:t>
            </a:r>
            <a:r>
              <a:rPr kumimoji="0" lang="en-US" altLang="zh-CN" sz="2000" b="0" i="0" u="none" strike="noStrike" kern="1200" cap="none" spc="0" normalizeH="0" baseline="-2500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i</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表示实例</a:t>
            </a:r>
            <a:r>
              <a:rPr lang="en-US" altLang="zh-CN" sz="2000" dirty="0">
                <a:solidFill>
                  <a:prstClr val="black"/>
                </a:solidFill>
                <a:latin typeface="等线" panose="02010600030101010101" pitchFamily="2" charset="-122"/>
                <a:ea typeface="等线" panose="02010600030101010101" pitchFamily="2" charset="-122"/>
                <a:sym typeface="+mn-ea"/>
              </a:rPr>
              <a:t>i</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的数量</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不满足</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要求时，该实例集合的子集均从搜索空间中舍弃。</a:t>
            </a:r>
            <a:endParaRPr kumimoji="0" lang="zh-CN" altLang="en-US" sz="2000" b="0" i="0" u="none" strike="noStrike" kern="1200" cap="none" spc="0" normalizeH="0" baseline="-2500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p:txBody>
      </p:sp>
      <p:sp>
        <p:nvSpPr>
          <p:cNvPr id="8" name="文本框 20">
            <a:extLst>
              <a:ext uri="{FF2B5EF4-FFF2-40B4-BE49-F238E27FC236}">
                <a16:creationId xmlns:a16="http://schemas.microsoft.com/office/drawing/2014/main" id="{D577D32C-86FC-4076-9815-4B89001D6001}"/>
              </a:ext>
            </a:extLst>
          </p:cNvPr>
          <p:cNvSpPr txBox="1"/>
          <p:nvPr/>
        </p:nvSpPr>
        <p:spPr>
          <a:xfrm>
            <a:off x="408807" y="4037329"/>
            <a:ext cx="6332316" cy="847796"/>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通过完整记录优化过程中的不同配置的性能与成本效益，对负载变化做出快速反应</a:t>
            </a:r>
          </a:p>
        </p:txBody>
      </p:sp>
      <p:pic>
        <p:nvPicPr>
          <p:cNvPr id="3" name="图片 2">
            <a:extLst>
              <a:ext uri="{FF2B5EF4-FFF2-40B4-BE49-F238E27FC236}">
                <a16:creationId xmlns:a16="http://schemas.microsoft.com/office/drawing/2014/main" id="{B457F1B8-A476-4AFC-8A84-2B5EABCC5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371" y="2699592"/>
            <a:ext cx="3393649" cy="729408"/>
          </a:xfrm>
          <a:prstGeom prst="rect">
            <a:avLst/>
          </a:prstGeom>
        </p:spPr>
      </p:pic>
    </p:spTree>
    <p:extLst>
      <p:ext uri="{BB962C8B-B14F-4D97-AF65-F5344CB8AC3E}">
        <p14:creationId xmlns:p14="http://schemas.microsoft.com/office/powerpoint/2010/main" val="364736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图片 2"/>
          <p:cNvPicPr>
            <a:picLocks noChangeAspect="1"/>
          </p:cNvPicPr>
          <p:nvPr/>
        </p:nvPicPr>
        <p:blipFill>
          <a:blip r:embed="rId3"/>
          <a:stretch>
            <a:fillRect/>
          </a:stretch>
        </p:blipFill>
        <p:spPr>
          <a:xfrm>
            <a:off x="0" y="9144"/>
            <a:ext cx="12192000" cy="6839712"/>
          </a:xfrm>
          <a:prstGeom prst="rect">
            <a:avLst/>
          </a:prstGeom>
        </p:spPr>
      </p:pic>
      <p:sp>
        <p:nvSpPr>
          <p:cNvPr id="1048706" name="矩形 3"/>
          <p:cNvSpPr/>
          <p:nvPr/>
        </p:nvSpPr>
        <p:spPr>
          <a:xfrm>
            <a:off x="-36065" y="-19175"/>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5" name="图片 11"/>
          <p:cNvPicPr>
            <a:picLocks noChangeAspect="1"/>
          </p:cNvPicPr>
          <p:nvPr/>
        </p:nvPicPr>
        <p:blipFill>
          <a:blip r:embed="rId4"/>
          <a:stretch>
            <a:fillRect/>
          </a:stretch>
        </p:blipFill>
        <p:spPr>
          <a:xfrm>
            <a:off x="0" y="19175"/>
            <a:ext cx="3314607" cy="1117165"/>
          </a:xfrm>
          <a:prstGeom prst="rect">
            <a:avLst/>
          </a:prstGeom>
        </p:spPr>
      </p:pic>
      <p:cxnSp>
        <p:nvCxnSpPr>
          <p:cNvPr id="3145764" name="直接连接符 17"/>
          <p:cNvCxnSpPr>
            <a:cxnSpLocks/>
          </p:cNvCxnSpPr>
          <p:nvPr/>
        </p:nvCxnSpPr>
        <p:spPr>
          <a:xfrm flipV="1">
            <a:off x="2685537" y="4333301"/>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65" name="直接连接符 18"/>
          <p:cNvCxnSpPr>
            <a:cxnSpLocks/>
          </p:cNvCxnSpPr>
          <p:nvPr/>
        </p:nvCxnSpPr>
        <p:spPr>
          <a:xfrm flipV="1">
            <a:off x="705537" y="4340145"/>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707" name="矩形 19"/>
          <p:cNvSpPr/>
          <p:nvPr/>
        </p:nvSpPr>
        <p:spPr>
          <a:xfrm>
            <a:off x="1965537" y="4329985"/>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708" name="矩形 45"/>
          <p:cNvSpPr/>
          <p:nvPr/>
        </p:nvSpPr>
        <p:spPr>
          <a:xfrm>
            <a:off x="635091" y="1803246"/>
            <a:ext cx="1438215" cy="1446550"/>
          </a:xfrm>
          <a:prstGeom prst="rect">
            <a:avLst/>
          </a:prstGeom>
          <a:noFill/>
        </p:spPr>
        <p:txBody>
          <a:bodyPr wrap="none" lIns="91440" tIns="45720" rIns="91440" bIns="45720">
            <a:spAutoFit/>
          </a:bodyPr>
          <a:lstStyle/>
          <a:p>
            <a:pPr algn="ctr"/>
            <a:r>
              <a:rPr lang="en-US" altLang="zh-CN" sz="8800" b="1" cap="none" spc="0" dirty="0">
                <a:ln w="0"/>
                <a:solidFill>
                  <a:schemeClr val="tx1">
                    <a:lumMod val="50000"/>
                    <a:lumOff val="50000"/>
                  </a:schemeClr>
                </a:solidFill>
                <a:effectLst/>
              </a:rPr>
              <a:t>04</a:t>
            </a:r>
            <a:endParaRPr lang="zh-CN" altLang="en-US" sz="8800" b="1" cap="none" spc="0" dirty="0">
              <a:ln w="0"/>
              <a:solidFill>
                <a:schemeClr val="tx1">
                  <a:lumMod val="50000"/>
                  <a:lumOff val="50000"/>
                </a:schemeClr>
              </a:solidFill>
              <a:effectLst/>
            </a:endParaRPr>
          </a:p>
        </p:txBody>
      </p:sp>
      <p:sp>
        <p:nvSpPr>
          <p:cNvPr id="1048709" name="文本框 4"/>
          <p:cNvSpPr txBox="1"/>
          <p:nvPr/>
        </p:nvSpPr>
        <p:spPr>
          <a:xfrm>
            <a:off x="635091" y="3287139"/>
            <a:ext cx="6377529"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60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实验与评估</a:t>
            </a:r>
          </a:p>
        </p:txBody>
      </p:sp>
      <p:sp>
        <p:nvSpPr>
          <p:cNvPr id="1048710" name="文本框 9"/>
          <p:cNvSpPr txBox="1"/>
          <p:nvPr/>
        </p:nvSpPr>
        <p:spPr>
          <a:xfrm>
            <a:off x="635091" y="4460247"/>
            <a:ext cx="3638429" cy="338554"/>
          </a:xfrm>
          <a:prstGeom prst="rect">
            <a:avLst/>
          </a:prstGeom>
          <a:noFill/>
        </p:spPr>
        <p:txBody>
          <a:bodyPr wrap="square" rtlCol="0">
            <a:spAutoFit/>
          </a:bodyPr>
          <a:lstStyle/>
          <a:p>
            <a:r>
              <a:rPr lang="en-US" altLang="zh-CN" sz="1600" b="1" dirty="0">
                <a:solidFill>
                  <a:schemeClr val="tx1">
                    <a:lumMod val="50000"/>
                    <a:lumOff val="50000"/>
                  </a:schemeClr>
                </a:solidFill>
                <a:latin typeface="Calibri Light" panose="020F0302020204030204" pitchFamily="34" charset="0"/>
                <a:ea typeface="方正兰亭黑_GBK"/>
              </a:rPr>
              <a:t>METHODOLOGY AND EVALUATION</a:t>
            </a:r>
          </a:p>
        </p:txBody>
      </p:sp>
      <p:sp>
        <p:nvSpPr>
          <p:cNvPr id="1048711" name="矩形 46"/>
          <p:cNvSpPr/>
          <p:nvPr/>
        </p:nvSpPr>
        <p:spPr>
          <a:xfrm>
            <a:off x="8724901" y="0"/>
            <a:ext cx="3467100" cy="6858000"/>
          </a:xfrm>
          <a:prstGeom prst="rect">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cxnSp>
        <p:nvCxnSpPr>
          <p:cNvPr id="3145766" name="直接连接符 48"/>
          <p:cNvCxnSpPr>
            <a:cxnSpLocks/>
          </p:cNvCxnSpPr>
          <p:nvPr/>
        </p:nvCxnSpPr>
        <p:spPr>
          <a:xfrm>
            <a:off x="8724901" y="5890691"/>
            <a:ext cx="3441667"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67" name="直接连接符 49"/>
          <p:cNvCxnSpPr>
            <a:cxnSpLocks/>
          </p:cNvCxnSpPr>
          <p:nvPr/>
        </p:nvCxnSpPr>
        <p:spPr>
          <a:xfrm>
            <a:off x="9875520" y="6384852"/>
            <a:ext cx="2291048"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68" name="直接连接符 50"/>
          <p:cNvCxnSpPr>
            <a:cxnSpLocks/>
          </p:cNvCxnSpPr>
          <p:nvPr/>
        </p:nvCxnSpPr>
        <p:spPr>
          <a:xfrm>
            <a:off x="11710341" y="3"/>
            <a:ext cx="0" cy="6857997"/>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64"/>
                                        </p:tgtEl>
                                        <p:attrNameLst>
                                          <p:attrName>style.visibility</p:attrName>
                                        </p:attrNameLst>
                                      </p:cBhvr>
                                      <p:to>
                                        <p:strVal val="visible"/>
                                      </p:to>
                                    </p:set>
                                    <p:animEffect transition="in" filter="wipe(right)">
                                      <p:cBhvr>
                                        <p:cTn id="7" dur="500"/>
                                        <p:tgtEl>
                                          <p:spTgt spid="3145764"/>
                                        </p:tgtEl>
                                      </p:cBhvr>
                                    </p:animEffect>
                                  </p:childTnLst>
                                </p:cTn>
                              </p:par>
                              <p:par>
                                <p:cTn id="8" presetID="22" presetClass="exit" presetSubtype="2" fill="hold" nodeType="withEffect">
                                  <p:stCondLst>
                                    <p:cond delay="200"/>
                                  </p:stCondLst>
                                  <p:childTnLst>
                                    <p:animEffect transition="out" filter="wipe(right)">
                                      <p:cBhvr>
                                        <p:cTn id="9" dur="500"/>
                                        <p:tgtEl>
                                          <p:spTgt spid="3145764"/>
                                        </p:tgtEl>
                                      </p:cBhvr>
                                    </p:animEffect>
                                    <p:set>
                                      <p:cBhvr>
                                        <p:cTn id="10" dur="1" fill="hold">
                                          <p:stCondLst>
                                            <p:cond delay="499"/>
                                          </p:stCondLst>
                                        </p:cTn>
                                        <p:tgtEl>
                                          <p:spTgt spid="3145764"/>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65"/>
                                        </p:tgtEl>
                                        <p:attrNameLst>
                                          <p:attrName>style.visibility</p:attrName>
                                        </p:attrNameLst>
                                      </p:cBhvr>
                                      <p:to>
                                        <p:strVal val="visible"/>
                                      </p:to>
                                    </p:set>
                                    <p:animEffect transition="in" filter="wipe(left)">
                                      <p:cBhvr>
                                        <p:cTn id="13" dur="500"/>
                                        <p:tgtEl>
                                          <p:spTgt spid="3145765"/>
                                        </p:tgtEl>
                                      </p:cBhvr>
                                    </p:animEffect>
                                  </p:childTnLst>
                                </p:cTn>
                              </p:par>
                              <p:par>
                                <p:cTn id="14" presetID="22" presetClass="exit" presetSubtype="8" fill="hold" nodeType="withEffect">
                                  <p:stCondLst>
                                    <p:cond delay="200"/>
                                  </p:stCondLst>
                                  <p:childTnLst>
                                    <p:animEffect transition="out" filter="wipe(left)">
                                      <p:cBhvr>
                                        <p:cTn id="15" dur="500"/>
                                        <p:tgtEl>
                                          <p:spTgt spid="3145765"/>
                                        </p:tgtEl>
                                      </p:cBhvr>
                                    </p:animEffect>
                                    <p:set>
                                      <p:cBhvr>
                                        <p:cTn id="16" dur="1" fill="hold">
                                          <p:stCondLst>
                                            <p:cond delay="499"/>
                                          </p:stCondLst>
                                        </p:cTn>
                                        <p:tgtEl>
                                          <p:spTgt spid="31457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69"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715"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6"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7"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实验与评估</a:t>
            </a:r>
          </a:p>
        </p:txBody>
      </p:sp>
      <p:sp>
        <p:nvSpPr>
          <p:cNvPr id="20" name="矩形 31">
            <a:extLst>
              <a:ext uri="{FF2B5EF4-FFF2-40B4-BE49-F238E27FC236}">
                <a16:creationId xmlns:a16="http://schemas.microsoft.com/office/drawing/2014/main" id="{3E53C66F-5C6B-4BFD-9DDB-D486E5706CF2}"/>
              </a:ext>
            </a:extLst>
          </p:cNvPr>
          <p:cNvSpPr/>
          <p:nvPr/>
        </p:nvSpPr>
        <p:spPr>
          <a:xfrm>
            <a:off x="579120" y="1406264"/>
            <a:ext cx="453020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评估所用的工作负载</a:t>
            </a:r>
          </a:p>
        </p:txBody>
      </p:sp>
      <p:sp>
        <p:nvSpPr>
          <p:cNvPr id="21" name="文本框 20">
            <a:extLst>
              <a:ext uri="{FF2B5EF4-FFF2-40B4-BE49-F238E27FC236}">
                <a16:creationId xmlns:a16="http://schemas.microsoft.com/office/drawing/2014/main" id="{1B50CD8A-68C1-4930-9EDE-3352B8D1A240}"/>
              </a:ext>
            </a:extLst>
          </p:cNvPr>
          <p:cNvSpPr txBox="1"/>
          <p:nvPr/>
        </p:nvSpPr>
        <p:spPr>
          <a:xfrm>
            <a:off x="579120" y="4543389"/>
            <a:ext cx="5104949" cy="1218860"/>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根据已有的研究结论，设置以上五种模型的</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目标分别为</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40ms</a:t>
            </a:r>
            <a:r>
              <a:rPr lang="zh-CN" altLang="en-US" sz="2000" dirty="0">
                <a:solidFill>
                  <a:prstClr val="black"/>
                </a:solidFill>
                <a:latin typeface="等线" panose="02010600030101010101" pitchFamily="2" charset="-122"/>
                <a:ea typeface="等线" panose="02010600030101010101" pitchFamily="2" charset="-122"/>
                <a:sym typeface="+mn-ea"/>
              </a:rPr>
              <a:t>、</a:t>
            </a:r>
            <a:r>
              <a:rPr lang="en-US" altLang="zh-CN" sz="2000" dirty="0">
                <a:solidFill>
                  <a:prstClr val="black"/>
                </a:solidFill>
                <a:latin typeface="等线" panose="02010600030101010101" pitchFamily="2" charset="-122"/>
                <a:ea typeface="等线" panose="02010600030101010101" pitchFamily="2" charset="-122"/>
                <a:sym typeface="+mn-ea"/>
              </a:rPr>
              <a:t>400ms</a:t>
            </a:r>
            <a:r>
              <a:rPr lang="zh-CN" altLang="en-US" sz="2000" dirty="0">
                <a:solidFill>
                  <a:prstClr val="black"/>
                </a:solidFill>
                <a:latin typeface="等线" panose="02010600030101010101" pitchFamily="2" charset="-122"/>
                <a:ea typeface="等线" panose="02010600030101010101" pitchFamily="2" charset="-122"/>
                <a:sym typeface="+mn-ea"/>
              </a:rPr>
              <a:t>、</a:t>
            </a:r>
            <a:r>
              <a:rPr lang="en-US" altLang="zh-CN" sz="2000" dirty="0">
                <a:solidFill>
                  <a:prstClr val="black"/>
                </a:solidFill>
                <a:latin typeface="等线" panose="02010600030101010101" pitchFamily="2" charset="-122"/>
                <a:ea typeface="等线" panose="02010600030101010101" pitchFamily="2" charset="-122"/>
                <a:sym typeface="+mn-ea"/>
              </a:rPr>
              <a:t>800ms</a:t>
            </a:r>
            <a:r>
              <a:rPr lang="zh-CN" altLang="en-US" sz="2000" dirty="0">
                <a:solidFill>
                  <a:prstClr val="black"/>
                </a:solidFill>
                <a:latin typeface="等线" panose="02010600030101010101" pitchFamily="2" charset="-122"/>
                <a:ea typeface="等线" panose="02010600030101010101" pitchFamily="2" charset="-122"/>
                <a:sym typeface="+mn-ea"/>
              </a:rPr>
              <a:t>、</a:t>
            </a:r>
            <a:r>
              <a:rPr lang="en-US" altLang="zh-CN" sz="2000" dirty="0">
                <a:solidFill>
                  <a:prstClr val="black"/>
                </a:solidFill>
                <a:latin typeface="等线" panose="02010600030101010101" pitchFamily="2" charset="-122"/>
                <a:ea typeface="等线" panose="02010600030101010101" pitchFamily="2" charset="-122"/>
                <a:sym typeface="+mn-ea"/>
              </a:rPr>
              <a:t>20ms</a:t>
            </a:r>
            <a:r>
              <a:rPr lang="zh-CN" altLang="en-US" sz="2000" dirty="0">
                <a:solidFill>
                  <a:prstClr val="black"/>
                </a:solidFill>
                <a:latin typeface="等线" panose="02010600030101010101" pitchFamily="2" charset="-122"/>
                <a:ea typeface="等线" panose="02010600030101010101" pitchFamily="2" charset="-122"/>
                <a:sym typeface="+mn-ea"/>
              </a:rPr>
              <a:t>和</a:t>
            </a:r>
            <a:r>
              <a:rPr lang="en-US" altLang="zh-CN" sz="2000" dirty="0">
                <a:solidFill>
                  <a:prstClr val="black"/>
                </a:solidFill>
                <a:latin typeface="等线" panose="02010600030101010101" pitchFamily="2" charset="-122"/>
                <a:ea typeface="等线" panose="02010600030101010101" pitchFamily="2" charset="-122"/>
                <a:sym typeface="+mn-ea"/>
              </a:rPr>
              <a:t>30ms</a:t>
            </a:r>
            <a:r>
              <a:rPr lang="zh-CN" altLang="en-US" sz="2000" dirty="0">
                <a:solidFill>
                  <a:prstClr val="black"/>
                </a:solidFill>
                <a:latin typeface="等线" panose="02010600030101010101" pitchFamily="2" charset="-122"/>
                <a:ea typeface="等线" panose="02010600030101010101" pitchFamily="2" charset="-122"/>
                <a:sym typeface="+mn-ea"/>
              </a:rPr>
              <a:t>。</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p:txBody>
      </p:sp>
      <p:pic>
        <p:nvPicPr>
          <p:cNvPr id="3" name="图片 2">
            <a:extLst>
              <a:ext uri="{FF2B5EF4-FFF2-40B4-BE49-F238E27FC236}">
                <a16:creationId xmlns:a16="http://schemas.microsoft.com/office/drawing/2014/main" id="{A0EC3233-FAAE-4006-92CF-CDE71B836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92" y="2062453"/>
            <a:ext cx="4572396" cy="2110923"/>
          </a:xfrm>
          <a:prstGeom prst="rect">
            <a:avLst/>
          </a:prstGeom>
        </p:spPr>
      </p:pic>
      <p:sp>
        <p:nvSpPr>
          <p:cNvPr id="24" name="文本框 23">
            <a:extLst>
              <a:ext uri="{FF2B5EF4-FFF2-40B4-BE49-F238E27FC236}">
                <a16:creationId xmlns:a16="http://schemas.microsoft.com/office/drawing/2014/main" id="{360C6BE0-B17F-4740-9F21-82E83E9C7BD6}"/>
              </a:ext>
            </a:extLst>
          </p:cNvPr>
          <p:cNvSpPr txBox="1"/>
          <p:nvPr/>
        </p:nvSpPr>
        <p:spPr>
          <a:xfrm>
            <a:off x="5944543" y="2461453"/>
            <a:ext cx="5104949" cy="834139"/>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查询（</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query</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）过程遵循</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FCFS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准则，即最先到达的</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query</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使用第一个有空闲的实例。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69"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715"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6"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7"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实验与评估</a:t>
            </a:r>
          </a:p>
        </p:txBody>
      </p:sp>
      <p:sp>
        <p:nvSpPr>
          <p:cNvPr id="20" name="矩形 31">
            <a:extLst>
              <a:ext uri="{FF2B5EF4-FFF2-40B4-BE49-F238E27FC236}">
                <a16:creationId xmlns:a16="http://schemas.microsoft.com/office/drawing/2014/main" id="{3E53C66F-5C6B-4BFD-9DDB-D486E5706CF2}"/>
              </a:ext>
            </a:extLst>
          </p:cNvPr>
          <p:cNvSpPr/>
          <p:nvPr/>
        </p:nvSpPr>
        <p:spPr>
          <a:xfrm>
            <a:off x="579120" y="1406264"/>
            <a:ext cx="453020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使用</a:t>
            </a: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RIBBON</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的费用节省率</a:t>
            </a:r>
          </a:p>
        </p:txBody>
      </p:sp>
      <p:sp>
        <p:nvSpPr>
          <p:cNvPr id="21" name="文本框 20">
            <a:extLst>
              <a:ext uri="{FF2B5EF4-FFF2-40B4-BE49-F238E27FC236}">
                <a16:creationId xmlns:a16="http://schemas.microsoft.com/office/drawing/2014/main" id="{1B50CD8A-68C1-4930-9EDE-3352B8D1A240}"/>
              </a:ext>
            </a:extLst>
          </p:cNvPr>
          <p:cNvSpPr txBox="1"/>
          <p:nvPr/>
        </p:nvSpPr>
        <p:spPr>
          <a:xfrm>
            <a:off x="6002452" y="4697406"/>
            <a:ext cx="5104949" cy="834139"/>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所有模型使用最优的多样化实例配置的费用显著低于最优的单一化实例配置。</a:t>
            </a:r>
          </a:p>
        </p:txBody>
      </p:sp>
      <p:sp>
        <p:nvSpPr>
          <p:cNvPr id="24" name="文本框 23">
            <a:extLst>
              <a:ext uri="{FF2B5EF4-FFF2-40B4-BE49-F238E27FC236}">
                <a16:creationId xmlns:a16="http://schemas.microsoft.com/office/drawing/2014/main" id="{360C6BE0-B17F-4740-9F21-82E83E9C7BD6}"/>
              </a:ext>
            </a:extLst>
          </p:cNvPr>
          <p:cNvSpPr txBox="1"/>
          <p:nvPr/>
        </p:nvSpPr>
        <p:spPr>
          <a:xfrm>
            <a:off x="6049010" y="2148266"/>
            <a:ext cx="5104949" cy="1603581"/>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每个实例池的实例种类基数设置为</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3</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个，因为当实例种类超过三个时，多样化实例池中好于单一化实例池的配置数量逐渐收敛，且费用节省率也收敛</a:t>
            </a:r>
          </a:p>
        </p:txBody>
      </p:sp>
      <p:pic>
        <p:nvPicPr>
          <p:cNvPr id="8" name="图片 7">
            <a:extLst>
              <a:ext uri="{FF2B5EF4-FFF2-40B4-BE49-F238E27FC236}">
                <a16:creationId xmlns:a16="http://schemas.microsoft.com/office/drawing/2014/main" id="{983CABE1-E5B5-48B3-BF02-4423E5830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85" y="1974260"/>
            <a:ext cx="5472867" cy="1777587"/>
          </a:xfrm>
          <a:prstGeom prst="rect">
            <a:avLst/>
          </a:prstGeom>
        </p:spPr>
      </p:pic>
      <p:pic>
        <p:nvPicPr>
          <p:cNvPr id="10" name="图片 9">
            <a:extLst>
              <a:ext uri="{FF2B5EF4-FFF2-40B4-BE49-F238E27FC236}">
                <a16:creationId xmlns:a16="http://schemas.microsoft.com/office/drawing/2014/main" id="{209A690A-CADF-41CB-B1F4-17C1F0CA6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85" y="3913117"/>
            <a:ext cx="4861981" cy="2217612"/>
          </a:xfrm>
          <a:prstGeom prst="rect">
            <a:avLst/>
          </a:prstGeom>
        </p:spPr>
      </p:pic>
    </p:spTree>
    <p:extLst>
      <p:ext uri="{BB962C8B-B14F-4D97-AF65-F5344CB8AC3E}">
        <p14:creationId xmlns:p14="http://schemas.microsoft.com/office/powerpoint/2010/main" val="57853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69"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715"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6"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7"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实验与评估</a:t>
            </a:r>
          </a:p>
        </p:txBody>
      </p:sp>
      <p:sp>
        <p:nvSpPr>
          <p:cNvPr id="20" name="矩形 31">
            <a:extLst>
              <a:ext uri="{FF2B5EF4-FFF2-40B4-BE49-F238E27FC236}">
                <a16:creationId xmlns:a16="http://schemas.microsoft.com/office/drawing/2014/main" id="{3E53C66F-5C6B-4BFD-9DDB-D486E5706CF2}"/>
              </a:ext>
            </a:extLst>
          </p:cNvPr>
          <p:cNvSpPr/>
          <p:nvPr/>
        </p:nvSpPr>
        <p:spPr>
          <a:xfrm>
            <a:off x="529585" y="1370405"/>
            <a:ext cx="6332316"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RIBBON</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查找最优实例配置的收敛速度</a:t>
            </a:r>
          </a:p>
        </p:txBody>
      </p:sp>
      <p:sp>
        <p:nvSpPr>
          <p:cNvPr id="24" name="文本框 23">
            <a:extLst>
              <a:ext uri="{FF2B5EF4-FFF2-40B4-BE49-F238E27FC236}">
                <a16:creationId xmlns:a16="http://schemas.microsoft.com/office/drawing/2014/main" id="{360C6BE0-B17F-4740-9F21-82E83E9C7BD6}"/>
              </a:ext>
            </a:extLst>
          </p:cNvPr>
          <p:cNvSpPr txBox="1"/>
          <p:nvPr/>
        </p:nvSpPr>
        <p:spPr>
          <a:xfrm>
            <a:off x="1033951" y="5859096"/>
            <a:ext cx="8364573" cy="449418"/>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在五种模型中，当达到相同的费用节省率时，</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的取样次数最少</a:t>
            </a:r>
          </a:p>
        </p:txBody>
      </p:sp>
      <p:pic>
        <p:nvPicPr>
          <p:cNvPr id="3" name="图片 2">
            <a:extLst>
              <a:ext uri="{FF2B5EF4-FFF2-40B4-BE49-F238E27FC236}">
                <a16:creationId xmlns:a16="http://schemas.microsoft.com/office/drawing/2014/main" id="{B21F8DB0-B4DA-4729-B5CA-C7A0DA901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84" y="2247180"/>
            <a:ext cx="11923032" cy="2363639"/>
          </a:xfrm>
          <a:prstGeom prst="rect">
            <a:avLst/>
          </a:prstGeom>
        </p:spPr>
      </p:pic>
      <p:sp>
        <p:nvSpPr>
          <p:cNvPr id="13" name="文本框 12">
            <a:extLst>
              <a:ext uri="{FF2B5EF4-FFF2-40B4-BE49-F238E27FC236}">
                <a16:creationId xmlns:a16="http://schemas.microsoft.com/office/drawing/2014/main" id="{D539F76D-D277-4624-AFC2-6FF478736345}"/>
              </a:ext>
            </a:extLst>
          </p:cNvPr>
          <p:cNvSpPr txBox="1"/>
          <p:nvPr/>
        </p:nvSpPr>
        <p:spPr>
          <a:xfrm>
            <a:off x="1033951" y="4940850"/>
            <a:ext cx="9354388" cy="834139"/>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测试了四种最优化查找策略，分别为</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Random</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Hill Climbing</a:t>
            </a:r>
            <a:r>
              <a:rPr lang="zh-CN" altLang="en-US" sz="2000" dirty="0">
                <a:solidFill>
                  <a:prstClr val="black"/>
                </a:solidFill>
                <a:latin typeface="等线" panose="02010600030101010101" pitchFamily="2" charset="-122"/>
                <a:ea typeface="等线" panose="02010600030101010101" pitchFamily="2" charset="-122"/>
                <a:sym typeface="+mn-ea"/>
              </a:rPr>
              <a:t>，</a:t>
            </a:r>
            <a:r>
              <a:rPr lang="en-US" altLang="zh-CN" sz="2000" dirty="0">
                <a:solidFill>
                  <a:prstClr val="black"/>
                </a:solidFill>
                <a:latin typeface="等线" panose="02010600030101010101" pitchFamily="2" charset="-122"/>
                <a:ea typeface="等线" panose="02010600030101010101" pitchFamily="2" charset="-122"/>
                <a:sym typeface="+mn-ea"/>
              </a:rPr>
              <a:t>Response Surface Methodology(RSM)</a:t>
            </a:r>
            <a:r>
              <a:rPr lang="zh-CN" altLang="en-US" sz="2000" dirty="0">
                <a:solidFill>
                  <a:prstClr val="black"/>
                </a:solidFill>
                <a:latin typeface="等线" panose="02010600030101010101" pitchFamily="2" charset="-122"/>
                <a:ea typeface="等线" panose="02010600030101010101" pitchFamily="2" charset="-122"/>
                <a:sym typeface="+mn-ea"/>
              </a:rPr>
              <a:t>以及</a:t>
            </a:r>
            <a:r>
              <a:rPr lang="en-US" altLang="zh-CN" sz="2000" dirty="0">
                <a:solidFill>
                  <a:prstClr val="black"/>
                </a:solidFill>
                <a:latin typeface="等线" panose="02010600030101010101" pitchFamily="2" charset="-122"/>
                <a:ea typeface="等线" panose="02010600030101010101" pitchFamily="2" charset="-122"/>
                <a:sym typeface="+mn-ea"/>
              </a:rPr>
              <a:t>RIBBON</a:t>
            </a:r>
            <a:r>
              <a:rPr lang="zh-CN" altLang="en-US" sz="2000" dirty="0">
                <a:solidFill>
                  <a:prstClr val="black"/>
                </a:solidFill>
                <a:latin typeface="等线" panose="02010600030101010101" pitchFamily="2" charset="-122"/>
                <a:ea typeface="等线" panose="02010600030101010101" pitchFamily="2" charset="-122"/>
                <a:sym typeface="+mn-ea"/>
              </a:rPr>
              <a:t>。</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p:txBody>
      </p:sp>
    </p:spTree>
    <p:extLst>
      <p:ext uri="{BB962C8B-B14F-4D97-AF65-F5344CB8AC3E}">
        <p14:creationId xmlns:p14="http://schemas.microsoft.com/office/powerpoint/2010/main" val="138097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图片 2"/>
          <p:cNvPicPr>
            <a:picLocks noChangeAspect="1"/>
          </p:cNvPicPr>
          <p:nvPr/>
        </p:nvPicPr>
        <p:blipFill>
          <a:blip r:embed="rId3"/>
          <a:stretch>
            <a:fillRect/>
          </a:stretch>
        </p:blipFill>
        <p:spPr>
          <a:xfrm>
            <a:off x="0" y="9144"/>
            <a:ext cx="12192000" cy="6839712"/>
          </a:xfrm>
          <a:prstGeom prst="rect">
            <a:avLst/>
          </a:prstGeom>
        </p:spPr>
      </p:pic>
      <p:sp>
        <p:nvSpPr>
          <p:cNvPr id="1048589" name="矩形 3"/>
          <p:cNvSpPr/>
          <p:nvPr/>
        </p:nvSpPr>
        <p:spPr>
          <a:xfrm>
            <a:off x="-11106" y="-9144"/>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0" name="图片 7"/>
          <p:cNvPicPr>
            <a:picLocks noChangeAspect="1"/>
          </p:cNvPicPr>
          <p:nvPr/>
        </p:nvPicPr>
        <p:blipFill>
          <a:blip r:embed="rId4"/>
          <a:stretch>
            <a:fillRect/>
          </a:stretch>
        </p:blipFill>
        <p:spPr>
          <a:xfrm>
            <a:off x="22859" y="6780517"/>
            <a:ext cx="12189461" cy="78956"/>
          </a:xfrm>
          <a:prstGeom prst="rect">
            <a:avLst/>
          </a:prstGeom>
        </p:spPr>
      </p:pic>
      <p:pic>
        <p:nvPicPr>
          <p:cNvPr id="2097161" name="图片 1"/>
          <p:cNvPicPr>
            <a:picLocks noChangeAspect="1"/>
          </p:cNvPicPr>
          <p:nvPr/>
        </p:nvPicPr>
        <p:blipFill>
          <a:blip r:embed="rId5"/>
          <a:stretch>
            <a:fillRect/>
          </a:stretch>
        </p:blipFill>
        <p:spPr>
          <a:xfrm>
            <a:off x="12699" y="2612"/>
            <a:ext cx="12192000" cy="36521"/>
          </a:xfrm>
          <a:prstGeom prst="rect">
            <a:avLst/>
          </a:prstGeom>
        </p:spPr>
      </p:pic>
      <p:pic>
        <p:nvPicPr>
          <p:cNvPr id="2097162" name="图片 11"/>
          <p:cNvPicPr>
            <a:picLocks noChangeAspect="1"/>
          </p:cNvPicPr>
          <p:nvPr/>
        </p:nvPicPr>
        <p:blipFill>
          <a:blip r:embed="rId6"/>
          <a:stretch>
            <a:fillRect/>
          </a:stretch>
        </p:blipFill>
        <p:spPr>
          <a:xfrm>
            <a:off x="22859" y="57421"/>
            <a:ext cx="3056456" cy="1030157"/>
          </a:xfrm>
          <a:prstGeom prst="rect">
            <a:avLst/>
          </a:prstGeom>
        </p:spPr>
      </p:pic>
      <p:pic>
        <p:nvPicPr>
          <p:cNvPr id="2097163" name="图片 8"/>
          <p:cNvPicPr>
            <a:picLocks noChangeAspect="1"/>
          </p:cNvPicPr>
          <p:nvPr/>
        </p:nvPicPr>
        <p:blipFill>
          <a:blip r:embed="rId7"/>
          <a:stretch>
            <a:fillRect/>
          </a:stretch>
        </p:blipFill>
        <p:spPr>
          <a:xfrm>
            <a:off x="-49319" y="2482201"/>
            <a:ext cx="12190992" cy="4203663"/>
          </a:xfrm>
          <a:prstGeom prst="rect">
            <a:avLst/>
          </a:prstGeom>
        </p:spPr>
      </p:pic>
      <p:sp>
        <p:nvSpPr>
          <p:cNvPr id="1048590" name="文本框 16"/>
          <p:cNvSpPr txBox="1"/>
          <p:nvPr/>
        </p:nvSpPr>
        <p:spPr>
          <a:xfrm>
            <a:off x="4041751" y="1467986"/>
            <a:ext cx="4467932" cy="707886"/>
          </a:xfrm>
          <a:prstGeom prst="rect">
            <a:avLst/>
          </a:prstGeom>
          <a:noFill/>
        </p:spPr>
        <p:txBody>
          <a:bodyPr wrap="square" rtlCol="0">
            <a:spAutoFit/>
          </a:bodyPr>
          <a:lstStyle/>
          <a:p>
            <a:r>
              <a:rPr lang="zh-CN" altLang="en-US" sz="4000" b="1" spc="300" dirty="0">
                <a:solidFill>
                  <a:srgbClr val="C00000"/>
                </a:solidFill>
                <a:latin typeface="方正黑体简体"/>
                <a:ea typeface="+mj-ea"/>
              </a:rPr>
              <a:t>目录 </a:t>
            </a:r>
            <a:r>
              <a:rPr lang="en-US" altLang="zh-CN" sz="2800" b="1" spc="300" dirty="0">
                <a:solidFill>
                  <a:srgbClr val="C00000"/>
                </a:solidFill>
                <a:latin typeface="方正黑体简体"/>
              </a:rPr>
              <a:t>CONTENTS</a:t>
            </a:r>
            <a:endParaRPr lang="zh-CN" altLang="en-US" sz="2800" b="1" spc="300" dirty="0">
              <a:solidFill>
                <a:srgbClr val="C00000"/>
              </a:solidFill>
              <a:latin typeface="方正黑体简体"/>
            </a:endParaRPr>
          </a:p>
        </p:txBody>
      </p:sp>
      <p:cxnSp>
        <p:nvCxnSpPr>
          <p:cNvPr id="3145730" name="直接连接符 17"/>
          <p:cNvCxnSpPr>
            <a:cxnSpLocks/>
          </p:cNvCxnSpPr>
          <p:nvPr/>
        </p:nvCxnSpPr>
        <p:spPr>
          <a:xfrm flipV="1">
            <a:off x="5970907" y="2387027"/>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31" name="直接连接符 18"/>
          <p:cNvCxnSpPr>
            <a:cxnSpLocks/>
          </p:cNvCxnSpPr>
          <p:nvPr/>
        </p:nvCxnSpPr>
        <p:spPr>
          <a:xfrm flipV="1">
            <a:off x="3970587" y="2393871"/>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591" name="矩形 19"/>
          <p:cNvSpPr/>
          <p:nvPr/>
        </p:nvSpPr>
        <p:spPr>
          <a:xfrm>
            <a:off x="5291547" y="2383711"/>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592" name="文本框 6"/>
          <p:cNvSpPr txBox="1">
            <a:spLocks noChangeArrowheads="1"/>
          </p:cNvSpPr>
          <p:nvPr/>
        </p:nvSpPr>
        <p:spPr bwMode="auto">
          <a:xfrm>
            <a:off x="1533246" y="2998451"/>
            <a:ext cx="732893"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135" dirty="0">
                <a:latin typeface="+mn-ea"/>
                <a:ea typeface="+mn-ea"/>
              </a:rPr>
              <a:t>背景</a:t>
            </a:r>
          </a:p>
        </p:txBody>
      </p:sp>
      <p:sp>
        <p:nvSpPr>
          <p:cNvPr id="1048593" name="矩形 21"/>
          <p:cNvSpPr/>
          <p:nvPr/>
        </p:nvSpPr>
        <p:spPr>
          <a:xfrm>
            <a:off x="1364994" y="3419335"/>
            <a:ext cx="1069395" cy="276999"/>
          </a:xfrm>
          <a:prstGeom prst="rect">
            <a:avLst/>
          </a:prstGeom>
        </p:spPr>
        <p:txBody>
          <a:bodyPr wrap="none">
            <a:spAutoFit/>
          </a:bodyPr>
          <a:lstStyle/>
          <a:p>
            <a:pPr lvl="0" fontAlgn="base">
              <a:spcBef>
                <a:spcPct val="0"/>
              </a:spcBef>
              <a:spcAft>
                <a:spcPct val="0"/>
              </a:spcAft>
            </a:pPr>
            <a:r>
              <a:rPr lang="en-US" altLang="zh-CN" sz="1200" dirty="0">
                <a:latin typeface="Calibri Light" panose="020F0302020204030204" pitchFamily="34" charset="0"/>
                <a:ea typeface="方正兰亭黑_GBK"/>
              </a:rPr>
              <a:t>BACKGROUND</a:t>
            </a:r>
          </a:p>
        </p:txBody>
      </p:sp>
      <p:grpSp>
        <p:nvGrpSpPr>
          <p:cNvPr id="30" name="组合 22"/>
          <p:cNvGrpSpPr/>
          <p:nvPr/>
        </p:nvGrpSpPr>
        <p:grpSpPr>
          <a:xfrm>
            <a:off x="1661917" y="2388343"/>
            <a:ext cx="538479" cy="465461"/>
            <a:chOff x="5305580" y="1023858"/>
            <a:chExt cx="571647" cy="483189"/>
          </a:xfrm>
        </p:grpSpPr>
        <p:sp>
          <p:nvSpPr>
            <p:cNvPr id="1048594" name="椭圆 23"/>
            <p:cNvSpPr/>
            <p:nvPr/>
          </p:nvSpPr>
          <p:spPr>
            <a:xfrm>
              <a:off x="5316408" y="1023858"/>
              <a:ext cx="483189" cy="4831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595" name="矩形 24"/>
            <p:cNvSpPr/>
            <p:nvPr/>
          </p:nvSpPr>
          <p:spPr bwMode="auto">
            <a:xfrm>
              <a:off x="5305580" y="1034618"/>
              <a:ext cx="571647" cy="464068"/>
            </a:xfrm>
            <a:prstGeom prst="rect">
              <a:avLst/>
            </a:prstGeom>
            <a:noFill/>
            <a:ln>
              <a:noFill/>
            </a:ln>
          </p:spPr>
          <p:txBody>
            <a:bodyPr wrap="none">
              <a:spAutoFit/>
            </a:bodyPr>
            <a:lstStyle/>
            <a:p>
              <a:pPr algn="ctr"/>
              <a:r>
                <a:rPr lang="en-US" altLang="zh-CN" sz="2400" kern="100" dirty="0">
                  <a:solidFill>
                    <a:schemeClr val="bg1"/>
                  </a:solidFill>
                  <a:latin typeface="+mj-lt"/>
                  <a:ea typeface="微软雅黑" panose="020B0503020204020204" pitchFamily="34" charset="-122"/>
                  <a:cs typeface="Times New Roman" panose="02020603050405020304" pitchFamily="18" charset="0"/>
                </a:rPr>
                <a:t>01</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1048596" name="文本框 6"/>
          <p:cNvSpPr txBox="1">
            <a:spLocks noChangeArrowheads="1"/>
          </p:cNvSpPr>
          <p:nvPr/>
        </p:nvSpPr>
        <p:spPr bwMode="auto">
          <a:xfrm>
            <a:off x="3706980" y="4766626"/>
            <a:ext cx="1555234" cy="42088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135" dirty="0">
                <a:latin typeface="+mn-ea"/>
                <a:ea typeface="+mn-ea"/>
              </a:rPr>
              <a:t>机遇与挑战</a:t>
            </a:r>
          </a:p>
        </p:txBody>
      </p:sp>
      <p:sp>
        <p:nvSpPr>
          <p:cNvPr id="1048597" name="矩形 31"/>
          <p:cNvSpPr/>
          <p:nvPr/>
        </p:nvSpPr>
        <p:spPr>
          <a:xfrm>
            <a:off x="3389231" y="5187510"/>
            <a:ext cx="2227148" cy="276999"/>
          </a:xfrm>
          <a:prstGeom prst="rect">
            <a:avLst/>
          </a:prstGeom>
        </p:spPr>
        <p:txBody>
          <a:bodyPr wrap="none">
            <a:spAutoFit/>
          </a:bodyPr>
          <a:lstStyle/>
          <a:p>
            <a:pPr lvl="0" fontAlgn="base">
              <a:spcBef>
                <a:spcPct val="0"/>
              </a:spcBef>
              <a:spcAft>
                <a:spcPct val="0"/>
              </a:spcAft>
            </a:pPr>
            <a:r>
              <a:rPr lang="en-US" altLang="zh-CN" sz="1200" dirty="0">
                <a:latin typeface="Calibri Light" panose="020F0302020204030204" pitchFamily="34" charset="0"/>
                <a:ea typeface="方正兰亭黑_GBK"/>
              </a:rPr>
              <a:t>OPPORTUNITY AND CHALLENGES</a:t>
            </a:r>
          </a:p>
        </p:txBody>
      </p:sp>
      <p:grpSp>
        <p:nvGrpSpPr>
          <p:cNvPr id="31" name="组合 32"/>
          <p:cNvGrpSpPr/>
          <p:nvPr/>
        </p:nvGrpSpPr>
        <p:grpSpPr>
          <a:xfrm>
            <a:off x="4233566" y="4145597"/>
            <a:ext cx="538479" cy="465461"/>
            <a:chOff x="5305575" y="1023858"/>
            <a:chExt cx="571647" cy="483189"/>
          </a:xfrm>
        </p:grpSpPr>
        <p:sp>
          <p:nvSpPr>
            <p:cNvPr id="1048598" name="椭圆 33"/>
            <p:cNvSpPr/>
            <p:nvPr/>
          </p:nvSpPr>
          <p:spPr>
            <a:xfrm>
              <a:off x="5316408" y="1023858"/>
              <a:ext cx="483189" cy="4831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599" name="矩形 34"/>
            <p:cNvSpPr/>
            <p:nvPr/>
          </p:nvSpPr>
          <p:spPr bwMode="auto">
            <a:xfrm>
              <a:off x="5305575" y="1034619"/>
              <a:ext cx="571647" cy="464068"/>
            </a:xfrm>
            <a:prstGeom prst="rect">
              <a:avLst/>
            </a:prstGeom>
            <a:noFill/>
            <a:ln>
              <a:noFill/>
            </a:ln>
          </p:spPr>
          <p:txBody>
            <a:bodyPr wrap="none">
              <a:spAutoFit/>
            </a:bodyPr>
            <a:lstStyle/>
            <a:p>
              <a:pPr algn="ctr"/>
              <a:r>
                <a:rPr lang="en-US" altLang="zh-CN" sz="2400" kern="100" dirty="0">
                  <a:solidFill>
                    <a:schemeClr val="bg1"/>
                  </a:solidFill>
                  <a:latin typeface="+mj-lt"/>
                  <a:ea typeface="微软雅黑" panose="020B0503020204020204" pitchFamily="34" charset="-122"/>
                  <a:cs typeface="Times New Roman" panose="02020603050405020304" pitchFamily="18" charset="0"/>
                </a:rPr>
                <a:t>02</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1048600" name="文本框 6"/>
          <p:cNvSpPr txBox="1">
            <a:spLocks noChangeArrowheads="1"/>
          </p:cNvSpPr>
          <p:nvPr/>
        </p:nvSpPr>
        <p:spPr bwMode="auto">
          <a:xfrm>
            <a:off x="7492026" y="2963119"/>
            <a:ext cx="1941557" cy="420884"/>
          </a:xfrm>
          <a:prstGeom prst="rect">
            <a:avLst/>
          </a:prstGeom>
          <a:noFill/>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2135" dirty="0">
                <a:latin typeface="+mn-ea"/>
                <a:ea typeface="+mn-ea"/>
              </a:rPr>
              <a:t>RIBBON</a:t>
            </a:r>
            <a:r>
              <a:rPr lang="zh-CN" altLang="en-US" sz="2135" dirty="0">
                <a:latin typeface="+mn-ea"/>
                <a:ea typeface="+mn-ea"/>
              </a:rPr>
              <a:t>的设计</a:t>
            </a:r>
          </a:p>
        </p:txBody>
      </p:sp>
      <p:sp>
        <p:nvSpPr>
          <p:cNvPr id="1048601" name="矩形 36"/>
          <p:cNvSpPr/>
          <p:nvPr/>
        </p:nvSpPr>
        <p:spPr>
          <a:xfrm>
            <a:off x="7744235" y="3402291"/>
            <a:ext cx="1374222" cy="276999"/>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spcBef>
                <a:spcPct val="0"/>
              </a:spcBef>
              <a:spcAft>
                <a:spcPct val="0"/>
              </a:spcAft>
            </a:pPr>
            <a:r>
              <a:rPr lang="en-US" altLang="zh-CN" sz="1200" dirty="0">
                <a:latin typeface="Calibri Light" panose="020F0302020204030204" pitchFamily="34" charset="0"/>
                <a:ea typeface="方正兰亭黑_GBK"/>
              </a:rPr>
              <a:t>DESIGN OF RIBBON</a:t>
            </a:r>
          </a:p>
        </p:txBody>
      </p:sp>
      <p:grpSp>
        <p:nvGrpSpPr>
          <p:cNvPr id="32" name="组合 37"/>
          <p:cNvGrpSpPr/>
          <p:nvPr/>
        </p:nvGrpSpPr>
        <p:grpSpPr>
          <a:xfrm>
            <a:off x="8193566" y="2436928"/>
            <a:ext cx="538479" cy="465461"/>
            <a:chOff x="5305575" y="1023858"/>
            <a:chExt cx="571647" cy="483189"/>
          </a:xfrm>
        </p:grpSpPr>
        <p:sp>
          <p:nvSpPr>
            <p:cNvPr id="1048602" name="椭圆 38"/>
            <p:cNvSpPr/>
            <p:nvPr/>
          </p:nvSpPr>
          <p:spPr>
            <a:xfrm>
              <a:off x="5316408" y="1023858"/>
              <a:ext cx="483189" cy="4831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solidFill>
                  <a:srgbClr val="85A299"/>
                </a:solidFill>
              </a:endParaRPr>
            </a:p>
          </p:txBody>
        </p:sp>
        <p:sp>
          <p:nvSpPr>
            <p:cNvPr id="1048603" name="矩形 39"/>
            <p:cNvSpPr/>
            <p:nvPr/>
          </p:nvSpPr>
          <p:spPr bwMode="auto">
            <a:xfrm>
              <a:off x="5305575" y="1034619"/>
              <a:ext cx="571647" cy="464068"/>
            </a:xfrm>
            <a:prstGeom prst="rect">
              <a:avLst/>
            </a:prstGeom>
            <a:noFill/>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kern="100" dirty="0">
                  <a:solidFill>
                    <a:schemeClr val="bg1"/>
                  </a:solidFill>
                  <a:latin typeface="+mj-lt"/>
                  <a:ea typeface="微软雅黑" panose="020B0503020204020204" pitchFamily="34" charset="-122"/>
                  <a:cs typeface="Times New Roman" panose="02020603050405020304" pitchFamily="18" charset="0"/>
                </a:rPr>
                <a:t>03</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1048604" name="文本框 6"/>
          <p:cNvSpPr txBox="1">
            <a:spLocks noChangeArrowheads="1"/>
          </p:cNvSpPr>
          <p:nvPr/>
        </p:nvSpPr>
        <p:spPr bwMode="auto">
          <a:xfrm>
            <a:off x="10318694" y="4630779"/>
            <a:ext cx="1555234" cy="420884"/>
          </a:xfrm>
          <a:prstGeom prst="rect">
            <a:avLst/>
          </a:prstGeom>
          <a:noFill/>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2135" dirty="0">
                <a:latin typeface="+mn-ea"/>
                <a:ea typeface="+mn-ea"/>
              </a:rPr>
              <a:t>实验与评估</a:t>
            </a:r>
          </a:p>
        </p:txBody>
      </p:sp>
      <p:sp>
        <p:nvSpPr>
          <p:cNvPr id="1048605" name="矩形 41"/>
          <p:cNvSpPr/>
          <p:nvPr/>
        </p:nvSpPr>
        <p:spPr>
          <a:xfrm>
            <a:off x="9942181" y="5051663"/>
            <a:ext cx="2308261" cy="276999"/>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spcBef>
                <a:spcPct val="0"/>
              </a:spcBef>
              <a:spcAft>
                <a:spcPct val="0"/>
              </a:spcAft>
            </a:pPr>
            <a:r>
              <a:rPr lang="en-US" altLang="zh-CN" sz="1200" dirty="0">
                <a:latin typeface="Calibri Light" panose="020F0302020204030204" pitchFamily="34" charset="0"/>
                <a:ea typeface="方正兰亭黑_GBK"/>
              </a:rPr>
              <a:t>METHODOLOGY AND EVALUATION</a:t>
            </a:r>
          </a:p>
        </p:txBody>
      </p:sp>
      <p:grpSp>
        <p:nvGrpSpPr>
          <p:cNvPr id="33" name="组合 42"/>
          <p:cNvGrpSpPr/>
          <p:nvPr/>
        </p:nvGrpSpPr>
        <p:grpSpPr>
          <a:xfrm>
            <a:off x="10827071" y="4070665"/>
            <a:ext cx="538479" cy="465461"/>
            <a:chOff x="5305575" y="1023858"/>
            <a:chExt cx="571647" cy="483189"/>
          </a:xfrm>
        </p:grpSpPr>
        <p:sp>
          <p:nvSpPr>
            <p:cNvPr id="1048606" name="椭圆 43"/>
            <p:cNvSpPr/>
            <p:nvPr/>
          </p:nvSpPr>
          <p:spPr>
            <a:xfrm>
              <a:off x="5316408" y="1023858"/>
              <a:ext cx="483189" cy="4831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solidFill>
                  <a:srgbClr val="85A299"/>
                </a:solidFill>
              </a:endParaRPr>
            </a:p>
          </p:txBody>
        </p:sp>
        <p:sp>
          <p:nvSpPr>
            <p:cNvPr id="1048607" name="矩形 44"/>
            <p:cNvSpPr/>
            <p:nvPr/>
          </p:nvSpPr>
          <p:spPr bwMode="auto">
            <a:xfrm>
              <a:off x="5305575" y="1034619"/>
              <a:ext cx="571647" cy="464068"/>
            </a:xfrm>
            <a:prstGeom prst="rect">
              <a:avLst/>
            </a:prstGeom>
            <a:noFill/>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kern="100" dirty="0">
                  <a:solidFill>
                    <a:schemeClr val="bg1"/>
                  </a:solidFill>
                  <a:latin typeface="+mj-lt"/>
                  <a:ea typeface="微软雅黑" panose="020B0503020204020204" pitchFamily="34" charset="-122"/>
                  <a:cs typeface="Times New Roman" panose="02020603050405020304" pitchFamily="18" charset="0"/>
                </a:rPr>
                <a:t>04</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iterate type="lt">
                                    <p:tmPct val="10000"/>
                                  </p:iterate>
                                  <p:childTnLst>
                                    <p:set>
                                      <p:cBhvr>
                                        <p:cTn id="6" dur="1" fill="hold">
                                          <p:stCondLst>
                                            <p:cond delay="0"/>
                                          </p:stCondLst>
                                        </p:cTn>
                                        <p:tgtEl>
                                          <p:spTgt spid="1048590"/>
                                        </p:tgtEl>
                                        <p:attrNameLst>
                                          <p:attrName>style.visibility</p:attrName>
                                        </p:attrNameLst>
                                      </p:cBhvr>
                                      <p:to>
                                        <p:strVal val="visible"/>
                                      </p:to>
                                    </p:set>
                                    <p:anim calcmode="lin" valueType="num">
                                      <p:cBhvr>
                                        <p:cTn id="7" dur="500" fill="hold"/>
                                        <p:tgtEl>
                                          <p:spTgt spid="1048590"/>
                                        </p:tgtEl>
                                        <p:attrNameLst>
                                          <p:attrName>ppt_w</p:attrName>
                                        </p:attrNameLst>
                                      </p:cBhvr>
                                      <p:tavLst>
                                        <p:tav tm="0">
                                          <p:val>
                                            <p:fltVal val="0"/>
                                          </p:val>
                                        </p:tav>
                                        <p:tav tm="100000">
                                          <p:val>
                                            <p:strVal val="#ppt_w"/>
                                          </p:val>
                                        </p:tav>
                                      </p:tavLst>
                                    </p:anim>
                                    <p:anim calcmode="lin" valueType="num">
                                      <p:cBhvr>
                                        <p:cTn id="8" dur="500" fill="hold"/>
                                        <p:tgtEl>
                                          <p:spTgt spid="1048590"/>
                                        </p:tgtEl>
                                        <p:attrNameLst>
                                          <p:attrName>ppt_h</p:attrName>
                                        </p:attrNameLst>
                                      </p:cBhvr>
                                      <p:tavLst>
                                        <p:tav tm="0">
                                          <p:val>
                                            <p:fltVal val="0"/>
                                          </p:val>
                                        </p:tav>
                                        <p:tav tm="100000">
                                          <p:val>
                                            <p:strVal val="#ppt_h"/>
                                          </p:val>
                                        </p:tav>
                                      </p:tavLst>
                                    </p:anim>
                                    <p:animEffect transition="in" filter="fade">
                                      <p:cBhvr>
                                        <p:cTn id="9" dur="500"/>
                                        <p:tgtEl>
                                          <p:spTgt spid="1048590"/>
                                        </p:tgtEl>
                                      </p:cBhvr>
                                    </p:animEffect>
                                  </p:childTnLst>
                                </p:cTn>
                              </p:par>
                              <p:par>
                                <p:cTn id="10" presetID="22" presetClass="entr" presetSubtype="2" fill="hold" nodeType="withEffect">
                                  <p:stCondLst>
                                    <p:cond delay="0"/>
                                  </p:stCondLst>
                                  <p:childTnLst>
                                    <p:set>
                                      <p:cBhvr>
                                        <p:cTn id="11" dur="1" fill="hold">
                                          <p:stCondLst>
                                            <p:cond delay="0"/>
                                          </p:stCondLst>
                                        </p:cTn>
                                        <p:tgtEl>
                                          <p:spTgt spid="3145730"/>
                                        </p:tgtEl>
                                        <p:attrNameLst>
                                          <p:attrName>style.visibility</p:attrName>
                                        </p:attrNameLst>
                                      </p:cBhvr>
                                      <p:to>
                                        <p:strVal val="visible"/>
                                      </p:to>
                                    </p:set>
                                    <p:animEffect transition="in" filter="wipe(right)">
                                      <p:cBhvr>
                                        <p:cTn id="12" dur="500"/>
                                        <p:tgtEl>
                                          <p:spTgt spid="3145730"/>
                                        </p:tgtEl>
                                      </p:cBhvr>
                                    </p:animEffect>
                                  </p:childTnLst>
                                </p:cTn>
                              </p:par>
                              <p:par>
                                <p:cTn id="13" presetID="22" presetClass="exit" presetSubtype="2" fill="hold" nodeType="withEffect">
                                  <p:stCondLst>
                                    <p:cond delay="200"/>
                                  </p:stCondLst>
                                  <p:childTnLst>
                                    <p:animEffect transition="out" filter="wipe(right)">
                                      <p:cBhvr>
                                        <p:cTn id="14" dur="500"/>
                                        <p:tgtEl>
                                          <p:spTgt spid="3145730"/>
                                        </p:tgtEl>
                                      </p:cBhvr>
                                    </p:animEffect>
                                    <p:set>
                                      <p:cBhvr>
                                        <p:cTn id="15" dur="1" fill="hold">
                                          <p:stCondLst>
                                            <p:cond delay="499"/>
                                          </p:stCondLst>
                                        </p:cTn>
                                        <p:tgtEl>
                                          <p:spTgt spid="3145730"/>
                                        </p:tgtEl>
                                        <p:attrNameLst>
                                          <p:attrName>style.visibility</p:attrName>
                                        </p:attrNameLst>
                                      </p:cBhvr>
                                      <p:to>
                                        <p:strVal val="hidden"/>
                                      </p:to>
                                    </p:set>
                                  </p:childTnLst>
                                </p:cTn>
                              </p:par>
                              <p:par>
                                <p:cTn id="16" presetID="22" presetClass="entr" presetSubtype="8" fill="hold" nodeType="withEffect">
                                  <p:stCondLst>
                                    <p:cond delay="0"/>
                                  </p:stCondLst>
                                  <p:childTnLst>
                                    <p:set>
                                      <p:cBhvr>
                                        <p:cTn id="17" dur="1" fill="hold">
                                          <p:stCondLst>
                                            <p:cond delay="0"/>
                                          </p:stCondLst>
                                        </p:cTn>
                                        <p:tgtEl>
                                          <p:spTgt spid="3145731"/>
                                        </p:tgtEl>
                                        <p:attrNameLst>
                                          <p:attrName>style.visibility</p:attrName>
                                        </p:attrNameLst>
                                      </p:cBhvr>
                                      <p:to>
                                        <p:strVal val="visible"/>
                                      </p:to>
                                    </p:set>
                                    <p:animEffect transition="in" filter="wipe(left)">
                                      <p:cBhvr>
                                        <p:cTn id="18" dur="500"/>
                                        <p:tgtEl>
                                          <p:spTgt spid="3145731"/>
                                        </p:tgtEl>
                                      </p:cBhvr>
                                    </p:animEffect>
                                  </p:childTnLst>
                                </p:cTn>
                              </p:par>
                              <p:par>
                                <p:cTn id="19" presetID="22" presetClass="exit" presetSubtype="8" fill="hold" nodeType="withEffect">
                                  <p:stCondLst>
                                    <p:cond delay="200"/>
                                  </p:stCondLst>
                                  <p:childTnLst>
                                    <p:animEffect transition="out" filter="wipe(left)">
                                      <p:cBhvr>
                                        <p:cTn id="20" dur="500"/>
                                        <p:tgtEl>
                                          <p:spTgt spid="3145731"/>
                                        </p:tgtEl>
                                      </p:cBhvr>
                                    </p:animEffect>
                                    <p:set>
                                      <p:cBhvr>
                                        <p:cTn id="21" dur="1" fill="hold">
                                          <p:stCondLst>
                                            <p:cond delay="499"/>
                                          </p:stCondLst>
                                        </p:cTn>
                                        <p:tgtEl>
                                          <p:spTgt spid="31457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69"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715"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6"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7"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实验与评估</a:t>
            </a:r>
          </a:p>
        </p:txBody>
      </p:sp>
      <p:sp>
        <p:nvSpPr>
          <p:cNvPr id="20" name="矩形 31">
            <a:extLst>
              <a:ext uri="{FF2B5EF4-FFF2-40B4-BE49-F238E27FC236}">
                <a16:creationId xmlns:a16="http://schemas.microsoft.com/office/drawing/2014/main" id="{3E53C66F-5C6B-4BFD-9DDB-D486E5706CF2}"/>
              </a:ext>
            </a:extLst>
          </p:cNvPr>
          <p:cNvSpPr/>
          <p:nvPr/>
        </p:nvSpPr>
        <p:spPr>
          <a:xfrm>
            <a:off x="529585" y="1342124"/>
            <a:ext cx="7124980"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查找时的低开销和降低</a:t>
            </a: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QoS</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限制的高收益性</a:t>
            </a:r>
          </a:p>
        </p:txBody>
      </p:sp>
      <p:sp>
        <p:nvSpPr>
          <p:cNvPr id="24" name="文本框 23">
            <a:extLst>
              <a:ext uri="{FF2B5EF4-FFF2-40B4-BE49-F238E27FC236}">
                <a16:creationId xmlns:a16="http://schemas.microsoft.com/office/drawing/2014/main" id="{360C6BE0-B17F-4740-9F21-82E83E9C7BD6}"/>
              </a:ext>
            </a:extLst>
          </p:cNvPr>
          <p:cNvSpPr txBox="1"/>
          <p:nvPr/>
        </p:nvSpPr>
        <p:spPr>
          <a:xfrm>
            <a:off x="6049010" y="4563274"/>
            <a:ext cx="6306797" cy="449418"/>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目标降低后使用多样化实例池的优势更加显著</a:t>
            </a:r>
          </a:p>
        </p:txBody>
      </p:sp>
      <p:pic>
        <p:nvPicPr>
          <p:cNvPr id="4" name="图片 3">
            <a:extLst>
              <a:ext uri="{FF2B5EF4-FFF2-40B4-BE49-F238E27FC236}">
                <a16:creationId xmlns:a16="http://schemas.microsoft.com/office/drawing/2014/main" id="{D6AE5DAE-43E5-45DB-9C35-B151C665D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07" y="2340453"/>
            <a:ext cx="4602879" cy="1752752"/>
          </a:xfrm>
          <a:prstGeom prst="rect">
            <a:avLst/>
          </a:prstGeom>
        </p:spPr>
      </p:pic>
      <p:pic>
        <p:nvPicPr>
          <p:cNvPr id="6" name="图片 5">
            <a:extLst>
              <a:ext uri="{FF2B5EF4-FFF2-40B4-BE49-F238E27FC236}">
                <a16:creationId xmlns:a16="http://schemas.microsoft.com/office/drawing/2014/main" id="{1F4F873B-8726-4E80-95BD-3ACF708B6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3269" y="2340453"/>
            <a:ext cx="6127687" cy="1927583"/>
          </a:xfrm>
          <a:prstGeom prst="rect">
            <a:avLst/>
          </a:prstGeom>
        </p:spPr>
      </p:pic>
      <p:sp>
        <p:nvSpPr>
          <p:cNvPr id="14" name="文本框 13">
            <a:extLst>
              <a:ext uri="{FF2B5EF4-FFF2-40B4-BE49-F238E27FC236}">
                <a16:creationId xmlns:a16="http://schemas.microsoft.com/office/drawing/2014/main" id="{F418AD01-446C-4412-BA17-BEA0C3080839}"/>
              </a:ext>
            </a:extLst>
          </p:cNvPr>
          <p:cNvSpPr txBox="1"/>
          <p:nvPr/>
        </p:nvSpPr>
        <p:spPr>
          <a:xfrm>
            <a:off x="174059" y="4532069"/>
            <a:ext cx="4963549" cy="834139"/>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与其他查找策略相比，</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的查找开销也是最小的</a:t>
            </a:r>
          </a:p>
        </p:txBody>
      </p:sp>
    </p:spTree>
    <p:extLst>
      <p:ext uri="{BB962C8B-B14F-4D97-AF65-F5344CB8AC3E}">
        <p14:creationId xmlns:p14="http://schemas.microsoft.com/office/powerpoint/2010/main" val="331984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69"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715"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6"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7"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实验与评估</a:t>
            </a:r>
          </a:p>
        </p:txBody>
      </p:sp>
      <p:sp>
        <p:nvSpPr>
          <p:cNvPr id="20" name="矩形 31">
            <a:extLst>
              <a:ext uri="{FF2B5EF4-FFF2-40B4-BE49-F238E27FC236}">
                <a16:creationId xmlns:a16="http://schemas.microsoft.com/office/drawing/2014/main" id="{3E53C66F-5C6B-4BFD-9DDB-D486E5706CF2}"/>
              </a:ext>
            </a:extLst>
          </p:cNvPr>
          <p:cNvSpPr/>
          <p:nvPr/>
        </p:nvSpPr>
        <p:spPr>
          <a:xfrm>
            <a:off x="529585" y="1370405"/>
            <a:ext cx="6332316"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微软雅黑"/>
                <a:ea typeface="微软雅黑"/>
                <a:cs typeface="+mn-cs"/>
              </a:rPr>
              <a:t>RIBBON</a:t>
            </a: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对负载波动的快速响应</a:t>
            </a:r>
          </a:p>
        </p:txBody>
      </p:sp>
      <p:sp>
        <p:nvSpPr>
          <p:cNvPr id="24" name="文本框 23">
            <a:extLst>
              <a:ext uri="{FF2B5EF4-FFF2-40B4-BE49-F238E27FC236}">
                <a16:creationId xmlns:a16="http://schemas.microsoft.com/office/drawing/2014/main" id="{360C6BE0-B17F-4740-9F21-82E83E9C7BD6}"/>
              </a:ext>
            </a:extLst>
          </p:cNvPr>
          <p:cNvSpPr txBox="1"/>
          <p:nvPr/>
        </p:nvSpPr>
        <p:spPr>
          <a:xfrm>
            <a:off x="1033950" y="4878165"/>
            <a:ext cx="10777835" cy="1603581"/>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目标是找到在达到</a:t>
            </a:r>
            <a:r>
              <a:rPr lang="en-US" altLang="zh-CN" sz="2000" dirty="0">
                <a:solidFill>
                  <a:prstClr val="black"/>
                </a:solidFill>
                <a:latin typeface="等线" panose="02010600030101010101" pitchFamily="2" charset="-122"/>
                <a:ea typeface="等线" panose="02010600030101010101" pitchFamily="2" charset="-122"/>
                <a:sym typeface="+mn-ea"/>
              </a:rPr>
              <a:t>QoS</a:t>
            </a:r>
            <a:r>
              <a:rPr lang="zh-CN" altLang="en-US" sz="2000" dirty="0">
                <a:solidFill>
                  <a:prstClr val="black"/>
                </a:solidFill>
                <a:latin typeface="等线" panose="02010600030101010101" pitchFamily="2" charset="-122"/>
                <a:ea typeface="等线" panose="02010600030101010101" pitchFamily="2" charset="-122"/>
                <a:sym typeface="+mn-ea"/>
              </a:rPr>
              <a:t>要求情况下费用最低的配置。</a:t>
            </a:r>
            <a:endParaRPr lang="en-US" altLang="zh-CN" sz="2000" dirty="0">
              <a:solidFill>
                <a:prstClr val="black"/>
              </a:solidFill>
              <a:latin typeface="等线" panose="02010600030101010101" pitchFamily="2" charset="-122"/>
              <a:ea typeface="等线" panose="02010600030101010101" pitchFamily="2" charset="-122"/>
              <a:sym typeface="+mn-ea"/>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RIBBON</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的策略是在满足</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的前提下，再修改配置使费用降低。</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图中可以看出在负载突然增加到之前的</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1.5</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倍时</a:t>
            </a:r>
            <a:r>
              <a:rPr lang="zh-CN" altLang="en-US" sz="2000" dirty="0">
                <a:solidFill>
                  <a:prstClr val="black"/>
                </a:solidFill>
                <a:latin typeface="等线" panose="02010600030101010101" pitchFamily="2" charset="-122"/>
                <a:ea typeface="等线" panose="02010600030101010101" pitchFamily="2" charset="-122"/>
                <a:sym typeface="+mn-ea"/>
              </a:rPr>
              <a:t>，</a:t>
            </a:r>
            <a:r>
              <a:rPr lang="en-US" altLang="zh-CN" sz="2000" dirty="0">
                <a:solidFill>
                  <a:prstClr val="black"/>
                </a:solidFill>
                <a:latin typeface="等线" panose="02010600030101010101" pitchFamily="2" charset="-122"/>
                <a:ea typeface="等线" panose="02010600030101010101" pitchFamily="2" charset="-122"/>
                <a:sym typeface="+mn-ea"/>
              </a:rPr>
              <a:t>RIBBON</a:t>
            </a:r>
            <a:r>
              <a:rPr lang="zh-CN" altLang="en-US" sz="2000" dirty="0">
                <a:solidFill>
                  <a:prstClr val="black"/>
                </a:solidFill>
                <a:latin typeface="等线" panose="02010600030101010101" pitchFamily="2" charset="-122"/>
                <a:ea typeface="等线" panose="02010600030101010101" pitchFamily="2" charset="-122"/>
                <a:sym typeface="+mn-ea"/>
              </a:rPr>
              <a:t>基本上仅用少于前一次最优化查找</a:t>
            </a:r>
            <a:r>
              <a:rPr lang="en-US" altLang="zh-CN" sz="2000" dirty="0">
                <a:solidFill>
                  <a:prstClr val="black"/>
                </a:solidFill>
                <a:latin typeface="等线" panose="02010600030101010101" pitchFamily="2" charset="-122"/>
                <a:ea typeface="等线" panose="02010600030101010101" pitchFamily="2" charset="-122"/>
                <a:sym typeface="+mn-ea"/>
              </a:rPr>
              <a:t>75%</a:t>
            </a:r>
            <a:r>
              <a:rPr lang="zh-CN" altLang="en-US" sz="2000" dirty="0">
                <a:solidFill>
                  <a:prstClr val="black"/>
                </a:solidFill>
                <a:latin typeface="等线" panose="02010600030101010101" pitchFamily="2" charset="-122"/>
                <a:ea typeface="等线" panose="02010600030101010101" pitchFamily="2" charset="-122"/>
                <a:sym typeface="+mn-ea"/>
              </a:rPr>
              <a:t>的时间就找到了新的最优配置。</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p:txBody>
      </p:sp>
      <p:sp>
        <p:nvSpPr>
          <p:cNvPr id="13" name="文本框 12">
            <a:extLst>
              <a:ext uri="{FF2B5EF4-FFF2-40B4-BE49-F238E27FC236}">
                <a16:creationId xmlns:a16="http://schemas.microsoft.com/office/drawing/2014/main" id="{D539F76D-D277-4624-AFC2-6FF478736345}"/>
              </a:ext>
            </a:extLst>
          </p:cNvPr>
          <p:cNvSpPr txBox="1"/>
          <p:nvPr/>
        </p:nvSpPr>
        <p:spPr>
          <a:xfrm>
            <a:off x="1033950" y="4400870"/>
            <a:ext cx="9354388" cy="449418"/>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蓝线表示不同配置的费用，橙线表示不满足</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要求的比率</a:t>
            </a:r>
          </a:p>
        </p:txBody>
      </p:sp>
      <p:pic>
        <p:nvPicPr>
          <p:cNvPr id="4" name="图片 3">
            <a:extLst>
              <a:ext uri="{FF2B5EF4-FFF2-40B4-BE49-F238E27FC236}">
                <a16:creationId xmlns:a16="http://schemas.microsoft.com/office/drawing/2014/main" id="{3D1A5C77-C386-412B-A8F4-773831C6F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78" y="2235329"/>
            <a:ext cx="10947722" cy="1977653"/>
          </a:xfrm>
          <a:prstGeom prst="rect">
            <a:avLst/>
          </a:prstGeom>
        </p:spPr>
      </p:pic>
    </p:spTree>
    <p:extLst>
      <p:ext uri="{BB962C8B-B14F-4D97-AF65-F5344CB8AC3E}">
        <p14:creationId xmlns:p14="http://schemas.microsoft.com/office/powerpoint/2010/main" val="231081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图片 2"/>
          <p:cNvPicPr>
            <a:picLocks noChangeAspect="1"/>
          </p:cNvPicPr>
          <p:nvPr/>
        </p:nvPicPr>
        <p:blipFill>
          <a:blip r:embed="rId2"/>
          <a:stretch>
            <a:fillRect/>
          </a:stretch>
        </p:blipFill>
        <p:spPr>
          <a:xfrm>
            <a:off x="0" y="9144"/>
            <a:ext cx="12192000" cy="6839712"/>
          </a:xfrm>
          <a:prstGeom prst="rect">
            <a:avLst/>
          </a:prstGeom>
        </p:spPr>
      </p:pic>
      <p:sp>
        <p:nvSpPr>
          <p:cNvPr id="1048751" name="矩形 3"/>
          <p:cNvSpPr/>
          <p:nvPr/>
        </p:nvSpPr>
        <p:spPr>
          <a:xfrm>
            <a:off x="12699" y="-41972"/>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9" name="图片 7"/>
          <p:cNvPicPr>
            <a:picLocks noChangeAspect="1"/>
          </p:cNvPicPr>
          <p:nvPr/>
        </p:nvPicPr>
        <p:blipFill>
          <a:blip r:embed="rId3"/>
          <a:stretch>
            <a:fillRect/>
          </a:stretch>
        </p:blipFill>
        <p:spPr>
          <a:xfrm>
            <a:off x="22859" y="6780517"/>
            <a:ext cx="12189461" cy="78956"/>
          </a:xfrm>
          <a:prstGeom prst="rect">
            <a:avLst/>
          </a:prstGeom>
        </p:spPr>
      </p:pic>
      <p:pic>
        <p:nvPicPr>
          <p:cNvPr id="2097180" name="图片 1"/>
          <p:cNvPicPr>
            <a:picLocks noChangeAspect="1"/>
          </p:cNvPicPr>
          <p:nvPr/>
        </p:nvPicPr>
        <p:blipFill>
          <a:blip r:embed="rId4"/>
          <a:stretch>
            <a:fillRect/>
          </a:stretch>
        </p:blipFill>
        <p:spPr>
          <a:xfrm>
            <a:off x="12699" y="2612"/>
            <a:ext cx="12192000" cy="36521"/>
          </a:xfrm>
          <a:prstGeom prst="rect">
            <a:avLst/>
          </a:prstGeom>
        </p:spPr>
      </p:pic>
      <p:pic>
        <p:nvPicPr>
          <p:cNvPr id="2097181" name="图片 9"/>
          <p:cNvPicPr>
            <a:picLocks noChangeAspect="1"/>
          </p:cNvPicPr>
          <p:nvPr/>
        </p:nvPicPr>
        <p:blipFill>
          <a:blip r:embed="rId5"/>
          <a:stretch>
            <a:fillRect/>
          </a:stretch>
        </p:blipFill>
        <p:spPr>
          <a:xfrm>
            <a:off x="-23332" y="3429000"/>
            <a:ext cx="12190992" cy="2704906"/>
          </a:xfrm>
          <a:prstGeom prst="rect">
            <a:avLst/>
          </a:prstGeom>
        </p:spPr>
      </p:pic>
      <p:pic>
        <p:nvPicPr>
          <p:cNvPr id="2097182" name="图片 11"/>
          <p:cNvPicPr>
            <a:picLocks noChangeAspect="1"/>
          </p:cNvPicPr>
          <p:nvPr/>
        </p:nvPicPr>
        <p:blipFill>
          <a:blip r:embed="rId6"/>
          <a:stretch>
            <a:fillRect/>
          </a:stretch>
        </p:blipFill>
        <p:spPr>
          <a:xfrm>
            <a:off x="3558874" y="444571"/>
            <a:ext cx="4840335" cy="1631401"/>
          </a:xfrm>
          <a:prstGeom prst="rect">
            <a:avLst/>
          </a:prstGeom>
        </p:spPr>
      </p:pic>
      <p:sp>
        <p:nvSpPr>
          <p:cNvPr id="1048752" name="文本框 12"/>
          <p:cNvSpPr txBox="1"/>
          <p:nvPr/>
        </p:nvSpPr>
        <p:spPr>
          <a:xfrm>
            <a:off x="4306511" y="2032913"/>
            <a:ext cx="792152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6600" b="1" i="0" u="none" strike="noStrike" kern="1200" cap="none" spc="3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THANKS</a:t>
            </a:r>
          </a:p>
        </p:txBody>
      </p:sp>
      <p:cxnSp>
        <p:nvCxnSpPr>
          <p:cNvPr id="3145772" name="直接连接符 15"/>
          <p:cNvCxnSpPr>
            <a:cxnSpLocks/>
          </p:cNvCxnSpPr>
          <p:nvPr/>
        </p:nvCxnSpPr>
        <p:spPr>
          <a:xfrm flipV="1">
            <a:off x="5162877" y="3155189"/>
            <a:ext cx="3927961" cy="27818"/>
          </a:xfrm>
          <a:prstGeom prst="line">
            <a:avLst/>
          </a:prstGeom>
        </p:spPr>
        <p:style>
          <a:lnRef idx="3">
            <a:schemeClr val="accent2"/>
          </a:lnRef>
          <a:fillRef idx="0">
            <a:schemeClr val="accent2"/>
          </a:fillRef>
          <a:effectRef idx="2">
            <a:schemeClr val="accent2"/>
          </a:effectRef>
          <a:fontRef idx="minor">
            <a:schemeClr val="tx1"/>
          </a:fontRef>
        </p:style>
      </p:cxnSp>
      <p:cxnSp>
        <p:nvCxnSpPr>
          <p:cNvPr id="3145773" name="直接连接符 16"/>
          <p:cNvCxnSpPr>
            <a:cxnSpLocks/>
          </p:cNvCxnSpPr>
          <p:nvPr/>
        </p:nvCxnSpPr>
        <p:spPr>
          <a:xfrm>
            <a:off x="2965959" y="3166467"/>
            <a:ext cx="2877409" cy="525"/>
          </a:xfrm>
          <a:prstGeom prst="line">
            <a:avLst/>
          </a:prstGeom>
        </p:spPr>
        <p:style>
          <a:lnRef idx="3">
            <a:schemeClr val="accent2"/>
          </a:lnRef>
          <a:fillRef idx="0">
            <a:schemeClr val="accent2"/>
          </a:fillRef>
          <a:effectRef idx="2">
            <a:schemeClr val="accent2"/>
          </a:effectRef>
          <a:fontRef idx="minor">
            <a:schemeClr val="tx1"/>
          </a:fontRef>
        </p:style>
      </p:cxnSp>
      <p:sp>
        <p:nvSpPr>
          <p:cNvPr id="1048754" name="矩形 17"/>
          <p:cNvSpPr/>
          <p:nvPr/>
        </p:nvSpPr>
        <p:spPr>
          <a:xfrm>
            <a:off x="5527392" y="3156831"/>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72"/>
                                        </p:tgtEl>
                                        <p:attrNameLst>
                                          <p:attrName>style.visibility</p:attrName>
                                        </p:attrNameLst>
                                      </p:cBhvr>
                                      <p:to>
                                        <p:strVal val="visible"/>
                                      </p:to>
                                    </p:set>
                                    <p:animEffect transition="in" filter="wipe(right)">
                                      <p:cBhvr>
                                        <p:cTn id="7" dur="500"/>
                                        <p:tgtEl>
                                          <p:spTgt spid="3145772"/>
                                        </p:tgtEl>
                                      </p:cBhvr>
                                    </p:animEffect>
                                  </p:childTnLst>
                                </p:cTn>
                              </p:par>
                              <p:par>
                                <p:cTn id="8" presetID="22" presetClass="exit" presetSubtype="2" fill="hold" nodeType="withEffect">
                                  <p:stCondLst>
                                    <p:cond delay="200"/>
                                  </p:stCondLst>
                                  <p:childTnLst>
                                    <p:animEffect transition="out" filter="wipe(right)">
                                      <p:cBhvr>
                                        <p:cTn id="9" dur="500"/>
                                        <p:tgtEl>
                                          <p:spTgt spid="3145772"/>
                                        </p:tgtEl>
                                      </p:cBhvr>
                                    </p:animEffect>
                                    <p:set>
                                      <p:cBhvr>
                                        <p:cTn id="10" dur="1" fill="hold">
                                          <p:stCondLst>
                                            <p:cond delay="499"/>
                                          </p:stCondLst>
                                        </p:cTn>
                                        <p:tgtEl>
                                          <p:spTgt spid="314577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73"/>
                                        </p:tgtEl>
                                        <p:attrNameLst>
                                          <p:attrName>style.visibility</p:attrName>
                                        </p:attrNameLst>
                                      </p:cBhvr>
                                      <p:to>
                                        <p:strVal val="visible"/>
                                      </p:to>
                                    </p:set>
                                    <p:animEffect transition="in" filter="wipe(left)">
                                      <p:cBhvr>
                                        <p:cTn id="13" dur="500"/>
                                        <p:tgtEl>
                                          <p:spTgt spid="3145773"/>
                                        </p:tgtEl>
                                      </p:cBhvr>
                                    </p:animEffect>
                                  </p:childTnLst>
                                </p:cTn>
                              </p:par>
                              <p:par>
                                <p:cTn id="14" presetID="22" presetClass="exit" presetSubtype="8" fill="hold" nodeType="withEffect">
                                  <p:stCondLst>
                                    <p:cond delay="200"/>
                                  </p:stCondLst>
                                  <p:childTnLst>
                                    <p:animEffect transition="out" filter="wipe(left)">
                                      <p:cBhvr>
                                        <p:cTn id="15" dur="500"/>
                                        <p:tgtEl>
                                          <p:spTgt spid="3145773"/>
                                        </p:tgtEl>
                                      </p:cBhvr>
                                    </p:animEffect>
                                    <p:set>
                                      <p:cBhvr>
                                        <p:cTn id="16" dur="1" fill="hold">
                                          <p:stCondLst>
                                            <p:cond delay="499"/>
                                          </p:stCondLst>
                                        </p:cTn>
                                        <p:tgtEl>
                                          <p:spTgt spid="3145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2"/>
          <p:cNvPicPr>
            <a:picLocks noChangeAspect="1"/>
          </p:cNvPicPr>
          <p:nvPr/>
        </p:nvPicPr>
        <p:blipFill>
          <a:blip r:embed="rId3"/>
          <a:stretch>
            <a:fillRect/>
          </a:stretch>
        </p:blipFill>
        <p:spPr>
          <a:xfrm>
            <a:off x="0" y="9144"/>
            <a:ext cx="12192000" cy="6839712"/>
          </a:xfrm>
          <a:prstGeom prst="rect">
            <a:avLst/>
          </a:prstGeom>
        </p:spPr>
      </p:pic>
      <p:sp>
        <p:nvSpPr>
          <p:cNvPr id="1048611" name="矩形 3"/>
          <p:cNvSpPr/>
          <p:nvPr/>
        </p:nvSpPr>
        <p:spPr>
          <a:xfrm>
            <a:off x="-36065" y="-19175"/>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5" name="图片 11"/>
          <p:cNvPicPr>
            <a:picLocks noChangeAspect="1"/>
          </p:cNvPicPr>
          <p:nvPr/>
        </p:nvPicPr>
        <p:blipFill>
          <a:blip r:embed="rId4"/>
          <a:stretch>
            <a:fillRect/>
          </a:stretch>
        </p:blipFill>
        <p:spPr>
          <a:xfrm>
            <a:off x="0" y="19175"/>
            <a:ext cx="3314607" cy="1117165"/>
          </a:xfrm>
          <a:prstGeom prst="rect">
            <a:avLst/>
          </a:prstGeom>
        </p:spPr>
      </p:pic>
      <p:cxnSp>
        <p:nvCxnSpPr>
          <p:cNvPr id="3145732" name="直接连接符 17"/>
          <p:cNvCxnSpPr>
            <a:cxnSpLocks/>
          </p:cNvCxnSpPr>
          <p:nvPr/>
        </p:nvCxnSpPr>
        <p:spPr>
          <a:xfrm flipV="1">
            <a:off x="2685537" y="4333301"/>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33" name="直接连接符 18"/>
          <p:cNvCxnSpPr>
            <a:cxnSpLocks/>
          </p:cNvCxnSpPr>
          <p:nvPr/>
        </p:nvCxnSpPr>
        <p:spPr>
          <a:xfrm flipV="1">
            <a:off x="705537" y="4340145"/>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612" name="矩形 19"/>
          <p:cNvSpPr/>
          <p:nvPr/>
        </p:nvSpPr>
        <p:spPr>
          <a:xfrm>
            <a:off x="1965537" y="4329985"/>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613" name="矩形 45"/>
          <p:cNvSpPr/>
          <p:nvPr/>
        </p:nvSpPr>
        <p:spPr>
          <a:xfrm>
            <a:off x="635091" y="1803246"/>
            <a:ext cx="1452879" cy="1399540"/>
          </a:xfrm>
          <a:prstGeom prst="rect">
            <a:avLst/>
          </a:prstGeom>
          <a:noFill/>
        </p:spPr>
        <p:txBody>
          <a:bodyPr wrap="none" lIns="91440" tIns="45720" rIns="91440" bIns="45720">
            <a:spAutoFit/>
          </a:bodyPr>
          <a:lstStyle/>
          <a:p>
            <a:pPr algn="ctr"/>
            <a:r>
              <a:rPr lang="en-US" altLang="zh-CN" sz="8800" b="1" cap="none" spc="0" dirty="0">
                <a:ln w="0"/>
                <a:solidFill>
                  <a:schemeClr val="tx1">
                    <a:lumMod val="50000"/>
                    <a:lumOff val="50000"/>
                  </a:schemeClr>
                </a:solidFill>
                <a:effectLst/>
              </a:rPr>
              <a:t>01</a:t>
            </a:r>
            <a:endParaRPr lang="zh-CN" altLang="en-US" sz="8800" b="1" cap="none" spc="0" dirty="0">
              <a:ln w="0"/>
              <a:solidFill>
                <a:schemeClr val="tx1">
                  <a:lumMod val="50000"/>
                  <a:lumOff val="50000"/>
                </a:schemeClr>
              </a:solidFill>
              <a:effectLst/>
            </a:endParaRPr>
          </a:p>
        </p:txBody>
      </p:sp>
      <p:sp>
        <p:nvSpPr>
          <p:cNvPr id="1048614" name="文本框 4"/>
          <p:cNvSpPr txBox="1"/>
          <p:nvPr/>
        </p:nvSpPr>
        <p:spPr>
          <a:xfrm>
            <a:off x="635091" y="3287139"/>
            <a:ext cx="6377529"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60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背景</a:t>
            </a:r>
          </a:p>
        </p:txBody>
      </p:sp>
      <p:sp>
        <p:nvSpPr>
          <p:cNvPr id="1048615" name="文本框 9"/>
          <p:cNvSpPr txBox="1"/>
          <p:nvPr/>
        </p:nvSpPr>
        <p:spPr>
          <a:xfrm>
            <a:off x="635091" y="4460247"/>
            <a:ext cx="3638429" cy="338554"/>
          </a:xfrm>
          <a:prstGeom prst="rect">
            <a:avLst/>
          </a:prstGeom>
          <a:noFill/>
        </p:spPr>
        <p:txBody>
          <a:bodyPr wrap="square" rtlCol="0">
            <a:spAutoFit/>
          </a:bodyPr>
          <a:lstStyle/>
          <a:p>
            <a:r>
              <a:rPr lang="en-US" altLang="zh-CN" sz="1600" b="1" dirty="0">
                <a:solidFill>
                  <a:schemeClr val="tx1">
                    <a:lumMod val="50000"/>
                    <a:lumOff val="50000"/>
                  </a:schemeClr>
                </a:solidFill>
                <a:latin typeface="Calibri Light" panose="020F0302020204030204" pitchFamily="34" charset="0"/>
                <a:ea typeface="方正兰亭黑_GBK"/>
              </a:rPr>
              <a:t>BACKGROUND</a:t>
            </a:r>
            <a:endParaRPr lang="zh-CN" altLang="en-US" dirty="0"/>
          </a:p>
        </p:txBody>
      </p:sp>
      <p:sp>
        <p:nvSpPr>
          <p:cNvPr id="1048616" name="矩形 46"/>
          <p:cNvSpPr/>
          <p:nvPr/>
        </p:nvSpPr>
        <p:spPr>
          <a:xfrm>
            <a:off x="8724901" y="0"/>
            <a:ext cx="3467100" cy="6858000"/>
          </a:xfrm>
          <a:prstGeom prst="rect">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cxnSp>
        <p:nvCxnSpPr>
          <p:cNvPr id="3145734" name="直接连接符 48"/>
          <p:cNvCxnSpPr>
            <a:cxnSpLocks/>
          </p:cNvCxnSpPr>
          <p:nvPr/>
        </p:nvCxnSpPr>
        <p:spPr>
          <a:xfrm>
            <a:off x="8724901" y="5890691"/>
            <a:ext cx="3441667"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35" name="直接连接符 49"/>
          <p:cNvCxnSpPr>
            <a:cxnSpLocks/>
          </p:cNvCxnSpPr>
          <p:nvPr/>
        </p:nvCxnSpPr>
        <p:spPr>
          <a:xfrm>
            <a:off x="9875520" y="6384852"/>
            <a:ext cx="2291048"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36" name="直接连接符 50"/>
          <p:cNvCxnSpPr>
            <a:cxnSpLocks/>
          </p:cNvCxnSpPr>
          <p:nvPr/>
        </p:nvCxnSpPr>
        <p:spPr>
          <a:xfrm>
            <a:off x="11710341" y="3"/>
            <a:ext cx="0" cy="6857997"/>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32"/>
                                        </p:tgtEl>
                                        <p:attrNameLst>
                                          <p:attrName>style.visibility</p:attrName>
                                        </p:attrNameLst>
                                      </p:cBhvr>
                                      <p:to>
                                        <p:strVal val="visible"/>
                                      </p:to>
                                    </p:set>
                                    <p:animEffect transition="in" filter="wipe(right)">
                                      <p:cBhvr>
                                        <p:cTn id="7" dur="500"/>
                                        <p:tgtEl>
                                          <p:spTgt spid="3145732"/>
                                        </p:tgtEl>
                                      </p:cBhvr>
                                    </p:animEffect>
                                  </p:childTnLst>
                                </p:cTn>
                              </p:par>
                              <p:par>
                                <p:cTn id="8" presetID="22" presetClass="exit" presetSubtype="2" fill="hold" nodeType="withEffect">
                                  <p:stCondLst>
                                    <p:cond delay="200"/>
                                  </p:stCondLst>
                                  <p:childTnLst>
                                    <p:animEffect transition="out" filter="wipe(right)">
                                      <p:cBhvr>
                                        <p:cTn id="9" dur="500"/>
                                        <p:tgtEl>
                                          <p:spTgt spid="3145732"/>
                                        </p:tgtEl>
                                      </p:cBhvr>
                                    </p:animEffect>
                                    <p:set>
                                      <p:cBhvr>
                                        <p:cTn id="10" dur="1" fill="hold">
                                          <p:stCondLst>
                                            <p:cond delay="499"/>
                                          </p:stCondLst>
                                        </p:cTn>
                                        <p:tgtEl>
                                          <p:spTgt spid="314573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33"/>
                                        </p:tgtEl>
                                        <p:attrNameLst>
                                          <p:attrName>style.visibility</p:attrName>
                                        </p:attrNameLst>
                                      </p:cBhvr>
                                      <p:to>
                                        <p:strVal val="visible"/>
                                      </p:to>
                                    </p:set>
                                    <p:animEffect transition="in" filter="wipe(left)">
                                      <p:cBhvr>
                                        <p:cTn id="13" dur="500"/>
                                        <p:tgtEl>
                                          <p:spTgt spid="3145733"/>
                                        </p:tgtEl>
                                      </p:cBhvr>
                                    </p:animEffect>
                                  </p:childTnLst>
                                </p:cTn>
                              </p:par>
                              <p:par>
                                <p:cTn id="14" presetID="22" presetClass="exit" presetSubtype="8" fill="hold" nodeType="withEffect">
                                  <p:stCondLst>
                                    <p:cond delay="200"/>
                                  </p:stCondLst>
                                  <p:childTnLst>
                                    <p:animEffect transition="out" filter="wipe(left)">
                                      <p:cBhvr>
                                        <p:cTn id="15" dur="500"/>
                                        <p:tgtEl>
                                          <p:spTgt spid="3145733"/>
                                        </p:tgtEl>
                                      </p:cBhvr>
                                    </p:animEffect>
                                    <p:set>
                                      <p:cBhvr>
                                        <p:cTn id="16" dur="1" fill="hold">
                                          <p:stCondLst>
                                            <p:cond delay="499"/>
                                          </p:stCondLst>
                                        </p:cTn>
                                        <p:tgtEl>
                                          <p:spTgt spid="31457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7"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20"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21"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22"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背景</a:t>
            </a:r>
          </a:p>
        </p:txBody>
      </p:sp>
      <p:sp>
        <p:nvSpPr>
          <p:cNvPr id="1048629" name="矩形: 圆角 17"/>
          <p:cNvSpPr/>
          <p:nvPr/>
        </p:nvSpPr>
        <p:spPr>
          <a:xfrm>
            <a:off x="998671" y="1547619"/>
            <a:ext cx="2984938" cy="499111"/>
          </a:xfrm>
          <a:prstGeom prst="roundRect">
            <a:avLst/>
          </a:prstGeom>
          <a:solidFill>
            <a:srgbClr val="C00000"/>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使用的深度学习模型</a:t>
            </a:r>
          </a:p>
        </p:txBody>
      </p:sp>
      <p:sp>
        <p:nvSpPr>
          <p:cNvPr id="1048632" name="文本框 20"/>
          <p:cNvSpPr txBox="1"/>
          <p:nvPr/>
        </p:nvSpPr>
        <p:spPr>
          <a:xfrm>
            <a:off x="6449523" y="2872818"/>
            <a:ext cx="424934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主要有两种类型的模型：用于科研的常规神经网络模型和用于个人推荐的推荐系统模型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10B23C0E-CA56-4CC8-BA9E-73BBC5747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4" y="2565649"/>
            <a:ext cx="4841694" cy="3558645"/>
          </a:xfrm>
          <a:prstGeom prst="rect">
            <a:avLst/>
          </a:prstGeom>
        </p:spPr>
      </p:pic>
    </p:spTree>
    <p:extLst>
      <p:ext uri="{BB962C8B-B14F-4D97-AF65-F5344CB8AC3E}">
        <p14:creationId xmlns:p14="http://schemas.microsoft.com/office/powerpoint/2010/main" val="118845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7"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20"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21"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22"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背景</a:t>
            </a:r>
          </a:p>
        </p:txBody>
      </p:sp>
      <p:sp>
        <p:nvSpPr>
          <p:cNvPr id="1048629" name="矩形: 圆角 17"/>
          <p:cNvSpPr/>
          <p:nvPr/>
        </p:nvSpPr>
        <p:spPr>
          <a:xfrm>
            <a:off x="998671" y="1547619"/>
            <a:ext cx="2984938" cy="499111"/>
          </a:xfrm>
          <a:prstGeom prst="roundRect">
            <a:avLst/>
          </a:prstGeom>
          <a:solidFill>
            <a:srgbClr val="C00000"/>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实验平台</a:t>
            </a:r>
          </a:p>
        </p:txBody>
      </p:sp>
      <p:sp>
        <p:nvSpPr>
          <p:cNvPr id="1048632" name="文本框 20"/>
          <p:cNvSpPr txBox="1"/>
          <p:nvPr/>
        </p:nvSpPr>
        <p:spPr>
          <a:xfrm>
            <a:off x="6638059" y="2919952"/>
            <a:ext cx="424934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使用</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AWS EC2</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作为实验平台，因为其提供了丰富的实例类型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1C88535D-DF13-45A5-BD79-A7DC2DC50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92" y="2411378"/>
            <a:ext cx="5476617" cy="3890588"/>
          </a:xfrm>
          <a:prstGeom prst="rect">
            <a:avLst/>
          </a:prstGeom>
        </p:spPr>
      </p:pic>
    </p:spTree>
    <p:extLst>
      <p:ext uri="{BB962C8B-B14F-4D97-AF65-F5344CB8AC3E}">
        <p14:creationId xmlns:p14="http://schemas.microsoft.com/office/powerpoint/2010/main" val="47587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7"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20"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21"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22"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背景</a:t>
            </a:r>
          </a:p>
        </p:txBody>
      </p:sp>
      <p:sp>
        <p:nvSpPr>
          <p:cNvPr id="1048629" name="矩形: 圆角 17"/>
          <p:cNvSpPr/>
          <p:nvPr/>
        </p:nvSpPr>
        <p:spPr>
          <a:xfrm>
            <a:off x="998671" y="1547619"/>
            <a:ext cx="3111416" cy="499111"/>
          </a:xfrm>
          <a:prstGeom prst="roundRect">
            <a:avLst/>
          </a:prstGeom>
          <a:solidFill>
            <a:srgbClr val="C00000"/>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实验相关评价指标</a:t>
            </a:r>
          </a:p>
        </p:txBody>
      </p:sp>
      <p:sp>
        <p:nvSpPr>
          <p:cNvPr id="1048632" name="文本框 20"/>
          <p:cNvSpPr txBox="1"/>
          <p:nvPr/>
        </p:nvSpPr>
        <p:spPr>
          <a:xfrm>
            <a:off x="998670" y="2284562"/>
            <a:ext cx="8434889" cy="15227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云上深度学习服务的重要衡量指标是平均服务延迟和尾延迟</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定义每秒查询次数</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(QPS)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的值为平均服务延迟的倒数</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在线上服务中，服务质量</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通常与尾延迟相关</a:t>
            </a:r>
          </a:p>
        </p:txBody>
      </p:sp>
      <p:sp>
        <p:nvSpPr>
          <p:cNvPr id="10" name="文本框 20">
            <a:extLst>
              <a:ext uri="{FF2B5EF4-FFF2-40B4-BE49-F238E27FC236}">
                <a16:creationId xmlns:a16="http://schemas.microsoft.com/office/drawing/2014/main" id="{04C7ECBF-5686-42DA-B168-44CFAEC7A094}"/>
              </a:ext>
            </a:extLst>
          </p:cNvPr>
          <p:cNvSpPr txBox="1"/>
          <p:nvPr/>
        </p:nvSpPr>
        <p:spPr>
          <a:xfrm>
            <a:off x="998670" y="4045183"/>
            <a:ext cx="8434889" cy="10611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另一评价指标是每种类型实例的价格</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由</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AWS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云服务提供商给出</a:t>
            </a:r>
          </a:p>
        </p:txBody>
      </p:sp>
    </p:spTree>
    <p:extLst>
      <p:ext uri="{BB962C8B-B14F-4D97-AF65-F5344CB8AC3E}">
        <p14:creationId xmlns:p14="http://schemas.microsoft.com/office/powerpoint/2010/main" val="84649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图片 2"/>
          <p:cNvPicPr>
            <a:picLocks noChangeAspect="1"/>
          </p:cNvPicPr>
          <p:nvPr/>
        </p:nvPicPr>
        <p:blipFill>
          <a:blip r:embed="rId3"/>
          <a:stretch>
            <a:fillRect/>
          </a:stretch>
        </p:blipFill>
        <p:spPr>
          <a:xfrm>
            <a:off x="0" y="9144"/>
            <a:ext cx="12192000" cy="6839712"/>
          </a:xfrm>
          <a:prstGeom prst="rect">
            <a:avLst/>
          </a:prstGeom>
        </p:spPr>
      </p:pic>
      <p:sp>
        <p:nvSpPr>
          <p:cNvPr id="1048635" name="矩形 3"/>
          <p:cNvSpPr/>
          <p:nvPr/>
        </p:nvSpPr>
        <p:spPr>
          <a:xfrm>
            <a:off x="-36065" y="-19175"/>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8" name="图片 11"/>
          <p:cNvPicPr>
            <a:picLocks noChangeAspect="1"/>
          </p:cNvPicPr>
          <p:nvPr/>
        </p:nvPicPr>
        <p:blipFill>
          <a:blip r:embed="rId4"/>
          <a:stretch>
            <a:fillRect/>
          </a:stretch>
        </p:blipFill>
        <p:spPr>
          <a:xfrm>
            <a:off x="0" y="19175"/>
            <a:ext cx="3314607" cy="1117165"/>
          </a:xfrm>
          <a:prstGeom prst="rect">
            <a:avLst/>
          </a:prstGeom>
        </p:spPr>
      </p:pic>
      <p:cxnSp>
        <p:nvCxnSpPr>
          <p:cNvPr id="3145738" name="直接连接符 17"/>
          <p:cNvCxnSpPr>
            <a:cxnSpLocks/>
          </p:cNvCxnSpPr>
          <p:nvPr/>
        </p:nvCxnSpPr>
        <p:spPr>
          <a:xfrm flipV="1">
            <a:off x="2685537" y="4333301"/>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39" name="直接连接符 18"/>
          <p:cNvCxnSpPr>
            <a:cxnSpLocks/>
          </p:cNvCxnSpPr>
          <p:nvPr/>
        </p:nvCxnSpPr>
        <p:spPr>
          <a:xfrm flipV="1">
            <a:off x="705537" y="4340145"/>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636" name="矩形 19"/>
          <p:cNvSpPr/>
          <p:nvPr/>
        </p:nvSpPr>
        <p:spPr>
          <a:xfrm>
            <a:off x="1965537" y="4329985"/>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637" name="矩形 45"/>
          <p:cNvSpPr/>
          <p:nvPr/>
        </p:nvSpPr>
        <p:spPr>
          <a:xfrm>
            <a:off x="635091" y="1803246"/>
            <a:ext cx="1452879" cy="1399540"/>
          </a:xfrm>
          <a:prstGeom prst="rect">
            <a:avLst/>
          </a:prstGeom>
          <a:noFill/>
        </p:spPr>
        <p:txBody>
          <a:bodyPr wrap="none" lIns="91440" tIns="45720" rIns="91440" bIns="45720">
            <a:spAutoFit/>
          </a:bodyPr>
          <a:lstStyle/>
          <a:p>
            <a:pPr algn="ctr"/>
            <a:r>
              <a:rPr lang="en-US" altLang="zh-CN" sz="8800" b="1" cap="none" spc="0" dirty="0">
                <a:ln w="0"/>
                <a:solidFill>
                  <a:schemeClr val="tx1">
                    <a:lumMod val="50000"/>
                    <a:lumOff val="50000"/>
                  </a:schemeClr>
                </a:solidFill>
                <a:effectLst/>
              </a:rPr>
              <a:t>02</a:t>
            </a:r>
            <a:endParaRPr lang="zh-CN" altLang="en-US" sz="8800" b="1" cap="none" spc="0" dirty="0">
              <a:ln w="0"/>
              <a:solidFill>
                <a:schemeClr val="tx1">
                  <a:lumMod val="50000"/>
                  <a:lumOff val="50000"/>
                </a:schemeClr>
              </a:solidFill>
              <a:effectLst/>
            </a:endParaRPr>
          </a:p>
        </p:txBody>
      </p:sp>
      <p:sp>
        <p:nvSpPr>
          <p:cNvPr id="1048638" name="文本框 4"/>
          <p:cNvSpPr txBox="1"/>
          <p:nvPr/>
        </p:nvSpPr>
        <p:spPr>
          <a:xfrm>
            <a:off x="635091" y="3287139"/>
            <a:ext cx="6377529" cy="1015663"/>
          </a:xfrm>
          <a:prstGeom prst="rect">
            <a:avLst/>
          </a:prstGeom>
          <a:noFill/>
        </p:spPr>
        <p:txBody>
          <a:bodyPr wrap="square" rtlCol="0">
            <a:spAutoFit/>
          </a:bodyPr>
          <a:lstStyle/>
          <a:p>
            <a:pPr lvl="0" fontAlgn="base">
              <a:spcBef>
                <a:spcPct val="0"/>
              </a:spcBef>
              <a:spcAft>
                <a:spcPct val="0"/>
              </a:spcAft>
            </a:pPr>
            <a:r>
              <a:rPr lang="zh-CN" altLang="en-US" sz="6000" dirty="0">
                <a:solidFill>
                  <a:srgbClr val="C00000"/>
                </a:solidFill>
                <a:latin typeface="华光标题宋_CNKI" panose="02000500000000000000" pitchFamily="2" charset="-122"/>
                <a:ea typeface="华光标题宋_CNKI" panose="02000500000000000000" pitchFamily="2" charset="-122"/>
              </a:rPr>
              <a:t>机遇与挑战</a:t>
            </a:r>
          </a:p>
        </p:txBody>
      </p:sp>
      <p:sp>
        <p:nvSpPr>
          <p:cNvPr id="1048639" name="文本框 9"/>
          <p:cNvSpPr txBox="1"/>
          <p:nvPr/>
        </p:nvSpPr>
        <p:spPr>
          <a:xfrm>
            <a:off x="635091" y="4460247"/>
            <a:ext cx="3638429" cy="338554"/>
          </a:xfrm>
          <a:prstGeom prst="rect">
            <a:avLst/>
          </a:prstGeom>
          <a:noFill/>
        </p:spPr>
        <p:txBody>
          <a:bodyPr wrap="square" rtlCol="0">
            <a:spAutoFit/>
          </a:bodyPr>
          <a:lstStyle/>
          <a:p>
            <a:r>
              <a:rPr lang="en-US" altLang="zh-CN" sz="1600" b="1" dirty="0">
                <a:solidFill>
                  <a:schemeClr val="tx1">
                    <a:lumMod val="50000"/>
                    <a:lumOff val="50000"/>
                  </a:schemeClr>
                </a:solidFill>
                <a:latin typeface="Calibri Light" panose="020F0302020204030204" pitchFamily="34" charset="0"/>
                <a:ea typeface="方正兰亭黑_GBK"/>
              </a:rPr>
              <a:t>OPPORTUNITY AND CHALLENGES</a:t>
            </a:r>
          </a:p>
        </p:txBody>
      </p:sp>
      <p:sp>
        <p:nvSpPr>
          <p:cNvPr id="1048640" name="矩形 46"/>
          <p:cNvSpPr/>
          <p:nvPr/>
        </p:nvSpPr>
        <p:spPr>
          <a:xfrm>
            <a:off x="8724901" y="0"/>
            <a:ext cx="3467100" cy="6858000"/>
          </a:xfrm>
          <a:prstGeom prst="rect">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cxnSp>
        <p:nvCxnSpPr>
          <p:cNvPr id="3145740" name="直接连接符 48"/>
          <p:cNvCxnSpPr>
            <a:cxnSpLocks/>
          </p:cNvCxnSpPr>
          <p:nvPr/>
        </p:nvCxnSpPr>
        <p:spPr>
          <a:xfrm>
            <a:off x="8724901" y="5890691"/>
            <a:ext cx="3441667"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41" name="直接连接符 49"/>
          <p:cNvCxnSpPr>
            <a:cxnSpLocks/>
          </p:cNvCxnSpPr>
          <p:nvPr/>
        </p:nvCxnSpPr>
        <p:spPr>
          <a:xfrm>
            <a:off x="9875520" y="6384852"/>
            <a:ext cx="2291048"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42" name="直接连接符 50"/>
          <p:cNvCxnSpPr>
            <a:cxnSpLocks/>
          </p:cNvCxnSpPr>
          <p:nvPr/>
        </p:nvCxnSpPr>
        <p:spPr>
          <a:xfrm>
            <a:off x="11710341" y="3"/>
            <a:ext cx="0" cy="6857997"/>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38"/>
                                        </p:tgtEl>
                                        <p:attrNameLst>
                                          <p:attrName>style.visibility</p:attrName>
                                        </p:attrNameLst>
                                      </p:cBhvr>
                                      <p:to>
                                        <p:strVal val="visible"/>
                                      </p:to>
                                    </p:set>
                                    <p:animEffect transition="in" filter="wipe(right)">
                                      <p:cBhvr>
                                        <p:cTn id="7" dur="500"/>
                                        <p:tgtEl>
                                          <p:spTgt spid="3145738"/>
                                        </p:tgtEl>
                                      </p:cBhvr>
                                    </p:animEffect>
                                  </p:childTnLst>
                                </p:cTn>
                              </p:par>
                              <p:par>
                                <p:cTn id="8" presetID="22" presetClass="exit" presetSubtype="2" fill="hold" nodeType="withEffect">
                                  <p:stCondLst>
                                    <p:cond delay="200"/>
                                  </p:stCondLst>
                                  <p:childTnLst>
                                    <p:animEffect transition="out" filter="wipe(right)">
                                      <p:cBhvr>
                                        <p:cTn id="9" dur="500"/>
                                        <p:tgtEl>
                                          <p:spTgt spid="3145738"/>
                                        </p:tgtEl>
                                      </p:cBhvr>
                                    </p:animEffect>
                                    <p:set>
                                      <p:cBhvr>
                                        <p:cTn id="10" dur="1" fill="hold">
                                          <p:stCondLst>
                                            <p:cond delay="499"/>
                                          </p:stCondLst>
                                        </p:cTn>
                                        <p:tgtEl>
                                          <p:spTgt spid="3145738"/>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39"/>
                                        </p:tgtEl>
                                        <p:attrNameLst>
                                          <p:attrName>style.visibility</p:attrName>
                                        </p:attrNameLst>
                                      </p:cBhvr>
                                      <p:to>
                                        <p:strVal val="visible"/>
                                      </p:to>
                                    </p:set>
                                    <p:animEffect transition="in" filter="wipe(left)">
                                      <p:cBhvr>
                                        <p:cTn id="13" dur="500"/>
                                        <p:tgtEl>
                                          <p:spTgt spid="3145739"/>
                                        </p:tgtEl>
                                      </p:cBhvr>
                                    </p:animEffect>
                                  </p:childTnLst>
                                </p:cTn>
                              </p:par>
                              <p:par>
                                <p:cTn id="14" presetID="22" presetClass="exit" presetSubtype="8" fill="hold" nodeType="withEffect">
                                  <p:stCondLst>
                                    <p:cond delay="200"/>
                                  </p:stCondLst>
                                  <p:childTnLst>
                                    <p:animEffect transition="out" filter="wipe(left)">
                                      <p:cBhvr>
                                        <p:cTn id="15" dur="500"/>
                                        <p:tgtEl>
                                          <p:spTgt spid="3145739"/>
                                        </p:tgtEl>
                                      </p:cBhvr>
                                    </p:animEffect>
                                    <p:set>
                                      <p:cBhvr>
                                        <p:cTn id="16" dur="1" fill="hold">
                                          <p:stCondLst>
                                            <p:cond delay="499"/>
                                          </p:stCondLst>
                                        </p:cTn>
                                        <p:tgtEl>
                                          <p:spTgt spid="31457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44"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5"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6"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机遇与挑战</a:t>
            </a:r>
          </a:p>
        </p:txBody>
      </p:sp>
      <p:sp>
        <p:nvSpPr>
          <p:cNvPr id="1048651" name="矩形 31"/>
          <p:cNvSpPr/>
          <p:nvPr/>
        </p:nvSpPr>
        <p:spPr>
          <a:xfrm>
            <a:off x="579120" y="1406264"/>
            <a:ext cx="3570677" cy="523220"/>
          </a:xfrm>
          <a:prstGeom prst="rect">
            <a:avLst/>
          </a:prstGeom>
        </p:spPr>
        <p:txBody>
          <a:bodyPr wrap="square">
            <a:spAutoFit/>
          </a:bodyPr>
          <a:lstStyle/>
          <a:p>
            <a:pPr algn="ctr"/>
            <a:r>
              <a:rPr lang="zh-CN" altLang="en-US" sz="2800" b="1" dirty="0">
                <a:solidFill>
                  <a:srgbClr val="C00000"/>
                </a:solidFill>
                <a:latin typeface="微软雅黑"/>
                <a:ea typeface="微软雅黑"/>
              </a:rPr>
              <a:t>性能与价格的权衡</a:t>
            </a:r>
          </a:p>
        </p:txBody>
      </p:sp>
      <p:pic>
        <p:nvPicPr>
          <p:cNvPr id="3" name="图片 2">
            <a:extLst>
              <a:ext uri="{FF2B5EF4-FFF2-40B4-BE49-F238E27FC236}">
                <a16:creationId xmlns:a16="http://schemas.microsoft.com/office/drawing/2014/main" id="{8603B335-9220-4014-9531-6E47BC4E5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37" y="4911564"/>
            <a:ext cx="4366638" cy="556308"/>
          </a:xfrm>
          <a:prstGeom prst="rect">
            <a:avLst/>
          </a:prstGeom>
        </p:spPr>
      </p:pic>
      <p:sp>
        <p:nvSpPr>
          <p:cNvPr id="26" name="文本框 20">
            <a:extLst>
              <a:ext uri="{FF2B5EF4-FFF2-40B4-BE49-F238E27FC236}">
                <a16:creationId xmlns:a16="http://schemas.microsoft.com/office/drawing/2014/main" id="{65953D1D-8696-47BB-84D3-95E2FA4E8189}"/>
              </a:ext>
            </a:extLst>
          </p:cNvPr>
          <p:cNvSpPr txBox="1"/>
          <p:nvPr/>
        </p:nvSpPr>
        <p:spPr>
          <a:xfrm>
            <a:off x="6808214" y="2158000"/>
            <a:ext cx="5104949" cy="834139"/>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Batch Size</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值较低时每种实例性能差距较小，其值提高时性能差距较大</a:t>
            </a:r>
          </a:p>
        </p:txBody>
      </p:sp>
      <p:pic>
        <p:nvPicPr>
          <p:cNvPr id="5" name="图片 4">
            <a:extLst>
              <a:ext uri="{FF2B5EF4-FFF2-40B4-BE49-F238E27FC236}">
                <a16:creationId xmlns:a16="http://schemas.microsoft.com/office/drawing/2014/main" id="{094F4C50-1A27-4D01-AD93-C2AFD509C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37" y="2307047"/>
            <a:ext cx="6353679" cy="2011108"/>
          </a:xfrm>
          <a:prstGeom prst="rect">
            <a:avLst/>
          </a:prstGeom>
        </p:spPr>
      </p:pic>
      <p:sp>
        <p:nvSpPr>
          <p:cNvPr id="29" name="文本框 20">
            <a:extLst>
              <a:ext uri="{FF2B5EF4-FFF2-40B4-BE49-F238E27FC236}">
                <a16:creationId xmlns:a16="http://schemas.microsoft.com/office/drawing/2014/main" id="{C7F417C4-83E4-4CEA-998C-69C93645EB7A}"/>
              </a:ext>
            </a:extLst>
          </p:cNvPr>
          <p:cNvSpPr txBox="1"/>
          <p:nvPr/>
        </p:nvSpPr>
        <p:spPr>
          <a:xfrm>
            <a:off x="6808214" y="3312601"/>
            <a:ext cx="5104949" cy="1218860"/>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Batch Size</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为</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128</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时，性能表现最好的实例其成本效益最低，性能表现最差的实例成本效益却最高</a:t>
            </a:r>
          </a:p>
        </p:txBody>
      </p:sp>
      <p:sp>
        <p:nvSpPr>
          <p:cNvPr id="30" name="文本框 20">
            <a:extLst>
              <a:ext uri="{FF2B5EF4-FFF2-40B4-BE49-F238E27FC236}">
                <a16:creationId xmlns:a16="http://schemas.microsoft.com/office/drawing/2014/main" id="{50A7C66C-FA3F-4B69-B111-637C66299362}"/>
              </a:ext>
            </a:extLst>
          </p:cNvPr>
          <p:cNvSpPr txBox="1"/>
          <p:nvPr/>
        </p:nvSpPr>
        <p:spPr>
          <a:xfrm>
            <a:off x="6808214" y="4854268"/>
            <a:ext cx="5104949" cy="449418"/>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由于有服务质量要求，必须有额外的支出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44"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5"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6"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机遇与挑战</a:t>
            </a:r>
          </a:p>
        </p:txBody>
      </p:sp>
      <p:sp>
        <p:nvSpPr>
          <p:cNvPr id="1048651" name="矩形 31"/>
          <p:cNvSpPr/>
          <p:nvPr/>
        </p:nvSpPr>
        <p:spPr>
          <a:xfrm>
            <a:off x="579120" y="1406264"/>
            <a:ext cx="3570677"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latin typeface="微软雅黑"/>
                <a:ea typeface="微软雅黑"/>
                <a:cs typeface="+mn-cs"/>
              </a:rPr>
              <a:t>多样化的实例池</a:t>
            </a:r>
          </a:p>
        </p:txBody>
      </p:sp>
      <p:sp>
        <p:nvSpPr>
          <p:cNvPr id="26" name="文本框 20">
            <a:extLst>
              <a:ext uri="{FF2B5EF4-FFF2-40B4-BE49-F238E27FC236}">
                <a16:creationId xmlns:a16="http://schemas.microsoft.com/office/drawing/2014/main" id="{65953D1D-8696-47BB-84D3-95E2FA4E8189}"/>
              </a:ext>
            </a:extLst>
          </p:cNvPr>
          <p:cNvSpPr txBox="1"/>
          <p:nvPr/>
        </p:nvSpPr>
        <p:spPr>
          <a:xfrm>
            <a:off x="6808214" y="2158000"/>
            <a:ext cx="5104949" cy="449418"/>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图中</a:t>
            </a:r>
            <a:r>
              <a:rPr lang="en-US" altLang="zh-CN" sz="2000" dirty="0">
                <a:solidFill>
                  <a:prstClr val="black"/>
                </a:solidFill>
                <a:latin typeface="等线" panose="02010600030101010101" pitchFamily="2" charset="-122"/>
                <a:ea typeface="等线" panose="02010600030101010101" pitchFamily="2" charset="-122"/>
                <a:sym typeface="+mn-ea"/>
              </a:rPr>
              <a:t>(X+Y)</a:t>
            </a:r>
            <a:r>
              <a:rPr lang="zh-CN" altLang="en-US" sz="2000" dirty="0">
                <a:solidFill>
                  <a:prstClr val="black"/>
                </a:solidFill>
                <a:latin typeface="等线" panose="02010600030101010101" pitchFamily="2" charset="-122"/>
                <a:ea typeface="等线" panose="02010600030101010101" pitchFamily="2" charset="-122"/>
                <a:sym typeface="+mn-ea"/>
              </a:rPr>
              <a:t>表示</a:t>
            </a:r>
            <a:r>
              <a:rPr lang="en-US" altLang="zh-CN" sz="2000" dirty="0">
                <a:solidFill>
                  <a:prstClr val="black"/>
                </a:solidFill>
                <a:latin typeface="等线" panose="02010600030101010101" pitchFamily="2" charset="-122"/>
                <a:ea typeface="等线" panose="02010600030101010101" pitchFamily="2" charset="-122"/>
                <a:sym typeface="+mn-ea"/>
              </a:rPr>
              <a:t>X</a:t>
            </a:r>
            <a:r>
              <a:rPr lang="zh-CN" altLang="en-US" sz="2000" dirty="0">
                <a:solidFill>
                  <a:prstClr val="black"/>
                </a:solidFill>
                <a:latin typeface="等线" panose="02010600030101010101" pitchFamily="2" charset="-122"/>
                <a:ea typeface="等线" panose="02010600030101010101" pitchFamily="2" charset="-122"/>
                <a:sym typeface="+mn-ea"/>
              </a:rPr>
              <a:t>个</a:t>
            </a:r>
            <a:r>
              <a:rPr lang="en-US" altLang="zh-CN" sz="2000" dirty="0">
                <a:solidFill>
                  <a:prstClr val="black"/>
                </a:solidFill>
                <a:latin typeface="等线" panose="02010600030101010101" pitchFamily="2" charset="-122"/>
                <a:ea typeface="等线" panose="02010600030101010101" pitchFamily="2" charset="-122"/>
                <a:sym typeface="+mn-ea"/>
              </a:rPr>
              <a:t>g4dn</a:t>
            </a:r>
            <a:r>
              <a:rPr lang="zh-CN" altLang="en-US" sz="2000" dirty="0">
                <a:solidFill>
                  <a:prstClr val="black"/>
                </a:solidFill>
                <a:latin typeface="等线" panose="02010600030101010101" pitchFamily="2" charset="-122"/>
                <a:ea typeface="等线" panose="02010600030101010101" pitchFamily="2" charset="-122"/>
                <a:sym typeface="+mn-ea"/>
              </a:rPr>
              <a:t>实例和</a:t>
            </a:r>
            <a:r>
              <a:rPr lang="en-US" altLang="zh-CN" sz="2000" dirty="0">
                <a:solidFill>
                  <a:prstClr val="black"/>
                </a:solidFill>
                <a:latin typeface="等线" panose="02010600030101010101" pitchFamily="2" charset="-122"/>
                <a:ea typeface="等线" panose="02010600030101010101" pitchFamily="2" charset="-122"/>
                <a:sym typeface="+mn-ea"/>
              </a:rPr>
              <a:t>Y</a:t>
            </a:r>
            <a:r>
              <a:rPr lang="zh-CN" altLang="en-US" sz="2000" dirty="0">
                <a:solidFill>
                  <a:prstClr val="black"/>
                </a:solidFill>
                <a:latin typeface="等线" panose="02010600030101010101" pitchFamily="2" charset="-122"/>
                <a:ea typeface="等线" panose="02010600030101010101" pitchFamily="2" charset="-122"/>
                <a:sym typeface="+mn-ea"/>
              </a:rPr>
              <a:t>个</a:t>
            </a:r>
            <a:r>
              <a:rPr lang="en-US" altLang="zh-CN" sz="2000" dirty="0">
                <a:solidFill>
                  <a:prstClr val="black"/>
                </a:solidFill>
                <a:latin typeface="等线" panose="02010600030101010101" pitchFamily="2" charset="-122"/>
                <a:ea typeface="等线" panose="02010600030101010101" pitchFamily="2" charset="-122"/>
                <a:sym typeface="+mn-ea"/>
              </a:rPr>
              <a:t>t3</a:t>
            </a:r>
            <a:r>
              <a:rPr lang="zh-CN" altLang="en-US" sz="2000" dirty="0">
                <a:solidFill>
                  <a:prstClr val="black"/>
                </a:solidFill>
                <a:latin typeface="等线" panose="02010600030101010101" pitchFamily="2" charset="-122"/>
                <a:ea typeface="等线" panose="02010600030101010101" pitchFamily="2" charset="-122"/>
                <a:sym typeface="+mn-ea"/>
              </a:rPr>
              <a:t>实例</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endParaRPr>
          </a:p>
        </p:txBody>
      </p:sp>
      <p:sp>
        <p:nvSpPr>
          <p:cNvPr id="29" name="文本框 20">
            <a:extLst>
              <a:ext uri="{FF2B5EF4-FFF2-40B4-BE49-F238E27FC236}">
                <a16:creationId xmlns:a16="http://schemas.microsoft.com/office/drawing/2014/main" id="{C7F417C4-83E4-4CEA-998C-69C93645EB7A}"/>
              </a:ext>
            </a:extLst>
          </p:cNvPr>
          <p:cNvSpPr txBox="1"/>
          <p:nvPr/>
        </p:nvSpPr>
        <p:spPr>
          <a:xfrm>
            <a:off x="6808213" y="4391734"/>
            <a:ext cx="5104949" cy="1218860"/>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如果构建一个同时拥有高性能低成本效益实例和低性能高成本效益的实例的多样化实例池，可以在保持</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的同时降低总开销。</a:t>
            </a:r>
          </a:p>
        </p:txBody>
      </p:sp>
      <p:sp>
        <p:nvSpPr>
          <p:cNvPr id="30" name="文本框 20">
            <a:extLst>
              <a:ext uri="{FF2B5EF4-FFF2-40B4-BE49-F238E27FC236}">
                <a16:creationId xmlns:a16="http://schemas.microsoft.com/office/drawing/2014/main" id="{50A7C66C-FA3F-4B69-B111-637C66299362}"/>
              </a:ext>
            </a:extLst>
          </p:cNvPr>
          <p:cNvSpPr txBox="1"/>
          <p:nvPr/>
        </p:nvSpPr>
        <p:spPr>
          <a:xfrm>
            <a:off x="6808212" y="3142807"/>
            <a:ext cx="5104949" cy="834139"/>
          </a:xfrm>
          <a:prstGeom prst="rect">
            <a:avLst/>
          </a:prstGeom>
          <a:noFill/>
        </p:spPr>
        <p:txBody>
          <a:bodyPr wrap="square" rtlCol="0">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通过两种实例的不同组合实验，可获得多种配置的费用和</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QoS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sym typeface="+mn-ea"/>
              </a:rPr>
              <a:t>达标率</a:t>
            </a:r>
          </a:p>
        </p:txBody>
      </p:sp>
      <p:pic>
        <p:nvPicPr>
          <p:cNvPr id="4" name="图片 3">
            <a:extLst>
              <a:ext uri="{FF2B5EF4-FFF2-40B4-BE49-F238E27FC236}">
                <a16:creationId xmlns:a16="http://schemas.microsoft.com/office/drawing/2014/main" id="{65631B6A-92C0-4CEC-9CA7-89E1F91AB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 y="2588294"/>
            <a:ext cx="5490784" cy="1943167"/>
          </a:xfrm>
          <a:prstGeom prst="rect">
            <a:avLst/>
          </a:prstGeom>
        </p:spPr>
      </p:pic>
    </p:spTree>
    <p:extLst>
      <p:ext uri="{BB962C8B-B14F-4D97-AF65-F5344CB8AC3E}">
        <p14:creationId xmlns:p14="http://schemas.microsoft.com/office/powerpoint/2010/main" val="2830988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TotalTime>
  <Words>1188</Words>
  <Application>Microsoft Office PowerPoint</Application>
  <PresentationFormat>宽屏</PresentationFormat>
  <Paragraphs>106</Paragraphs>
  <Slides>22</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等线 Light</vt:lpstr>
      <vt:lpstr>方正黑体简体</vt:lpstr>
      <vt:lpstr>华光标题宋_CNKI</vt:lpstr>
      <vt:lpstr>微软雅黑</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文清 朱</cp:lastModifiedBy>
  <cp:revision>10</cp:revision>
  <dcterms:created xsi:type="dcterms:W3CDTF">2021-09-23T20:35:24Z</dcterms:created>
  <dcterms:modified xsi:type="dcterms:W3CDTF">2021-12-31T07:44:22Z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e10f3c83095b4a26b081eddb94ff3ae9</vt:lpwstr>
  </property>
</Properties>
</file>