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1" r:id="rId7"/>
    <p:sldId id="260" r:id="rId8"/>
    <p:sldId id="275" r:id="rId9"/>
    <p:sldId id="272" r:id="rId10"/>
    <p:sldId id="277" r:id="rId11"/>
    <p:sldId id="276" r:id="rId12"/>
    <p:sldId id="287" r:id="rId13"/>
    <p:sldId id="28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4" autoAdjust="0"/>
    <p:restoredTop sz="93289" autoAdjust="0"/>
  </p:normalViewPr>
  <p:slideViewPr>
    <p:cSldViewPr snapToGrid="0">
      <p:cViewPr varScale="1">
        <p:scale>
          <a:sx n="62" d="100"/>
          <a:sy n="62" d="100"/>
        </p:scale>
        <p:origin x="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1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grpSp>
        <p:nvGrpSpPr>
          <p:cNvPr id="26" name="组合 6"/>
          <p:cNvGrpSpPr/>
          <p:nvPr/>
        </p:nvGrpSpPr>
        <p:grpSpPr>
          <a:xfrm>
            <a:off x="382579" y="2453354"/>
            <a:ext cx="11760835" cy="975646"/>
            <a:chOff x="382579" y="2634107"/>
            <a:chExt cx="11760835" cy="975646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82579" y="2634107"/>
              <a:ext cx="11760835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8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Birds of a Feather Flock Together : Scaling RDMA RPCs </a:t>
              </a:r>
              <a:endParaRPr sz="28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l"/>
              <a:r>
                <a:rPr sz="28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with FLOCK, SOSP'21</a:t>
              </a:r>
              <a:endParaRPr sz="28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/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423643" y="3789332"/>
            <a:ext cx="29563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汇报学生：</a:t>
            </a:r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孙锐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9" name="文本框 10"/>
          <p:cNvSpPr txBox="1"/>
          <p:nvPr/>
        </p:nvSpPr>
        <p:spPr>
          <a:xfrm>
            <a:off x="423643" y="3451287"/>
            <a:ext cx="29201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数据中心技术论文</a:t>
            </a:r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  <a:endParaRPr lang="zh-CN" altLang="en-US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Tm="1322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flock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框架的运行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模式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1235075"/>
            <a:ext cx="10302875" cy="3630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15" y="4437380"/>
            <a:ext cx="4991100" cy="1043940"/>
          </a:xfrm>
          <a:prstGeom prst="rect">
            <a:avLst/>
          </a:prstGeom>
        </p:spPr>
      </p:pic>
    </p:spTree>
  </p:cSld>
  <p:clrMapOvr>
    <a:masterClrMapping/>
  </p:clrMapOvr>
  <p:transition advTm="9489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flock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的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优点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1235075"/>
            <a:ext cx="10302875" cy="36309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0090" y="4598670"/>
            <a:ext cx="748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以</a:t>
            </a:r>
            <a:r>
              <a:rPr lang="en-US" altLang="zh-CN"/>
              <a:t>RC</a:t>
            </a:r>
            <a:r>
              <a:rPr lang="zh-CN" altLang="en-US"/>
              <a:t>模式为基础，保证了既可以进行单边操作，又可以进行多边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0090" y="5116195"/>
            <a:ext cx="10396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2.使用多线程共享QP及响应合并的机制</a:t>
            </a:r>
            <a:r>
              <a:rPr lang="zh-CN" altLang="en-US"/>
              <a:t>，多个线程共享一个</a:t>
            </a:r>
            <a:r>
              <a:rPr lang="en-US" altLang="zh-CN"/>
              <a:t>QP</a:t>
            </a:r>
            <a:r>
              <a:rPr lang="zh-CN" altLang="en-US"/>
              <a:t>，充分利用了服务器端有限的</a:t>
            </a:r>
            <a:r>
              <a:rPr lang="en-US" altLang="zh-CN"/>
              <a:t>QP</a:t>
            </a:r>
            <a:r>
              <a:rPr lang="zh-CN" altLang="en-US"/>
              <a:t>资源。</a:t>
            </a:r>
            <a:endParaRPr lang="zh-CN" altLang="en-US"/>
          </a:p>
          <a:p>
            <a:pPr algn="l"/>
            <a:r>
              <a:rPr lang="zh-CN" altLang="en-US"/>
              <a:t>Flock还将多个RPC数据包合并为一个发送，减少了CPU与RDMA网卡间的IO操作频率，提升了性能。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0090" y="5910580"/>
            <a:ext cx="9253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3.</a:t>
            </a:r>
            <a:r>
              <a:rPr lang="zh-CN" altLang="en-US"/>
              <a:t>使用了</a:t>
            </a:r>
            <a:r>
              <a:rPr lang="en-US" altLang="zh-CN"/>
              <a:t>QP动态调度</a:t>
            </a:r>
            <a:r>
              <a:rPr lang="zh-CN" altLang="en-US"/>
              <a:t>和</a:t>
            </a:r>
            <a:r>
              <a:rPr lang="en-US" altLang="zh-CN"/>
              <a:t>客户端线程动态调度</a:t>
            </a:r>
            <a:r>
              <a:rPr lang="zh-CN" altLang="en-US"/>
              <a:t>，QP动态调度解决了QP数量分配的公平问题；</a:t>
            </a:r>
            <a:endParaRPr lang="zh-CN" altLang="en-US"/>
          </a:p>
          <a:p>
            <a:pPr algn="l"/>
            <a:r>
              <a:rPr lang="zh-CN" altLang="en-US"/>
              <a:t>而客户端线程动态调度则解决了QP间流量的公平问题。</a:t>
            </a:r>
            <a:endParaRPr lang="zh-CN" altLang="en-US"/>
          </a:p>
        </p:txBody>
      </p:sp>
    </p:spTree>
  </p:cSld>
  <p:clrMapOvr>
    <a:masterClrMapping/>
  </p:clrMapOvr>
  <p:transition advTm="2198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1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480"/>
            <a:ext cx="3625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4" name="文本框 11"/>
          <p:cNvSpPr txBox="1"/>
          <p:nvPr/>
        </p:nvSpPr>
        <p:spPr>
          <a:xfrm>
            <a:off x="10001779" y="5457733"/>
            <a:ext cx="29201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7499161" y="4518430"/>
            <a:ext cx="5037196" cy="3454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555"/>
            <a:ext cx="235839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  <a:endParaRPr lang="zh-CN" altLang="en-US" sz="18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Tm="18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9"/>
          <p:cNvPicPr>
            <a:picLocks noChangeAspect="1"/>
          </p:cNvPicPr>
          <p:nvPr/>
        </p:nvPicPr>
        <p:blipFill rotWithShape="1">
          <a:blip r:embed="rId1"/>
          <a:srcRect l="15338" b="53100"/>
          <a:stretch>
            <a:fillRect/>
          </a:stretch>
        </p:blipFill>
        <p:spPr>
          <a:xfrm>
            <a:off x="-13574" y="2223139"/>
            <a:ext cx="8368603" cy="4635939"/>
          </a:xfrm>
          <a:prstGeom prst="rect">
            <a:avLst/>
          </a:prstGeom>
        </p:spPr>
      </p:pic>
      <p:pic>
        <p:nvPicPr>
          <p:cNvPr id="2097155" name="图片 32"/>
          <p:cNvPicPr>
            <a:picLocks noChangeAspect="1"/>
          </p:cNvPicPr>
          <p:nvPr/>
        </p:nvPicPr>
        <p:blipFill rotWithShape="1">
          <a:blip r:embed="rId2"/>
          <a:srcRect l="53884" t="41510" r="-53884" b="273"/>
          <a:stretch>
            <a:fillRect/>
          </a:stretch>
        </p:blipFill>
        <p:spPr>
          <a:xfrm>
            <a:off x="-13575" y="-17138"/>
            <a:ext cx="10345750" cy="6018974"/>
          </a:xfrm>
          <a:prstGeom prst="rect">
            <a:avLst/>
          </a:prstGeom>
        </p:spPr>
      </p:pic>
      <p:pic>
        <p:nvPicPr>
          <p:cNvPr id="2097154" name="图片 34"/>
          <p:cNvPicPr>
            <a:picLocks noChangeAspect="1"/>
          </p:cNvPicPr>
          <p:nvPr/>
        </p:nvPicPr>
        <p:blipFill rotWithShape="1">
          <a:blip r:embed="rId3"/>
          <a:srcRect t="54189"/>
          <a:stretch>
            <a:fillRect/>
          </a:stretch>
        </p:blipFill>
        <p:spPr>
          <a:xfrm>
            <a:off x="0" y="-17278"/>
            <a:ext cx="10709838" cy="4902976"/>
          </a:xfrm>
          <a:prstGeom prst="rect">
            <a:avLst/>
          </a:prstGeom>
        </p:spPr>
      </p:pic>
      <p:sp>
        <p:nvSpPr>
          <p:cNvPr id="1048594" name="文本框 6"/>
          <p:cNvSpPr txBox="1">
            <a:spLocks noChangeArrowheads="1"/>
          </p:cNvSpPr>
          <p:nvPr/>
        </p:nvSpPr>
        <p:spPr bwMode="auto">
          <a:xfrm>
            <a:off x="5372882" y="1319121"/>
            <a:ext cx="127000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背景</a:t>
            </a: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介绍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6" name="文本框 6"/>
          <p:cNvSpPr txBox="1">
            <a:spLocks noChangeArrowheads="1"/>
          </p:cNvSpPr>
          <p:nvPr/>
        </p:nvSpPr>
        <p:spPr bwMode="auto">
          <a:xfrm>
            <a:off x="5337958" y="2591888"/>
            <a:ext cx="2292985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5" dirty="0">
                <a:solidFill>
                  <a:srgbClr val="345780"/>
                </a:solidFill>
                <a:latin typeface="+mn-ea"/>
                <a:ea typeface="+mn-ea"/>
              </a:rPr>
              <a:t>RDMA</a:t>
            </a: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面临的</a:t>
            </a: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问题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8" name="文本框 6"/>
          <p:cNvSpPr txBox="1">
            <a:spLocks noChangeArrowheads="1"/>
          </p:cNvSpPr>
          <p:nvPr/>
        </p:nvSpPr>
        <p:spPr bwMode="auto">
          <a:xfrm>
            <a:off x="5346213" y="3914600"/>
            <a:ext cx="132334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5" dirty="0">
                <a:solidFill>
                  <a:srgbClr val="345780"/>
                </a:solidFill>
                <a:latin typeface="+mn-ea"/>
                <a:ea typeface="+mn-ea"/>
              </a:rPr>
              <a:t>Flock</a:t>
            </a: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框架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grpSp>
        <p:nvGrpSpPr>
          <p:cNvPr id="33" name="组合 9"/>
          <p:cNvGrpSpPr/>
          <p:nvPr/>
        </p:nvGrpSpPr>
        <p:grpSpPr>
          <a:xfrm>
            <a:off x="4640515" y="1215293"/>
            <a:ext cx="677030" cy="644252"/>
            <a:chOff x="5316408" y="1023858"/>
            <a:chExt cx="507772" cy="483189"/>
          </a:xfrm>
        </p:grpSpPr>
        <p:sp>
          <p:nvSpPr>
            <p:cNvPr id="1048602" name="椭圆 10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3" name="矩形 11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12"/>
          <p:cNvGrpSpPr/>
          <p:nvPr/>
        </p:nvGrpSpPr>
        <p:grpSpPr>
          <a:xfrm>
            <a:off x="4669013" y="2501083"/>
            <a:ext cx="677030" cy="644252"/>
            <a:chOff x="5316408" y="1023858"/>
            <a:chExt cx="507772" cy="483189"/>
          </a:xfrm>
        </p:grpSpPr>
        <p:sp>
          <p:nvSpPr>
            <p:cNvPr id="1048604" name="椭圆 13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5" name="矩形 14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15"/>
          <p:cNvGrpSpPr/>
          <p:nvPr/>
        </p:nvGrpSpPr>
        <p:grpSpPr>
          <a:xfrm>
            <a:off x="4664755" y="3823684"/>
            <a:ext cx="677030" cy="644252"/>
            <a:chOff x="5316408" y="1023858"/>
            <a:chExt cx="507772" cy="483189"/>
          </a:xfrm>
        </p:grpSpPr>
        <p:sp>
          <p:nvSpPr>
            <p:cNvPr id="1048606" name="椭圆 16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7" name="矩形 17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610" name="标题 1"/>
          <p:cNvSpPr txBox="1"/>
          <p:nvPr/>
        </p:nvSpPr>
        <p:spPr>
          <a:xfrm>
            <a:off x="937790" y="814563"/>
            <a:ext cx="2893102" cy="1479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di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11" name="文本占位符 2"/>
          <p:cNvSpPr txBox="1"/>
          <p:nvPr/>
        </p:nvSpPr>
        <p:spPr>
          <a:xfrm>
            <a:off x="-33464" y="1786991"/>
            <a:ext cx="4140200" cy="147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zh-CN" altLang="en-US" sz="4800" kern="120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sz="3600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97157" name="图片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40941" y="14472"/>
            <a:ext cx="2059340" cy="696169"/>
          </a:xfrm>
          <a:prstGeom prst="rect">
            <a:avLst/>
          </a:prstGeom>
        </p:spPr>
      </p:pic>
    </p:spTree>
  </p:cSld>
  <p:clrMapOvr>
    <a:masterClrMapping/>
  </p:clrMapOvr>
  <p:transition advTm="1449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6"/>
          <p:cNvSpPr/>
          <p:nvPr/>
        </p:nvSpPr>
        <p:spPr>
          <a:xfrm>
            <a:off x="387747" y="1460006"/>
            <a:ext cx="1452879" cy="1399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01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1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背景</a:t>
            </a: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介绍</a:t>
            </a:r>
            <a:endParaRPr lang="zh-CN" altLang="en-US" sz="6000" dirty="0">
              <a:blipFill dpi="0" rotWithShape="1">
                <a:blip r:embed="rId1"/>
                <a:srcRect/>
                <a:tile tx="0" ty="0" sx="100000" sy="100000" flip="none" algn="b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cxnSp>
        <p:nvCxnSpPr>
          <p:cNvPr id="3145729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12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1296670"/>
            <a:ext cx="7680960" cy="1638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" y="3246120"/>
            <a:ext cx="7520940" cy="2354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75560" y="196278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（高吞吐）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2192655" y="233807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（低延迟）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70245" y="4366260"/>
            <a:ext cx="284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（能够直接访问远程机器的</a:t>
            </a:r>
            <a:r>
              <a:rPr lang="zh-CN" altLang="en-US" sz="1400"/>
              <a:t>内存）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465705" y="467296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（</a:t>
            </a:r>
            <a:r>
              <a:rPr lang="zh-CN" altLang="en-US" sz="1400"/>
              <a:t>低延迟）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3355340" y="5052695"/>
            <a:ext cx="31305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（绕过内核与</a:t>
            </a:r>
            <a:r>
              <a:rPr lang="en-US" altLang="zh-CN" sz="1400"/>
              <a:t>cpu</a:t>
            </a:r>
            <a:r>
              <a:rPr lang="zh-CN" altLang="en-US" sz="1400"/>
              <a:t>，实现零拷贝</a:t>
            </a:r>
            <a:r>
              <a:rPr lang="zh-CN" altLang="en-US" sz="1400"/>
              <a:t>传输）</a:t>
            </a:r>
            <a:endParaRPr lang="zh-CN" altLang="en-US" sz="1400"/>
          </a:p>
        </p:txBody>
      </p:sp>
      <p:sp>
        <p:nvSpPr>
          <p:cNvPr id="1048651" name="文本框 11"/>
          <p:cNvSpPr txBox="1"/>
          <p:nvPr/>
        </p:nvSpPr>
        <p:spPr>
          <a:xfrm>
            <a:off x="720312" y="522977"/>
            <a:ext cx="6093912" cy="829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RDMA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应用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背景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2F547E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</p:spTree>
  </p:cSld>
  <p:clrMapOvr>
    <a:masterClrMapping/>
  </p:clrMapOvr>
  <p:transition advTm="5085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4" name="矩形 17"/>
          <p:cNvSpPr/>
          <p:nvPr/>
        </p:nvSpPr>
        <p:spPr>
          <a:xfrm>
            <a:off x="466725" y="1138555"/>
            <a:ext cx="11637645" cy="5478780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98270"/>
            <a:ext cx="9144000" cy="4061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80" y="5459730"/>
            <a:ext cx="4152900" cy="1120140"/>
          </a:xfrm>
          <a:prstGeom prst="rect">
            <a:avLst/>
          </a:prstGeom>
        </p:spPr>
      </p:pic>
      <p:sp>
        <p:nvSpPr>
          <p:cNvPr id="1048651" name="文本框 11"/>
          <p:cNvSpPr txBox="1"/>
          <p:nvPr/>
        </p:nvSpPr>
        <p:spPr>
          <a:xfrm>
            <a:off x="720312" y="522977"/>
            <a:ext cx="6093912" cy="829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RDMA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模式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介绍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2F547E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</p:spTree>
  </p:cSld>
  <p:clrMapOvr>
    <a:masterClrMapping/>
  </p:clrMapOvr>
  <p:transition advTm="7455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矩形 6"/>
          <p:cNvSpPr/>
          <p:nvPr/>
        </p:nvSpPr>
        <p:spPr>
          <a:xfrm>
            <a:off x="387747" y="1460006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02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2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dirty="0">
                <a:blipFill dpi="0" rotWithShape="1">
                  <a:blip r:embed="rId1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RDMA</a:t>
            </a: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面临的</a:t>
            </a: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问题</a:t>
            </a:r>
            <a:endParaRPr lang="zh-CN" altLang="en-US" sz="6000" dirty="0">
              <a:blipFill dpi="0" rotWithShape="1">
                <a:blip r:embed="rId1"/>
                <a:srcRect/>
                <a:tile tx="0" ty="0" sx="100000" sy="100000" flip="none" algn="t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cxnSp>
        <p:nvCxnSpPr>
          <p:cNvPr id="3145734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10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RDMA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的扩展性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问题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1292225"/>
            <a:ext cx="7520940" cy="32061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05985" y="3761105"/>
            <a:ext cx="4311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缺乏高效的单边操作，容易造成</a:t>
            </a:r>
            <a:r>
              <a:rPr lang="en-US" altLang="zh-CN"/>
              <a:t>QP</a:t>
            </a:r>
            <a:r>
              <a:rPr lang="zh-CN" altLang="en-US"/>
              <a:t>阻塞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05985" y="4262120"/>
            <a:ext cx="5972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过度占用用户</a:t>
            </a:r>
            <a:r>
              <a:rPr lang="en-US" altLang="zh-CN"/>
              <a:t>cpu</a:t>
            </a:r>
            <a:r>
              <a:rPr lang="zh-CN" altLang="en-US"/>
              <a:t>周期，主要执行缓冲区回收和轮询</a:t>
            </a:r>
            <a:r>
              <a:rPr lang="zh-CN" altLang="en-US"/>
              <a:t>工作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86860" y="3924935"/>
            <a:ext cx="71945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086860" y="3924935"/>
            <a:ext cx="710565" cy="51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637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6"/>
          <p:cNvSpPr/>
          <p:nvPr/>
        </p:nvSpPr>
        <p:spPr>
          <a:xfrm>
            <a:off x="481658" y="139274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03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46" name="文本框 8"/>
          <p:cNvSpPr txBox="1"/>
          <p:nvPr/>
        </p:nvSpPr>
        <p:spPr>
          <a:xfrm>
            <a:off x="481965" y="2787015"/>
            <a:ext cx="7807325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flock</a:t>
            </a:r>
            <a:r>
              <a:rPr lang="zh-CN" altLang="en-US" sz="66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框架</a:t>
            </a:r>
            <a:endParaRPr lang="zh-CN" altLang="en-US" sz="6600" dirty="0">
              <a:blipFill dpi="0" rotWithShape="1">
                <a:blip r:embed="rId1"/>
                <a:srcRect/>
                <a:tile tx="0" ty="0" sx="100000" sy="100000" flip="none" algn="b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cxnSp>
        <p:nvCxnSpPr>
          <p:cNvPr id="3145738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61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flock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框架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介绍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1389380"/>
            <a:ext cx="8961120" cy="34143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57265" y="4390390"/>
            <a:ext cx="4856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（可在终端主机上实现高效的网络资源分配和利用）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057265" y="3752215"/>
            <a:ext cx="3840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（发送方和接收方之间的协同调度策略）</a:t>
            </a:r>
            <a:endParaRPr lang="zh-CN" altLang="en-US" sz="1600"/>
          </a:p>
        </p:txBody>
      </p:sp>
    </p:spTree>
  </p:cSld>
  <p:clrMapOvr>
    <a:masterClrMapping/>
  </p:clrMapOvr>
  <p:transition advTm="34606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WPS 演示</Application>
  <PresentationFormat>宽屏</PresentationFormat>
  <Paragraphs>83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 Light</vt:lpstr>
      <vt:lpstr>方正宋刻本秀楷简体</vt:lpstr>
      <vt:lpstr>Times New Roman</vt:lpstr>
      <vt:lpstr>思源宋体 CN Heavy</vt:lpstr>
      <vt:lpstr>华光标题宋_CNKI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孙锐</cp:lastModifiedBy>
  <cp:revision>9</cp:revision>
  <dcterms:created xsi:type="dcterms:W3CDTF">2021-09-19T09:11:00Z</dcterms:created>
  <dcterms:modified xsi:type="dcterms:W3CDTF">2021-12-17T04:06:22Z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7DFD4CB4421E44DAA58EA16E012555AA</vt:lpwstr>
  </property>
  <property fmtid="{D5CDD505-2E9C-101B-9397-08002B2CF9AE}" pid="3" name="KSOProductBuildVer">
    <vt:lpwstr>2052-11.1.0.11115</vt:lpwstr>
  </property>
</Properties>
</file>