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7" r:id="rId3"/>
    <p:sldId id="278" r:id="rId4"/>
    <p:sldId id="283" r:id="rId5"/>
    <p:sldId id="280" r:id="rId6"/>
    <p:sldId id="282" r:id="rId7"/>
    <p:sldId id="284" r:id="rId8"/>
    <p:sldId id="290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4" r:id="rId19"/>
    <p:sldId id="309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D9F"/>
    <a:srgbClr val="FF6969"/>
    <a:srgbClr val="F78507"/>
    <a:srgbClr val="8C9DB9"/>
    <a:srgbClr val="B2AD75"/>
    <a:srgbClr val="2F74BE"/>
    <a:srgbClr val="57E97D"/>
    <a:srgbClr val="0A5FBB"/>
    <a:srgbClr val="FF7171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9264" autoAdjust="0"/>
  </p:normalViewPr>
  <p:slideViewPr>
    <p:cSldViewPr snapToGrid="0">
      <p:cViewPr varScale="1">
        <p:scale>
          <a:sx n="102" d="100"/>
          <a:sy n="102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D5D3-5172-4B87-9906-DF0CF21EB40E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2A2E-35EB-401B-BDC6-99DB8D52C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6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97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8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4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5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5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0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0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9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8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5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2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8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9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5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2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2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5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5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3421" y="-21017"/>
            <a:ext cx="13098842" cy="68961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53421" y="-21017"/>
            <a:ext cx="13098842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3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7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2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5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E842-F993-4BFA-91CB-5EB00CA38A5D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4950-A308-47EC-81EC-B8B904698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44242" y="1345473"/>
            <a:ext cx="3779714" cy="3779714"/>
          </a:xfrm>
          <a:prstGeom prst="ellips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19776" y="1605805"/>
            <a:ext cx="3240000" cy="324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025477" y="3297244"/>
            <a:ext cx="3356" cy="1081086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28833" y="3297243"/>
            <a:ext cx="474296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55943" y="3297243"/>
            <a:ext cx="474296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521178" y="3274382"/>
            <a:ext cx="45719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03129" y="3274381"/>
            <a:ext cx="45719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1538749" y="2803800"/>
            <a:ext cx="980168" cy="980168"/>
          </a:xfrm>
          <a:prstGeom prst="ellipse">
            <a:avLst/>
          </a:prstGeom>
          <a:noFill/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77379" y="3295840"/>
            <a:ext cx="3356" cy="1081086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180735" y="3295839"/>
            <a:ext cx="474296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703083" y="3295838"/>
            <a:ext cx="474296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9666730" y="3272978"/>
            <a:ext cx="45719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655031" y="3277739"/>
            <a:ext cx="45719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9690651" y="2802396"/>
            <a:ext cx="980168" cy="980168"/>
          </a:xfrm>
          <a:prstGeom prst="ellipse">
            <a:avLst/>
          </a:prstGeom>
          <a:noFill/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518918" y="3297243"/>
            <a:ext cx="290957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59870" y="3244856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809875" y="3297244"/>
            <a:ext cx="3286124" cy="63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391736" y="3295334"/>
            <a:ext cx="307991" cy="254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10800000">
            <a:off x="9341728" y="3245012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095999" y="3296288"/>
            <a:ext cx="3295737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7"/>
          </p:cNvCxnSpPr>
          <p:nvPr/>
        </p:nvCxnSpPr>
        <p:spPr>
          <a:xfrm flipH="1">
            <a:off x="6095999" y="1898999"/>
            <a:ext cx="1374431" cy="1396335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</p:cNvCxnSpPr>
          <p:nvPr/>
        </p:nvCxnSpPr>
        <p:spPr>
          <a:xfrm flipV="1">
            <a:off x="4797768" y="3295334"/>
            <a:ext cx="1298231" cy="1276327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6099357" y="3300601"/>
            <a:ext cx="1319360" cy="11506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34" idx="1"/>
          </p:cNvCxnSpPr>
          <p:nvPr/>
        </p:nvCxnSpPr>
        <p:spPr>
          <a:xfrm flipH="1" flipV="1">
            <a:off x="4877349" y="1977103"/>
            <a:ext cx="1222006" cy="1315377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759870" y="3250592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343784" y="3242474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54136" y="4533715"/>
            <a:ext cx="100012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420424" y="1856417"/>
            <a:ext cx="100012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60119" y="1459873"/>
            <a:ext cx="3531864" cy="353186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838277" y="1949812"/>
            <a:ext cx="100012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22580" y="4424159"/>
            <a:ext cx="100012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>
            <a:off x="1755756" y="3037860"/>
            <a:ext cx="545058" cy="538770"/>
          </a:xfrm>
          <a:custGeom>
            <a:avLst/>
            <a:gdLst>
              <a:gd name="T0" fmla="*/ 216 w 220"/>
              <a:gd name="T1" fmla="*/ 4 h 217"/>
              <a:gd name="T2" fmla="*/ 216 w 220"/>
              <a:gd name="T3" fmla="*/ 1 h 217"/>
              <a:gd name="T4" fmla="*/ 213 w 220"/>
              <a:gd name="T5" fmla="*/ 1 h 217"/>
              <a:gd name="T6" fmla="*/ 203 w 220"/>
              <a:gd name="T7" fmla="*/ 0 h 217"/>
              <a:gd name="T8" fmla="*/ 183 w 220"/>
              <a:gd name="T9" fmla="*/ 7 h 217"/>
              <a:gd name="T10" fmla="*/ 146 w 220"/>
              <a:gd name="T11" fmla="*/ 44 h 217"/>
              <a:gd name="T12" fmla="*/ 41 w 220"/>
              <a:gd name="T13" fmla="*/ 25 h 217"/>
              <a:gd name="T14" fmla="*/ 21 w 220"/>
              <a:gd name="T15" fmla="*/ 46 h 217"/>
              <a:gd name="T16" fmla="*/ 103 w 220"/>
              <a:gd name="T17" fmla="*/ 86 h 217"/>
              <a:gd name="T18" fmla="*/ 63 w 220"/>
              <a:gd name="T19" fmla="*/ 126 h 217"/>
              <a:gd name="T20" fmla="*/ 53 w 220"/>
              <a:gd name="T21" fmla="*/ 138 h 217"/>
              <a:gd name="T22" fmla="*/ 10 w 220"/>
              <a:gd name="T23" fmla="*/ 141 h 217"/>
              <a:gd name="T24" fmla="*/ 0 w 220"/>
              <a:gd name="T25" fmla="*/ 159 h 217"/>
              <a:gd name="T26" fmla="*/ 47 w 220"/>
              <a:gd name="T27" fmla="*/ 170 h 217"/>
              <a:gd name="T28" fmla="*/ 57 w 220"/>
              <a:gd name="T29" fmla="*/ 217 h 217"/>
              <a:gd name="T30" fmla="*/ 76 w 220"/>
              <a:gd name="T31" fmla="*/ 207 h 217"/>
              <a:gd name="T32" fmla="*/ 79 w 220"/>
              <a:gd name="T33" fmla="*/ 166 h 217"/>
              <a:gd name="T34" fmla="*/ 94 w 220"/>
              <a:gd name="T35" fmla="*/ 152 h 217"/>
              <a:gd name="T36" fmla="*/ 131 w 220"/>
              <a:gd name="T37" fmla="*/ 115 h 217"/>
              <a:gd name="T38" fmla="*/ 172 w 220"/>
              <a:gd name="T39" fmla="*/ 197 h 217"/>
              <a:gd name="T40" fmla="*/ 192 w 220"/>
              <a:gd name="T41" fmla="*/ 176 h 217"/>
              <a:gd name="T42" fmla="*/ 174 w 220"/>
              <a:gd name="T43" fmla="*/ 72 h 217"/>
              <a:gd name="T44" fmla="*/ 211 w 220"/>
              <a:gd name="T45" fmla="*/ 35 h 217"/>
              <a:gd name="T46" fmla="*/ 216 w 220"/>
              <a:gd name="T47" fmla="*/ 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0" h="217">
                <a:moveTo>
                  <a:pt x="216" y="4"/>
                </a:moveTo>
                <a:cubicBezTo>
                  <a:pt x="216" y="1"/>
                  <a:pt x="216" y="1"/>
                  <a:pt x="216" y="1"/>
                </a:cubicBezTo>
                <a:cubicBezTo>
                  <a:pt x="213" y="1"/>
                  <a:pt x="213" y="1"/>
                  <a:pt x="213" y="1"/>
                </a:cubicBezTo>
                <a:cubicBezTo>
                  <a:pt x="213" y="1"/>
                  <a:pt x="209" y="0"/>
                  <a:pt x="203" y="0"/>
                </a:cubicBezTo>
                <a:cubicBezTo>
                  <a:pt x="194" y="0"/>
                  <a:pt x="187" y="2"/>
                  <a:pt x="183" y="7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41" y="25"/>
                  <a:pt x="41" y="25"/>
                  <a:pt x="41" y="25"/>
                </a:cubicBezTo>
                <a:cubicBezTo>
                  <a:pt x="21" y="46"/>
                  <a:pt x="21" y="46"/>
                  <a:pt x="21" y="46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0" y="129"/>
                  <a:pt x="55" y="135"/>
                  <a:pt x="53" y="13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76" y="207"/>
                  <a:pt x="76" y="207"/>
                  <a:pt x="76" y="207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82" y="163"/>
                  <a:pt x="90" y="156"/>
                  <a:pt x="94" y="152"/>
                </a:cubicBezTo>
                <a:cubicBezTo>
                  <a:pt x="131" y="115"/>
                  <a:pt x="131" y="115"/>
                  <a:pt x="131" y="115"/>
                </a:cubicBezTo>
                <a:cubicBezTo>
                  <a:pt x="172" y="197"/>
                  <a:pt x="172" y="197"/>
                  <a:pt x="172" y="197"/>
                </a:cubicBezTo>
                <a:cubicBezTo>
                  <a:pt x="192" y="176"/>
                  <a:pt x="192" y="176"/>
                  <a:pt x="192" y="176"/>
                </a:cubicBezTo>
                <a:cubicBezTo>
                  <a:pt x="174" y="72"/>
                  <a:pt x="174" y="72"/>
                  <a:pt x="174" y="72"/>
                </a:cubicBezTo>
                <a:cubicBezTo>
                  <a:pt x="211" y="35"/>
                  <a:pt x="211" y="35"/>
                  <a:pt x="211" y="35"/>
                </a:cubicBezTo>
                <a:cubicBezTo>
                  <a:pt x="218" y="28"/>
                  <a:pt x="220" y="15"/>
                  <a:pt x="216" y="4"/>
                </a:cubicBezTo>
                <a:close/>
              </a:path>
            </a:pathLst>
          </a:cu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balanced" dir="t"/>
          </a:scene3d>
          <a:sp3d prstMaterial="metal">
            <a:bevelT w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/>
          <p:cNvSpPr>
            <a:spLocks noEditPoints="1"/>
          </p:cNvSpPr>
          <p:nvPr/>
        </p:nvSpPr>
        <p:spPr bwMode="auto">
          <a:xfrm>
            <a:off x="9915273" y="3043202"/>
            <a:ext cx="540000" cy="459551"/>
          </a:xfrm>
          <a:custGeom>
            <a:avLst/>
            <a:gdLst>
              <a:gd name="T0" fmla="*/ 112 w 192"/>
              <a:gd name="T1" fmla="*/ 0 h 156"/>
              <a:gd name="T2" fmla="*/ 100 w 192"/>
              <a:gd name="T3" fmla="*/ 0 h 156"/>
              <a:gd name="T4" fmla="*/ 40 w 192"/>
              <a:gd name="T5" fmla="*/ 55 h 156"/>
              <a:gd name="T6" fmla="*/ 8 w 192"/>
              <a:gd name="T7" fmla="*/ 108 h 156"/>
              <a:gd name="T8" fmla="*/ 8 w 192"/>
              <a:gd name="T9" fmla="*/ 108 h 156"/>
              <a:gd name="T10" fmla="*/ 0 w 192"/>
              <a:gd name="T11" fmla="*/ 118 h 156"/>
              <a:gd name="T12" fmla="*/ 10 w 192"/>
              <a:gd name="T13" fmla="*/ 128 h 156"/>
              <a:gd name="T14" fmla="*/ 24 w 192"/>
              <a:gd name="T15" fmla="*/ 128 h 156"/>
              <a:gd name="T16" fmla="*/ 54 w 192"/>
              <a:gd name="T17" fmla="*/ 156 h 156"/>
              <a:gd name="T18" fmla="*/ 84 w 192"/>
              <a:gd name="T19" fmla="*/ 128 h 156"/>
              <a:gd name="T20" fmla="*/ 112 w 192"/>
              <a:gd name="T21" fmla="*/ 128 h 156"/>
              <a:gd name="T22" fmla="*/ 142 w 192"/>
              <a:gd name="T23" fmla="*/ 156 h 156"/>
              <a:gd name="T24" fmla="*/ 172 w 192"/>
              <a:gd name="T25" fmla="*/ 126 h 156"/>
              <a:gd name="T26" fmla="*/ 172 w 192"/>
              <a:gd name="T27" fmla="*/ 123 h 156"/>
              <a:gd name="T28" fmla="*/ 192 w 192"/>
              <a:gd name="T29" fmla="*/ 88 h 156"/>
              <a:gd name="T30" fmla="*/ 192 w 192"/>
              <a:gd name="T31" fmla="*/ 61 h 156"/>
              <a:gd name="T32" fmla="*/ 183 w 192"/>
              <a:gd name="T33" fmla="*/ 52 h 156"/>
              <a:gd name="T34" fmla="*/ 171 w 192"/>
              <a:gd name="T35" fmla="*/ 52 h 156"/>
              <a:gd name="T36" fmla="*/ 112 w 192"/>
              <a:gd name="T37" fmla="*/ 0 h 156"/>
              <a:gd name="T38" fmla="*/ 96 w 192"/>
              <a:gd name="T39" fmla="*/ 20 h 156"/>
              <a:gd name="T40" fmla="*/ 96 w 192"/>
              <a:gd name="T41" fmla="*/ 60 h 156"/>
              <a:gd name="T42" fmla="*/ 60 w 192"/>
              <a:gd name="T43" fmla="*/ 60 h 156"/>
              <a:gd name="T44" fmla="*/ 96 w 192"/>
              <a:gd name="T45" fmla="*/ 20 h 156"/>
              <a:gd name="T46" fmla="*/ 116 w 192"/>
              <a:gd name="T47" fmla="*/ 60 h 156"/>
              <a:gd name="T48" fmla="*/ 116 w 192"/>
              <a:gd name="T49" fmla="*/ 20 h 156"/>
              <a:gd name="T50" fmla="*/ 152 w 192"/>
              <a:gd name="T51" fmla="*/ 60 h 156"/>
              <a:gd name="T52" fmla="*/ 116 w 192"/>
              <a:gd name="T53" fmla="*/ 60 h 156"/>
              <a:gd name="T54" fmla="*/ 64 w 192"/>
              <a:gd name="T55" fmla="*/ 126 h 156"/>
              <a:gd name="T56" fmla="*/ 54 w 192"/>
              <a:gd name="T57" fmla="*/ 136 h 156"/>
              <a:gd name="T58" fmla="*/ 44 w 192"/>
              <a:gd name="T59" fmla="*/ 126 h 156"/>
              <a:gd name="T60" fmla="*/ 54 w 192"/>
              <a:gd name="T61" fmla="*/ 116 h 156"/>
              <a:gd name="T62" fmla="*/ 64 w 192"/>
              <a:gd name="T63" fmla="*/ 126 h 156"/>
              <a:gd name="T64" fmla="*/ 152 w 192"/>
              <a:gd name="T65" fmla="*/ 126 h 156"/>
              <a:gd name="T66" fmla="*/ 142 w 192"/>
              <a:gd name="T67" fmla="*/ 136 h 156"/>
              <a:gd name="T68" fmla="*/ 132 w 192"/>
              <a:gd name="T69" fmla="*/ 126 h 156"/>
              <a:gd name="T70" fmla="*/ 142 w 192"/>
              <a:gd name="T71" fmla="*/ 116 h 156"/>
              <a:gd name="T72" fmla="*/ 152 w 192"/>
              <a:gd name="T73" fmla="*/ 12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56">
                <a:moveTo>
                  <a:pt x="112" y="0"/>
                </a:moveTo>
                <a:cubicBezTo>
                  <a:pt x="100" y="0"/>
                  <a:pt x="100" y="0"/>
                  <a:pt x="100" y="0"/>
                </a:cubicBezTo>
                <a:cubicBezTo>
                  <a:pt x="69" y="0"/>
                  <a:pt x="43" y="24"/>
                  <a:pt x="40" y="55"/>
                </a:cubicBezTo>
                <a:cubicBezTo>
                  <a:pt x="21" y="65"/>
                  <a:pt x="8" y="85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3" y="109"/>
                  <a:pt x="0" y="113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44"/>
                  <a:pt x="38" y="156"/>
                  <a:pt x="54" y="156"/>
                </a:cubicBezTo>
                <a:cubicBezTo>
                  <a:pt x="70" y="156"/>
                  <a:pt x="83" y="144"/>
                  <a:pt x="8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3" y="144"/>
                  <a:pt x="126" y="156"/>
                  <a:pt x="142" y="156"/>
                </a:cubicBezTo>
                <a:cubicBezTo>
                  <a:pt x="159" y="156"/>
                  <a:pt x="172" y="143"/>
                  <a:pt x="172" y="126"/>
                </a:cubicBezTo>
                <a:cubicBezTo>
                  <a:pt x="172" y="125"/>
                  <a:pt x="172" y="124"/>
                  <a:pt x="172" y="123"/>
                </a:cubicBezTo>
                <a:cubicBezTo>
                  <a:pt x="184" y="116"/>
                  <a:pt x="192" y="103"/>
                  <a:pt x="192" y="88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56"/>
                  <a:pt x="188" y="52"/>
                  <a:pt x="183" y="52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8" y="23"/>
                  <a:pt x="142" y="0"/>
                  <a:pt x="112" y="0"/>
                </a:cubicBezTo>
                <a:close/>
                <a:moveTo>
                  <a:pt x="96" y="20"/>
                </a:moveTo>
                <a:cubicBezTo>
                  <a:pt x="96" y="60"/>
                  <a:pt x="96" y="60"/>
                  <a:pt x="96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9"/>
                  <a:pt x="76" y="22"/>
                  <a:pt x="96" y="20"/>
                </a:cubicBezTo>
                <a:close/>
                <a:moveTo>
                  <a:pt x="116" y="60"/>
                </a:moveTo>
                <a:cubicBezTo>
                  <a:pt x="116" y="20"/>
                  <a:pt x="116" y="20"/>
                  <a:pt x="116" y="20"/>
                </a:cubicBezTo>
                <a:cubicBezTo>
                  <a:pt x="136" y="22"/>
                  <a:pt x="152" y="39"/>
                  <a:pt x="152" y="60"/>
                </a:cubicBezTo>
                <a:lnTo>
                  <a:pt x="116" y="60"/>
                </a:lnTo>
                <a:close/>
                <a:moveTo>
                  <a:pt x="64" y="126"/>
                </a:moveTo>
                <a:cubicBezTo>
                  <a:pt x="64" y="132"/>
                  <a:pt x="60" y="136"/>
                  <a:pt x="54" y="136"/>
                </a:cubicBezTo>
                <a:cubicBezTo>
                  <a:pt x="48" y="136"/>
                  <a:pt x="44" y="132"/>
                  <a:pt x="44" y="126"/>
                </a:cubicBezTo>
                <a:cubicBezTo>
                  <a:pt x="44" y="120"/>
                  <a:pt x="48" y="116"/>
                  <a:pt x="54" y="116"/>
                </a:cubicBezTo>
                <a:cubicBezTo>
                  <a:pt x="60" y="116"/>
                  <a:pt x="64" y="120"/>
                  <a:pt x="64" y="126"/>
                </a:cubicBezTo>
                <a:close/>
                <a:moveTo>
                  <a:pt x="152" y="126"/>
                </a:moveTo>
                <a:cubicBezTo>
                  <a:pt x="152" y="132"/>
                  <a:pt x="148" y="136"/>
                  <a:pt x="142" y="136"/>
                </a:cubicBezTo>
                <a:cubicBezTo>
                  <a:pt x="136" y="136"/>
                  <a:pt x="132" y="132"/>
                  <a:pt x="132" y="126"/>
                </a:cubicBezTo>
                <a:cubicBezTo>
                  <a:pt x="132" y="120"/>
                  <a:pt x="136" y="116"/>
                  <a:pt x="142" y="116"/>
                </a:cubicBezTo>
                <a:cubicBezTo>
                  <a:pt x="148" y="116"/>
                  <a:pt x="152" y="120"/>
                  <a:pt x="152" y="126"/>
                </a:cubicBezTo>
                <a:close/>
              </a:path>
            </a:pathLst>
          </a:cu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balanced" dir="t"/>
          </a:scene3d>
          <a:sp3d prstMaterial="metal">
            <a:bevelT w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832198" y="5747985"/>
            <a:ext cx="6615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小组成员：徐佳清、章华鼎、张湖川</a:t>
            </a:r>
            <a:endParaRPr lang="zh-CN" altLang="en-US" sz="2000" b="1" dirty="0">
              <a:solidFill>
                <a:schemeClr val="bg1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14099" y="1605805"/>
            <a:ext cx="3240000" cy="3240000"/>
            <a:chOff x="4514099" y="1605805"/>
            <a:chExt cx="3240000" cy="3240000"/>
          </a:xfrm>
        </p:grpSpPr>
        <p:sp>
          <p:nvSpPr>
            <p:cNvPr id="41" name="椭圆 40"/>
            <p:cNvSpPr/>
            <p:nvPr/>
          </p:nvSpPr>
          <p:spPr>
            <a:xfrm>
              <a:off x="4514099" y="1605805"/>
              <a:ext cx="3240000" cy="32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chemeClr val="bg1"/>
                  </a:solidFill>
                  <a:effectLst/>
                  <a:latin typeface="Helvetica Neue"/>
                </a:rPr>
                <a:t>蔡徐坤粉丝数及转发数据真假状况分析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22867" y="2044557"/>
              <a:ext cx="1847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5400" b="1" cap="none" spc="0" dirty="0">
                <a:ln w="0"/>
                <a:solidFill>
                  <a:srgbClr val="FFC000"/>
                </a:solidFill>
                <a:effectLst/>
                <a:latin typeface="造字工房悦圆演示版常规体" pitchFamily="50" charset="-122"/>
                <a:ea typeface="造字工房悦圆演示版常规体" pitchFamily="50" charset="-122"/>
              </a:endParaRPr>
            </a:p>
          </p:txBody>
        </p:sp>
      </p:grpSp>
      <p:cxnSp>
        <p:nvCxnSpPr>
          <p:cNvPr id="45" name="直接连接符 44"/>
          <p:cNvCxnSpPr>
            <a:stCxn id="19" idx="4"/>
          </p:cNvCxnSpPr>
          <p:nvPr/>
        </p:nvCxnSpPr>
        <p:spPr>
          <a:xfrm flipV="1">
            <a:off x="10670819" y="3292479"/>
            <a:ext cx="16663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22043" y="3292479"/>
            <a:ext cx="16663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86777" y="3148839"/>
            <a:ext cx="287280" cy="287280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329587" y="3158365"/>
            <a:ext cx="287280" cy="287280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786350" y="920332"/>
            <a:ext cx="4655980" cy="4663234"/>
            <a:chOff x="4095140" y="1166024"/>
            <a:chExt cx="4140000" cy="4146450"/>
          </a:xfrm>
        </p:grpSpPr>
        <p:sp>
          <p:nvSpPr>
            <p:cNvPr id="50" name="椭圆 49"/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193696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 rot="12406911">
            <a:off x="3801316" y="908469"/>
            <a:ext cx="4655980" cy="4663234"/>
            <a:chOff x="4095140" y="1166024"/>
            <a:chExt cx="4140000" cy="4146450"/>
          </a:xfrm>
        </p:grpSpPr>
        <p:sp>
          <p:nvSpPr>
            <p:cNvPr id="53" name="椭圆 52"/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4231143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 rot="6181611">
            <a:off x="3774370" y="926782"/>
            <a:ext cx="4655980" cy="4663234"/>
            <a:chOff x="4095140" y="1166024"/>
            <a:chExt cx="4140000" cy="4146450"/>
          </a:xfrm>
        </p:grpSpPr>
        <p:sp>
          <p:nvSpPr>
            <p:cNvPr id="56" name="椭圆 55"/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弧形 56"/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316264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BE9D067-5C11-4373-84E4-827E68ED7D8D}"/>
              </a:ext>
            </a:extLst>
          </p:cNvPr>
          <p:cNvSpPr/>
          <p:nvPr/>
        </p:nvSpPr>
        <p:spPr>
          <a:xfrm>
            <a:off x="5163215" y="3730750"/>
            <a:ext cx="1904379" cy="475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Edit by </a:t>
            </a:r>
            <a:r>
              <a:rPr lang="zh-CN" alt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章华鼎</a:t>
            </a:r>
          </a:p>
        </p:txBody>
      </p:sp>
    </p:spTree>
    <p:extLst>
      <p:ext uri="{BB962C8B-B14F-4D97-AF65-F5344CB8AC3E}">
        <p14:creationId xmlns:p14="http://schemas.microsoft.com/office/powerpoint/2010/main" val="36429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7" presetClass="path" presetSubtype="0" accel="25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96296E-6 C 0.00065 0.01643 0.00313 0.03009 0.00768 0.04143 C 0.01211 0.05069 0.01263 0.05162 0.01901 0.05972 C 0.02565 0.06666 0.03412 0.07106 0.0392 0.07106 C 0.04414 0.0706 0.05117 0.06805 0.05625 0.06412 C 0.0612 0.05972 0.06771 0.05231 0.07175 0.0419 C 0.0793 0.02407 0.07865 0.01805 0.07982 2.96296E-6 " pathEditMode="relative" rAng="0" ptsTypes="AAAAAAA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354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2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4.44444E-6 C 0.00065 0.01643 0.00313 0.03009 0.00768 0.04143 C 0.01211 0.05069 0.01263 0.05162 0.01901 0.05972 C 0.02565 0.06666 0.03412 0.07106 0.03919 0.07106 C 0.04414 0.0706 0.05117 0.06805 0.05625 0.06412 C 0.0612 0.05972 0.06771 0.05231 0.07175 0.04189 C 0.0793 0.02407 0.07865 0.01805 0.07982 4.44444E-6 " pathEditMode="relative" rAng="0" ptsTypes="AAAAAAA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35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7" presetClass="path" presetSubtype="0" accel="2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C -0.00078 -0.01644 -0.00325 -0.0301 -0.00781 -0.04144 C -0.01224 -0.0507 -0.01588 -0.05811 -0.02278 -0.06482 C -0.02877 -0.06899 -0.03424 -0.07107 -0.03932 -0.07107 C -0.04427 -0.07061 -0.05039 -0.06968 -0.05534 -0.06528 C -0.06042 -0.06135 -0.06836 -0.05116 -0.07252 -0.04075 C -0.07995 -0.02292 -0.07877 -0.01806 -0.07995 4.44444E-6 " pathEditMode="relative" rAng="10800000" ptsTypes="AAAAA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354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7" presetClass="path" presetSubtype="0" accel="2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C -0.00091 -0.01528 -0.00261 -0.02917 -0.00703 -0.04097 C -0.01159 -0.05 -0.01602 -0.05625 -0.02279 -0.06412 C -0.02891 -0.06829 -0.03373 -0.0706 -0.03945 -0.0713 C -0.04505 -0.0706 -0.05234 -0.06829 -0.05729 -0.06412 C -0.06237 -0.06019 -0.06888 -0.05093 -0.07279 -0.03958 C -0.07904 -0.02269 -0.07891 -0.0162 -0.08021 0 " pathEditMode="relative" rAng="10800000" ptsTypes="AAAAA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356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47 C -0.00026 -0.00764 0.00157 -0.0257 0.00456 -0.03473 C 0.00795 -0.04491 0.01237 -0.05139 0.01667 -0.05764 C 0.02344 -0.0669 0.03112 -0.07153 0.03893 -0.07153 C 0.04701 -0.07153 0.05912 -0.0669 0.06393 -0.05602 C 0.06979 -0.04861 0.07422 -0.03611 0.0767 -0.02732 C 0.07943 -0.01806 0.08047 -0.00695 0.08073 -0.00116 " pathEditMode="relative" rAng="0" ptsTypes="AAAAAAA"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356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475E-16 -2.59259E-6 C 0.00078 -0.00578 -0.00195 -0.02477 -0.00469 -0.03403 C -0.00781 -0.04305 -0.01081 -0.05023 -0.01576 -0.05671 C -0.02161 -0.06528 -0.0319 -0.07106 -0.03945 -0.07153 C -0.04727 -0.07153 -0.05794 -0.06597 -0.06354 -0.05671 C -0.06888 -0.04953 -0.07187 -0.04166 -0.07487 -0.03264 C -0.07786 -0.02338 -0.07982 -0.00578 -0.07943 0.00023 " pathEditMode="relative" rAng="10800000" ptsTypes="AAAAAAA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2.96296E-6 L 0.10391 2.96296E-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9 -0.00116 L -0.10547 -0.00069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02331 2.96296E-6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02435 -0.0002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4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047 L 0.26953 0.00047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27005 -0.00092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31 0.39328 C -0.2099 0.41736 -0.18477 0.44745 -0.16146 0.45972 C -0.1388 0.47291 -0.10898 0.47847 -0.08099 0.47291 C -0.05013 0.45926 -0.02057 0.43171 -0.00026 0.39282 C 0.02057 0.35139 0.03529 0.30717 0.04193 0.25046 C 0.04688 0.20602 0.0444 0.15023 0.03776 0.10764 C 0.03125 0.06713 0.01237 0.02616 -0.00117 0.00301 " pathEditMode="relative" rAng="18900000" ptsTypes="AAAAAAA">
                                      <p:cBhvr>
                                        <p:cTn id="1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-969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36 -0.39306 C 0.20794 -0.40533 0.18815 -0.43982 0.15573 -0.46111 C 0.13151 -0.4757 0.10677 -0.47292 0.08034 -0.46783 C 0.04831 -0.45718 0.01784 -0.42616 -0.00143 -0.39422 C -0.02305 -0.35394 -0.03307 -0.32037 -0.04297 -0.26829 C -0.04857 -0.22593 -0.04635 -0.15324 -0.03919 -0.10903 C -0.03255 -0.0632 -0.01237 -0.02477 -0.00078 -0.0007 " pathEditMode="relative" rAng="8100000" ptsTypes="AAAAAAA">
                                      <p:cBhvr>
                                        <p:cTn id="1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9815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857 C 0.0056 -0.02292 0.03399 -0.06158 0.0556 -0.07454 C 0.07761 -0.08681 0.10664 -0.08681 0.13047 -0.08218 C 0.15847 -0.06783 0.18581 -0.04098 0.20222 -0.01181 C 0.21888 0.01782 0.23021 0.05046 0.24089 0.09791 C 0.24948 0.16967 0.24518 0.20949 0.23867 0.25462 C 0.23138 0.3 0.21485 0.3324 0.20469 0.353 " pathEditMode="relative" rAng="2700000" ptsTypes="AAAAAAA">
                                      <p:cBhvr>
                                        <p:cTn id="2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9028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393 C -0.01211 0.01181 -0.03802 0.0507 -0.06003 0.06204 C -0.08268 0.07315 -0.11094 0.072 -0.1349 0.06482 C -0.16185 0.05417 -0.18607 0.02848 -0.20495 -0.00277 C -0.22448 -0.03981 -0.23854 -0.08217 -0.2474 -0.13356 C -0.25183 -0.17615 -0.24831 -0.22754 -0.24141 -0.26597 C -0.23386 -0.30462 -0.21719 -0.34699 -0.20495 -0.3655 " pathEditMode="relative" rAng="2700000" ptsTypes="AAAAAAA">
                                      <p:cBhvr>
                                        <p:cTn id="2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1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1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1" grpId="0" animBg="1"/>
      <p:bldP spid="21" grpId="1" animBg="1"/>
      <p:bldP spid="21" grpId="2" animBg="1"/>
      <p:bldP spid="24" grpId="0" animBg="1"/>
      <p:bldP spid="24" grpId="1" animBg="1"/>
      <p:bldP spid="24" grpId="2" animBg="1"/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8" grpId="0" animBg="1"/>
      <p:bldP spid="39" grpId="0"/>
      <p:bldP spid="47" grpId="0" animBg="1"/>
      <p:bldP spid="47" grpId="1" animBg="1"/>
      <p:bldP spid="48" grpId="0" animBg="1"/>
      <p:bldP spid="4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26764" y="318557"/>
            <a:ext cx="741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Q2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：蔡徐坤的真假流量占比各有多少？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3888" y="5743797"/>
            <a:ext cx="934826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     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从图中我们可以看到，在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102313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条转发数据中，有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75397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条是由假粉丝转发的，占了总数的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93.24%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，只有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6916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条是由真粉丝转发的，占了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6.76%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7EB080-D9D1-4E72-8198-3DFB9191869E}"/>
              </a:ext>
            </a:extLst>
          </p:cNvPr>
          <p:cNvSpPr txBox="1"/>
          <p:nvPr/>
        </p:nvSpPr>
        <p:spPr>
          <a:xfrm>
            <a:off x="593888" y="892135"/>
            <a:ext cx="920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通过一番探索分析，我们把转发数据中转发者的关注或者粉丝数少于等于</a:t>
            </a:r>
            <a:r>
              <a:rPr lang="en-US" altLang="zh-CN" dirty="0"/>
              <a:t>5</a:t>
            </a:r>
            <a:r>
              <a:rPr lang="zh-CN" altLang="en-US" dirty="0"/>
              <a:t>、筛选出用户描述为‘</a:t>
            </a:r>
            <a:r>
              <a:rPr lang="en-US" altLang="zh-CN" dirty="0" err="1"/>
              <a:t>wu</a:t>
            </a:r>
            <a:r>
              <a:rPr lang="en-US" altLang="zh-CN" dirty="0"/>
              <a:t>’</a:t>
            </a:r>
            <a:r>
              <a:rPr lang="zh-CN" altLang="en-US" dirty="0"/>
              <a:t>，发表评论、转发之后被点赞数评论数再转发数都为</a:t>
            </a:r>
            <a:r>
              <a:rPr lang="en-US" altLang="zh-CN" dirty="0"/>
              <a:t>0</a:t>
            </a:r>
            <a:r>
              <a:rPr lang="zh-CN" altLang="en-US" dirty="0"/>
              <a:t>、微博会员等级为</a:t>
            </a:r>
            <a:r>
              <a:rPr lang="en-US" altLang="zh-CN" dirty="0"/>
              <a:t>0</a:t>
            </a:r>
            <a:r>
              <a:rPr lang="zh-CN" altLang="en-US" dirty="0"/>
              <a:t>级的数据，以及转发者的关注这部分数据，便是我们所说的假流量。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E18C6-B9A0-4706-A4B9-C3B4935B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48" y="1758950"/>
            <a:ext cx="8104907" cy="39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95359" y="254309"/>
            <a:ext cx="11488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那么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6919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条真粉丝转发的数据中，除去重复转发刷榜的数量，里面一共有多少个真粉丝在转发呢？我们把这部分数据按照粉丝微博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ID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进行去重。</a:t>
            </a:r>
            <a:endParaRPr lang="zh-CN" altLang="en-US" sz="2800" b="1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5359" y="5708446"/>
            <a:ext cx="113345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     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从图中我们可以初步看到真实粉丝转发量占总转发量的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3.84%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1358D-1D0C-435A-8749-6273801F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05" y="1208416"/>
            <a:ext cx="6652083" cy="44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486" y="208143"/>
            <a:ext cx="102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Q3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：假流量粉丝是如何生产出来的？</a:t>
            </a:r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【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对</a:t>
            </a:r>
            <a:r>
              <a:rPr lang="en-US" altLang="zh-CN" sz="2800" b="1" dirty="0" err="1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data_fake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进行讨论</a:t>
            </a:r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】</a:t>
            </a:r>
            <a:endParaRPr lang="zh-CN" altLang="en-US" sz="2800" b="1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7127" y="6126637"/>
            <a:ext cx="113345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     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从上图可见在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95397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条假转发中，有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40838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个假粉丝。其中男性的比例高达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95.42%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！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AC1DE-CAEA-47AF-B7D8-4D38C543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43" y="731363"/>
            <a:ext cx="7000000" cy="52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42868" y="128408"/>
            <a:ext cx="102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让我们再来看看蔡徐坤假粉丝</a:t>
            </a:r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TOP10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转发设备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-157127" y="6126637"/>
            <a:ext cx="113345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在假粉丝使用的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Top10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转发设备中，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Android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高居榜首，这也再次证明了这些粉丝是假粉丝。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55E38-BD4A-4AA8-9542-34113539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51" y="650039"/>
            <a:ext cx="6551986" cy="54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26764" y="318557"/>
            <a:ext cx="741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Q4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：真流量粉的粉丝画像是怎样的？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822734"/>
            <a:ext cx="113345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先来看看真粉丝的性别比例。可见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3926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个真粉丝中，女生（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）占了绝大部分，这才是符合逻辑的粉丝比例嘛。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0217FE-C7D0-4E53-8153-8E857967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87" y="956065"/>
            <a:ext cx="7247619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580196" y="147262"/>
            <a:ext cx="102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再来看看蔡徐坤真粉丝</a:t>
            </a:r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Top10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转发设备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-157127" y="6126637"/>
            <a:ext cx="113345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可见真粉丝所使用的转发设备，各种设备分布都比较均匀，最受欢迎的是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iPhone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客户端。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327A6B-61ED-4BF4-95E6-EF0CD338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0" y="670482"/>
            <a:ext cx="6680313" cy="53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580196" y="147262"/>
            <a:ext cx="102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我们把真粉丝的简介做成了词云图。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-157127" y="6070477"/>
            <a:ext cx="1133456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可见，真粉丝们的简介都喜欢带上蔡徐坤的名字，很喜欢蔡徐坤，想要一直陪着他走下去。看着里面的“少年”、“努力”、“自由”“追梦”等字眼，发现这就是我们以前的青春呀。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FAE87C-DB92-4A92-8DFF-73BE2FC35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74" y="608226"/>
            <a:ext cx="7716479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52295" y="147262"/>
            <a:ext cx="102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另外我们还把转发所带的评论做成了词云图。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-72286" y="5973884"/>
            <a:ext cx="1133456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可见，粉丝们都很在乎“风云榜”这件事，并且要帮助蔡徐坤拿第一名。里面有早安打卡的，有超级话题的，还有很多“开心”、“比心”、“温暖”等字眼。说明绝大部分真粉还是很温暖的。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BCF4BD-F57E-45D2-859D-9E74A5B0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06" y="670482"/>
            <a:ext cx="8588883" cy="54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7861" y="2870839"/>
            <a:ext cx="196530" cy="399142"/>
            <a:chOff x="3665737" y="2859881"/>
            <a:chExt cx="640577" cy="1275739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10800000">
            <a:off x="11491318" y="2870840"/>
            <a:ext cx="196530" cy="399142"/>
            <a:chOff x="3665737" y="2859881"/>
            <a:chExt cx="640577" cy="1275739"/>
          </a:xfrm>
        </p:grpSpPr>
        <p:cxnSp>
          <p:nvCxnSpPr>
            <p:cNvPr id="37" name="直接连接符 36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191177" y="842678"/>
            <a:ext cx="8258696" cy="4377524"/>
            <a:chOff x="7283647" y="2987494"/>
            <a:chExt cx="5424814" cy="287542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7283647" y="3453093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10813643" y="3487270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8493025" y="2987494"/>
              <a:ext cx="2849984" cy="2875424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  <a:ln w="31750">
              <a:solidFill>
                <a:schemeClr val="bg1"/>
              </a:solidFill>
            </a:ln>
          </p:spPr>
        </p:pic>
      </p:grpSp>
      <p:sp>
        <p:nvSpPr>
          <p:cNvPr id="43" name="文本框 42"/>
          <p:cNvSpPr txBox="1"/>
          <p:nvPr/>
        </p:nvSpPr>
        <p:spPr>
          <a:xfrm>
            <a:off x="5306174" y="1702827"/>
            <a:ext cx="9573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37654" y="2057159"/>
            <a:ext cx="1375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art </a:t>
            </a:r>
            <a:r>
              <a:rPr lang="en-US" altLang="zh-CN" sz="5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4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848103" y="2943077"/>
            <a:ext cx="294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概括总结</a:t>
            </a:r>
          </a:p>
        </p:txBody>
      </p:sp>
    </p:spTree>
    <p:extLst>
      <p:ext uri="{BB962C8B-B14F-4D97-AF65-F5344CB8AC3E}">
        <p14:creationId xmlns:p14="http://schemas.microsoft.com/office/powerpoint/2010/main" val="46862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5207" y="954893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本次数据分析结果概括总结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6EF7-B294-4F2D-8F56-B30F4057EB15}"/>
              </a:ext>
            </a:extLst>
          </p:cNvPr>
          <p:cNvSpPr txBox="1"/>
          <p:nvPr/>
        </p:nvSpPr>
        <p:spPr>
          <a:xfrm>
            <a:off x="1470581" y="2353642"/>
            <a:ext cx="9389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蔡徐坤的微博转发存在数量庞大的假流量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真粉丝转发数与假粉丝转发数的比例大约是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93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假流量粉丝估计有两方面的来源：一是自身经纪公司购买的，二是忠实的粉丝自费购买的。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真流量粉丝大多是女生，而且很多都是支持蔡徐坤拿下</a:t>
            </a:r>
            <a:r>
              <a:rPr lang="en-US" altLang="zh-CN" dirty="0"/>
              <a:t>#</a:t>
            </a:r>
            <a:r>
              <a:rPr lang="zh-CN" altLang="en-US" dirty="0"/>
              <a:t>明星势力榜</a:t>
            </a:r>
            <a:r>
              <a:rPr lang="en-US" altLang="zh-CN" dirty="0"/>
              <a:t>#</a:t>
            </a:r>
            <a:r>
              <a:rPr lang="zh-CN" altLang="en-US" dirty="0"/>
              <a:t>或者</a:t>
            </a:r>
            <a:r>
              <a:rPr lang="en-US" altLang="zh-CN" dirty="0"/>
              <a:t>#</a:t>
            </a:r>
            <a:r>
              <a:rPr lang="zh-CN" altLang="en-US" dirty="0"/>
              <a:t>东方风云榜</a:t>
            </a:r>
            <a:r>
              <a:rPr lang="en-US" altLang="zh-CN" dirty="0"/>
              <a:t>#</a:t>
            </a:r>
            <a:r>
              <a:rPr lang="zh-CN" altLang="en-US" dirty="0"/>
              <a:t>第一名而转发的，真粉丝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名字中喜欢带有“坤”、“蔡”、“葵”、“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kun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等字。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endParaRPr lang="en-US" altLang="zh-CN" dirty="0"/>
          </a:p>
          <a:p>
            <a:r>
              <a:rPr lang="zh-CN" altLang="en-US" dirty="0"/>
              <a:t>        数据显示，蔡徐坤的</a:t>
            </a:r>
            <a:r>
              <a:rPr lang="en-US" altLang="zh-CN" dirty="0"/>
              <a:t>100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的微博转发中，确实存在绝大部分的假流量。所以在这里提醒一下大家，追星需谨慎呀！🙂</a:t>
            </a:r>
          </a:p>
        </p:txBody>
      </p:sp>
    </p:spTree>
    <p:extLst>
      <p:ext uri="{BB962C8B-B14F-4D97-AF65-F5344CB8AC3E}">
        <p14:creationId xmlns:p14="http://schemas.microsoft.com/office/powerpoint/2010/main" val="20572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087952" y="5061201"/>
            <a:ext cx="61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BankGothic Md BT" panose="020B0807020203060204" pitchFamily="34" charset="0"/>
              </a:rPr>
              <a:t>4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07086" y="3709379"/>
            <a:ext cx="61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BankGothic Md BT" panose="020B0807020203060204" pitchFamily="34" charset="0"/>
              </a:rPr>
              <a:t>3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6461" y="2357556"/>
            <a:ext cx="61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BankGothic Md BT" panose="020B0807020203060204" pitchFamily="34" charset="0"/>
              </a:rPr>
              <a:t>2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4764" y="1005733"/>
            <a:ext cx="61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BankGothic Md BT" panose="020B0807020203060204" pitchFamily="34" charset="0"/>
              </a:rPr>
              <a:t>1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4319" y="5830642"/>
            <a:ext cx="10084264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894319" y="5790836"/>
            <a:ext cx="10084264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37912" y="4475590"/>
            <a:ext cx="8928580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37912" y="4435784"/>
            <a:ext cx="9188152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54961" y="3166803"/>
            <a:ext cx="7941028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954961" y="3126997"/>
            <a:ext cx="7941028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03436" y="1865850"/>
            <a:ext cx="7941028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903436" y="1826044"/>
            <a:ext cx="7941028" cy="0"/>
          </a:xfrm>
          <a:prstGeom prst="line">
            <a:avLst/>
          </a:prstGeom>
          <a:ln w="12700" cmpd="dbl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1769" y="-79864"/>
            <a:ext cx="1456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60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3329" y="2896664"/>
            <a:ext cx="204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目录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82971" y="831928"/>
            <a:ext cx="1869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Bodoni MT" panose="02070603080606020203" pitchFamily="18" charset="0"/>
              </a:rPr>
              <a:t>ONT</a:t>
            </a:r>
            <a:endParaRPr lang="zh-CN" altLang="en-US" sz="60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4853" y="1625122"/>
            <a:ext cx="249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Bodoni MT" panose="02070603080606020203" pitchFamily="18" charset="0"/>
              </a:rPr>
              <a:t>ENTS</a:t>
            </a:r>
            <a:endParaRPr lang="zh-CN" altLang="en-US" sz="60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66154" y="5151006"/>
            <a:ext cx="636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概括总结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236461" y="3796140"/>
            <a:ext cx="636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数据分析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284764" y="2460752"/>
            <a:ext cx="636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分析内容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367716" y="1161372"/>
            <a:ext cx="636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分析目标</a:t>
            </a: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4788267" y="1151271"/>
            <a:ext cx="478364" cy="47836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8 w 200"/>
              <a:gd name="T35" fmla="*/ 146 h 200"/>
              <a:gd name="T36" fmla="*/ 9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2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2 w 200"/>
              <a:gd name="T69" fmla="*/ 10 h 200"/>
              <a:gd name="T70" fmla="*/ 79 w 200"/>
              <a:gd name="T71" fmla="*/ 10 h 200"/>
              <a:gd name="T72" fmla="*/ 35 w 200"/>
              <a:gd name="T73" fmla="*/ 35 h 200"/>
              <a:gd name="T74" fmla="*/ 35 w 200"/>
              <a:gd name="T75" fmla="*/ 164 h 200"/>
              <a:gd name="T76" fmla="*/ 79 w 200"/>
              <a:gd name="T77" fmla="*/ 189 h 200"/>
              <a:gd name="T78" fmla="*/ 122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6"/>
          <p:cNvSpPr>
            <a:spLocks noEditPoints="1"/>
          </p:cNvSpPr>
          <p:nvPr/>
        </p:nvSpPr>
        <p:spPr bwMode="auto">
          <a:xfrm>
            <a:off x="3680213" y="2496598"/>
            <a:ext cx="478364" cy="47836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8 w 200"/>
              <a:gd name="T35" fmla="*/ 146 h 200"/>
              <a:gd name="T36" fmla="*/ 9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2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2 w 200"/>
              <a:gd name="T69" fmla="*/ 10 h 200"/>
              <a:gd name="T70" fmla="*/ 79 w 200"/>
              <a:gd name="T71" fmla="*/ 10 h 200"/>
              <a:gd name="T72" fmla="*/ 35 w 200"/>
              <a:gd name="T73" fmla="*/ 35 h 200"/>
              <a:gd name="T74" fmla="*/ 35 w 200"/>
              <a:gd name="T75" fmla="*/ 164 h 200"/>
              <a:gd name="T76" fmla="*/ 79 w 200"/>
              <a:gd name="T77" fmla="*/ 189 h 200"/>
              <a:gd name="T78" fmla="*/ 122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6"/>
          <p:cNvSpPr>
            <a:spLocks noEditPoints="1"/>
          </p:cNvSpPr>
          <p:nvPr/>
        </p:nvSpPr>
        <p:spPr bwMode="auto">
          <a:xfrm>
            <a:off x="2673942" y="3854917"/>
            <a:ext cx="478364" cy="47836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8 w 200"/>
              <a:gd name="T35" fmla="*/ 146 h 200"/>
              <a:gd name="T36" fmla="*/ 9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2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2 w 200"/>
              <a:gd name="T69" fmla="*/ 10 h 200"/>
              <a:gd name="T70" fmla="*/ 79 w 200"/>
              <a:gd name="T71" fmla="*/ 10 h 200"/>
              <a:gd name="T72" fmla="*/ 35 w 200"/>
              <a:gd name="T73" fmla="*/ 35 h 200"/>
              <a:gd name="T74" fmla="*/ 35 w 200"/>
              <a:gd name="T75" fmla="*/ 164 h 200"/>
              <a:gd name="T76" fmla="*/ 79 w 200"/>
              <a:gd name="T77" fmla="*/ 189 h 200"/>
              <a:gd name="T78" fmla="*/ 122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1543623" y="5206739"/>
            <a:ext cx="478364" cy="47836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8 w 200"/>
              <a:gd name="T35" fmla="*/ 146 h 200"/>
              <a:gd name="T36" fmla="*/ 9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2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2 w 200"/>
              <a:gd name="T69" fmla="*/ 10 h 200"/>
              <a:gd name="T70" fmla="*/ 79 w 200"/>
              <a:gd name="T71" fmla="*/ 10 h 200"/>
              <a:gd name="T72" fmla="*/ 35 w 200"/>
              <a:gd name="T73" fmla="*/ 35 h 200"/>
              <a:gd name="T74" fmla="*/ 35 w 200"/>
              <a:gd name="T75" fmla="*/ 164 h 200"/>
              <a:gd name="T76" fmla="*/ 79 w 200"/>
              <a:gd name="T77" fmla="*/ 189 h 200"/>
              <a:gd name="T78" fmla="*/ 122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722302" y="1088576"/>
            <a:ext cx="610294" cy="61029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14248" y="2430633"/>
            <a:ext cx="610294" cy="61029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607977" y="3784252"/>
            <a:ext cx="610294" cy="61029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477658" y="5140774"/>
            <a:ext cx="610294" cy="61029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29" grpId="0" animBg="1"/>
      <p:bldP spid="30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44242" y="1345473"/>
            <a:ext cx="3779714" cy="3779714"/>
          </a:xfrm>
          <a:prstGeom prst="ellips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19776" y="1605805"/>
            <a:ext cx="3240000" cy="324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521178" y="3274382"/>
            <a:ext cx="45719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1538749" y="2803800"/>
            <a:ext cx="980168" cy="980168"/>
          </a:xfrm>
          <a:prstGeom prst="ellipse">
            <a:avLst/>
          </a:prstGeom>
          <a:noFill/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55031" y="3277739"/>
            <a:ext cx="45719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9690651" y="2802396"/>
            <a:ext cx="980168" cy="980168"/>
          </a:xfrm>
          <a:prstGeom prst="ellipse">
            <a:avLst/>
          </a:prstGeom>
          <a:noFill/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759870" y="3244856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809875" y="3297244"/>
            <a:ext cx="3286124" cy="63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rot="10800000">
            <a:off x="9341728" y="3245012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095999" y="3296288"/>
            <a:ext cx="3295737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759870" y="3250592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343784" y="3242474"/>
            <a:ext cx="100012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360119" y="1459873"/>
            <a:ext cx="3531864" cy="353186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1755756" y="3037860"/>
            <a:ext cx="545058" cy="538770"/>
          </a:xfrm>
          <a:custGeom>
            <a:avLst/>
            <a:gdLst>
              <a:gd name="T0" fmla="*/ 216 w 220"/>
              <a:gd name="T1" fmla="*/ 4 h 217"/>
              <a:gd name="T2" fmla="*/ 216 w 220"/>
              <a:gd name="T3" fmla="*/ 1 h 217"/>
              <a:gd name="T4" fmla="*/ 213 w 220"/>
              <a:gd name="T5" fmla="*/ 1 h 217"/>
              <a:gd name="T6" fmla="*/ 203 w 220"/>
              <a:gd name="T7" fmla="*/ 0 h 217"/>
              <a:gd name="T8" fmla="*/ 183 w 220"/>
              <a:gd name="T9" fmla="*/ 7 h 217"/>
              <a:gd name="T10" fmla="*/ 146 w 220"/>
              <a:gd name="T11" fmla="*/ 44 h 217"/>
              <a:gd name="T12" fmla="*/ 41 w 220"/>
              <a:gd name="T13" fmla="*/ 25 h 217"/>
              <a:gd name="T14" fmla="*/ 21 w 220"/>
              <a:gd name="T15" fmla="*/ 46 h 217"/>
              <a:gd name="T16" fmla="*/ 103 w 220"/>
              <a:gd name="T17" fmla="*/ 86 h 217"/>
              <a:gd name="T18" fmla="*/ 63 w 220"/>
              <a:gd name="T19" fmla="*/ 126 h 217"/>
              <a:gd name="T20" fmla="*/ 53 w 220"/>
              <a:gd name="T21" fmla="*/ 138 h 217"/>
              <a:gd name="T22" fmla="*/ 10 w 220"/>
              <a:gd name="T23" fmla="*/ 141 h 217"/>
              <a:gd name="T24" fmla="*/ 0 w 220"/>
              <a:gd name="T25" fmla="*/ 159 h 217"/>
              <a:gd name="T26" fmla="*/ 47 w 220"/>
              <a:gd name="T27" fmla="*/ 170 h 217"/>
              <a:gd name="T28" fmla="*/ 57 w 220"/>
              <a:gd name="T29" fmla="*/ 217 h 217"/>
              <a:gd name="T30" fmla="*/ 76 w 220"/>
              <a:gd name="T31" fmla="*/ 207 h 217"/>
              <a:gd name="T32" fmla="*/ 79 w 220"/>
              <a:gd name="T33" fmla="*/ 166 h 217"/>
              <a:gd name="T34" fmla="*/ 94 w 220"/>
              <a:gd name="T35" fmla="*/ 152 h 217"/>
              <a:gd name="T36" fmla="*/ 131 w 220"/>
              <a:gd name="T37" fmla="*/ 115 h 217"/>
              <a:gd name="T38" fmla="*/ 172 w 220"/>
              <a:gd name="T39" fmla="*/ 197 h 217"/>
              <a:gd name="T40" fmla="*/ 192 w 220"/>
              <a:gd name="T41" fmla="*/ 176 h 217"/>
              <a:gd name="T42" fmla="*/ 174 w 220"/>
              <a:gd name="T43" fmla="*/ 72 h 217"/>
              <a:gd name="T44" fmla="*/ 211 w 220"/>
              <a:gd name="T45" fmla="*/ 35 h 217"/>
              <a:gd name="T46" fmla="*/ 216 w 220"/>
              <a:gd name="T47" fmla="*/ 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0" h="217">
                <a:moveTo>
                  <a:pt x="216" y="4"/>
                </a:moveTo>
                <a:cubicBezTo>
                  <a:pt x="216" y="1"/>
                  <a:pt x="216" y="1"/>
                  <a:pt x="216" y="1"/>
                </a:cubicBezTo>
                <a:cubicBezTo>
                  <a:pt x="213" y="1"/>
                  <a:pt x="213" y="1"/>
                  <a:pt x="213" y="1"/>
                </a:cubicBezTo>
                <a:cubicBezTo>
                  <a:pt x="213" y="1"/>
                  <a:pt x="209" y="0"/>
                  <a:pt x="203" y="0"/>
                </a:cubicBezTo>
                <a:cubicBezTo>
                  <a:pt x="194" y="0"/>
                  <a:pt x="187" y="2"/>
                  <a:pt x="183" y="7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41" y="25"/>
                  <a:pt x="41" y="25"/>
                  <a:pt x="41" y="25"/>
                </a:cubicBezTo>
                <a:cubicBezTo>
                  <a:pt x="21" y="46"/>
                  <a:pt x="21" y="46"/>
                  <a:pt x="21" y="46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0" y="129"/>
                  <a:pt x="55" y="135"/>
                  <a:pt x="53" y="13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76" y="207"/>
                  <a:pt x="76" y="207"/>
                  <a:pt x="76" y="207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82" y="163"/>
                  <a:pt x="90" y="156"/>
                  <a:pt x="94" y="152"/>
                </a:cubicBezTo>
                <a:cubicBezTo>
                  <a:pt x="131" y="115"/>
                  <a:pt x="131" y="115"/>
                  <a:pt x="131" y="115"/>
                </a:cubicBezTo>
                <a:cubicBezTo>
                  <a:pt x="172" y="197"/>
                  <a:pt x="172" y="197"/>
                  <a:pt x="172" y="197"/>
                </a:cubicBezTo>
                <a:cubicBezTo>
                  <a:pt x="192" y="176"/>
                  <a:pt x="192" y="176"/>
                  <a:pt x="192" y="176"/>
                </a:cubicBezTo>
                <a:cubicBezTo>
                  <a:pt x="174" y="72"/>
                  <a:pt x="174" y="72"/>
                  <a:pt x="174" y="72"/>
                </a:cubicBezTo>
                <a:cubicBezTo>
                  <a:pt x="211" y="35"/>
                  <a:pt x="211" y="35"/>
                  <a:pt x="211" y="35"/>
                </a:cubicBezTo>
                <a:cubicBezTo>
                  <a:pt x="218" y="28"/>
                  <a:pt x="220" y="15"/>
                  <a:pt x="216" y="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8"/>
          <p:cNvSpPr>
            <a:spLocks noEditPoints="1"/>
          </p:cNvSpPr>
          <p:nvPr/>
        </p:nvSpPr>
        <p:spPr bwMode="auto">
          <a:xfrm>
            <a:off x="9915273" y="3043202"/>
            <a:ext cx="540000" cy="459551"/>
          </a:xfrm>
          <a:custGeom>
            <a:avLst/>
            <a:gdLst>
              <a:gd name="T0" fmla="*/ 112 w 192"/>
              <a:gd name="T1" fmla="*/ 0 h 156"/>
              <a:gd name="T2" fmla="*/ 100 w 192"/>
              <a:gd name="T3" fmla="*/ 0 h 156"/>
              <a:gd name="T4" fmla="*/ 40 w 192"/>
              <a:gd name="T5" fmla="*/ 55 h 156"/>
              <a:gd name="T6" fmla="*/ 8 w 192"/>
              <a:gd name="T7" fmla="*/ 108 h 156"/>
              <a:gd name="T8" fmla="*/ 8 w 192"/>
              <a:gd name="T9" fmla="*/ 108 h 156"/>
              <a:gd name="T10" fmla="*/ 0 w 192"/>
              <a:gd name="T11" fmla="*/ 118 h 156"/>
              <a:gd name="T12" fmla="*/ 10 w 192"/>
              <a:gd name="T13" fmla="*/ 128 h 156"/>
              <a:gd name="T14" fmla="*/ 24 w 192"/>
              <a:gd name="T15" fmla="*/ 128 h 156"/>
              <a:gd name="T16" fmla="*/ 54 w 192"/>
              <a:gd name="T17" fmla="*/ 156 h 156"/>
              <a:gd name="T18" fmla="*/ 84 w 192"/>
              <a:gd name="T19" fmla="*/ 128 h 156"/>
              <a:gd name="T20" fmla="*/ 112 w 192"/>
              <a:gd name="T21" fmla="*/ 128 h 156"/>
              <a:gd name="T22" fmla="*/ 142 w 192"/>
              <a:gd name="T23" fmla="*/ 156 h 156"/>
              <a:gd name="T24" fmla="*/ 172 w 192"/>
              <a:gd name="T25" fmla="*/ 126 h 156"/>
              <a:gd name="T26" fmla="*/ 172 w 192"/>
              <a:gd name="T27" fmla="*/ 123 h 156"/>
              <a:gd name="T28" fmla="*/ 192 w 192"/>
              <a:gd name="T29" fmla="*/ 88 h 156"/>
              <a:gd name="T30" fmla="*/ 192 w 192"/>
              <a:gd name="T31" fmla="*/ 61 h 156"/>
              <a:gd name="T32" fmla="*/ 183 w 192"/>
              <a:gd name="T33" fmla="*/ 52 h 156"/>
              <a:gd name="T34" fmla="*/ 171 w 192"/>
              <a:gd name="T35" fmla="*/ 52 h 156"/>
              <a:gd name="T36" fmla="*/ 112 w 192"/>
              <a:gd name="T37" fmla="*/ 0 h 156"/>
              <a:gd name="T38" fmla="*/ 96 w 192"/>
              <a:gd name="T39" fmla="*/ 20 h 156"/>
              <a:gd name="T40" fmla="*/ 96 w 192"/>
              <a:gd name="T41" fmla="*/ 60 h 156"/>
              <a:gd name="T42" fmla="*/ 60 w 192"/>
              <a:gd name="T43" fmla="*/ 60 h 156"/>
              <a:gd name="T44" fmla="*/ 96 w 192"/>
              <a:gd name="T45" fmla="*/ 20 h 156"/>
              <a:gd name="T46" fmla="*/ 116 w 192"/>
              <a:gd name="T47" fmla="*/ 60 h 156"/>
              <a:gd name="T48" fmla="*/ 116 w 192"/>
              <a:gd name="T49" fmla="*/ 20 h 156"/>
              <a:gd name="T50" fmla="*/ 152 w 192"/>
              <a:gd name="T51" fmla="*/ 60 h 156"/>
              <a:gd name="T52" fmla="*/ 116 w 192"/>
              <a:gd name="T53" fmla="*/ 60 h 156"/>
              <a:gd name="T54" fmla="*/ 64 w 192"/>
              <a:gd name="T55" fmla="*/ 126 h 156"/>
              <a:gd name="T56" fmla="*/ 54 w 192"/>
              <a:gd name="T57" fmla="*/ 136 h 156"/>
              <a:gd name="T58" fmla="*/ 44 w 192"/>
              <a:gd name="T59" fmla="*/ 126 h 156"/>
              <a:gd name="T60" fmla="*/ 54 w 192"/>
              <a:gd name="T61" fmla="*/ 116 h 156"/>
              <a:gd name="T62" fmla="*/ 64 w 192"/>
              <a:gd name="T63" fmla="*/ 126 h 156"/>
              <a:gd name="T64" fmla="*/ 152 w 192"/>
              <a:gd name="T65" fmla="*/ 126 h 156"/>
              <a:gd name="T66" fmla="*/ 142 w 192"/>
              <a:gd name="T67" fmla="*/ 136 h 156"/>
              <a:gd name="T68" fmla="*/ 132 w 192"/>
              <a:gd name="T69" fmla="*/ 126 h 156"/>
              <a:gd name="T70" fmla="*/ 142 w 192"/>
              <a:gd name="T71" fmla="*/ 116 h 156"/>
              <a:gd name="T72" fmla="*/ 152 w 192"/>
              <a:gd name="T73" fmla="*/ 12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56">
                <a:moveTo>
                  <a:pt x="112" y="0"/>
                </a:moveTo>
                <a:cubicBezTo>
                  <a:pt x="100" y="0"/>
                  <a:pt x="100" y="0"/>
                  <a:pt x="100" y="0"/>
                </a:cubicBezTo>
                <a:cubicBezTo>
                  <a:pt x="69" y="0"/>
                  <a:pt x="43" y="24"/>
                  <a:pt x="40" y="55"/>
                </a:cubicBezTo>
                <a:cubicBezTo>
                  <a:pt x="21" y="65"/>
                  <a:pt x="8" y="85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3" y="109"/>
                  <a:pt x="0" y="113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44"/>
                  <a:pt x="38" y="156"/>
                  <a:pt x="54" y="156"/>
                </a:cubicBezTo>
                <a:cubicBezTo>
                  <a:pt x="70" y="156"/>
                  <a:pt x="83" y="144"/>
                  <a:pt x="8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3" y="144"/>
                  <a:pt x="126" y="156"/>
                  <a:pt x="142" y="156"/>
                </a:cubicBezTo>
                <a:cubicBezTo>
                  <a:pt x="159" y="156"/>
                  <a:pt x="172" y="143"/>
                  <a:pt x="172" y="126"/>
                </a:cubicBezTo>
                <a:cubicBezTo>
                  <a:pt x="172" y="125"/>
                  <a:pt x="172" y="124"/>
                  <a:pt x="172" y="123"/>
                </a:cubicBezTo>
                <a:cubicBezTo>
                  <a:pt x="184" y="116"/>
                  <a:pt x="192" y="103"/>
                  <a:pt x="192" y="88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56"/>
                  <a:pt x="188" y="52"/>
                  <a:pt x="183" y="52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8" y="23"/>
                  <a:pt x="142" y="0"/>
                  <a:pt x="112" y="0"/>
                </a:cubicBezTo>
                <a:close/>
                <a:moveTo>
                  <a:pt x="96" y="20"/>
                </a:moveTo>
                <a:cubicBezTo>
                  <a:pt x="96" y="60"/>
                  <a:pt x="96" y="60"/>
                  <a:pt x="96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9"/>
                  <a:pt x="76" y="22"/>
                  <a:pt x="96" y="20"/>
                </a:cubicBezTo>
                <a:close/>
                <a:moveTo>
                  <a:pt x="116" y="60"/>
                </a:moveTo>
                <a:cubicBezTo>
                  <a:pt x="116" y="20"/>
                  <a:pt x="116" y="20"/>
                  <a:pt x="116" y="20"/>
                </a:cubicBezTo>
                <a:cubicBezTo>
                  <a:pt x="136" y="22"/>
                  <a:pt x="152" y="39"/>
                  <a:pt x="152" y="60"/>
                </a:cubicBezTo>
                <a:lnTo>
                  <a:pt x="116" y="60"/>
                </a:lnTo>
                <a:close/>
                <a:moveTo>
                  <a:pt x="64" y="126"/>
                </a:moveTo>
                <a:cubicBezTo>
                  <a:pt x="64" y="132"/>
                  <a:pt x="60" y="136"/>
                  <a:pt x="54" y="136"/>
                </a:cubicBezTo>
                <a:cubicBezTo>
                  <a:pt x="48" y="136"/>
                  <a:pt x="44" y="132"/>
                  <a:pt x="44" y="126"/>
                </a:cubicBezTo>
                <a:cubicBezTo>
                  <a:pt x="44" y="120"/>
                  <a:pt x="48" y="116"/>
                  <a:pt x="54" y="116"/>
                </a:cubicBezTo>
                <a:cubicBezTo>
                  <a:pt x="60" y="116"/>
                  <a:pt x="64" y="120"/>
                  <a:pt x="64" y="126"/>
                </a:cubicBezTo>
                <a:close/>
                <a:moveTo>
                  <a:pt x="152" y="126"/>
                </a:moveTo>
                <a:cubicBezTo>
                  <a:pt x="152" y="132"/>
                  <a:pt x="148" y="136"/>
                  <a:pt x="142" y="136"/>
                </a:cubicBezTo>
                <a:cubicBezTo>
                  <a:pt x="136" y="136"/>
                  <a:pt x="132" y="132"/>
                  <a:pt x="132" y="126"/>
                </a:cubicBezTo>
                <a:cubicBezTo>
                  <a:pt x="132" y="120"/>
                  <a:pt x="136" y="116"/>
                  <a:pt x="142" y="116"/>
                </a:cubicBezTo>
                <a:cubicBezTo>
                  <a:pt x="148" y="116"/>
                  <a:pt x="152" y="120"/>
                  <a:pt x="152" y="12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882" y="5712391"/>
            <a:ext cx="669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By </a:t>
            </a:r>
            <a:r>
              <a:rPr lang="zh-CN" altLang="en-US" sz="2800" b="1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软件</a:t>
            </a:r>
            <a:r>
              <a:rPr lang="en-US" altLang="zh-CN" sz="2800" b="1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1182 </a:t>
            </a:r>
            <a:r>
              <a:rPr lang="zh-CN" altLang="en-US" sz="2800" b="1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徐佳清 章华鼎 张湖川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514099" y="1605805"/>
            <a:ext cx="3240000" cy="3240000"/>
            <a:chOff x="4514099" y="1605805"/>
            <a:chExt cx="3240000" cy="3240000"/>
          </a:xfrm>
        </p:grpSpPr>
        <p:sp>
          <p:nvSpPr>
            <p:cNvPr id="42" name="椭圆 41"/>
            <p:cNvSpPr/>
            <p:nvPr/>
          </p:nvSpPr>
          <p:spPr>
            <a:xfrm>
              <a:off x="4514099" y="1605805"/>
              <a:ext cx="3240000" cy="32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04072" y="2974513"/>
              <a:ext cx="2124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谢谢观看</a:t>
              </a:r>
            </a:p>
          </p:txBody>
        </p:sp>
      </p:grpSp>
      <p:cxnSp>
        <p:nvCxnSpPr>
          <p:cNvPr id="46" name="直接连接符 45"/>
          <p:cNvCxnSpPr>
            <a:stCxn id="17" idx="4"/>
          </p:cNvCxnSpPr>
          <p:nvPr/>
        </p:nvCxnSpPr>
        <p:spPr>
          <a:xfrm flipV="1">
            <a:off x="10670819" y="3292479"/>
            <a:ext cx="16663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22043" y="3292479"/>
            <a:ext cx="16663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86777" y="3148839"/>
            <a:ext cx="287280" cy="287280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329587" y="3158365"/>
            <a:ext cx="287280" cy="287280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786350" y="920332"/>
            <a:ext cx="4655980" cy="4663234"/>
            <a:chOff x="4095140" y="1166024"/>
            <a:chExt cx="4140000" cy="4146450"/>
          </a:xfrm>
        </p:grpSpPr>
        <p:sp>
          <p:nvSpPr>
            <p:cNvPr id="51" name="椭圆 50"/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193696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12406911">
            <a:off x="3801316" y="908469"/>
            <a:ext cx="4655980" cy="4663234"/>
            <a:chOff x="4095140" y="1166024"/>
            <a:chExt cx="4140000" cy="4146450"/>
          </a:xfrm>
        </p:grpSpPr>
        <p:sp>
          <p:nvSpPr>
            <p:cNvPr id="54" name="椭圆 53"/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4231143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 rot="6181611">
            <a:off x="3774370" y="926782"/>
            <a:ext cx="4655980" cy="4663234"/>
            <a:chOff x="4095140" y="1166024"/>
            <a:chExt cx="4140000" cy="4146450"/>
          </a:xfrm>
        </p:grpSpPr>
        <p:sp>
          <p:nvSpPr>
            <p:cNvPr id="57" name="椭圆 56"/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弧形 57"/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316264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9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977861" y="2870839"/>
            <a:ext cx="196530" cy="399142"/>
            <a:chOff x="3665737" y="2859881"/>
            <a:chExt cx="640577" cy="1275739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0800000">
            <a:off x="11491318" y="2870840"/>
            <a:ext cx="196530" cy="399142"/>
            <a:chOff x="3665737" y="2859881"/>
            <a:chExt cx="640577" cy="1275739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4166780" y="5415157"/>
            <a:ext cx="679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蔡徐坤的微博转发是否存在假流量？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真假流量所占的比例各有多少？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假流量粉丝是如何生产出来的？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真流量粉的粉丝画像？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191177" y="842678"/>
            <a:ext cx="8258696" cy="4377524"/>
            <a:chOff x="7283647" y="2987494"/>
            <a:chExt cx="5424814" cy="287542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7283647" y="3453093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10813643" y="3487270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8493025" y="2987494"/>
              <a:ext cx="2849984" cy="2875424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  <a:ln w="31750">
              <a:solidFill>
                <a:schemeClr val="bg1"/>
              </a:solidFill>
            </a:ln>
          </p:spPr>
        </p:pic>
      </p:grpSp>
      <p:sp>
        <p:nvSpPr>
          <p:cNvPr id="47" name="文本框 46"/>
          <p:cNvSpPr txBox="1"/>
          <p:nvPr/>
        </p:nvSpPr>
        <p:spPr>
          <a:xfrm>
            <a:off x="5306174" y="1702827"/>
            <a:ext cx="9573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37654" y="2057159"/>
            <a:ext cx="1375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art </a:t>
            </a:r>
            <a:r>
              <a:rPr lang="en-US" altLang="zh-CN" sz="5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4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848103" y="2943077"/>
            <a:ext cx="294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分析目标</a:t>
            </a:r>
          </a:p>
        </p:txBody>
      </p:sp>
    </p:spTree>
    <p:extLst>
      <p:ext uri="{BB962C8B-B14F-4D97-AF65-F5344CB8AC3E}">
        <p14:creationId xmlns:p14="http://schemas.microsoft.com/office/powerpoint/2010/main" val="27236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2740006">
            <a:off x="4517852" y="1850852"/>
            <a:ext cx="3156296" cy="3156296"/>
            <a:chOff x="3801234" y="1041610"/>
            <a:chExt cx="4964528" cy="4964528"/>
          </a:xfrm>
          <a:solidFill>
            <a:schemeClr val="bg1">
              <a:alpha val="60000"/>
            </a:schemeClr>
          </a:solidFill>
        </p:grpSpPr>
        <p:sp>
          <p:nvSpPr>
            <p:cNvPr id="13" name="任意多边形 12"/>
            <p:cNvSpPr/>
            <p:nvPr/>
          </p:nvSpPr>
          <p:spPr>
            <a:xfrm rot="10800000">
              <a:off x="4973052" y="1041610"/>
              <a:ext cx="2620894" cy="2482264"/>
            </a:xfrm>
            <a:custGeom>
              <a:avLst/>
              <a:gdLst>
                <a:gd name="connsiteX0" fmla="*/ 1890895 w 3791469"/>
                <a:gd name="connsiteY0" fmla="*/ 0 h 3590924"/>
                <a:gd name="connsiteX1" fmla="*/ 3286879 w 3791469"/>
                <a:gd name="connsiteY1" fmla="*/ 1885950 h 3590924"/>
                <a:gd name="connsiteX2" fmla="*/ 3763543 w 3791469"/>
                <a:gd name="connsiteY2" fmla="*/ 2893498 h 3590924"/>
                <a:gd name="connsiteX3" fmla="*/ 3762239 w 3791469"/>
                <a:gd name="connsiteY3" fmla="*/ 2896439 h 3590924"/>
                <a:gd name="connsiteX4" fmla="*/ 3760966 w 3791469"/>
                <a:gd name="connsiteY4" fmla="*/ 2905709 h 3590924"/>
                <a:gd name="connsiteX5" fmla="*/ 3730718 w 3791469"/>
                <a:gd name="connsiteY5" fmla="*/ 2977226 h 3590924"/>
                <a:gd name="connsiteX6" fmla="*/ 3701089 w 3791469"/>
                <a:gd name="connsiteY6" fmla="*/ 3017290 h 3590924"/>
                <a:gd name="connsiteX7" fmla="*/ 3676261 w 3791469"/>
                <a:gd name="connsiteY7" fmla="*/ 3057525 h 3590924"/>
                <a:gd name="connsiteX8" fmla="*/ 3665330 w 3791469"/>
                <a:gd name="connsiteY8" fmla="*/ 3057535 h 3590924"/>
                <a:gd name="connsiteX9" fmla="*/ 3619467 w 3791469"/>
                <a:gd name="connsiteY9" fmla="*/ 3098332 h 3590924"/>
                <a:gd name="connsiteX10" fmla="*/ 3252399 w 3791469"/>
                <a:gd name="connsiteY10" fmla="*/ 3209924 h 3590924"/>
                <a:gd name="connsiteX11" fmla="*/ 2885331 w 3791469"/>
                <a:gd name="connsiteY11" fmla="*/ 3098332 h 3590924"/>
                <a:gd name="connsiteX12" fmla="*/ 2840296 w 3791469"/>
                <a:gd name="connsiteY12" fmla="*/ 3058271 h 3590924"/>
                <a:gd name="connsiteX13" fmla="*/ 2779571 w 3791469"/>
                <a:gd name="connsiteY13" fmla="*/ 3058325 h 3590924"/>
                <a:gd name="connsiteX14" fmla="*/ 2777323 w 3791469"/>
                <a:gd name="connsiteY14" fmla="*/ 3086408 h 3590924"/>
                <a:gd name="connsiteX15" fmla="*/ 1890895 w 3791469"/>
                <a:gd name="connsiteY15" fmla="*/ 3590924 h 3590924"/>
                <a:gd name="connsiteX16" fmla="*/ 1004468 w 3791469"/>
                <a:gd name="connsiteY16" fmla="*/ 3086408 h 3590924"/>
                <a:gd name="connsiteX17" fmla="*/ 1002346 w 3791469"/>
                <a:gd name="connsiteY17" fmla="*/ 3059909 h 3590924"/>
                <a:gd name="connsiteX18" fmla="*/ 939591 w 3791469"/>
                <a:gd name="connsiteY18" fmla="*/ 3059965 h 3590924"/>
                <a:gd name="connsiteX19" fmla="*/ 896461 w 3791469"/>
                <a:gd name="connsiteY19" fmla="*/ 3098332 h 3590924"/>
                <a:gd name="connsiteX20" fmla="*/ 529392 w 3791469"/>
                <a:gd name="connsiteY20" fmla="*/ 3209924 h 3590924"/>
                <a:gd name="connsiteX21" fmla="*/ 162324 w 3791469"/>
                <a:gd name="connsiteY21" fmla="*/ 3098332 h 3590924"/>
                <a:gd name="connsiteX22" fmla="*/ 120015 w 3791469"/>
                <a:gd name="connsiteY22" fmla="*/ 3060696 h 3590924"/>
                <a:gd name="connsiteX23" fmla="*/ 115054 w 3791469"/>
                <a:gd name="connsiteY23" fmla="*/ 3060700 h 3590924"/>
                <a:gd name="connsiteX24" fmla="*/ 108173 w 3791469"/>
                <a:gd name="connsiteY24" fmla="*/ 3050161 h 3590924"/>
                <a:gd name="connsiteX25" fmla="*/ 98936 w 3791469"/>
                <a:gd name="connsiteY25" fmla="*/ 3041945 h 3590924"/>
                <a:gd name="connsiteX26" fmla="*/ 20826 w 3791469"/>
                <a:gd name="connsiteY26" fmla="*/ 2905709 h 3590924"/>
                <a:gd name="connsiteX27" fmla="*/ 13407 w 3791469"/>
                <a:gd name="connsiteY27" fmla="*/ 2851698 h 3590924"/>
                <a:gd name="connsiteX28" fmla="*/ 6105 w 3791469"/>
                <a:gd name="connsiteY28" fmla="*/ 2823931 h 3590924"/>
                <a:gd name="connsiteX29" fmla="*/ 496054 w 3791469"/>
                <a:gd name="connsiteY29" fmla="*/ 1895475 h 35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91469" h="3590924">
                  <a:moveTo>
                    <a:pt x="1890895" y="0"/>
                  </a:moveTo>
                  <a:cubicBezTo>
                    <a:pt x="2368923" y="650875"/>
                    <a:pt x="2932676" y="1368425"/>
                    <a:pt x="3286879" y="1885950"/>
                  </a:cubicBezTo>
                  <a:cubicBezTo>
                    <a:pt x="3539355" y="2260997"/>
                    <a:pt x="3893927" y="2526655"/>
                    <a:pt x="3763543" y="2893498"/>
                  </a:cubicBezTo>
                  <a:lnTo>
                    <a:pt x="3762239" y="2896439"/>
                  </a:lnTo>
                  <a:lnTo>
                    <a:pt x="3760966" y="2905709"/>
                  </a:lnTo>
                  <a:cubicBezTo>
                    <a:pt x="3754051" y="2930511"/>
                    <a:pt x="3743852" y="2954435"/>
                    <a:pt x="3730718" y="2977226"/>
                  </a:cubicBezTo>
                  <a:lnTo>
                    <a:pt x="3701089" y="3017290"/>
                  </a:lnTo>
                  <a:lnTo>
                    <a:pt x="3676261" y="3057525"/>
                  </a:lnTo>
                  <a:lnTo>
                    <a:pt x="3665330" y="3057535"/>
                  </a:lnTo>
                  <a:lnTo>
                    <a:pt x="3619467" y="3098332"/>
                  </a:lnTo>
                  <a:cubicBezTo>
                    <a:pt x="3525527" y="3167279"/>
                    <a:pt x="3395748" y="3209924"/>
                    <a:pt x="3252399" y="3209924"/>
                  </a:cubicBezTo>
                  <a:cubicBezTo>
                    <a:pt x="3109050" y="3209924"/>
                    <a:pt x="2979272" y="3167279"/>
                    <a:pt x="2885331" y="3098332"/>
                  </a:cubicBezTo>
                  <a:lnTo>
                    <a:pt x="2840296" y="3058271"/>
                  </a:lnTo>
                  <a:lnTo>
                    <a:pt x="2779571" y="3058325"/>
                  </a:lnTo>
                  <a:lnTo>
                    <a:pt x="2777323" y="3086408"/>
                  </a:lnTo>
                  <a:cubicBezTo>
                    <a:pt x="2731693" y="3369787"/>
                    <a:pt x="2352240" y="3590924"/>
                    <a:pt x="1890895" y="3590924"/>
                  </a:cubicBezTo>
                  <a:cubicBezTo>
                    <a:pt x="1429551" y="3590924"/>
                    <a:pt x="1050097" y="3369787"/>
                    <a:pt x="1004468" y="3086408"/>
                  </a:cubicBezTo>
                  <a:lnTo>
                    <a:pt x="1002346" y="3059909"/>
                  </a:lnTo>
                  <a:lnTo>
                    <a:pt x="939591" y="3059965"/>
                  </a:lnTo>
                  <a:lnTo>
                    <a:pt x="896461" y="3098332"/>
                  </a:lnTo>
                  <a:cubicBezTo>
                    <a:pt x="802520" y="3167279"/>
                    <a:pt x="672741" y="3209924"/>
                    <a:pt x="529392" y="3209924"/>
                  </a:cubicBezTo>
                  <a:cubicBezTo>
                    <a:pt x="386043" y="3209924"/>
                    <a:pt x="256265" y="3167279"/>
                    <a:pt x="162324" y="3098332"/>
                  </a:cubicBezTo>
                  <a:lnTo>
                    <a:pt x="120015" y="3060696"/>
                  </a:lnTo>
                  <a:lnTo>
                    <a:pt x="115054" y="3060700"/>
                  </a:lnTo>
                  <a:lnTo>
                    <a:pt x="108173" y="3050161"/>
                  </a:lnTo>
                  <a:lnTo>
                    <a:pt x="98936" y="3041945"/>
                  </a:lnTo>
                  <a:cubicBezTo>
                    <a:pt x="61620" y="3001406"/>
                    <a:pt x="34656" y="2955313"/>
                    <a:pt x="20826" y="2905709"/>
                  </a:cubicBezTo>
                  <a:lnTo>
                    <a:pt x="13407" y="2851698"/>
                  </a:lnTo>
                  <a:lnTo>
                    <a:pt x="6105" y="2823931"/>
                  </a:lnTo>
                  <a:cubicBezTo>
                    <a:pt x="-49873" y="2494446"/>
                    <a:pt x="292259" y="2212777"/>
                    <a:pt x="496054" y="189547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6200000">
              <a:off x="6214183" y="2282742"/>
              <a:ext cx="2620894" cy="2482264"/>
            </a:xfrm>
            <a:custGeom>
              <a:avLst/>
              <a:gdLst>
                <a:gd name="connsiteX0" fmla="*/ 1890895 w 3791469"/>
                <a:gd name="connsiteY0" fmla="*/ 0 h 3590924"/>
                <a:gd name="connsiteX1" fmla="*/ 3286879 w 3791469"/>
                <a:gd name="connsiteY1" fmla="*/ 1885950 h 3590924"/>
                <a:gd name="connsiteX2" fmla="*/ 3763543 w 3791469"/>
                <a:gd name="connsiteY2" fmla="*/ 2893498 h 3590924"/>
                <a:gd name="connsiteX3" fmla="*/ 3762239 w 3791469"/>
                <a:gd name="connsiteY3" fmla="*/ 2896439 h 3590924"/>
                <a:gd name="connsiteX4" fmla="*/ 3760966 w 3791469"/>
                <a:gd name="connsiteY4" fmla="*/ 2905709 h 3590924"/>
                <a:gd name="connsiteX5" fmla="*/ 3730718 w 3791469"/>
                <a:gd name="connsiteY5" fmla="*/ 2977226 h 3590924"/>
                <a:gd name="connsiteX6" fmla="*/ 3701089 w 3791469"/>
                <a:gd name="connsiteY6" fmla="*/ 3017290 h 3590924"/>
                <a:gd name="connsiteX7" fmla="*/ 3676261 w 3791469"/>
                <a:gd name="connsiteY7" fmla="*/ 3057525 h 3590924"/>
                <a:gd name="connsiteX8" fmla="*/ 3665330 w 3791469"/>
                <a:gd name="connsiteY8" fmla="*/ 3057535 h 3590924"/>
                <a:gd name="connsiteX9" fmla="*/ 3619467 w 3791469"/>
                <a:gd name="connsiteY9" fmla="*/ 3098332 h 3590924"/>
                <a:gd name="connsiteX10" fmla="*/ 3252399 w 3791469"/>
                <a:gd name="connsiteY10" fmla="*/ 3209924 h 3590924"/>
                <a:gd name="connsiteX11" fmla="*/ 2885331 w 3791469"/>
                <a:gd name="connsiteY11" fmla="*/ 3098332 h 3590924"/>
                <a:gd name="connsiteX12" fmla="*/ 2840296 w 3791469"/>
                <a:gd name="connsiteY12" fmla="*/ 3058271 h 3590924"/>
                <a:gd name="connsiteX13" fmla="*/ 2779571 w 3791469"/>
                <a:gd name="connsiteY13" fmla="*/ 3058325 h 3590924"/>
                <a:gd name="connsiteX14" fmla="*/ 2777323 w 3791469"/>
                <a:gd name="connsiteY14" fmla="*/ 3086408 h 3590924"/>
                <a:gd name="connsiteX15" fmla="*/ 1890895 w 3791469"/>
                <a:gd name="connsiteY15" fmla="*/ 3590924 h 3590924"/>
                <a:gd name="connsiteX16" fmla="*/ 1004468 w 3791469"/>
                <a:gd name="connsiteY16" fmla="*/ 3086408 h 3590924"/>
                <a:gd name="connsiteX17" fmla="*/ 1002346 w 3791469"/>
                <a:gd name="connsiteY17" fmla="*/ 3059909 h 3590924"/>
                <a:gd name="connsiteX18" fmla="*/ 939591 w 3791469"/>
                <a:gd name="connsiteY18" fmla="*/ 3059965 h 3590924"/>
                <a:gd name="connsiteX19" fmla="*/ 896461 w 3791469"/>
                <a:gd name="connsiteY19" fmla="*/ 3098332 h 3590924"/>
                <a:gd name="connsiteX20" fmla="*/ 529392 w 3791469"/>
                <a:gd name="connsiteY20" fmla="*/ 3209924 h 3590924"/>
                <a:gd name="connsiteX21" fmla="*/ 162324 w 3791469"/>
                <a:gd name="connsiteY21" fmla="*/ 3098332 h 3590924"/>
                <a:gd name="connsiteX22" fmla="*/ 120015 w 3791469"/>
                <a:gd name="connsiteY22" fmla="*/ 3060696 h 3590924"/>
                <a:gd name="connsiteX23" fmla="*/ 115054 w 3791469"/>
                <a:gd name="connsiteY23" fmla="*/ 3060700 h 3590924"/>
                <a:gd name="connsiteX24" fmla="*/ 108173 w 3791469"/>
                <a:gd name="connsiteY24" fmla="*/ 3050161 h 3590924"/>
                <a:gd name="connsiteX25" fmla="*/ 98936 w 3791469"/>
                <a:gd name="connsiteY25" fmla="*/ 3041945 h 3590924"/>
                <a:gd name="connsiteX26" fmla="*/ 20826 w 3791469"/>
                <a:gd name="connsiteY26" fmla="*/ 2905709 h 3590924"/>
                <a:gd name="connsiteX27" fmla="*/ 13407 w 3791469"/>
                <a:gd name="connsiteY27" fmla="*/ 2851698 h 3590924"/>
                <a:gd name="connsiteX28" fmla="*/ 6105 w 3791469"/>
                <a:gd name="connsiteY28" fmla="*/ 2823931 h 3590924"/>
                <a:gd name="connsiteX29" fmla="*/ 496054 w 3791469"/>
                <a:gd name="connsiteY29" fmla="*/ 1895475 h 35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91469" h="3590924">
                  <a:moveTo>
                    <a:pt x="1890895" y="0"/>
                  </a:moveTo>
                  <a:cubicBezTo>
                    <a:pt x="2368923" y="650875"/>
                    <a:pt x="2932676" y="1368425"/>
                    <a:pt x="3286879" y="1885950"/>
                  </a:cubicBezTo>
                  <a:cubicBezTo>
                    <a:pt x="3539355" y="2260997"/>
                    <a:pt x="3893927" y="2526655"/>
                    <a:pt x="3763543" y="2893498"/>
                  </a:cubicBezTo>
                  <a:lnTo>
                    <a:pt x="3762239" y="2896439"/>
                  </a:lnTo>
                  <a:lnTo>
                    <a:pt x="3760966" y="2905709"/>
                  </a:lnTo>
                  <a:cubicBezTo>
                    <a:pt x="3754051" y="2930511"/>
                    <a:pt x="3743852" y="2954435"/>
                    <a:pt x="3730718" y="2977226"/>
                  </a:cubicBezTo>
                  <a:lnTo>
                    <a:pt x="3701089" y="3017290"/>
                  </a:lnTo>
                  <a:lnTo>
                    <a:pt x="3676261" y="3057525"/>
                  </a:lnTo>
                  <a:lnTo>
                    <a:pt x="3665330" y="3057535"/>
                  </a:lnTo>
                  <a:lnTo>
                    <a:pt x="3619467" y="3098332"/>
                  </a:lnTo>
                  <a:cubicBezTo>
                    <a:pt x="3525527" y="3167279"/>
                    <a:pt x="3395748" y="3209924"/>
                    <a:pt x="3252399" y="3209924"/>
                  </a:cubicBezTo>
                  <a:cubicBezTo>
                    <a:pt x="3109050" y="3209924"/>
                    <a:pt x="2979272" y="3167279"/>
                    <a:pt x="2885331" y="3098332"/>
                  </a:cubicBezTo>
                  <a:lnTo>
                    <a:pt x="2840296" y="3058271"/>
                  </a:lnTo>
                  <a:lnTo>
                    <a:pt x="2779571" y="3058325"/>
                  </a:lnTo>
                  <a:lnTo>
                    <a:pt x="2777323" y="3086408"/>
                  </a:lnTo>
                  <a:cubicBezTo>
                    <a:pt x="2731693" y="3369787"/>
                    <a:pt x="2352240" y="3590924"/>
                    <a:pt x="1890895" y="3590924"/>
                  </a:cubicBezTo>
                  <a:cubicBezTo>
                    <a:pt x="1429551" y="3590924"/>
                    <a:pt x="1050097" y="3369787"/>
                    <a:pt x="1004468" y="3086408"/>
                  </a:cubicBezTo>
                  <a:lnTo>
                    <a:pt x="1002346" y="3059909"/>
                  </a:lnTo>
                  <a:lnTo>
                    <a:pt x="939591" y="3059965"/>
                  </a:lnTo>
                  <a:lnTo>
                    <a:pt x="896461" y="3098332"/>
                  </a:lnTo>
                  <a:cubicBezTo>
                    <a:pt x="802520" y="3167279"/>
                    <a:pt x="672741" y="3209924"/>
                    <a:pt x="529392" y="3209924"/>
                  </a:cubicBezTo>
                  <a:cubicBezTo>
                    <a:pt x="386043" y="3209924"/>
                    <a:pt x="256265" y="3167279"/>
                    <a:pt x="162324" y="3098332"/>
                  </a:cubicBezTo>
                  <a:lnTo>
                    <a:pt x="120015" y="3060696"/>
                  </a:lnTo>
                  <a:lnTo>
                    <a:pt x="115054" y="3060700"/>
                  </a:lnTo>
                  <a:lnTo>
                    <a:pt x="108173" y="3050161"/>
                  </a:lnTo>
                  <a:lnTo>
                    <a:pt x="98936" y="3041945"/>
                  </a:lnTo>
                  <a:cubicBezTo>
                    <a:pt x="61620" y="3001406"/>
                    <a:pt x="34656" y="2955313"/>
                    <a:pt x="20826" y="2905709"/>
                  </a:cubicBezTo>
                  <a:lnTo>
                    <a:pt x="13407" y="2851698"/>
                  </a:lnTo>
                  <a:lnTo>
                    <a:pt x="6105" y="2823931"/>
                  </a:lnTo>
                  <a:cubicBezTo>
                    <a:pt x="-49873" y="2494446"/>
                    <a:pt x="292259" y="2212777"/>
                    <a:pt x="496054" y="189547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3731919" y="2282741"/>
              <a:ext cx="2620894" cy="2482264"/>
            </a:xfrm>
            <a:custGeom>
              <a:avLst/>
              <a:gdLst>
                <a:gd name="connsiteX0" fmla="*/ 1890895 w 3791469"/>
                <a:gd name="connsiteY0" fmla="*/ 0 h 3590924"/>
                <a:gd name="connsiteX1" fmla="*/ 3286879 w 3791469"/>
                <a:gd name="connsiteY1" fmla="*/ 1885950 h 3590924"/>
                <a:gd name="connsiteX2" fmla="*/ 3763543 w 3791469"/>
                <a:gd name="connsiteY2" fmla="*/ 2893498 h 3590924"/>
                <a:gd name="connsiteX3" fmla="*/ 3762239 w 3791469"/>
                <a:gd name="connsiteY3" fmla="*/ 2896439 h 3590924"/>
                <a:gd name="connsiteX4" fmla="*/ 3760966 w 3791469"/>
                <a:gd name="connsiteY4" fmla="*/ 2905709 h 3590924"/>
                <a:gd name="connsiteX5" fmla="*/ 3730718 w 3791469"/>
                <a:gd name="connsiteY5" fmla="*/ 2977226 h 3590924"/>
                <a:gd name="connsiteX6" fmla="*/ 3701089 w 3791469"/>
                <a:gd name="connsiteY6" fmla="*/ 3017290 h 3590924"/>
                <a:gd name="connsiteX7" fmla="*/ 3676261 w 3791469"/>
                <a:gd name="connsiteY7" fmla="*/ 3057525 h 3590924"/>
                <a:gd name="connsiteX8" fmla="*/ 3665330 w 3791469"/>
                <a:gd name="connsiteY8" fmla="*/ 3057535 h 3590924"/>
                <a:gd name="connsiteX9" fmla="*/ 3619467 w 3791469"/>
                <a:gd name="connsiteY9" fmla="*/ 3098332 h 3590924"/>
                <a:gd name="connsiteX10" fmla="*/ 3252399 w 3791469"/>
                <a:gd name="connsiteY10" fmla="*/ 3209924 h 3590924"/>
                <a:gd name="connsiteX11" fmla="*/ 2885331 w 3791469"/>
                <a:gd name="connsiteY11" fmla="*/ 3098332 h 3590924"/>
                <a:gd name="connsiteX12" fmla="*/ 2840296 w 3791469"/>
                <a:gd name="connsiteY12" fmla="*/ 3058271 h 3590924"/>
                <a:gd name="connsiteX13" fmla="*/ 2779571 w 3791469"/>
                <a:gd name="connsiteY13" fmla="*/ 3058325 h 3590924"/>
                <a:gd name="connsiteX14" fmla="*/ 2777323 w 3791469"/>
                <a:gd name="connsiteY14" fmla="*/ 3086408 h 3590924"/>
                <a:gd name="connsiteX15" fmla="*/ 1890895 w 3791469"/>
                <a:gd name="connsiteY15" fmla="*/ 3590924 h 3590924"/>
                <a:gd name="connsiteX16" fmla="*/ 1004468 w 3791469"/>
                <a:gd name="connsiteY16" fmla="*/ 3086408 h 3590924"/>
                <a:gd name="connsiteX17" fmla="*/ 1002346 w 3791469"/>
                <a:gd name="connsiteY17" fmla="*/ 3059909 h 3590924"/>
                <a:gd name="connsiteX18" fmla="*/ 939591 w 3791469"/>
                <a:gd name="connsiteY18" fmla="*/ 3059965 h 3590924"/>
                <a:gd name="connsiteX19" fmla="*/ 896461 w 3791469"/>
                <a:gd name="connsiteY19" fmla="*/ 3098332 h 3590924"/>
                <a:gd name="connsiteX20" fmla="*/ 529392 w 3791469"/>
                <a:gd name="connsiteY20" fmla="*/ 3209924 h 3590924"/>
                <a:gd name="connsiteX21" fmla="*/ 162324 w 3791469"/>
                <a:gd name="connsiteY21" fmla="*/ 3098332 h 3590924"/>
                <a:gd name="connsiteX22" fmla="*/ 120015 w 3791469"/>
                <a:gd name="connsiteY22" fmla="*/ 3060696 h 3590924"/>
                <a:gd name="connsiteX23" fmla="*/ 115054 w 3791469"/>
                <a:gd name="connsiteY23" fmla="*/ 3060700 h 3590924"/>
                <a:gd name="connsiteX24" fmla="*/ 108173 w 3791469"/>
                <a:gd name="connsiteY24" fmla="*/ 3050161 h 3590924"/>
                <a:gd name="connsiteX25" fmla="*/ 98936 w 3791469"/>
                <a:gd name="connsiteY25" fmla="*/ 3041945 h 3590924"/>
                <a:gd name="connsiteX26" fmla="*/ 20826 w 3791469"/>
                <a:gd name="connsiteY26" fmla="*/ 2905709 h 3590924"/>
                <a:gd name="connsiteX27" fmla="*/ 13407 w 3791469"/>
                <a:gd name="connsiteY27" fmla="*/ 2851698 h 3590924"/>
                <a:gd name="connsiteX28" fmla="*/ 6105 w 3791469"/>
                <a:gd name="connsiteY28" fmla="*/ 2823931 h 3590924"/>
                <a:gd name="connsiteX29" fmla="*/ 496054 w 3791469"/>
                <a:gd name="connsiteY29" fmla="*/ 1895475 h 35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91469" h="3590924">
                  <a:moveTo>
                    <a:pt x="1890895" y="0"/>
                  </a:moveTo>
                  <a:cubicBezTo>
                    <a:pt x="2368923" y="650875"/>
                    <a:pt x="2932676" y="1368425"/>
                    <a:pt x="3286879" y="1885950"/>
                  </a:cubicBezTo>
                  <a:cubicBezTo>
                    <a:pt x="3539355" y="2260997"/>
                    <a:pt x="3893927" y="2526655"/>
                    <a:pt x="3763543" y="2893498"/>
                  </a:cubicBezTo>
                  <a:lnTo>
                    <a:pt x="3762239" y="2896439"/>
                  </a:lnTo>
                  <a:lnTo>
                    <a:pt x="3760966" y="2905709"/>
                  </a:lnTo>
                  <a:cubicBezTo>
                    <a:pt x="3754051" y="2930511"/>
                    <a:pt x="3743852" y="2954435"/>
                    <a:pt x="3730718" y="2977226"/>
                  </a:cubicBezTo>
                  <a:lnTo>
                    <a:pt x="3701089" y="3017290"/>
                  </a:lnTo>
                  <a:lnTo>
                    <a:pt x="3676261" y="3057525"/>
                  </a:lnTo>
                  <a:lnTo>
                    <a:pt x="3665330" y="3057535"/>
                  </a:lnTo>
                  <a:lnTo>
                    <a:pt x="3619467" y="3098332"/>
                  </a:lnTo>
                  <a:cubicBezTo>
                    <a:pt x="3525527" y="3167279"/>
                    <a:pt x="3395748" y="3209924"/>
                    <a:pt x="3252399" y="3209924"/>
                  </a:cubicBezTo>
                  <a:cubicBezTo>
                    <a:pt x="3109050" y="3209924"/>
                    <a:pt x="2979272" y="3167279"/>
                    <a:pt x="2885331" y="3098332"/>
                  </a:cubicBezTo>
                  <a:lnTo>
                    <a:pt x="2840296" y="3058271"/>
                  </a:lnTo>
                  <a:lnTo>
                    <a:pt x="2779571" y="3058325"/>
                  </a:lnTo>
                  <a:lnTo>
                    <a:pt x="2777323" y="3086408"/>
                  </a:lnTo>
                  <a:cubicBezTo>
                    <a:pt x="2731693" y="3369787"/>
                    <a:pt x="2352240" y="3590924"/>
                    <a:pt x="1890895" y="3590924"/>
                  </a:cubicBezTo>
                  <a:cubicBezTo>
                    <a:pt x="1429551" y="3590924"/>
                    <a:pt x="1050097" y="3369787"/>
                    <a:pt x="1004468" y="3086408"/>
                  </a:cubicBezTo>
                  <a:lnTo>
                    <a:pt x="1002346" y="3059909"/>
                  </a:lnTo>
                  <a:lnTo>
                    <a:pt x="939591" y="3059965"/>
                  </a:lnTo>
                  <a:lnTo>
                    <a:pt x="896461" y="3098332"/>
                  </a:lnTo>
                  <a:cubicBezTo>
                    <a:pt x="802520" y="3167279"/>
                    <a:pt x="672741" y="3209924"/>
                    <a:pt x="529392" y="3209924"/>
                  </a:cubicBezTo>
                  <a:cubicBezTo>
                    <a:pt x="386043" y="3209924"/>
                    <a:pt x="256265" y="3167279"/>
                    <a:pt x="162324" y="3098332"/>
                  </a:cubicBezTo>
                  <a:lnTo>
                    <a:pt x="120015" y="3060696"/>
                  </a:lnTo>
                  <a:lnTo>
                    <a:pt x="115054" y="3060700"/>
                  </a:lnTo>
                  <a:lnTo>
                    <a:pt x="108173" y="3050161"/>
                  </a:lnTo>
                  <a:lnTo>
                    <a:pt x="98936" y="3041945"/>
                  </a:lnTo>
                  <a:cubicBezTo>
                    <a:pt x="61620" y="3001406"/>
                    <a:pt x="34656" y="2955313"/>
                    <a:pt x="20826" y="2905709"/>
                  </a:cubicBezTo>
                  <a:lnTo>
                    <a:pt x="13407" y="2851698"/>
                  </a:lnTo>
                  <a:lnTo>
                    <a:pt x="6105" y="2823931"/>
                  </a:lnTo>
                  <a:cubicBezTo>
                    <a:pt x="-49873" y="2494446"/>
                    <a:pt x="292259" y="2212777"/>
                    <a:pt x="496054" y="189547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973051" y="3523874"/>
              <a:ext cx="2620894" cy="2482264"/>
            </a:xfrm>
            <a:custGeom>
              <a:avLst/>
              <a:gdLst>
                <a:gd name="connsiteX0" fmla="*/ 1890895 w 3791469"/>
                <a:gd name="connsiteY0" fmla="*/ 0 h 3590924"/>
                <a:gd name="connsiteX1" fmla="*/ 3286879 w 3791469"/>
                <a:gd name="connsiteY1" fmla="*/ 1885950 h 3590924"/>
                <a:gd name="connsiteX2" fmla="*/ 3763543 w 3791469"/>
                <a:gd name="connsiteY2" fmla="*/ 2893498 h 3590924"/>
                <a:gd name="connsiteX3" fmla="*/ 3762239 w 3791469"/>
                <a:gd name="connsiteY3" fmla="*/ 2896439 h 3590924"/>
                <a:gd name="connsiteX4" fmla="*/ 3760966 w 3791469"/>
                <a:gd name="connsiteY4" fmla="*/ 2905709 h 3590924"/>
                <a:gd name="connsiteX5" fmla="*/ 3730718 w 3791469"/>
                <a:gd name="connsiteY5" fmla="*/ 2977226 h 3590924"/>
                <a:gd name="connsiteX6" fmla="*/ 3701089 w 3791469"/>
                <a:gd name="connsiteY6" fmla="*/ 3017290 h 3590924"/>
                <a:gd name="connsiteX7" fmla="*/ 3676261 w 3791469"/>
                <a:gd name="connsiteY7" fmla="*/ 3057525 h 3590924"/>
                <a:gd name="connsiteX8" fmla="*/ 3665330 w 3791469"/>
                <a:gd name="connsiteY8" fmla="*/ 3057535 h 3590924"/>
                <a:gd name="connsiteX9" fmla="*/ 3619467 w 3791469"/>
                <a:gd name="connsiteY9" fmla="*/ 3098332 h 3590924"/>
                <a:gd name="connsiteX10" fmla="*/ 3252399 w 3791469"/>
                <a:gd name="connsiteY10" fmla="*/ 3209924 h 3590924"/>
                <a:gd name="connsiteX11" fmla="*/ 2885331 w 3791469"/>
                <a:gd name="connsiteY11" fmla="*/ 3098332 h 3590924"/>
                <a:gd name="connsiteX12" fmla="*/ 2840296 w 3791469"/>
                <a:gd name="connsiteY12" fmla="*/ 3058271 h 3590924"/>
                <a:gd name="connsiteX13" fmla="*/ 2779571 w 3791469"/>
                <a:gd name="connsiteY13" fmla="*/ 3058325 h 3590924"/>
                <a:gd name="connsiteX14" fmla="*/ 2777323 w 3791469"/>
                <a:gd name="connsiteY14" fmla="*/ 3086408 h 3590924"/>
                <a:gd name="connsiteX15" fmla="*/ 1890895 w 3791469"/>
                <a:gd name="connsiteY15" fmla="*/ 3590924 h 3590924"/>
                <a:gd name="connsiteX16" fmla="*/ 1004468 w 3791469"/>
                <a:gd name="connsiteY16" fmla="*/ 3086408 h 3590924"/>
                <a:gd name="connsiteX17" fmla="*/ 1002346 w 3791469"/>
                <a:gd name="connsiteY17" fmla="*/ 3059909 h 3590924"/>
                <a:gd name="connsiteX18" fmla="*/ 939591 w 3791469"/>
                <a:gd name="connsiteY18" fmla="*/ 3059965 h 3590924"/>
                <a:gd name="connsiteX19" fmla="*/ 896461 w 3791469"/>
                <a:gd name="connsiteY19" fmla="*/ 3098332 h 3590924"/>
                <a:gd name="connsiteX20" fmla="*/ 529392 w 3791469"/>
                <a:gd name="connsiteY20" fmla="*/ 3209924 h 3590924"/>
                <a:gd name="connsiteX21" fmla="*/ 162324 w 3791469"/>
                <a:gd name="connsiteY21" fmla="*/ 3098332 h 3590924"/>
                <a:gd name="connsiteX22" fmla="*/ 120015 w 3791469"/>
                <a:gd name="connsiteY22" fmla="*/ 3060696 h 3590924"/>
                <a:gd name="connsiteX23" fmla="*/ 115054 w 3791469"/>
                <a:gd name="connsiteY23" fmla="*/ 3060700 h 3590924"/>
                <a:gd name="connsiteX24" fmla="*/ 108173 w 3791469"/>
                <a:gd name="connsiteY24" fmla="*/ 3050161 h 3590924"/>
                <a:gd name="connsiteX25" fmla="*/ 98936 w 3791469"/>
                <a:gd name="connsiteY25" fmla="*/ 3041945 h 3590924"/>
                <a:gd name="connsiteX26" fmla="*/ 20826 w 3791469"/>
                <a:gd name="connsiteY26" fmla="*/ 2905709 h 3590924"/>
                <a:gd name="connsiteX27" fmla="*/ 13407 w 3791469"/>
                <a:gd name="connsiteY27" fmla="*/ 2851698 h 3590924"/>
                <a:gd name="connsiteX28" fmla="*/ 6105 w 3791469"/>
                <a:gd name="connsiteY28" fmla="*/ 2823931 h 3590924"/>
                <a:gd name="connsiteX29" fmla="*/ 496054 w 3791469"/>
                <a:gd name="connsiteY29" fmla="*/ 1895475 h 35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91469" h="3590924">
                  <a:moveTo>
                    <a:pt x="1890895" y="0"/>
                  </a:moveTo>
                  <a:cubicBezTo>
                    <a:pt x="2368923" y="650875"/>
                    <a:pt x="2932676" y="1368425"/>
                    <a:pt x="3286879" y="1885950"/>
                  </a:cubicBezTo>
                  <a:cubicBezTo>
                    <a:pt x="3539355" y="2260997"/>
                    <a:pt x="3893927" y="2526655"/>
                    <a:pt x="3763543" y="2893498"/>
                  </a:cubicBezTo>
                  <a:lnTo>
                    <a:pt x="3762239" y="2896439"/>
                  </a:lnTo>
                  <a:lnTo>
                    <a:pt x="3760966" y="2905709"/>
                  </a:lnTo>
                  <a:cubicBezTo>
                    <a:pt x="3754051" y="2930511"/>
                    <a:pt x="3743852" y="2954435"/>
                    <a:pt x="3730718" y="2977226"/>
                  </a:cubicBezTo>
                  <a:lnTo>
                    <a:pt x="3701089" y="3017290"/>
                  </a:lnTo>
                  <a:lnTo>
                    <a:pt x="3676261" y="3057525"/>
                  </a:lnTo>
                  <a:lnTo>
                    <a:pt x="3665330" y="3057535"/>
                  </a:lnTo>
                  <a:lnTo>
                    <a:pt x="3619467" y="3098332"/>
                  </a:lnTo>
                  <a:cubicBezTo>
                    <a:pt x="3525527" y="3167279"/>
                    <a:pt x="3395748" y="3209924"/>
                    <a:pt x="3252399" y="3209924"/>
                  </a:cubicBezTo>
                  <a:cubicBezTo>
                    <a:pt x="3109050" y="3209924"/>
                    <a:pt x="2979272" y="3167279"/>
                    <a:pt x="2885331" y="3098332"/>
                  </a:cubicBezTo>
                  <a:lnTo>
                    <a:pt x="2840296" y="3058271"/>
                  </a:lnTo>
                  <a:lnTo>
                    <a:pt x="2779571" y="3058325"/>
                  </a:lnTo>
                  <a:lnTo>
                    <a:pt x="2777323" y="3086408"/>
                  </a:lnTo>
                  <a:cubicBezTo>
                    <a:pt x="2731693" y="3369787"/>
                    <a:pt x="2352240" y="3590924"/>
                    <a:pt x="1890895" y="3590924"/>
                  </a:cubicBezTo>
                  <a:cubicBezTo>
                    <a:pt x="1429551" y="3590924"/>
                    <a:pt x="1050097" y="3369787"/>
                    <a:pt x="1004468" y="3086408"/>
                  </a:cubicBezTo>
                  <a:lnTo>
                    <a:pt x="1002346" y="3059909"/>
                  </a:lnTo>
                  <a:lnTo>
                    <a:pt x="939591" y="3059965"/>
                  </a:lnTo>
                  <a:lnTo>
                    <a:pt x="896461" y="3098332"/>
                  </a:lnTo>
                  <a:cubicBezTo>
                    <a:pt x="802520" y="3167279"/>
                    <a:pt x="672741" y="3209924"/>
                    <a:pt x="529392" y="3209924"/>
                  </a:cubicBezTo>
                  <a:cubicBezTo>
                    <a:pt x="386043" y="3209924"/>
                    <a:pt x="256265" y="3167279"/>
                    <a:pt x="162324" y="3098332"/>
                  </a:cubicBezTo>
                  <a:lnTo>
                    <a:pt x="120015" y="3060696"/>
                  </a:lnTo>
                  <a:lnTo>
                    <a:pt x="115054" y="3060700"/>
                  </a:lnTo>
                  <a:lnTo>
                    <a:pt x="108173" y="3050161"/>
                  </a:lnTo>
                  <a:lnTo>
                    <a:pt x="98936" y="3041945"/>
                  </a:lnTo>
                  <a:cubicBezTo>
                    <a:pt x="61620" y="3001406"/>
                    <a:pt x="34656" y="2955313"/>
                    <a:pt x="20826" y="2905709"/>
                  </a:cubicBezTo>
                  <a:lnTo>
                    <a:pt x="13407" y="2851698"/>
                  </a:lnTo>
                  <a:lnTo>
                    <a:pt x="6105" y="2823931"/>
                  </a:lnTo>
                  <a:cubicBezTo>
                    <a:pt x="-49873" y="2494446"/>
                    <a:pt x="292259" y="2212777"/>
                    <a:pt x="496054" y="189547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37854" y="762000"/>
            <a:ext cx="5391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我们从以下四个方面分析真假粉丝状况：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4383" y="2411987"/>
            <a:ext cx="56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6FA5E4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4400" dirty="0">
              <a:solidFill>
                <a:srgbClr val="6FA5E4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97209" y="2411986"/>
            <a:ext cx="56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6FA5E4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4400" dirty="0">
              <a:solidFill>
                <a:srgbClr val="6FA5E4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97208" y="3793212"/>
            <a:ext cx="56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6FA5E4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4400" dirty="0">
              <a:solidFill>
                <a:srgbClr val="6FA5E4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74383" y="3768057"/>
            <a:ext cx="56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6FA5E4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4400" dirty="0">
              <a:solidFill>
                <a:srgbClr val="6FA5E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48715" y="2677516"/>
            <a:ext cx="272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蔡徐坤的微博转发是否存在假流量？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48715" y="4136239"/>
            <a:ext cx="272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假流量粉丝是如何生产出来的？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020474" y="2677516"/>
            <a:ext cx="272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真假流量所占的比例各有多少？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20474" y="4136239"/>
            <a:ext cx="272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真流量粉的粉丝画像是怎样的？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29314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775046" y="5352629"/>
            <a:ext cx="679687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     读取转发数据的全部信息，进行数据清洗，然后对转发信息进行统计分析，最后实现数据可视化分析。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77861" y="2870839"/>
            <a:ext cx="196530" cy="399142"/>
            <a:chOff x="3665737" y="2859881"/>
            <a:chExt cx="640577" cy="1275739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10800000">
            <a:off x="11491318" y="2870840"/>
            <a:ext cx="196530" cy="399142"/>
            <a:chOff x="3665737" y="2859881"/>
            <a:chExt cx="640577" cy="1275739"/>
          </a:xfrm>
        </p:grpSpPr>
        <p:cxnSp>
          <p:nvCxnSpPr>
            <p:cNvPr id="37" name="直接连接符 36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191177" y="842678"/>
            <a:ext cx="8258696" cy="4377524"/>
            <a:chOff x="7283647" y="2987494"/>
            <a:chExt cx="5424814" cy="287542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7283647" y="3453093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10813643" y="3487270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8493025" y="2987494"/>
              <a:ext cx="2849984" cy="2875424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  <a:ln w="31750">
              <a:solidFill>
                <a:schemeClr val="bg1"/>
              </a:solidFill>
            </a:ln>
          </p:spPr>
        </p:pic>
      </p:grpSp>
      <p:sp>
        <p:nvSpPr>
          <p:cNvPr id="43" name="文本框 42"/>
          <p:cNvSpPr txBox="1"/>
          <p:nvPr/>
        </p:nvSpPr>
        <p:spPr>
          <a:xfrm>
            <a:off x="5306174" y="1702827"/>
            <a:ext cx="9573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37654" y="2057159"/>
            <a:ext cx="1375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art </a:t>
            </a:r>
            <a:r>
              <a:rPr lang="en-US" altLang="zh-CN" sz="5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4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848103" y="2943077"/>
            <a:ext cx="294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分析内容</a:t>
            </a:r>
          </a:p>
        </p:txBody>
      </p:sp>
    </p:spTree>
    <p:extLst>
      <p:ext uri="{BB962C8B-B14F-4D97-AF65-F5344CB8AC3E}">
        <p14:creationId xmlns:p14="http://schemas.microsoft.com/office/powerpoint/2010/main" val="43074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0360" y="742688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导入需要的各个包及数据文件</a:t>
            </a:r>
          </a:p>
        </p:txBody>
      </p:sp>
      <p:cxnSp>
        <p:nvCxnSpPr>
          <p:cNvPr id="758" name="直接连接符 757"/>
          <p:cNvCxnSpPr>
            <a:stCxn id="765" idx="7"/>
            <a:endCxn id="753" idx="4"/>
          </p:cNvCxnSpPr>
          <p:nvPr/>
        </p:nvCxnSpPr>
        <p:spPr>
          <a:xfrm flipV="1">
            <a:off x="8515694" y="4761008"/>
            <a:ext cx="36452" cy="31099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连接符 768"/>
          <p:cNvCxnSpPr>
            <a:stCxn id="765" idx="7"/>
            <a:endCxn id="733" idx="2"/>
          </p:cNvCxnSpPr>
          <p:nvPr/>
        </p:nvCxnSpPr>
        <p:spPr>
          <a:xfrm flipV="1">
            <a:off x="8515694" y="4874653"/>
            <a:ext cx="645784" cy="197352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5" idx="7"/>
            <a:endCxn id="732" idx="3"/>
          </p:cNvCxnSpPr>
          <p:nvPr/>
        </p:nvCxnSpPr>
        <p:spPr>
          <a:xfrm flipV="1">
            <a:off x="8515694" y="5040174"/>
            <a:ext cx="1081828" cy="31831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连接符 774"/>
          <p:cNvCxnSpPr>
            <a:stCxn id="765" idx="6"/>
            <a:endCxn id="731" idx="2"/>
          </p:cNvCxnSpPr>
          <p:nvPr/>
        </p:nvCxnSpPr>
        <p:spPr>
          <a:xfrm>
            <a:off x="8531510" y="5110189"/>
            <a:ext cx="1469243" cy="13344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连接符 777"/>
          <p:cNvCxnSpPr>
            <a:stCxn id="765" idx="6"/>
            <a:endCxn id="730" idx="1"/>
          </p:cNvCxnSpPr>
          <p:nvPr/>
        </p:nvCxnSpPr>
        <p:spPr>
          <a:xfrm>
            <a:off x="8531510" y="5110189"/>
            <a:ext cx="784153" cy="679438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65" idx="4"/>
            <a:endCxn id="729" idx="0"/>
          </p:cNvCxnSpPr>
          <p:nvPr/>
        </p:nvCxnSpPr>
        <p:spPr>
          <a:xfrm>
            <a:off x="8477510" y="5164189"/>
            <a:ext cx="62897" cy="34242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连接符 784"/>
          <p:cNvCxnSpPr>
            <a:endCxn id="751" idx="1"/>
          </p:cNvCxnSpPr>
          <p:nvPr/>
        </p:nvCxnSpPr>
        <p:spPr>
          <a:xfrm>
            <a:off x="8509498" y="5148853"/>
            <a:ext cx="371325" cy="1193718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连接符 788"/>
          <p:cNvCxnSpPr>
            <a:stCxn id="765" idx="3"/>
            <a:endCxn id="728" idx="7"/>
          </p:cNvCxnSpPr>
          <p:nvPr/>
        </p:nvCxnSpPr>
        <p:spPr>
          <a:xfrm flipH="1">
            <a:off x="7879171" y="5148373"/>
            <a:ext cx="560155" cy="19417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直接连接符 791"/>
          <p:cNvCxnSpPr>
            <a:stCxn id="765" idx="1"/>
            <a:endCxn id="752" idx="4"/>
          </p:cNvCxnSpPr>
          <p:nvPr/>
        </p:nvCxnSpPr>
        <p:spPr>
          <a:xfrm flipH="1" flipV="1">
            <a:off x="8069546" y="4329208"/>
            <a:ext cx="369780" cy="74279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连接符 794"/>
          <p:cNvCxnSpPr>
            <a:stCxn id="765" idx="7"/>
            <a:endCxn id="736" idx="4"/>
          </p:cNvCxnSpPr>
          <p:nvPr/>
        </p:nvCxnSpPr>
        <p:spPr>
          <a:xfrm flipV="1">
            <a:off x="8515694" y="3990052"/>
            <a:ext cx="176093" cy="1081953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直接连接符 797"/>
          <p:cNvCxnSpPr>
            <a:stCxn id="765" idx="0"/>
            <a:endCxn id="737" idx="4"/>
          </p:cNvCxnSpPr>
          <p:nvPr/>
        </p:nvCxnSpPr>
        <p:spPr>
          <a:xfrm flipH="1" flipV="1">
            <a:off x="8120896" y="3620692"/>
            <a:ext cx="356614" cy="143549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接连接符 800"/>
          <p:cNvCxnSpPr>
            <a:stCxn id="765" idx="0"/>
            <a:endCxn id="738" idx="1"/>
          </p:cNvCxnSpPr>
          <p:nvPr/>
        </p:nvCxnSpPr>
        <p:spPr>
          <a:xfrm flipH="1" flipV="1">
            <a:off x="7585773" y="3314099"/>
            <a:ext cx="891737" cy="1742090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765" idx="7"/>
            <a:endCxn id="754" idx="3"/>
          </p:cNvCxnSpPr>
          <p:nvPr/>
        </p:nvCxnSpPr>
        <p:spPr>
          <a:xfrm flipV="1">
            <a:off x="8515694" y="4491747"/>
            <a:ext cx="709674" cy="580258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直接连接符 806"/>
          <p:cNvCxnSpPr>
            <a:stCxn id="765" idx="7"/>
            <a:endCxn id="749" idx="3"/>
          </p:cNvCxnSpPr>
          <p:nvPr/>
        </p:nvCxnSpPr>
        <p:spPr>
          <a:xfrm flipV="1">
            <a:off x="8515694" y="3244078"/>
            <a:ext cx="654716" cy="1827927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直接连接符 809"/>
          <p:cNvCxnSpPr>
            <a:stCxn id="765" idx="7"/>
          </p:cNvCxnSpPr>
          <p:nvPr/>
        </p:nvCxnSpPr>
        <p:spPr>
          <a:xfrm flipV="1">
            <a:off x="8515694" y="3305495"/>
            <a:ext cx="1040390" cy="1766510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直接连接符 812"/>
          <p:cNvCxnSpPr>
            <a:stCxn id="765" idx="2"/>
            <a:endCxn id="750" idx="5"/>
          </p:cNvCxnSpPr>
          <p:nvPr/>
        </p:nvCxnSpPr>
        <p:spPr>
          <a:xfrm flipH="1" flipV="1">
            <a:off x="6195678" y="4227303"/>
            <a:ext cx="2227832" cy="882886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直接连接符 816"/>
          <p:cNvCxnSpPr>
            <a:stCxn id="765" idx="7"/>
            <a:endCxn id="744" idx="5"/>
          </p:cNvCxnSpPr>
          <p:nvPr/>
        </p:nvCxnSpPr>
        <p:spPr>
          <a:xfrm flipV="1">
            <a:off x="8515694" y="3425693"/>
            <a:ext cx="1494531" cy="1646312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连接符 819"/>
          <p:cNvCxnSpPr>
            <a:stCxn id="765" idx="7"/>
            <a:endCxn id="746" idx="3"/>
          </p:cNvCxnSpPr>
          <p:nvPr/>
        </p:nvCxnSpPr>
        <p:spPr>
          <a:xfrm flipV="1">
            <a:off x="8515694" y="2994913"/>
            <a:ext cx="1310428" cy="2077092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接连接符 822"/>
          <p:cNvCxnSpPr>
            <a:stCxn id="765" idx="7"/>
            <a:endCxn id="743" idx="4"/>
          </p:cNvCxnSpPr>
          <p:nvPr/>
        </p:nvCxnSpPr>
        <p:spPr>
          <a:xfrm flipV="1">
            <a:off x="8515694" y="2899460"/>
            <a:ext cx="1182655" cy="2172545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接连接符 825"/>
          <p:cNvCxnSpPr>
            <a:stCxn id="765" idx="7"/>
            <a:endCxn id="742" idx="2"/>
          </p:cNvCxnSpPr>
          <p:nvPr/>
        </p:nvCxnSpPr>
        <p:spPr>
          <a:xfrm flipV="1">
            <a:off x="8515694" y="2605009"/>
            <a:ext cx="694853" cy="2466996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接连接符 828"/>
          <p:cNvCxnSpPr>
            <a:stCxn id="765" idx="0"/>
            <a:endCxn id="741" idx="5"/>
          </p:cNvCxnSpPr>
          <p:nvPr/>
        </p:nvCxnSpPr>
        <p:spPr>
          <a:xfrm flipV="1">
            <a:off x="8477510" y="3149801"/>
            <a:ext cx="25388" cy="1906388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接连接符 831"/>
          <p:cNvCxnSpPr>
            <a:stCxn id="765" idx="7"/>
            <a:endCxn id="755" idx="3"/>
          </p:cNvCxnSpPr>
          <p:nvPr/>
        </p:nvCxnSpPr>
        <p:spPr>
          <a:xfrm flipV="1">
            <a:off x="8515694" y="2600254"/>
            <a:ext cx="1976836" cy="2471751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接连接符 834"/>
          <p:cNvCxnSpPr>
            <a:stCxn id="765" idx="0"/>
            <a:endCxn id="735" idx="3"/>
          </p:cNvCxnSpPr>
          <p:nvPr/>
        </p:nvCxnSpPr>
        <p:spPr>
          <a:xfrm flipV="1">
            <a:off x="8477510" y="4165025"/>
            <a:ext cx="1677104" cy="891164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接连接符 838"/>
          <p:cNvCxnSpPr>
            <a:stCxn id="765" idx="7"/>
            <a:endCxn id="734" idx="2"/>
          </p:cNvCxnSpPr>
          <p:nvPr/>
        </p:nvCxnSpPr>
        <p:spPr>
          <a:xfrm flipV="1">
            <a:off x="8515694" y="4265833"/>
            <a:ext cx="1942650" cy="806172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接连接符 843"/>
          <p:cNvCxnSpPr>
            <a:stCxn id="765" idx="6"/>
            <a:endCxn id="843" idx="4"/>
          </p:cNvCxnSpPr>
          <p:nvPr/>
        </p:nvCxnSpPr>
        <p:spPr>
          <a:xfrm flipV="1">
            <a:off x="8531510" y="4774160"/>
            <a:ext cx="1848132" cy="336029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接连接符 846"/>
          <p:cNvCxnSpPr>
            <a:stCxn id="765" idx="0"/>
            <a:endCxn id="747" idx="7"/>
          </p:cNvCxnSpPr>
          <p:nvPr/>
        </p:nvCxnSpPr>
        <p:spPr>
          <a:xfrm flipV="1">
            <a:off x="8477510" y="2031870"/>
            <a:ext cx="2358844" cy="3024319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接连接符 849"/>
          <p:cNvCxnSpPr>
            <a:stCxn id="765" idx="0"/>
            <a:endCxn id="748" idx="3"/>
          </p:cNvCxnSpPr>
          <p:nvPr/>
        </p:nvCxnSpPr>
        <p:spPr>
          <a:xfrm flipV="1">
            <a:off x="8477510" y="1754467"/>
            <a:ext cx="2509438" cy="3301722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接连接符 853"/>
          <p:cNvCxnSpPr>
            <a:stCxn id="765" idx="2"/>
            <a:endCxn id="740" idx="5"/>
          </p:cNvCxnSpPr>
          <p:nvPr/>
        </p:nvCxnSpPr>
        <p:spPr>
          <a:xfrm flipH="1" flipV="1">
            <a:off x="6304522" y="1897184"/>
            <a:ext cx="2118988" cy="3213005"/>
          </a:xfrm>
          <a:prstGeom prst="line">
            <a:avLst/>
          </a:prstGeom>
          <a:ln w="25400" cmpd="dbl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9" name="图片 738">
            <a:extLst>
              <a:ext uri="{FF2B5EF4-FFF2-40B4-BE49-F238E27FC236}">
                <a16:creationId xmlns:a16="http://schemas.microsoft.com/office/drawing/2014/main" id="{E20C06B4-4323-4D5C-A73F-23D9FEC3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0" y="1466981"/>
            <a:ext cx="1060952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1984" y="491205"/>
            <a:ext cx="1180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对数据进行清洗，包括去重，删减不需要的字段等，并查看数据基本情况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C3281B3-C504-48FF-BFE8-F22B33E4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28" y="1140190"/>
            <a:ext cx="9556560" cy="53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775046" y="5352629"/>
            <a:ext cx="679687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     分别从微博转发真假性、真假流量占比、假流量的来源、真流量粉的画像四个方面展开分析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77861" y="2870839"/>
            <a:ext cx="196530" cy="399142"/>
            <a:chOff x="3665737" y="2859881"/>
            <a:chExt cx="640577" cy="1275739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10800000">
            <a:off x="11491318" y="2870840"/>
            <a:ext cx="196530" cy="399142"/>
            <a:chOff x="3665737" y="2859881"/>
            <a:chExt cx="640577" cy="1275739"/>
          </a:xfrm>
        </p:grpSpPr>
        <p:cxnSp>
          <p:nvCxnSpPr>
            <p:cNvPr id="37" name="直接连接符 36"/>
            <p:cNvCxnSpPr/>
            <p:nvPr/>
          </p:nvCxnSpPr>
          <p:spPr>
            <a:xfrm flipH="1">
              <a:off x="3665737" y="2859881"/>
              <a:ext cx="640577" cy="634248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66647" y="3491256"/>
              <a:ext cx="631233" cy="64436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191177" y="842678"/>
            <a:ext cx="8258696" cy="4377524"/>
            <a:chOff x="7283647" y="2987494"/>
            <a:chExt cx="5424814" cy="287542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7283647" y="3453093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10813643" y="3487270"/>
              <a:ext cx="1894818" cy="1911732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/>
            <a:srcRect t="6808" b="12478"/>
            <a:stretch>
              <a:fillRect/>
            </a:stretch>
          </p:blipFill>
          <p:spPr>
            <a:xfrm>
              <a:off x="8493025" y="2987494"/>
              <a:ext cx="2849984" cy="2875424"/>
            </a:xfrm>
            <a:custGeom>
              <a:avLst/>
              <a:gdLst>
                <a:gd name="connsiteX0" fmla="*/ 604083 w 1219048"/>
                <a:gd name="connsiteY0" fmla="*/ 0 h 1229930"/>
                <a:gd name="connsiteX1" fmla="*/ 1219048 w 1219048"/>
                <a:gd name="connsiteY1" fmla="*/ 614965 h 1229930"/>
                <a:gd name="connsiteX2" fmla="*/ 604083 w 1219048"/>
                <a:gd name="connsiteY2" fmla="*/ 1229930 h 1229930"/>
                <a:gd name="connsiteX3" fmla="*/ 0 w 1219048"/>
                <a:gd name="connsiteY3" fmla="*/ 625847 h 1229930"/>
                <a:gd name="connsiteX4" fmla="*/ 0 w 1219048"/>
                <a:gd name="connsiteY4" fmla="*/ 604083 h 12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048" h="1229930">
                  <a:moveTo>
                    <a:pt x="604083" y="0"/>
                  </a:moveTo>
                  <a:lnTo>
                    <a:pt x="1219048" y="614965"/>
                  </a:lnTo>
                  <a:lnTo>
                    <a:pt x="604083" y="1229930"/>
                  </a:lnTo>
                  <a:lnTo>
                    <a:pt x="0" y="625847"/>
                  </a:lnTo>
                  <a:lnTo>
                    <a:pt x="0" y="604083"/>
                  </a:lnTo>
                  <a:close/>
                </a:path>
              </a:pathLst>
            </a:custGeom>
            <a:ln w="31750">
              <a:solidFill>
                <a:schemeClr val="bg1"/>
              </a:solidFill>
            </a:ln>
          </p:spPr>
        </p:pic>
      </p:grpSp>
      <p:sp>
        <p:nvSpPr>
          <p:cNvPr id="43" name="文本框 42"/>
          <p:cNvSpPr txBox="1"/>
          <p:nvPr/>
        </p:nvSpPr>
        <p:spPr>
          <a:xfrm>
            <a:off x="5306174" y="1702827"/>
            <a:ext cx="9573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37654" y="2057159"/>
            <a:ext cx="1375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art </a:t>
            </a:r>
            <a:r>
              <a:rPr lang="en-US" altLang="zh-CN" sz="54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4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848103" y="2943077"/>
            <a:ext cx="294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35424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26764" y="318557"/>
            <a:ext cx="741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Q1</a:t>
            </a:r>
            <a:r>
              <a:rPr lang="zh-CN" altLang="en-US" sz="2800" b="1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：蔡徐坤的微博转发是否存在假流量？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5359" y="5708446"/>
            <a:ext cx="113345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     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从图中我们可以初步看到蔡徐坤的男女粉丝比例大致是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91.5</a:t>
            </a:r>
            <a:r>
              <a:rPr lang="zh-CN" altLang="en-US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8.5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E0A7F9-B06C-405C-A78E-13B97C27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00" y="841777"/>
            <a:ext cx="9105936" cy="4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49B6DF"/>
      </a:hlink>
      <a:folHlink>
        <a:srgbClr val="A8D08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918</Words>
  <Application>Microsoft Office PowerPoint</Application>
  <PresentationFormat>宽屏</PresentationFormat>
  <Paragraphs>94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BankGothic Md BT</vt:lpstr>
      <vt:lpstr>Helvetica Neue</vt:lpstr>
      <vt:lpstr>等线</vt:lpstr>
      <vt:lpstr>等线 Light</vt:lpstr>
      <vt:lpstr>造字工房尚雅体演示版常规体</vt:lpstr>
      <vt:lpstr>造字工房悦黑体验版细体</vt:lpstr>
      <vt:lpstr>造字工房悦黑体验版纤细体</vt:lpstr>
      <vt:lpstr>造字工房悦圆演示版常规体</vt:lpstr>
      <vt:lpstr>Arial</vt:lpstr>
      <vt:lpstr>Bodoni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51ibm</dc:creator>
  <cp:lastModifiedBy>Rabbit</cp:lastModifiedBy>
  <cp:revision>200</cp:revision>
  <dcterms:created xsi:type="dcterms:W3CDTF">2016-08-17T01:55:10Z</dcterms:created>
  <dcterms:modified xsi:type="dcterms:W3CDTF">2021-01-22T02:20:48Z</dcterms:modified>
</cp:coreProperties>
</file>