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7"/>
  </p:notesMasterIdLst>
  <p:handoutMasterIdLst>
    <p:handoutMasterId r:id="rId18"/>
  </p:handoutMasterIdLst>
  <p:sldIdLst>
    <p:sldId id="262" r:id="rId2"/>
    <p:sldId id="261" r:id="rId3"/>
    <p:sldId id="263" r:id="rId4"/>
    <p:sldId id="264" r:id="rId5"/>
    <p:sldId id="257" r:id="rId6"/>
    <p:sldId id="258" r:id="rId7"/>
    <p:sldId id="259" r:id="rId8"/>
    <p:sldId id="260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8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760" autoAdjust="0"/>
  </p:normalViewPr>
  <p:slideViewPr>
    <p:cSldViewPr snapToGrid="0">
      <p:cViewPr varScale="1">
        <p:scale>
          <a:sx n="123" d="100"/>
          <a:sy n="123" d="100"/>
        </p:scale>
        <p:origin x="34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4022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7915A2C-1F0F-43D5-9A73-7436D2F8D3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864F46-B22F-40BD-85C3-09F97F4236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912DB-FE88-468F-8A5F-B7BAF81685FB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B12B7C-EC70-4EC2-A78A-4F1CFB165E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FE07A8-73FA-406D-8D89-67C4E6E75A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4217B-CE37-4DC6-BB5F-996E6E7B1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76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8286F-CA67-46D3-9F1D-92BC7AE918D0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3CB81-38A4-4433-8AE5-F44A0871E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417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E94E-FDD7-41AC-892A-90B0D52AA8A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07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745959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2527"/>
            <a:ext cx="10515600" cy="5369761"/>
          </a:xfrm>
          <a:ln>
            <a:solidFill>
              <a:srgbClr val="002060"/>
            </a:solidFill>
          </a:ln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800" y="6508858"/>
            <a:ext cx="559875" cy="296562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B8DE94E-FDD7-41AC-892A-90B0D52AA8A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61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25329"/>
            <a:ext cx="5181600" cy="5251634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25329"/>
            <a:ext cx="5181600" cy="525163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E94E-FDD7-41AC-892A-90B0D52AA8A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51661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025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612" y="1023938"/>
            <a:ext cx="5157787" cy="657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80674"/>
            <a:ext cx="5157787" cy="44089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023937"/>
            <a:ext cx="5183188" cy="657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80674"/>
            <a:ext cx="5183188" cy="440898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E94E-FDD7-41AC-892A-90B0D52AA8A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12811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996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76F7908-475D-4624-AFED-3AC7449B3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4" y="0"/>
            <a:ext cx="11142135" cy="7339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7263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85340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E94E-FDD7-41AC-892A-90B0D52AA8A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CD5AA03-C80E-4F2D-8736-4272588BDF70}"/>
              </a:ext>
            </a:extLst>
          </p:cNvPr>
          <p:cNvSpPr txBox="1">
            <a:spLocks/>
          </p:cNvSpPr>
          <p:nvPr userDrawn="1"/>
        </p:nvSpPr>
        <p:spPr>
          <a:xfrm>
            <a:off x="524934" y="90479"/>
            <a:ext cx="11142135" cy="564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664787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40732"/>
            <a:ext cx="3932237" cy="85424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E94E-FDD7-41AC-892A-90B0D52AA8A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21452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FD4BC9E-9D6F-4101-B559-0A9E240BE1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E94E-FDD7-41AC-892A-90B0D52AA8A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76C27D8-A0C9-464C-A31A-00F624840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4" y="90479"/>
            <a:ext cx="11142135" cy="564982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6612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F61AB6C-1305-4848-913B-943045816322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6416040"/>
            <a:ext cx="12192000" cy="44196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66274"/>
            <a:ext cx="10515600" cy="5310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21050" y="6356350"/>
            <a:ext cx="5327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DE94E-FDD7-41AC-892A-90B0D52AA8A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B120B40-6D04-4D50-B6AD-361589041C7F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1"/>
            <a:ext cx="12192000" cy="7459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DB42F7A-AC7E-4935-96D1-12DFC8EC74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02607" y="122146"/>
            <a:ext cx="532749" cy="501649"/>
          </a:xfrm>
          <a:prstGeom prst="ellipse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45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9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50000"/>
        </a:lnSpc>
        <a:spcBef>
          <a:spcPts val="0"/>
        </a:spcBef>
        <a:buSzPct val="8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0000" indent="-216000" algn="l" defTabSz="914400" rtl="0" eaLnBrk="1" latinLnBrk="0" hangingPunct="1">
        <a:lnSpc>
          <a:spcPct val="150000"/>
        </a:lnSpc>
        <a:spcBef>
          <a:spcPts val="0"/>
        </a:spcBef>
        <a:buSzPct val="8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0"/>
        </a:spcBef>
        <a:buSzPct val="80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0"/>
        </a:spcBef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8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22E14-0CAB-49E4-BDD8-2380D653E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425" y="1076129"/>
            <a:ext cx="9144000" cy="2164704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小标宋" panose="03000509000000000000" pitchFamily="65" charset="-122"/>
                <a:ea typeface="小标宋" panose="03000509000000000000" pitchFamily="65" charset="-122"/>
              </a:rPr>
              <a:t>实验四</a:t>
            </a:r>
            <a:b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小标宋" panose="03000509000000000000" pitchFamily="65" charset="-122"/>
                <a:ea typeface="小标宋" panose="03000509000000000000" pitchFamily="65" charset="-122"/>
              </a:rPr>
            </a:b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小标宋" panose="03000509000000000000" pitchFamily="65" charset="-122"/>
                <a:ea typeface="小标宋" panose="03000509000000000000" pitchFamily="65" charset="-122"/>
              </a:rPr>
              <a:t>Oracle</a:t>
            </a: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小标宋" panose="03000509000000000000" pitchFamily="65" charset="-122"/>
                <a:ea typeface="小标宋" panose="03000509000000000000" pitchFamily="65" charset="-122"/>
              </a:rPr>
              <a:t>安全与数据备份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A583E3-8FA4-4337-B250-EB93B7F0F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25615"/>
            <a:ext cx="9144000" cy="1113453"/>
          </a:xfrm>
        </p:spPr>
        <p:txBody>
          <a:bodyPr>
            <a:normAutofit lnSpcReduction="10000"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网络空间安全学院</a:t>
            </a:r>
            <a:endParaRPr lang="en-US" altLang="zh-CN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2022</a:t>
            </a:r>
            <a:r>
              <a:rPr lang="zh-CN" altLang="en-US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年秋季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596A6F-9DC5-4F6D-8F10-8D453A85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DE94E-FDD7-41AC-892A-90B0D52AA8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010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9E384-E106-421F-89E2-85046886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Oracle</a:t>
            </a:r>
            <a:r>
              <a:rPr lang="zh-CN" altLang="en-US" dirty="0"/>
              <a:t>访问控制：限制特定</a:t>
            </a:r>
            <a:r>
              <a:rPr lang="en-US" altLang="zh-CN" dirty="0"/>
              <a:t>IP</a:t>
            </a:r>
            <a:r>
              <a:rPr lang="zh-CN" altLang="en-US" dirty="0"/>
              <a:t>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15741-F01A-46FA-9D5A-8DFBB6031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配置文件</a:t>
            </a:r>
            <a:endParaRPr lang="en-US" altLang="zh-CN" dirty="0"/>
          </a:p>
          <a:p>
            <a:pPr lvl="1"/>
            <a:r>
              <a:rPr lang="en-US" altLang="zh-CN" dirty="0"/>
              <a:t>$ORACLE_HOME/network/admin/</a:t>
            </a:r>
            <a:r>
              <a:rPr lang="en-US" altLang="zh-CN" dirty="0" err="1"/>
              <a:t>sqlnet.ora</a:t>
            </a:r>
            <a:endParaRPr lang="en-US" altLang="zh-CN" dirty="0"/>
          </a:p>
          <a:p>
            <a:r>
              <a:rPr lang="en-US" altLang="zh-CN" dirty="0"/>
              <a:t>TCP.VALIDNODE_CHECKING=yes</a:t>
            </a:r>
          </a:p>
          <a:p>
            <a:pPr>
              <a:tabLst>
                <a:tab pos="1617663" algn="l"/>
                <a:tab pos="1704975" algn="l"/>
              </a:tabLst>
            </a:pPr>
            <a:r>
              <a:rPr lang="en-US" altLang="zh-CN" dirty="0"/>
              <a:t>TCP_INVITED_NODES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=(127.0.0.1, 192.168.1.12, IP2,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/>
              <a:t>重新加载配置文件</a:t>
            </a:r>
            <a:endParaRPr lang="en-US" altLang="zh-CN" dirty="0"/>
          </a:p>
          <a:p>
            <a:pPr lvl="1"/>
            <a:r>
              <a:rPr lang="en-US" altLang="zh-CN" dirty="0" err="1"/>
              <a:t>lsnrctl</a:t>
            </a:r>
            <a:r>
              <a:rPr lang="en-US" altLang="zh-CN" dirty="0"/>
              <a:t> reload</a:t>
            </a:r>
          </a:p>
          <a:p>
            <a:pPr lvl="1"/>
            <a:r>
              <a:rPr lang="zh-CN" altLang="en-US" dirty="0"/>
              <a:t>或者</a:t>
            </a:r>
            <a:r>
              <a:rPr lang="en-US" altLang="zh-CN" dirty="0" err="1"/>
              <a:t>lsnrctl</a:t>
            </a:r>
            <a:r>
              <a:rPr lang="en-US" altLang="zh-CN" dirty="0"/>
              <a:t> stop;</a:t>
            </a:r>
            <a:r>
              <a:rPr lang="zh-CN" altLang="en-US" dirty="0"/>
              <a:t> </a:t>
            </a:r>
            <a:r>
              <a:rPr lang="en-US" altLang="zh-CN" dirty="0" err="1"/>
              <a:t>lsnrctl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  <a:endParaRPr lang="zh-CN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EAF292-0C60-4AE5-AF42-41D4881F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E94E-FDD7-41AC-892A-90B0D52AA8A9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1A6047-EA85-4AE8-9AF9-6E7292605E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88359" y="3769567"/>
            <a:ext cx="4914122" cy="2480468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533065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75C1D-425C-4368-9D41-3826DA5D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Oracle </a:t>
            </a:r>
            <a:r>
              <a:rPr lang="zh-CN" altLang="en-US" dirty="0"/>
              <a:t>限制</a:t>
            </a:r>
            <a:r>
              <a:rPr lang="en-US" altLang="zh-CN" dirty="0"/>
              <a:t>OS</a:t>
            </a:r>
            <a:r>
              <a:rPr lang="zh-CN" altLang="en-US" dirty="0"/>
              <a:t>认证和无密码登录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3673D4-D026-4824-99AA-3FD1FFD3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配置文件</a:t>
            </a:r>
            <a:endParaRPr lang="en-US" altLang="zh-CN" sz="2400" dirty="0"/>
          </a:p>
          <a:p>
            <a:pPr lvl="1"/>
            <a:r>
              <a:rPr lang="en-US" altLang="zh-CN" sz="2000" dirty="0"/>
              <a:t>$ORACLE_HOME/network/admin/</a:t>
            </a:r>
            <a:r>
              <a:rPr lang="en-US" altLang="zh-CN" sz="2000" dirty="0" err="1"/>
              <a:t>sqlnet.ora</a:t>
            </a:r>
            <a:endParaRPr lang="en-US" altLang="zh-CN" sz="2000" dirty="0"/>
          </a:p>
          <a:p>
            <a:r>
              <a:rPr lang="en-US" altLang="zh-CN" sz="2400" dirty="0"/>
              <a:t>SQLNET.AUTHENTICATION_SERVICES=(</a:t>
            </a:r>
            <a:r>
              <a:rPr lang="en-US" altLang="zh-CN" sz="2400" dirty="0">
                <a:solidFill>
                  <a:srgbClr val="C00000"/>
                </a:solidFill>
              </a:rPr>
              <a:t>&lt;value&gt;)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E25848-1020-481D-AC6E-4E605072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E94E-FDD7-41AC-892A-90B0D52AA8A9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10319D-657C-4691-9470-2A3F3E17F2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2021" y="2940360"/>
            <a:ext cx="5274310" cy="3329940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6539D7-9252-4B01-95C5-14A028B9A9C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59427" y="2940360"/>
            <a:ext cx="4880552" cy="3329940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676322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83726-4FEF-4B93-B7B9-114C6F44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Oracle</a:t>
            </a:r>
            <a:r>
              <a:rPr lang="zh-CN" altLang="en-US" dirty="0"/>
              <a:t>的资源</a:t>
            </a:r>
            <a:r>
              <a:rPr lang="en-US" altLang="zh-CN" dirty="0"/>
              <a:t>/</a:t>
            </a:r>
            <a:r>
              <a:rPr lang="zh-CN" altLang="en-US" dirty="0"/>
              <a:t>密码限制：</a:t>
            </a:r>
            <a:r>
              <a:rPr lang="en-US" altLang="zh-CN" dirty="0"/>
              <a:t>Profile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FB796-48C4-4A10-A52E-8B2BF2D3F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Oracle</a:t>
            </a:r>
            <a:r>
              <a:rPr lang="zh-CN" altLang="en-US" dirty="0"/>
              <a:t>资源</a:t>
            </a:r>
            <a:r>
              <a:rPr lang="en-US" altLang="zh-CN" dirty="0"/>
              <a:t>Profile</a:t>
            </a:r>
          </a:p>
          <a:p>
            <a:pPr lvl="1"/>
            <a:r>
              <a:rPr lang="en-US" altLang="zh-CN" dirty="0"/>
              <a:t>Oracle</a:t>
            </a:r>
            <a:r>
              <a:rPr lang="zh-CN" altLang="en-US" dirty="0"/>
              <a:t>中的</a:t>
            </a:r>
            <a:r>
              <a:rPr lang="en-US" altLang="zh-CN" dirty="0"/>
              <a:t>profile</a:t>
            </a:r>
            <a:r>
              <a:rPr lang="zh-CN" altLang="en-US" dirty="0"/>
              <a:t>对用户所使用的数据库资源进行限制，包括</a:t>
            </a:r>
            <a:r>
              <a:rPr lang="en-US" altLang="zh-CN" dirty="0"/>
              <a:t>CPU</a:t>
            </a:r>
            <a:r>
              <a:rPr lang="zh-CN" altLang="en-US" dirty="0"/>
              <a:t>时间、</a:t>
            </a:r>
            <a:r>
              <a:rPr lang="en-US" altLang="zh-CN" dirty="0"/>
              <a:t>I/O</a:t>
            </a:r>
            <a:r>
              <a:rPr lang="zh-CN" altLang="en-US" dirty="0"/>
              <a:t>使用、空闲时间、连接时间、并发会话数量、密码策略等；</a:t>
            </a:r>
            <a:endParaRPr lang="en-US" altLang="zh-CN" dirty="0"/>
          </a:p>
          <a:p>
            <a:pPr lvl="1"/>
            <a:r>
              <a:rPr lang="en-US" altLang="zh-CN" dirty="0"/>
              <a:t>Create Profile</a:t>
            </a:r>
            <a:r>
              <a:rPr lang="zh-CN" altLang="en-US" dirty="0"/>
              <a:t>命令创建一个</a:t>
            </a:r>
            <a:r>
              <a:rPr lang="en-US" altLang="zh-CN" dirty="0"/>
              <a:t>Profile</a:t>
            </a:r>
            <a:r>
              <a:rPr lang="zh-CN" altLang="en-US" dirty="0"/>
              <a:t>，用来实现对数据库资源的限制使用，如果把该</a:t>
            </a:r>
            <a:r>
              <a:rPr lang="en-US" altLang="zh-CN" dirty="0"/>
              <a:t>profile</a:t>
            </a:r>
            <a:r>
              <a:rPr lang="zh-CN" altLang="en-US" dirty="0"/>
              <a:t>分配给用户，则该用户所能使用的数据库资源都在该</a:t>
            </a:r>
            <a:r>
              <a:rPr lang="en-US" altLang="zh-CN" dirty="0"/>
              <a:t>profile</a:t>
            </a:r>
            <a:r>
              <a:rPr lang="zh-CN" altLang="en-US" dirty="0"/>
              <a:t>的限制之内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Create user</a:t>
            </a:r>
            <a:r>
              <a:rPr lang="zh-CN" altLang="en-US" dirty="0"/>
              <a:t>时如果没有指定</a:t>
            </a:r>
            <a:r>
              <a:rPr lang="en-US" altLang="zh-CN" dirty="0"/>
              <a:t>profile</a:t>
            </a:r>
            <a:r>
              <a:rPr lang="zh-CN" altLang="en-US" dirty="0"/>
              <a:t>，则使用系统缺省的</a:t>
            </a:r>
            <a:r>
              <a:rPr lang="en-US" altLang="zh-CN" dirty="0"/>
              <a:t>DEFAULT profile</a:t>
            </a:r>
          </a:p>
          <a:p>
            <a:pPr lvl="1"/>
            <a:r>
              <a:rPr lang="en-US" altLang="zh-CN" dirty="0"/>
              <a:t>Profile</a:t>
            </a:r>
            <a:r>
              <a:rPr lang="zh-CN" altLang="en-US" dirty="0"/>
              <a:t>数据字典：</a:t>
            </a:r>
            <a:r>
              <a:rPr lang="en-US" altLang="zh-CN" dirty="0" err="1"/>
              <a:t>dba_profiles</a:t>
            </a:r>
            <a:endParaRPr lang="en-US" altLang="zh-CN" dirty="0"/>
          </a:p>
          <a:p>
            <a:pPr lvl="1"/>
            <a:r>
              <a:rPr lang="zh-CN" altLang="en-US" dirty="0"/>
              <a:t>系统限制动态开关： </a:t>
            </a:r>
            <a:r>
              <a:rPr lang="en-US" altLang="zh-CN" dirty="0"/>
              <a:t>RESOURCE_LIMIT</a:t>
            </a:r>
          </a:p>
          <a:p>
            <a:pPr lvl="2"/>
            <a:r>
              <a:rPr lang="zh-CN" altLang="en-US" dirty="0"/>
              <a:t>检查：</a:t>
            </a:r>
            <a:r>
              <a:rPr lang="en-US" altLang="zh-CN" dirty="0"/>
              <a:t>show parameter  </a:t>
            </a:r>
            <a:r>
              <a:rPr lang="en-US" altLang="zh-CN" dirty="0" err="1"/>
              <a:t>resource_limit</a:t>
            </a:r>
            <a:r>
              <a:rPr lang="en-US" altLang="zh-CN" dirty="0"/>
              <a:t>;</a:t>
            </a:r>
          </a:p>
          <a:p>
            <a:pPr lvl="2"/>
            <a:r>
              <a:rPr lang="zh-CN" altLang="en-US" dirty="0"/>
              <a:t>设置：</a:t>
            </a:r>
            <a:r>
              <a:rPr lang="en-US" altLang="zh-CN" dirty="0"/>
              <a:t>alter system set </a:t>
            </a:r>
            <a:r>
              <a:rPr lang="en-US" altLang="zh-CN" dirty="0" err="1"/>
              <a:t>resource_limit</a:t>
            </a:r>
            <a:r>
              <a:rPr lang="en-US" altLang="zh-CN" dirty="0"/>
              <a:t> = true;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44B949-B643-47F3-87FA-D6CC5E99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E94E-FDD7-41AC-892A-90B0D52AA8A9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27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633A825-9764-4ABD-B1EF-351236B91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Oracle profile</a:t>
            </a:r>
            <a:r>
              <a:rPr lang="zh-CN" altLang="en-US" dirty="0"/>
              <a:t>资源分类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0C9137-FD0B-47A4-ABDF-98B5C2D16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25328"/>
            <a:ext cx="5181600" cy="5382165"/>
          </a:xfrm>
          <a:ln>
            <a:solidFill>
              <a:srgbClr val="7030A0"/>
            </a:solidFill>
          </a:ln>
        </p:spPr>
        <p:txBody>
          <a:bodyPr>
            <a:normAutofit fontScale="25000" lnSpcReduction="20000"/>
          </a:bodyPr>
          <a:lstStyle/>
          <a:p>
            <a:pPr marL="0" indent="0" fontAlgn="base">
              <a:buNone/>
            </a:pPr>
            <a:r>
              <a:rPr lang="zh-CN" altLang="en-US" sz="6400" b="1" dirty="0">
                <a:solidFill>
                  <a:srgbClr val="C00000"/>
                </a:solidFill>
              </a:rPr>
              <a:t>系统资源类</a:t>
            </a:r>
          </a:p>
          <a:p>
            <a:pPr fontAlgn="base"/>
            <a:r>
              <a:rPr lang="en-US" altLang="zh-CN" sz="5600" dirty="0"/>
              <a:t>SESSIONS_PER_USER — </a:t>
            </a:r>
            <a:r>
              <a:rPr lang="zh-CN" altLang="en-US" sz="5600" dirty="0"/>
              <a:t>指定限制用户的并发会话的数目</a:t>
            </a:r>
          </a:p>
          <a:p>
            <a:pPr fontAlgn="base"/>
            <a:r>
              <a:rPr lang="en-US" altLang="zh-CN" sz="5600" dirty="0"/>
              <a:t>CPU_PER_SESSION — </a:t>
            </a:r>
            <a:r>
              <a:rPr lang="zh-CN" altLang="en-US" sz="5600" dirty="0"/>
              <a:t>指定会话的</a:t>
            </a:r>
            <a:r>
              <a:rPr lang="en-US" altLang="zh-CN" sz="5600" dirty="0"/>
              <a:t>CPU</a:t>
            </a:r>
            <a:r>
              <a:rPr lang="zh-CN" altLang="en-US" sz="5600" dirty="0"/>
              <a:t>时间限制，单位为百分之一秒</a:t>
            </a:r>
          </a:p>
          <a:p>
            <a:pPr fontAlgn="base"/>
            <a:r>
              <a:rPr lang="en-US" altLang="zh-CN" sz="5600" dirty="0"/>
              <a:t>CPU_PER_CALL — </a:t>
            </a:r>
            <a:r>
              <a:rPr lang="zh-CN" altLang="en-US" sz="5600" dirty="0"/>
              <a:t>指定一次调用（解析、执行和提取）的</a:t>
            </a:r>
            <a:r>
              <a:rPr lang="en-US" altLang="zh-CN" sz="5600" dirty="0"/>
              <a:t>CPU</a:t>
            </a:r>
            <a:r>
              <a:rPr lang="zh-CN" altLang="en-US" sz="5600" dirty="0"/>
              <a:t>时间限制，单位为百分之一秒</a:t>
            </a:r>
          </a:p>
          <a:p>
            <a:pPr fontAlgn="base"/>
            <a:r>
              <a:rPr lang="en-US" altLang="zh-CN" sz="5600" dirty="0"/>
              <a:t>LOGICAL_READS_PER_SESSION — </a:t>
            </a:r>
            <a:r>
              <a:rPr lang="zh-CN" altLang="en-US" sz="5600" dirty="0"/>
              <a:t>指定一个会话允许读的数据块的数目，包括从内存和磁盘读的所有数据块</a:t>
            </a:r>
          </a:p>
          <a:p>
            <a:pPr fontAlgn="base"/>
            <a:r>
              <a:rPr lang="en-US" altLang="zh-CN" sz="5600" dirty="0"/>
              <a:t>LOGICAL_READS_PER_CALL — </a:t>
            </a:r>
            <a:r>
              <a:rPr lang="zh-CN" altLang="en-US" sz="5600" dirty="0"/>
              <a:t>指定一次执行</a:t>
            </a:r>
            <a:r>
              <a:rPr lang="en-US" altLang="zh-CN" sz="5600" dirty="0"/>
              <a:t>SQL</a:t>
            </a:r>
            <a:r>
              <a:rPr lang="zh-CN" altLang="en-US" sz="5600" dirty="0"/>
              <a:t>（解析、执行和提取）调用所允许读的数据块的最大数目</a:t>
            </a:r>
          </a:p>
          <a:p>
            <a:pPr fontAlgn="base"/>
            <a:r>
              <a:rPr lang="en-US" altLang="zh-CN" sz="5600" dirty="0">
                <a:solidFill>
                  <a:srgbClr val="C00000"/>
                </a:solidFill>
              </a:rPr>
              <a:t>IDLE_TIME </a:t>
            </a:r>
            <a:r>
              <a:rPr lang="en-US" altLang="zh-CN" sz="5600" dirty="0"/>
              <a:t>— </a:t>
            </a:r>
            <a:r>
              <a:rPr lang="zh-CN" altLang="en-US" sz="5600" dirty="0"/>
              <a:t>指定会话允许连续不活动的总时间，以分钟为单位，超过该时间，会话将断开</a:t>
            </a:r>
          </a:p>
          <a:p>
            <a:pPr fontAlgn="base"/>
            <a:r>
              <a:rPr lang="en-US" altLang="zh-CN" sz="5600" dirty="0"/>
              <a:t>CONNECT_TIME — </a:t>
            </a:r>
            <a:r>
              <a:rPr lang="zh-CN" altLang="en-US" sz="5600" dirty="0"/>
              <a:t>指定会话的总连接时间，以分钟为单位</a:t>
            </a:r>
          </a:p>
          <a:p>
            <a:pPr fontAlgn="base"/>
            <a:r>
              <a:rPr lang="en-US" altLang="zh-CN" sz="5600" dirty="0"/>
              <a:t>PRIVATE_SGA — </a:t>
            </a:r>
            <a:r>
              <a:rPr lang="zh-CN" altLang="en-US" sz="5600" dirty="0"/>
              <a:t>指定一个会话可以在共享池（</a:t>
            </a:r>
            <a:r>
              <a:rPr lang="en-US" altLang="zh-CN" sz="5600" dirty="0"/>
              <a:t>SGA</a:t>
            </a:r>
            <a:r>
              <a:rPr lang="zh-CN" altLang="en-US" sz="5600" dirty="0"/>
              <a:t>）中所允许分配的最大空间，以字节为单位</a:t>
            </a:r>
            <a:endParaRPr lang="en-US" altLang="zh-CN" sz="5600" dirty="0"/>
          </a:p>
          <a:p>
            <a:pPr fontAlgn="base"/>
            <a:r>
              <a:rPr lang="en-US" altLang="zh-CN" sz="5600" dirty="0"/>
              <a:t>COMPOSITE_LIMIT — </a:t>
            </a:r>
            <a:r>
              <a:rPr lang="zh-CN" altLang="en-US" sz="5600" dirty="0"/>
              <a:t>指定一个会话的总的资源消耗，以 </a:t>
            </a:r>
            <a:r>
              <a:rPr lang="en-US" altLang="zh-CN" sz="5600" dirty="0"/>
              <a:t>service units </a:t>
            </a:r>
            <a:r>
              <a:rPr lang="zh-CN" altLang="en-US" sz="5600" dirty="0"/>
              <a:t>单位表示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C14BDCE-94D5-4339-8D14-A910BDCCD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25329"/>
            <a:ext cx="5181600" cy="5382164"/>
          </a:xfrm>
          <a:ln>
            <a:solidFill>
              <a:srgbClr val="7030A0"/>
            </a:solidFill>
          </a:ln>
        </p:spPr>
        <p:txBody>
          <a:bodyPr>
            <a:normAutofit fontScale="25000" lnSpcReduction="20000"/>
          </a:bodyPr>
          <a:lstStyle/>
          <a:p>
            <a:pPr marL="0" indent="0" fontAlgn="base">
              <a:buNone/>
            </a:pPr>
            <a:r>
              <a:rPr lang="en-US" altLang="zh-CN" sz="6400" b="1" dirty="0">
                <a:solidFill>
                  <a:srgbClr val="C00000"/>
                </a:solidFill>
              </a:rPr>
              <a:t>PASSWORD</a:t>
            </a:r>
            <a:r>
              <a:rPr lang="zh-CN" altLang="en-US" sz="6400" b="1" dirty="0">
                <a:solidFill>
                  <a:srgbClr val="C00000"/>
                </a:solidFill>
              </a:rPr>
              <a:t>限制类</a:t>
            </a:r>
            <a:endParaRPr lang="en-US" altLang="zh-CN" sz="6400" b="1" dirty="0">
              <a:solidFill>
                <a:srgbClr val="C00000"/>
              </a:solidFill>
            </a:endParaRPr>
          </a:p>
          <a:p>
            <a:pPr fontAlgn="base"/>
            <a:r>
              <a:rPr lang="en-US" altLang="zh-CN" sz="5600" dirty="0">
                <a:solidFill>
                  <a:srgbClr val="C00000"/>
                </a:solidFill>
              </a:rPr>
              <a:t>FAILED_LOGIN_ATTEMPTS </a:t>
            </a:r>
            <a:r>
              <a:rPr lang="en-US" altLang="zh-CN" sz="5600" dirty="0"/>
              <a:t>— </a:t>
            </a:r>
            <a:r>
              <a:rPr lang="zh-CN" altLang="en-US" sz="5600" dirty="0"/>
              <a:t>指定在帐户被锁定之前所允许尝试</a:t>
            </a:r>
            <a:r>
              <a:rPr lang="zh-CN" altLang="en-US" sz="5600" dirty="0">
                <a:solidFill>
                  <a:srgbClr val="C00000"/>
                </a:solidFill>
              </a:rPr>
              <a:t>连续登陆</a:t>
            </a:r>
            <a:r>
              <a:rPr lang="zh-CN" altLang="en-US" sz="5600" dirty="0"/>
              <a:t>的的最大次数</a:t>
            </a:r>
          </a:p>
          <a:p>
            <a:pPr fontAlgn="base"/>
            <a:r>
              <a:rPr lang="en-US" altLang="zh-CN" sz="5600" dirty="0">
                <a:solidFill>
                  <a:srgbClr val="C00000"/>
                </a:solidFill>
              </a:rPr>
              <a:t>PASSWORD_LIFE_TIME </a:t>
            </a:r>
            <a:r>
              <a:rPr lang="en-US" altLang="zh-CN" sz="5600" dirty="0"/>
              <a:t>— </a:t>
            </a:r>
            <a:r>
              <a:rPr lang="zh-CN" altLang="en-US" sz="5600" dirty="0"/>
              <a:t>指定同一密码所允许使用的天数</a:t>
            </a:r>
          </a:p>
          <a:p>
            <a:pPr fontAlgn="base"/>
            <a:r>
              <a:rPr lang="en-US" altLang="zh-CN" sz="5600" dirty="0"/>
              <a:t>PASSWORD_REUSE_TIME — </a:t>
            </a:r>
            <a:r>
              <a:rPr lang="zh-CN" altLang="en-US" sz="5600" dirty="0"/>
              <a:t>指可以重复使用多长时间之前的密码</a:t>
            </a:r>
          </a:p>
          <a:p>
            <a:pPr fontAlgn="base"/>
            <a:r>
              <a:rPr lang="en-US" altLang="zh-CN" sz="5600" dirty="0"/>
              <a:t>PASSWORD_REUSE_MAX — </a:t>
            </a:r>
            <a:r>
              <a:rPr lang="zh-CN" altLang="en-US" sz="5600" dirty="0"/>
              <a:t>指的是当前密码可以被重用之前，必须进行密码修改的次数。</a:t>
            </a:r>
          </a:p>
          <a:p>
            <a:pPr fontAlgn="base"/>
            <a:r>
              <a:rPr lang="en-US" altLang="zh-CN" sz="5600" dirty="0">
                <a:solidFill>
                  <a:srgbClr val="C00000"/>
                </a:solidFill>
              </a:rPr>
              <a:t>PASSWORD_VERIFY_FUNCTION </a:t>
            </a:r>
            <a:r>
              <a:rPr lang="en-US" altLang="zh-CN" sz="5600" dirty="0"/>
              <a:t>— </a:t>
            </a:r>
            <a:r>
              <a:rPr lang="zh-CN" altLang="en-US" sz="5600" dirty="0"/>
              <a:t>该字段允许将复杂的</a:t>
            </a:r>
            <a:r>
              <a:rPr lang="en-US" altLang="zh-CN" sz="5600" dirty="0"/>
              <a:t>PL/SQL</a:t>
            </a:r>
            <a:r>
              <a:rPr lang="zh-CN" altLang="en-US" sz="5600" dirty="0"/>
              <a:t>密码验证脚本进行密码复杂度验证。</a:t>
            </a:r>
            <a:r>
              <a:rPr lang="zh-CN" altLang="en-US" sz="5600" dirty="0">
                <a:solidFill>
                  <a:srgbClr val="C00000"/>
                </a:solidFill>
              </a:rPr>
              <a:t>指定为</a:t>
            </a:r>
            <a:r>
              <a:rPr lang="en-US" altLang="zh-CN" sz="5600" dirty="0">
                <a:solidFill>
                  <a:srgbClr val="C00000"/>
                </a:solidFill>
              </a:rPr>
              <a:t>NULL</a:t>
            </a:r>
            <a:r>
              <a:rPr lang="zh-CN" altLang="en-US" sz="5600" dirty="0">
                <a:solidFill>
                  <a:srgbClr val="C00000"/>
                </a:solidFill>
              </a:rPr>
              <a:t>则取消密码验证功能</a:t>
            </a:r>
            <a:r>
              <a:rPr lang="zh-CN" altLang="en-US" sz="5600" dirty="0"/>
              <a:t>。常用验证函数：</a:t>
            </a:r>
            <a:r>
              <a:rPr lang="en-US" altLang="zh-CN" sz="4800" dirty="0"/>
              <a:t>ora12c_verify_function</a:t>
            </a:r>
            <a:endParaRPr lang="zh-CN" altLang="en-US" sz="4800" dirty="0"/>
          </a:p>
          <a:p>
            <a:pPr fontAlgn="base"/>
            <a:r>
              <a:rPr lang="en-US" altLang="zh-CN" sz="5600" dirty="0"/>
              <a:t>PASSWORD_LOCK_TIME — </a:t>
            </a:r>
            <a:r>
              <a:rPr lang="zh-CN" altLang="en-US" sz="5600" dirty="0"/>
              <a:t>指定登陆尝试失败次数到达后帐户的锁定时间，以天为单位</a:t>
            </a:r>
          </a:p>
          <a:p>
            <a:pPr fontAlgn="base"/>
            <a:r>
              <a:rPr lang="en-US" altLang="zh-CN" sz="5600" dirty="0"/>
              <a:t>PASSWORD_GRACE_TIME — </a:t>
            </a:r>
            <a:r>
              <a:rPr lang="zh-CN" altLang="en-US" sz="5600" dirty="0"/>
              <a:t>指定宽限天数，数据库发出警告到登陆失效前的天数。如果数据库密码在这中间没有被修改，则过期会失效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2901E0-30E4-47D2-A226-5E39A24F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E94E-FDD7-41AC-892A-90B0D52AA8A9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770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FAD1AFC9-54CA-41F8-A7DC-C82D2747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Oracle profile</a:t>
            </a:r>
            <a:r>
              <a:rPr lang="zh-CN" altLang="en-US" dirty="0"/>
              <a:t>创建与用户指定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E158E529-3C58-4E96-9058-BCDAA3862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创建与修改</a:t>
            </a:r>
            <a:r>
              <a:rPr lang="en-US" altLang="zh-CN" dirty="0"/>
              <a:t>profile</a:t>
            </a:r>
          </a:p>
          <a:p>
            <a:pPr marL="324000" lvl="1" indent="0">
              <a:buNone/>
            </a:pPr>
            <a:r>
              <a:rPr lang="en-US" altLang="zh-CN" sz="2400" dirty="0"/>
              <a:t>CREATE/ALTER PROFILE </a:t>
            </a:r>
            <a:r>
              <a:rPr lang="en-US" altLang="zh-CN" sz="2400" dirty="0" err="1"/>
              <a:t>app_user</a:t>
            </a:r>
            <a:r>
              <a:rPr lang="en-US" altLang="zh-CN" sz="2400" dirty="0"/>
              <a:t> LIMIT </a:t>
            </a:r>
          </a:p>
          <a:p>
            <a:pPr marL="324000" lvl="1" indent="0">
              <a:buNone/>
            </a:pPr>
            <a:r>
              <a:rPr lang="en-US" altLang="zh-CN" sz="2400" dirty="0"/>
              <a:t>   SESSIONS_PER_USER        UNLIMITED </a:t>
            </a:r>
          </a:p>
          <a:p>
            <a:pPr marL="324000" lvl="1" indent="0">
              <a:buNone/>
            </a:pPr>
            <a:r>
              <a:rPr lang="en-US" altLang="zh-CN" sz="2400" dirty="0"/>
              <a:t>   CPU_PER_SESSION            UNLIMITED </a:t>
            </a:r>
          </a:p>
          <a:p>
            <a:pPr marL="324000" lvl="1" indent="0">
              <a:buNone/>
            </a:pPr>
            <a:r>
              <a:rPr lang="en-US" altLang="zh-CN" sz="2400" dirty="0"/>
              <a:t>   CPU_PER_CALL       3000 </a:t>
            </a:r>
          </a:p>
          <a:p>
            <a:pPr marL="324000" lvl="1" indent="0">
              <a:buNone/>
            </a:pPr>
            <a:r>
              <a:rPr lang="en-US" altLang="zh-CN" sz="2400" dirty="0"/>
              <a:t>   CONNECT_TIME     45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zh-CN" altLang="en-US" dirty="0"/>
              <a:t>指派用户使用</a:t>
            </a:r>
            <a:r>
              <a:rPr lang="en-US" altLang="zh-CN" dirty="0"/>
              <a:t>profile</a:t>
            </a:r>
          </a:p>
          <a:p>
            <a:pPr lvl="1"/>
            <a:r>
              <a:rPr lang="en-US" altLang="zh-CN" sz="2400" dirty="0">
                <a:solidFill>
                  <a:srgbClr val="C00000"/>
                </a:solidFill>
              </a:rPr>
              <a:t>CREATE USER </a:t>
            </a:r>
            <a:r>
              <a:rPr lang="en-US" altLang="zh-CN" sz="2400" dirty="0"/>
              <a:t>user-name IDENTIFIED BY password </a:t>
            </a:r>
            <a:r>
              <a:rPr lang="en-US" altLang="zh-CN" sz="2400" dirty="0">
                <a:solidFill>
                  <a:srgbClr val="C00000"/>
                </a:solidFill>
              </a:rPr>
              <a:t>PROFILE</a:t>
            </a:r>
            <a:r>
              <a:rPr lang="en-US" altLang="zh-CN" sz="2400" dirty="0"/>
              <a:t> profile-name;</a:t>
            </a:r>
            <a:br>
              <a:rPr lang="en-US" altLang="zh-CN" sz="2400" dirty="0"/>
            </a:br>
            <a:r>
              <a:rPr lang="en-US" altLang="zh-CN" sz="2400" dirty="0"/>
              <a:t>e.g. SQL&gt; CREATE USER </a:t>
            </a:r>
            <a:r>
              <a:rPr lang="en-US" altLang="zh-CN" sz="2400" dirty="0" err="1"/>
              <a:t>scott</a:t>
            </a:r>
            <a:r>
              <a:rPr lang="en-US" altLang="zh-CN" sz="2400" dirty="0"/>
              <a:t> IDENTIFIED BY </a:t>
            </a:r>
            <a:r>
              <a:rPr lang="en-US" altLang="zh-CN" sz="2400" dirty="0" err="1"/>
              <a:t>satya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PROFILE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app_user</a:t>
            </a:r>
            <a:r>
              <a:rPr lang="en-US" altLang="zh-CN" sz="2400" dirty="0"/>
              <a:t>;</a:t>
            </a:r>
          </a:p>
          <a:p>
            <a:pPr lvl="1"/>
            <a:r>
              <a:rPr lang="en-US" altLang="zh-CN" sz="2400" dirty="0">
                <a:solidFill>
                  <a:srgbClr val="C00000"/>
                </a:solidFill>
              </a:rPr>
              <a:t>ALTER USER </a:t>
            </a:r>
            <a:r>
              <a:rPr lang="en-US" altLang="zh-CN" sz="2400" dirty="0"/>
              <a:t>user-name PROFILE profile-name;</a:t>
            </a:r>
            <a:br>
              <a:rPr lang="en-US" altLang="zh-CN" sz="2400" dirty="0"/>
            </a:br>
            <a:r>
              <a:rPr lang="en-US" altLang="zh-CN" sz="2400" dirty="0"/>
              <a:t>e.g. SQL&gt; ALTER USER </a:t>
            </a:r>
            <a:r>
              <a:rPr lang="en-US" altLang="zh-CN" sz="2400" dirty="0" err="1"/>
              <a:t>scott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PROFILE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app_user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94504A-5EE6-4347-821A-74A9759C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E94E-FDD7-41AC-892A-90B0D52AA8A9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239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7DD52-2759-402B-B328-CDFB62DB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Oracle </a:t>
            </a:r>
            <a:r>
              <a:rPr lang="zh-CN" altLang="en-US" dirty="0"/>
              <a:t>设置</a:t>
            </a:r>
            <a:r>
              <a:rPr lang="en-US" altLang="zh-CN" dirty="0"/>
              <a:t>password</a:t>
            </a:r>
            <a:r>
              <a:rPr lang="zh-CN" altLang="en-US" dirty="0"/>
              <a:t>的注意事项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4AC3C6-B677-43EE-91A0-1422ED7AF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altLang="zh-CN" sz="1600" dirty="0"/>
              <a:t>You </a:t>
            </a:r>
            <a:r>
              <a:rPr lang="en-US" altLang="zh-CN" sz="1600" b="1" dirty="0">
                <a:solidFill>
                  <a:srgbClr val="C00000"/>
                </a:solidFill>
              </a:rPr>
              <a:t>must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</a:rPr>
              <a:t>enclose the following passwords in double-quotation marks</a:t>
            </a:r>
            <a:r>
              <a:rPr lang="zh-CN" altLang="en-US" sz="1600" b="1" dirty="0">
                <a:solidFill>
                  <a:srgbClr val="C00000"/>
                </a:solidFill>
              </a:rPr>
              <a:t>（使用双引号）</a:t>
            </a:r>
            <a:endParaRPr lang="zh-CN" altLang="zh-CN" sz="1600" dirty="0"/>
          </a:p>
          <a:p>
            <a:pPr lvl="1"/>
            <a:r>
              <a:rPr lang="en-US" altLang="zh-CN" sz="1400" dirty="0"/>
              <a:t>Passwords containing multibyte characters</a:t>
            </a:r>
            <a:endParaRPr lang="zh-CN" altLang="zh-CN" sz="1400" dirty="0"/>
          </a:p>
          <a:p>
            <a:pPr lvl="1"/>
            <a:r>
              <a:rPr lang="en-US" altLang="zh-CN" sz="1400" dirty="0"/>
              <a:t>Passwords starting with numbers or special characters and containing alphabetic characters. For example:</a:t>
            </a:r>
            <a:endParaRPr lang="zh-CN" altLang="zh-CN" sz="1400" dirty="0"/>
          </a:p>
          <a:p>
            <a:pPr marL="808038" lvl="2" indent="-179388"/>
            <a:r>
              <a:rPr lang="en-US" altLang="zh-CN" sz="1200" dirty="0"/>
              <a:t>“123abc“ </a:t>
            </a:r>
            <a:r>
              <a:rPr lang="zh-CN" altLang="en-US" sz="1200" dirty="0"/>
              <a:t>、</a:t>
            </a:r>
            <a:r>
              <a:rPr lang="en-US" altLang="zh-CN" sz="1200" dirty="0"/>
              <a:t>”#</a:t>
            </a:r>
            <a:r>
              <a:rPr lang="en-US" altLang="zh-CN" sz="1200" dirty="0" err="1"/>
              <a:t>abc</a:t>
            </a:r>
            <a:r>
              <a:rPr lang="en-US" altLang="zh-CN" sz="1200" dirty="0"/>
              <a:t>”</a:t>
            </a:r>
            <a:r>
              <a:rPr lang="zh-CN" altLang="en-US" sz="1200" dirty="0"/>
              <a:t>、</a:t>
            </a:r>
            <a:r>
              <a:rPr lang="en-US" altLang="zh-CN" sz="1200" dirty="0"/>
              <a:t>"123dc$"</a:t>
            </a:r>
            <a:endParaRPr lang="zh-CN" altLang="zh-CN" sz="1200" dirty="0"/>
          </a:p>
          <a:p>
            <a:pPr lvl="1"/>
            <a:r>
              <a:rPr lang="en-US" altLang="zh-CN" sz="1400" dirty="0"/>
              <a:t>Passwords containing any character other than alphabetic characters, numbers, and special characters. For example:</a:t>
            </a:r>
            <a:endParaRPr lang="zh-CN" altLang="zh-CN" sz="1400" dirty="0"/>
          </a:p>
          <a:p>
            <a:pPr marL="808038" lvl="2" indent="-179388"/>
            <a:r>
              <a:rPr lang="en-US" altLang="zh-CN" sz="1200" dirty="0"/>
              <a:t>“</a:t>
            </a:r>
            <a:r>
              <a:rPr lang="en-US" altLang="zh-CN" sz="1200" dirty="0" err="1"/>
              <a:t>abc</a:t>
            </a:r>
            <a:r>
              <a:rPr lang="en-US" altLang="zh-CN" sz="1200" dirty="0"/>
              <a:t>&gt;“</a:t>
            </a:r>
            <a:r>
              <a:rPr lang="zh-CN" altLang="en-US" sz="1200" dirty="0"/>
              <a:t>、</a:t>
            </a:r>
            <a:r>
              <a:rPr lang="en-US" altLang="zh-CN" sz="1200" dirty="0"/>
              <a:t>”</a:t>
            </a:r>
            <a:r>
              <a:rPr lang="en-US" altLang="zh-CN" sz="1200" dirty="0" err="1"/>
              <a:t>abc</a:t>
            </a:r>
            <a:r>
              <a:rPr lang="en-US" altLang="zh-CN" sz="1200" dirty="0"/>
              <a:t>@”</a:t>
            </a:r>
            <a:r>
              <a:rPr lang="zh-CN" altLang="en-US" sz="1200" dirty="0"/>
              <a:t>、</a:t>
            </a:r>
            <a:r>
              <a:rPr lang="en-US" altLang="zh-CN" sz="1200" dirty="0"/>
              <a:t>" "</a:t>
            </a:r>
            <a:endParaRPr lang="zh-CN" altLang="zh-CN" sz="1200" dirty="0"/>
          </a:p>
          <a:p>
            <a:pPr lvl="0"/>
            <a:r>
              <a:rPr lang="en-US" altLang="zh-CN" sz="1600" dirty="0"/>
              <a:t>You </a:t>
            </a:r>
            <a:r>
              <a:rPr lang="en-US" altLang="zh-CN" sz="1600" b="1" dirty="0">
                <a:solidFill>
                  <a:srgbClr val="C00000"/>
                </a:solidFill>
              </a:rPr>
              <a:t>do not need to specify the following passwords in double-quotation marks</a:t>
            </a:r>
            <a:r>
              <a:rPr lang="zh-CN" altLang="en-US" sz="1600" b="1" dirty="0">
                <a:solidFill>
                  <a:srgbClr val="C00000"/>
                </a:solidFill>
              </a:rPr>
              <a:t>（不使用双引号）</a:t>
            </a:r>
            <a:endParaRPr lang="zh-CN" altLang="zh-CN" sz="1600" dirty="0"/>
          </a:p>
          <a:p>
            <a:pPr lvl="1"/>
            <a:r>
              <a:rPr lang="en-US" altLang="zh-CN" sz="1400" dirty="0"/>
              <a:t>Passwords starting with an alphabetic character (a–z, A–Z) and containing numbers (0–9) or </a:t>
            </a:r>
            <a:r>
              <a:rPr lang="en-US" altLang="zh-CN" sz="1400" b="1" dirty="0">
                <a:solidFill>
                  <a:srgbClr val="C00000"/>
                </a:solidFill>
              </a:rPr>
              <a:t>special characters ($, #, _). </a:t>
            </a:r>
            <a:r>
              <a:rPr lang="en-US" altLang="zh-CN" sz="1400" dirty="0"/>
              <a:t>For example:</a:t>
            </a:r>
            <a:endParaRPr lang="zh-CN" altLang="zh-CN" sz="1400" dirty="0"/>
          </a:p>
          <a:p>
            <a:pPr marL="808038" lvl="2" indent="-179388"/>
            <a:r>
              <a:rPr lang="en-US" altLang="zh-CN" sz="1200" dirty="0"/>
              <a:t>Abc123</a:t>
            </a:r>
            <a:r>
              <a:rPr lang="zh-CN" altLang="en-US" sz="1200" dirty="0"/>
              <a:t>、</a:t>
            </a:r>
            <a:r>
              <a:rPr lang="en-US" altLang="zh-CN" sz="1200" dirty="0"/>
              <a:t>ab23a</a:t>
            </a:r>
            <a:r>
              <a:rPr lang="zh-CN" altLang="en-US" sz="1200" dirty="0"/>
              <a:t>、</a:t>
            </a:r>
            <a:r>
              <a:rPr lang="en-US" altLang="zh-CN" sz="1200" dirty="0"/>
              <a:t>ab$#_</a:t>
            </a:r>
            <a:endParaRPr lang="zh-CN" altLang="zh-CN" sz="1200" dirty="0"/>
          </a:p>
          <a:p>
            <a:pPr lvl="1"/>
            <a:r>
              <a:rPr lang="en-US" altLang="zh-CN" sz="1400" dirty="0"/>
              <a:t>Passwords containing only numbers</a:t>
            </a:r>
            <a:endParaRPr lang="zh-CN" altLang="zh-CN" sz="1400" dirty="0"/>
          </a:p>
          <a:p>
            <a:pPr lvl="1"/>
            <a:r>
              <a:rPr lang="en-US" altLang="zh-CN" sz="1400" dirty="0"/>
              <a:t>Passwords containing only alphabetic characters (a–z, A–Z)</a:t>
            </a:r>
            <a:endParaRPr lang="zh-CN" altLang="zh-CN" sz="1400" dirty="0"/>
          </a:p>
          <a:p>
            <a:pPr lvl="0"/>
            <a:r>
              <a:rPr lang="en-US" altLang="zh-CN" sz="1600" dirty="0"/>
              <a:t>Do not include double-quotation marks within the password.</a:t>
            </a:r>
          </a:p>
          <a:p>
            <a:pPr lvl="0"/>
            <a:r>
              <a:rPr lang="en-US" altLang="zh-CN" sz="1600" b="1" dirty="0"/>
              <a:t>Passwords</a:t>
            </a:r>
            <a:r>
              <a:rPr lang="en-US" altLang="zh-CN" sz="1600" dirty="0"/>
              <a:t> can be </a:t>
            </a:r>
            <a:r>
              <a:rPr lang="en-US" altLang="zh-CN" sz="1600" b="1" dirty="0">
                <a:solidFill>
                  <a:srgbClr val="C00000"/>
                </a:solidFill>
              </a:rPr>
              <a:t>at most 30 bytes long</a:t>
            </a:r>
            <a:r>
              <a:rPr lang="en-US" altLang="zh-CN" sz="1600" dirty="0"/>
              <a:t>. (Oracle 19c)</a:t>
            </a:r>
            <a:endParaRPr lang="zh-CN" altLang="zh-CN" sz="1600" dirty="0"/>
          </a:p>
          <a:p>
            <a:pPr lvl="0"/>
            <a:r>
              <a:rPr lang="en-US" altLang="zh-CN" sz="1600" dirty="0"/>
              <a:t>You can include multibyte characters in the password but not in the password of any common user or role.</a:t>
            </a:r>
            <a:endParaRPr lang="zh-CN" altLang="zh-CN" sz="1600" dirty="0"/>
          </a:p>
          <a:p>
            <a:pPr lvl="0"/>
            <a:r>
              <a:rPr lang="en-US" altLang="zh-CN" sz="1600" dirty="0"/>
              <a:t>Use the database character set for the password's characters, which can include the underscore (_), dollar ($), and number sign (#) characters.</a:t>
            </a:r>
            <a:endParaRPr lang="zh-CN" altLang="zh-CN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9DB925-48D2-45D7-93AC-1AF3D84A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E94E-FDD7-41AC-892A-90B0D52AA8A9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32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BB617-6502-42A3-A29B-4B0ACCB3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Oracle</a:t>
            </a:r>
            <a:r>
              <a:rPr lang="zh-CN" altLang="en-US" dirty="0"/>
              <a:t>中的角色、权限视图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4EA2DA-8CF5-46B0-8A44-4C15AE447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rgbClr val="002060"/>
            </a:solidFill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C00000"/>
                </a:solidFill>
              </a:rPr>
              <a:t>DBA_SYS_PRIVS</a:t>
            </a:r>
            <a:r>
              <a:rPr lang="en-US" altLang="zh-CN" sz="1600" dirty="0"/>
              <a:t>: </a:t>
            </a:r>
            <a:r>
              <a:rPr lang="zh-CN" altLang="en-US" sz="1600" dirty="0"/>
              <a:t>查询某个用户所拥有的系统权限</a:t>
            </a:r>
            <a:endParaRPr lang="en-US" altLang="zh-CN" sz="1600" dirty="0"/>
          </a:p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C00000"/>
                </a:solidFill>
              </a:rPr>
              <a:t>USER_SYS_PRIVS</a:t>
            </a:r>
            <a:r>
              <a:rPr lang="en-US" altLang="zh-CN" sz="1600" dirty="0"/>
              <a:t>: </a:t>
            </a:r>
            <a:r>
              <a:rPr lang="zh-CN" altLang="en-US" sz="1600" dirty="0"/>
              <a:t>当前用户所拥有的系统权限</a:t>
            </a:r>
            <a:endParaRPr lang="en-US" altLang="zh-CN" sz="1600" dirty="0"/>
          </a:p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C00000"/>
                </a:solidFill>
              </a:rPr>
              <a:t>SESSION_PRIVS</a:t>
            </a:r>
            <a:r>
              <a:rPr lang="en-US" altLang="zh-CN" sz="1600" dirty="0"/>
              <a:t>: </a:t>
            </a:r>
            <a:r>
              <a:rPr lang="zh-CN" altLang="en-US" sz="1600" dirty="0"/>
              <a:t>当前用户所拥有的全部权限</a:t>
            </a:r>
            <a:endParaRPr lang="en-US" altLang="zh-CN" sz="1600" dirty="0"/>
          </a:p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C00000"/>
                </a:solidFill>
              </a:rPr>
              <a:t>ROLE_SYS_PRIVS</a:t>
            </a:r>
            <a:r>
              <a:rPr lang="en-US" altLang="zh-CN" sz="1600" dirty="0"/>
              <a:t>: </a:t>
            </a:r>
            <a:r>
              <a:rPr lang="zh-CN" altLang="en-US" sz="1600" dirty="0"/>
              <a:t>某个角色所拥有的系统权限。</a:t>
            </a:r>
            <a:endParaRPr lang="en-US" altLang="zh-CN" sz="1600" dirty="0"/>
          </a:p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C00000"/>
                </a:solidFill>
              </a:rPr>
              <a:t>ROLE_ROLE_PRIVS</a:t>
            </a:r>
            <a:r>
              <a:rPr lang="en-US" altLang="zh-CN" sz="1600" dirty="0"/>
              <a:t>: </a:t>
            </a:r>
            <a:r>
              <a:rPr lang="zh-CN" altLang="en-US" sz="1600" dirty="0"/>
              <a:t>当前角色被赋予的角色</a:t>
            </a:r>
            <a:endParaRPr lang="en-US" altLang="zh-CN" sz="1600" dirty="0"/>
          </a:p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C00000"/>
                </a:solidFill>
              </a:rPr>
              <a:t>SESSION_ROLES</a:t>
            </a:r>
            <a:r>
              <a:rPr lang="en-US" altLang="zh-CN" sz="1600" dirty="0"/>
              <a:t>: </a:t>
            </a:r>
            <a:r>
              <a:rPr lang="zh-CN" altLang="en-US" sz="1600" dirty="0"/>
              <a:t>当前用户被激活的角色</a:t>
            </a:r>
            <a:endParaRPr lang="en-US" altLang="zh-CN" sz="1600" dirty="0"/>
          </a:p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C00000"/>
                </a:solidFill>
              </a:rPr>
              <a:t>USER_ROLE_PRIVS</a:t>
            </a:r>
            <a:r>
              <a:rPr lang="en-US" altLang="zh-CN" sz="1600" dirty="0"/>
              <a:t>: </a:t>
            </a:r>
            <a:r>
              <a:rPr lang="zh-CN" altLang="en-US" sz="1600" dirty="0"/>
              <a:t>当前用户被授予的角色</a:t>
            </a:r>
            <a:endParaRPr lang="en-US" altLang="zh-CN" sz="1600" dirty="0"/>
          </a:p>
          <a:p>
            <a:pPr>
              <a:spcBef>
                <a:spcPts val="0"/>
              </a:spcBef>
            </a:pPr>
            <a:r>
              <a:rPr lang="zh-CN" altLang="en-US" sz="1600" dirty="0"/>
              <a:t>另外还有针对表的访问权限的视图</a:t>
            </a:r>
            <a:endParaRPr lang="en-US" altLang="zh-CN" sz="1600" dirty="0"/>
          </a:p>
          <a:p>
            <a:pPr lvl="1">
              <a:spcBef>
                <a:spcPts val="0"/>
              </a:spcBef>
            </a:pPr>
            <a:r>
              <a:rPr lang="en-US" altLang="zh-CN" sz="1600" dirty="0">
                <a:solidFill>
                  <a:srgbClr val="C00000"/>
                </a:solidFill>
              </a:rPr>
              <a:t>TABLE_PRIVILEGES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solidFill>
                  <a:srgbClr val="C00000"/>
                </a:solidFill>
              </a:rPr>
              <a:t>ALL_TAB_PRIVS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solidFill>
                  <a:srgbClr val="C00000"/>
                </a:solidFill>
              </a:rPr>
              <a:t>ROLE_TAB_PRIVS</a:t>
            </a:r>
            <a:r>
              <a:rPr lang="en-US" altLang="zh-CN" sz="1600" dirty="0"/>
              <a:t>: </a:t>
            </a:r>
            <a:r>
              <a:rPr lang="zh-CN" altLang="en-US" sz="1600" dirty="0"/>
              <a:t>某个角色被赋予的相关表的权限</a:t>
            </a:r>
            <a:endParaRPr lang="en-US" altLang="zh-CN" sz="1600" dirty="0"/>
          </a:p>
          <a:p>
            <a:pPr>
              <a:spcBef>
                <a:spcPts val="0"/>
              </a:spcBef>
            </a:pPr>
            <a:r>
              <a:rPr lang="en-US" altLang="zh-CN" sz="1600" dirty="0"/>
              <a:t>Oracle</a:t>
            </a:r>
            <a:r>
              <a:rPr lang="zh-CN" altLang="en-US" sz="1600" dirty="0"/>
              <a:t>所有的系统权限表：</a:t>
            </a:r>
            <a:r>
              <a:rPr lang="en-US" altLang="zh-CN" sz="1600" b="1" dirty="0" err="1">
                <a:solidFill>
                  <a:srgbClr val="C00000"/>
                </a:solidFill>
              </a:rPr>
              <a:t>system_privilege_map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2BA228-D603-4BD9-994D-3837DD3AF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rgbClr val="002060"/>
            </a:solidFill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sz="2400" dirty="0"/>
              <a:t>DBA </a:t>
            </a:r>
            <a:r>
              <a:rPr lang="zh-CN" altLang="en-US" sz="2400" dirty="0"/>
              <a:t>权限视图</a:t>
            </a:r>
            <a:endParaRPr lang="en-US" altLang="zh-CN" sz="2400" dirty="0"/>
          </a:p>
          <a:p>
            <a:pPr lvl="1">
              <a:lnSpc>
                <a:spcPct val="160000"/>
              </a:lnSpc>
            </a:pPr>
            <a:r>
              <a:rPr lang="en-US" altLang="zh-CN" sz="2000" dirty="0"/>
              <a:t>DBA_SYS_PRIVS</a:t>
            </a:r>
          </a:p>
          <a:p>
            <a:pPr lvl="1">
              <a:lnSpc>
                <a:spcPct val="160000"/>
              </a:lnSpc>
            </a:pPr>
            <a:r>
              <a:rPr lang="en-US" altLang="zh-CN" sz="2000" dirty="0"/>
              <a:t>DBA_TAB_PRIVS</a:t>
            </a:r>
          </a:p>
          <a:p>
            <a:pPr lvl="1">
              <a:lnSpc>
                <a:spcPct val="160000"/>
              </a:lnSpc>
            </a:pPr>
            <a:r>
              <a:rPr lang="en-US" altLang="zh-CN" sz="2000" dirty="0"/>
              <a:t>DBA_ROLE_PRIVS</a:t>
            </a:r>
          </a:p>
          <a:p>
            <a:pPr>
              <a:lnSpc>
                <a:spcPct val="160000"/>
              </a:lnSpc>
            </a:pPr>
            <a:r>
              <a:rPr lang="zh-CN" altLang="en-US" sz="2400" dirty="0"/>
              <a:t>当前</a:t>
            </a:r>
            <a:r>
              <a:rPr lang="en-US" altLang="zh-CN" sz="2400" dirty="0"/>
              <a:t>USER</a:t>
            </a:r>
            <a:r>
              <a:rPr lang="zh-CN" altLang="en-US" sz="2400" dirty="0"/>
              <a:t>权限视图</a:t>
            </a:r>
            <a:endParaRPr lang="en-US" altLang="zh-CN" sz="2400" dirty="0"/>
          </a:p>
          <a:p>
            <a:pPr lvl="1">
              <a:lnSpc>
                <a:spcPct val="160000"/>
              </a:lnSpc>
            </a:pPr>
            <a:r>
              <a:rPr lang="en-US" altLang="zh-CN" sz="2000" dirty="0"/>
              <a:t>USER_SYS_PRIVS</a:t>
            </a:r>
          </a:p>
          <a:p>
            <a:pPr lvl="1">
              <a:lnSpc>
                <a:spcPct val="160000"/>
              </a:lnSpc>
            </a:pPr>
            <a:r>
              <a:rPr lang="en-US" altLang="zh-CN" sz="2000" dirty="0"/>
              <a:t>USER_TAB_PRIVS</a:t>
            </a:r>
          </a:p>
          <a:p>
            <a:pPr lvl="1">
              <a:lnSpc>
                <a:spcPct val="160000"/>
              </a:lnSpc>
            </a:pPr>
            <a:r>
              <a:rPr lang="en-US" altLang="zh-CN" sz="2000" dirty="0"/>
              <a:t>USER_ROLE_PRIVS</a:t>
            </a:r>
          </a:p>
          <a:p>
            <a:pPr>
              <a:lnSpc>
                <a:spcPct val="160000"/>
              </a:lnSpc>
            </a:pPr>
            <a:r>
              <a:rPr lang="en-US" altLang="zh-CN" sz="2400" dirty="0"/>
              <a:t>With </a:t>
            </a:r>
            <a:r>
              <a:rPr lang="en-US" altLang="zh-CN" sz="2400" b="1" dirty="0">
                <a:solidFill>
                  <a:srgbClr val="C00000"/>
                </a:solidFill>
              </a:rPr>
              <a:t>Grant</a:t>
            </a:r>
            <a:r>
              <a:rPr lang="en-US" altLang="zh-CN" sz="2400" dirty="0"/>
              <a:t> option</a:t>
            </a:r>
          </a:p>
          <a:p>
            <a:pPr lvl="1">
              <a:lnSpc>
                <a:spcPct val="160000"/>
              </a:lnSpc>
            </a:pPr>
            <a:r>
              <a:rPr lang="en-US" altLang="zh-CN" sz="2000" dirty="0"/>
              <a:t>Only </a:t>
            </a:r>
            <a:r>
              <a:rPr lang="en-US" altLang="zh-CN" sz="2000" dirty="0">
                <a:solidFill>
                  <a:srgbClr val="C00000"/>
                </a:solidFill>
              </a:rPr>
              <a:t>for object privileges</a:t>
            </a:r>
            <a:r>
              <a:rPr lang="en-US" altLang="zh-CN" sz="2000" dirty="0"/>
              <a:t>, not system privileges.</a:t>
            </a:r>
          </a:p>
          <a:p>
            <a:pPr>
              <a:lnSpc>
                <a:spcPct val="160000"/>
              </a:lnSpc>
            </a:pPr>
            <a:r>
              <a:rPr lang="en-US" altLang="zh-CN" sz="2400" dirty="0"/>
              <a:t>With </a:t>
            </a:r>
            <a:r>
              <a:rPr lang="en-US" altLang="zh-CN" sz="2400" b="1" dirty="0">
                <a:solidFill>
                  <a:srgbClr val="C00000"/>
                </a:solidFill>
              </a:rPr>
              <a:t>Admin</a:t>
            </a:r>
            <a:r>
              <a:rPr lang="en-US" altLang="zh-CN" sz="2400" dirty="0"/>
              <a:t> option</a:t>
            </a:r>
          </a:p>
          <a:p>
            <a:pPr lvl="1">
              <a:lnSpc>
                <a:spcPct val="160000"/>
              </a:lnSpc>
            </a:pPr>
            <a:r>
              <a:rPr lang="en-US" altLang="zh-CN" sz="2000" dirty="0"/>
              <a:t>Only </a:t>
            </a:r>
            <a:r>
              <a:rPr lang="en-US" altLang="zh-CN" sz="2000" dirty="0">
                <a:solidFill>
                  <a:srgbClr val="C00000"/>
                </a:solidFill>
              </a:rPr>
              <a:t>for system privileges</a:t>
            </a:r>
            <a:r>
              <a:rPr lang="en-US" altLang="zh-CN" sz="2000" dirty="0"/>
              <a:t>, not object privileges.</a:t>
            </a:r>
            <a:endParaRPr lang="zh-CN" altLang="en-US" sz="20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6CF45A-DB95-478E-8419-A1575899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FA87-5DC7-4EF9-94FE-534B00C28E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37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85754-81DD-42EE-B011-1E5F25F8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Oracle DROP TABLE</a:t>
            </a:r>
            <a:r>
              <a:rPr lang="zh-CN" altLang="en-US" dirty="0"/>
              <a:t>的权限限制问题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057316-AFE0-4C71-8698-FFC5A48C8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sz="2000" dirty="0"/>
              <a:t>There is </a:t>
            </a:r>
            <a:r>
              <a:rPr lang="en-US" altLang="zh-CN" sz="2000" b="1" dirty="0">
                <a:solidFill>
                  <a:srgbClr val="C00000"/>
                </a:solidFill>
              </a:rPr>
              <a:t>no drop table privilege</a:t>
            </a:r>
            <a:r>
              <a:rPr lang="en-US" altLang="zh-CN" sz="2000" dirty="0"/>
              <a:t>.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C00000"/>
                </a:solidFill>
              </a:rPr>
              <a:t>Users always have full permissions on their own objects</a:t>
            </a:r>
            <a:r>
              <a:rPr lang="en-US" altLang="zh-CN" sz="2000" dirty="0"/>
              <a:t>, even if they didn‘t create those objects.</a:t>
            </a:r>
            <a:r>
              <a:rPr lang="zh-CN" altLang="en-US" sz="2000" dirty="0"/>
              <a:t>（一个用户</a:t>
            </a:r>
            <a:r>
              <a:rPr lang="en-US" altLang="zh-CN" sz="2000" dirty="0"/>
              <a:t>/schema</a:t>
            </a:r>
            <a:r>
              <a:rPr lang="zh-CN" altLang="en-US" sz="2000" dirty="0"/>
              <a:t>下的数据对象，不论是哪一个用户创建的，该</a:t>
            </a:r>
            <a:r>
              <a:rPr lang="en-US" altLang="zh-CN" sz="2000" dirty="0"/>
              <a:t>schema</a:t>
            </a:r>
            <a:r>
              <a:rPr lang="zh-CN" altLang="en-US" sz="2000" dirty="0"/>
              <a:t>用户拥有全部的权限，可以</a:t>
            </a:r>
            <a:r>
              <a:rPr lang="en-US" altLang="zh-CN" sz="2000" dirty="0"/>
              <a:t>drop </a:t>
            </a:r>
            <a:r>
              <a:rPr lang="zh-CN" altLang="en-US" sz="2000" dirty="0"/>
              <a:t>该数据对象）</a:t>
            </a:r>
            <a:endParaRPr lang="en-US" altLang="zh-CN" sz="2000" dirty="0"/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sz="2000" dirty="0"/>
              <a:t>There is </a:t>
            </a:r>
            <a:r>
              <a:rPr lang="en-US" altLang="zh-CN" sz="2000" dirty="0">
                <a:solidFill>
                  <a:srgbClr val="C00000"/>
                </a:solidFill>
              </a:rPr>
              <a:t>drop any table privilege </a:t>
            </a:r>
            <a:r>
              <a:rPr lang="en-US" altLang="zh-CN" sz="2000" dirty="0"/>
              <a:t>for dropping tables </a:t>
            </a:r>
            <a:r>
              <a:rPr lang="en-US" altLang="zh-CN" sz="2000" dirty="0">
                <a:solidFill>
                  <a:srgbClr val="C00000"/>
                </a:solidFill>
              </a:rPr>
              <a:t>in other schemas.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 sz="2000" dirty="0"/>
              <a:t>由于</a:t>
            </a:r>
            <a:r>
              <a:rPr lang="en-US" altLang="zh-CN" sz="2000" dirty="0"/>
              <a:t>oracle</a:t>
            </a:r>
            <a:r>
              <a:rPr lang="zh-CN" altLang="en-US" sz="2000" dirty="0"/>
              <a:t>的上述权限设计限制，可以考虑如下的设计方案</a:t>
            </a:r>
            <a:endParaRPr lang="en-US" altLang="zh-CN" sz="2000" dirty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sz="1600" dirty="0"/>
              <a:t>创建应用系统的</a:t>
            </a:r>
            <a:r>
              <a:rPr lang="en-US" altLang="zh-CN" sz="1600" dirty="0"/>
              <a:t>schema </a:t>
            </a:r>
            <a:r>
              <a:rPr lang="zh-CN" altLang="en-US" sz="1600" dirty="0"/>
              <a:t>结构和数据初始化可由一个用户</a:t>
            </a:r>
            <a:r>
              <a:rPr lang="en-US" altLang="zh-CN" sz="1600" dirty="0"/>
              <a:t>(</a:t>
            </a:r>
            <a:r>
              <a:rPr lang="zh-CN" altLang="en-US" sz="1600" dirty="0"/>
              <a:t>如</a:t>
            </a:r>
            <a:r>
              <a:rPr lang="en-US" altLang="zh-CN" sz="1600" dirty="0" err="1"/>
              <a:t>userA</a:t>
            </a:r>
            <a:r>
              <a:rPr lang="en-US" altLang="zh-CN" sz="1600" dirty="0"/>
              <a:t>)</a:t>
            </a:r>
            <a:r>
              <a:rPr lang="zh-CN" altLang="en-US" sz="1600" dirty="0"/>
              <a:t>执行</a:t>
            </a:r>
            <a:endParaRPr lang="en-US" altLang="zh-CN" sz="1600" dirty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sz="1600" dirty="0"/>
              <a:t>应用程序连接数据库使用另外一个用户（</a:t>
            </a:r>
            <a:r>
              <a:rPr lang="en-US" altLang="zh-CN" sz="1600" dirty="0" err="1"/>
              <a:t>userB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sz="1600" dirty="0"/>
              <a:t>针对应用程序数据访问权限的需求，根据“最小”权限原则，对</a:t>
            </a:r>
            <a:r>
              <a:rPr lang="en-US" altLang="zh-CN" sz="1600" dirty="0" err="1"/>
              <a:t>userB</a:t>
            </a:r>
            <a:r>
              <a:rPr lang="zh-CN" altLang="en-US" sz="1600" dirty="0"/>
              <a:t>使用</a:t>
            </a:r>
            <a:r>
              <a:rPr lang="en-US" altLang="zh-CN" sz="1600" dirty="0" err="1"/>
              <a:t>userA</a:t>
            </a:r>
            <a:r>
              <a:rPr lang="zh-CN" altLang="en-US" sz="1600" dirty="0"/>
              <a:t>下的所有数据对象进行授权</a:t>
            </a:r>
            <a:endParaRPr lang="en-US" altLang="zh-CN" sz="1600" dirty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sz="1600" dirty="0"/>
              <a:t>测试没有问题后，可以取消</a:t>
            </a:r>
            <a:r>
              <a:rPr lang="en-US" altLang="zh-CN" sz="1600" dirty="0" err="1"/>
              <a:t>userA</a:t>
            </a:r>
            <a:r>
              <a:rPr lang="zh-CN" altLang="en-US" sz="1600" dirty="0"/>
              <a:t>的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”create session”</a:t>
            </a:r>
            <a:r>
              <a:rPr lang="zh-CN" altLang="en-US" sz="1600" dirty="0"/>
              <a:t>权限，使得</a:t>
            </a:r>
            <a:r>
              <a:rPr lang="en-US" altLang="zh-CN" sz="1600" dirty="0" err="1"/>
              <a:t>userA</a:t>
            </a:r>
            <a:r>
              <a:rPr lang="zh-CN" altLang="en-US" sz="1600" dirty="0"/>
              <a:t>不能访问数据库，从而确保数据的安全性</a:t>
            </a:r>
            <a:endParaRPr lang="en-US" altLang="zh-CN" sz="1600" dirty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sz="1600" dirty="0"/>
              <a:t>此时，</a:t>
            </a:r>
            <a:r>
              <a:rPr lang="en-US" altLang="zh-CN" sz="1600" dirty="0" err="1"/>
              <a:t>userB</a:t>
            </a:r>
            <a:r>
              <a:rPr lang="zh-CN" altLang="en-US" sz="1600" dirty="0"/>
              <a:t>没有权限</a:t>
            </a:r>
            <a:r>
              <a:rPr lang="en-US" altLang="zh-CN" sz="1600" dirty="0"/>
              <a:t>drop </a:t>
            </a:r>
            <a:r>
              <a:rPr lang="en-US" altLang="zh-CN" sz="1600" dirty="0" err="1"/>
              <a:t>userA</a:t>
            </a:r>
            <a:r>
              <a:rPr lang="zh-CN" altLang="en-US" sz="1600" dirty="0"/>
              <a:t>下的所有</a:t>
            </a:r>
            <a:r>
              <a:rPr lang="en-US" altLang="zh-CN" sz="1600" dirty="0"/>
              <a:t>table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B98A9E-1F00-4D7D-9343-3164A0BD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FA87-5DC7-4EF9-94FE-534B00C28E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78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CD6D3-0F2E-4A7B-AD12-D0B0794F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Oracle SQL</a:t>
            </a:r>
            <a:r>
              <a:rPr lang="zh-CN" altLang="en-US" dirty="0"/>
              <a:t>如何避免使用</a:t>
            </a:r>
            <a:r>
              <a:rPr lang="en-US" altLang="zh-CN" dirty="0"/>
              <a:t>schema</a:t>
            </a:r>
            <a:r>
              <a:rPr lang="zh-CN" altLang="en-US" dirty="0"/>
              <a:t>前缀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95AA5-4975-4877-B009-46C1462B2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当前用户访问其他用户的数据对象需要使用</a:t>
            </a:r>
            <a:r>
              <a:rPr lang="en-US" altLang="zh-CN" dirty="0"/>
              <a:t>schema</a:t>
            </a:r>
            <a:r>
              <a:rPr lang="zh-CN" altLang="en-US" dirty="0"/>
              <a:t>前缀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如</a:t>
            </a:r>
            <a:r>
              <a:rPr lang="en-US" altLang="zh-CN" dirty="0"/>
              <a:t>: select * from </a:t>
            </a:r>
            <a:r>
              <a:rPr lang="en-US" altLang="zh-CN" dirty="0" err="1"/>
              <a:t>scott.employees</a:t>
            </a:r>
            <a:r>
              <a:rPr lang="en-US" altLang="zh-CN" dirty="0"/>
              <a:t> (</a:t>
            </a:r>
            <a:r>
              <a:rPr lang="zh-CN" altLang="en-US" dirty="0"/>
              <a:t>当前</a:t>
            </a:r>
            <a:r>
              <a:rPr lang="en-US" altLang="zh-CN" dirty="0" err="1"/>
              <a:t>hr</a:t>
            </a:r>
            <a:r>
              <a:rPr lang="zh-CN" altLang="en-US" dirty="0"/>
              <a:t>用户）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避免</a:t>
            </a:r>
            <a:r>
              <a:rPr lang="en-US" altLang="zh-CN" dirty="0"/>
              <a:t>schema</a:t>
            </a:r>
            <a:r>
              <a:rPr lang="zh-CN" altLang="en-US" dirty="0"/>
              <a:t>前缀的方法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使用该</a:t>
            </a:r>
            <a:r>
              <a:rPr lang="en-US" altLang="zh-CN" dirty="0"/>
              <a:t>schema</a:t>
            </a:r>
            <a:r>
              <a:rPr lang="zh-CN" altLang="en-US" dirty="0"/>
              <a:t>的用户</a:t>
            </a:r>
            <a:r>
              <a:rPr lang="en-US" altLang="zh-CN" dirty="0"/>
              <a:t>log in</a:t>
            </a:r>
            <a:r>
              <a:rPr lang="zh-CN" altLang="en-US" dirty="0"/>
              <a:t>（推荐）</a:t>
            </a:r>
            <a:endParaRPr lang="en-US" altLang="zh-CN" dirty="0"/>
          </a:p>
          <a:p>
            <a:pPr marL="324000" lvl="1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alter session set </a:t>
            </a:r>
            <a:r>
              <a:rPr lang="en-US" altLang="zh-CN" dirty="0" err="1">
                <a:solidFill>
                  <a:srgbClr val="C00000"/>
                </a:solidFill>
              </a:rPr>
              <a:t>current_schema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= USERX (</a:t>
            </a:r>
            <a:r>
              <a:rPr lang="zh-CN" altLang="en-US" dirty="0"/>
              <a:t>访问的目标</a:t>
            </a:r>
            <a:r>
              <a:rPr lang="en-US" altLang="zh-CN" dirty="0"/>
              <a:t>schema)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创建别名 </a:t>
            </a:r>
            <a:endParaRPr lang="en-US" altLang="zh-CN" dirty="0"/>
          </a:p>
          <a:p>
            <a:pPr marL="324000" lvl="1" indent="0">
              <a:lnSpc>
                <a:spcPct val="150000"/>
              </a:lnSpc>
              <a:buNone/>
            </a:pPr>
            <a:r>
              <a:rPr lang="en-US" altLang="zh-CN" dirty="0"/>
              <a:t>create local synonyms on the tables in USERX for your account 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E31DF2-E9BE-4D16-96D1-74C18329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FA87-5DC7-4EF9-94FE-534B00C28E79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形 5" descr="复选标记">
            <a:extLst>
              <a:ext uri="{FF2B5EF4-FFF2-40B4-BE49-F238E27FC236}">
                <a16:creationId xmlns:a16="http://schemas.microsoft.com/office/drawing/2014/main" id="{CFD5A0DB-D056-4D80-BD45-DDF0D4AFE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8473" y="2925146"/>
            <a:ext cx="650033" cy="650033"/>
          </a:xfrm>
          <a:prstGeom prst="rect">
            <a:avLst/>
          </a:prstGeom>
        </p:spPr>
      </p:pic>
      <p:pic>
        <p:nvPicPr>
          <p:cNvPr id="8" name="图形 7" descr="关闭">
            <a:extLst>
              <a:ext uri="{FF2B5EF4-FFF2-40B4-BE49-F238E27FC236}">
                <a16:creationId xmlns:a16="http://schemas.microsoft.com/office/drawing/2014/main" id="{D819BAAE-B6A1-47BC-A74D-86D28CAA5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6466" y="4330958"/>
            <a:ext cx="419878" cy="41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9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93E3E6D-895A-4D53-A1BE-F3A41A2A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Oracle </a:t>
            </a:r>
            <a:r>
              <a:rPr lang="zh-CN" altLang="en-US" dirty="0"/>
              <a:t>数据备份与恢复方式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AABDF64-CE3A-4D5B-92C1-8CCE656E3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逻辑备份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逻辑备份是指使用工具</a:t>
            </a:r>
            <a:r>
              <a:rPr lang="en-US" altLang="zh-CN" dirty="0"/>
              <a:t>export/import</a:t>
            </a:r>
            <a:r>
              <a:rPr lang="zh-CN" altLang="en-US" dirty="0"/>
              <a:t>将数据库对象的结构和数据导出到文件的过程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常用工具</a:t>
            </a:r>
            <a:endParaRPr lang="en-US" altLang="zh-CN" dirty="0"/>
          </a:p>
          <a:p>
            <a:pPr lvl="2">
              <a:lnSpc>
                <a:spcPct val="170000"/>
              </a:lnSpc>
            </a:pPr>
            <a:r>
              <a:rPr lang="en-US" altLang="zh-CN" dirty="0" err="1"/>
              <a:t>Expdp</a:t>
            </a:r>
            <a:r>
              <a:rPr lang="en-US" altLang="zh-CN" dirty="0"/>
              <a:t>/</a:t>
            </a:r>
            <a:r>
              <a:rPr lang="en-US" altLang="zh-CN" dirty="0" err="1"/>
              <a:t>impdp</a:t>
            </a:r>
            <a:r>
              <a:rPr lang="en-US" altLang="zh-CN" dirty="0"/>
              <a:t> (</a:t>
            </a:r>
            <a:r>
              <a:rPr lang="zh-CN" altLang="en-US" dirty="0"/>
              <a:t>推荐</a:t>
            </a:r>
            <a:r>
              <a:rPr lang="en-US" altLang="zh-CN" dirty="0"/>
              <a:t>)</a:t>
            </a:r>
          </a:p>
          <a:p>
            <a:pPr lvl="2">
              <a:lnSpc>
                <a:spcPct val="170000"/>
              </a:lnSpc>
            </a:pPr>
            <a:r>
              <a:rPr lang="en-US" altLang="zh-CN" dirty="0"/>
              <a:t>Exp/imp</a:t>
            </a:r>
            <a:r>
              <a:rPr lang="zh-CN" altLang="en-US" dirty="0"/>
              <a:t>（旧的工具，不推荐使用）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物理备份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冷备份</a:t>
            </a:r>
            <a:endParaRPr lang="en-US" altLang="zh-CN" dirty="0"/>
          </a:p>
          <a:p>
            <a:pPr lvl="2">
              <a:lnSpc>
                <a:spcPct val="170000"/>
              </a:lnSpc>
            </a:pPr>
            <a:r>
              <a:rPr lang="en-US" altLang="zh-CN" dirty="0"/>
              <a:t>Oracle</a:t>
            </a:r>
            <a:r>
              <a:rPr lang="zh-CN" altLang="en-US" dirty="0"/>
              <a:t>必须关机</a:t>
            </a:r>
            <a:endParaRPr lang="en-US" altLang="zh-CN" dirty="0"/>
          </a:p>
          <a:p>
            <a:pPr lvl="2">
              <a:lnSpc>
                <a:spcPct val="170000"/>
              </a:lnSpc>
            </a:pPr>
            <a:r>
              <a:rPr lang="zh-CN" altLang="en-US" dirty="0"/>
              <a:t>备份数据文件、配置文件等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热备份</a:t>
            </a:r>
            <a:endParaRPr lang="en-US" altLang="zh-CN" dirty="0"/>
          </a:p>
          <a:p>
            <a:pPr lvl="2">
              <a:lnSpc>
                <a:spcPct val="170000"/>
              </a:lnSpc>
            </a:pPr>
            <a:r>
              <a:rPr lang="en-US" altLang="zh-CN" dirty="0"/>
              <a:t>Oracle</a:t>
            </a:r>
            <a:r>
              <a:rPr lang="zh-CN" altLang="en-US" dirty="0"/>
              <a:t>正常运行</a:t>
            </a:r>
            <a:endParaRPr lang="en-US" altLang="zh-CN" dirty="0"/>
          </a:p>
          <a:p>
            <a:pPr lvl="2">
              <a:lnSpc>
                <a:spcPct val="170000"/>
              </a:lnSpc>
            </a:pPr>
            <a:r>
              <a:rPr lang="en-US" altLang="zh-CN" dirty="0"/>
              <a:t>RMAN</a:t>
            </a:r>
            <a:r>
              <a:rPr lang="zh-CN" altLang="en-US" dirty="0"/>
              <a:t>：</a:t>
            </a:r>
            <a:r>
              <a:rPr lang="en-US" altLang="zh-CN" dirty="0"/>
              <a:t>archive log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E91842-7ED0-4492-BCB5-396C3A99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FA87-5DC7-4EF9-94FE-534B00C28E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75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0417B-A94C-43B5-9458-D63FD6A1D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Pump:</a:t>
            </a:r>
            <a:r>
              <a:rPr lang="zh-CN" altLang="en-US" dirty="0"/>
              <a:t> </a:t>
            </a:r>
            <a:r>
              <a:rPr lang="en-US" altLang="zh-CN" dirty="0"/>
              <a:t>EXPDP/IMPDP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3227FD-1ED0-42B3-918B-66CFF01211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What is it?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High speed, parallel, bulk data and metadata movement of Oracle database contents 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Replacement for original Export and Import </a:t>
            </a:r>
          </a:p>
          <a:p>
            <a:pPr lvl="1"/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server-side infrastructure for utilities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Public documented package interfaces</a:t>
            </a:r>
          </a:p>
          <a:p>
            <a:pPr lvl="1"/>
            <a:r>
              <a:rPr lang="en-US" altLang="zh-CN" sz="2000" dirty="0"/>
              <a:t>Replacement for old exp and imp utilities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What can you use it for?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Data/Metadata movement between databases</a:t>
            </a:r>
          </a:p>
          <a:p>
            <a:pPr lvl="2"/>
            <a:r>
              <a:rPr lang="en-US" altLang="zh-CN" sz="2700" dirty="0">
                <a:ea typeface="宋体" panose="02010600030101010101" pitchFamily="2" charset="-122"/>
              </a:rPr>
              <a:t>Test         Development           Production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Changing HW/OS platforms, version releases, character sets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Data archiving</a:t>
            </a:r>
          </a:p>
          <a:p>
            <a:pPr lvl="1"/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Logical backup of full or partial database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Upgrade Database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4F686B8-DA50-4A31-B6A0-57B1D37F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FA87-5DC7-4EF9-94FE-534B00C28E79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78FD375C-5022-42B3-8615-99A0C9815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7041" y="4451259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897AC770-3F75-40F0-BD25-99D78967F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3878" y="4451259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17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82A15-0FF3-4493-9002-6F8529CC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DIRECTORY</a:t>
            </a:r>
            <a:r>
              <a:rPr lang="zh-CN" altLang="en-US" dirty="0"/>
              <a:t>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FD4426-187E-49E1-9EA6-E09A6C996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EXPDP/IMPDP</a:t>
            </a:r>
            <a:r>
              <a:rPr lang="zh-CN" altLang="en-US" dirty="0"/>
              <a:t>是</a:t>
            </a:r>
            <a:r>
              <a:rPr lang="en-US" altLang="zh-CN" dirty="0"/>
              <a:t>server</a:t>
            </a:r>
            <a:r>
              <a:rPr lang="zh-CN" altLang="en-US" dirty="0"/>
              <a:t>端的备份与恢复方法（非客户端）</a:t>
            </a:r>
            <a:endParaRPr lang="en-US" altLang="zh-CN" dirty="0"/>
          </a:p>
          <a:p>
            <a:r>
              <a:rPr lang="en-US" altLang="zh-CN" dirty="0" err="1"/>
              <a:t>Expdp</a:t>
            </a:r>
            <a:r>
              <a:rPr lang="en-US" altLang="zh-CN" dirty="0"/>
              <a:t>/</a:t>
            </a:r>
            <a:r>
              <a:rPr lang="en-US" altLang="zh-CN" dirty="0" err="1"/>
              <a:t>impdp</a:t>
            </a:r>
            <a:r>
              <a:rPr lang="en-US" altLang="zh-CN" dirty="0"/>
              <a:t> </a:t>
            </a:r>
            <a:r>
              <a:rPr lang="zh-CN" altLang="en-US" dirty="0"/>
              <a:t>需将数据文件存储到</a:t>
            </a:r>
            <a:r>
              <a:rPr lang="en-US" altLang="zh-CN" dirty="0"/>
              <a:t>DIRECTORY</a:t>
            </a:r>
            <a:r>
              <a:rPr lang="zh-CN" altLang="en-US" dirty="0"/>
              <a:t>对象指定的目录下</a:t>
            </a:r>
            <a:endParaRPr lang="en-US" altLang="zh-CN" dirty="0"/>
          </a:p>
          <a:p>
            <a:r>
              <a:rPr lang="en-US" altLang="zh-CN" dirty="0"/>
              <a:t>DIRECTORY</a:t>
            </a:r>
            <a:r>
              <a:rPr lang="zh-CN" altLang="en-US" dirty="0"/>
              <a:t>创建与授权</a:t>
            </a:r>
            <a:endParaRPr lang="en-US" altLang="zh-CN" dirty="0"/>
          </a:p>
          <a:p>
            <a:pPr lvl="1"/>
            <a:r>
              <a:rPr lang="en-US" altLang="zh-CN" dirty="0" err="1"/>
              <a:t>mkdir</a:t>
            </a:r>
            <a:r>
              <a:rPr lang="en-US" altLang="zh-CN" dirty="0"/>
              <a:t>  'E:\dbms2022\</a:t>
            </a:r>
            <a:r>
              <a:rPr lang="en-US" altLang="zh-CN" dirty="0" err="1"/>
              <a:t>dbbak</a:t>
            </a:r>
            <a:r>
              <a:rPr lang="en-US" altLang="zh-CN" dirty="0"/>
              <a:t>';</a:t>
            </a:r>
          </a:p>
          <a:p>
            <a:pPr lvl="1"/>
            <a:r>
              <a:rPr lang="en-US" altLang="zh-CN" dirty="0"/>
              <a:t>SQL&gt; create directory </a:t>
            </a:r>
            <a:r>
              <a:rPr lang="en-US" altLang="zh-CN" dirty="0" err="1"/>
              <a:t>datapump</a:t>
            </a:r>
            <a:r>
              <a:rPr lang="en-US" altLang="zh-CN" dirty="0"/>
              <a:t> as 'E:\dbms2022\</a:t>
            </a:r>
            <a:r>
              <a:rPr lang="en-US" altLang="zh-CN" dirty="0" err="1"/>
              <a:t>dbbak</a:t>
            </a:r>
            <a:r>
              <a:rPr lang="en-US" altLang="zh-CN" dirty="0"/>
              <a:t>’;</a:t>
            </a:r>
          </a:p>
          <a:p>
            <a:pPr lvl="1"/>
            <a:r>
              <a:rPr lang="en-US" altLang="zh-CN" dirty="0"/>
              <a:t>SQL&gt; grant read, write on directory </a:t>
            </a:r>
            <a:r>
              <a:rPr lang="en-US" altLang="zh-CN" dirty="0" err="1"/>
              <a:t>datapump</a:t>
            </a:r>
            <a:r>
              <a:rPr lang="en-US" altLang="zh-CN" dirty="0"/>
              <a:t> to </a:t>
            </a:r>
            <a:r>
              <a:rPr lang="en-US" altLang="zh-CN" dirty="0" err="1"/>
              <a:t>scott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SQL&gt; select * from </a:t>
            </a:r>
            <a:r>
              <a:rPr lang="en-US" altLang="zh-CN" dirty="0" err="1"/>
              <a:t>dba_directories</a:t>
            </a:r>
            <a:r>
              <a:rPr lang="en-US" altLang="zh-CN" dirty="0"/>
              <a:t>;  </a:t>
            </a:r>
            <a:r>
              <a:rPr lang="zh-CN" altLang="en-US" dirty="0"/>
              <a:t>验证创建的</a:t>
            </a:r>
            <a:r>
              <a:rPr lang="en-US" altLang="zh-CN" dirty="0"/>
              <a:t>DIRECTORY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F3349-C9D0-4752-9F43-AC74F7B2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FA87-5DC7-4EF9-94FE-534B00C28E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92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38D0C-07D3-4FAB-9917-2A731FFCE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EXPDP/IMPDP</a:t>
            </a:r>
            <a:r>
              <a:rPr lang="zh-CN" altLang="en-US" dirty="0"/>
              <a:t>用法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3D4BB3-E168-46C8-AE76-D22E38D8D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获取帮助</a:t>
            </a:r>
            <a:endParaRPr lang="en-US" altLang="zh-CN" dirty="0"/>
          </a:p>
          <a:p>
            <a:pPr lvl="1"/>
            <a:r>
              <a:rPr lang="en-US" altLang="zh-CN" dirty="0" err="1"/>
              <a:t>expdp</a:t>
            </a:r>
            <a:r>
              <a:rPr lang="en-US" altLang="zh-CN" dirty="0"/>
              <a:t> help=y</a:t>
            </a:r>
          </a:p>
          <a:p>
            <a:pPr lvl="1"/>
            <a:r>
              <a:rPr lang="en-US" altLang="zh-CN" dirty="0" err="1"/>
              <a:t>impdp</a:t>
            </a:r>
            <a:r>
              <a:rPr lang="en-US" altLang="zh-CN" dirty="0"/>
              <a:t> help=y</a:t>
            </a:r>
          </a:p>
          <a:p>
            <a:r>
              <a:rPr lang="zh-CN" altLang="en-US" dirty="0"/>
              <a:t>数据备份</a:t>
            </a:r>
            <a:r>
              <a:rPr lang="en-US" altLang="zh-CN" dirty="0"/>
              <a:t>/</a:t>
            </a:r>
            <a:r>
              <a:rPr lang="zh-CN" altLang="en-US" dirty="0"/>
              <a:t>恢复</a:t>
            </a:r>
            <a:endParaRPr lang="en-US" altLang="zh-CN" dirty="0"/>
          </a:p>
          <a:p>
            <a:pPr lvl="1"/>
            <a:r>
              <a:rPr lang="en-US" altLang="zh-CN" dirty="0"/>
              <a:t>Schema</a:t>
            </a:r>
            <a:r>
              <a:rPr lang="zh-CN" altLang="en-US" dirty="0"/>
              <a:t>数据备份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err="1"/>
              <a:t>expdp</a:t>
            </a:r>
            <a:r>
              <a:rPr lang="en-US" altLang="zh-CN" dirty="0"/>
              <a:t> &lt;user&gt;[/&lt;</a:t>
            </a:r>
            <a:r>
              <a:rPr lang="en-US" altLang="zh-CN" dirty="0" err="1"/>
              <a:t>pwd</a:t>
            </a:r>
            <a:r>
              <a:rPr lang="en-US" altLang="zh-CN" dirty="0"/>
              <a:t>&gt;]@</a:t>
            </a:r>
            <a:r>
              <a:rPr lang="en-US" altLang="zh-CN" dirty="0" err="1"/>
              <a:t>ora_service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directory</a:t>
            </a:r>
            <a:r>
              <a:rPr lang="en-US" altLang="zh-CN" dirty="0"/>
              <a:t>=</a:t>
            </a:r>
            <a:r>
              <a:rPr lang="en-US" altLang="zh-CN" dirty="0" err="1"/>
              <a:t>datapump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dumpfile</a:t>
            </a:r>
            <a:r>
              <a:rPr lang="en-US" altLang="zh-CN" dirty="0"/>
              <a:t>=</a:t>
            </a:r>
            <a:r>
              <a:rPr lang="en-US" altLang="zh-CN" dirty="0" err="1"/>
              <a:t>scott_bkp.dmp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logfile</a:t>
            </a:r>
            <a:r>
              <a:rPr lang="en-US" altLang="zh-CN" dirty="0"/>
              <a:t>=scott_bkp.log  </a:t>
            </a:r>
            <a:r>
              <a:rPr lang="en-US" altLang="zh-CN" b="1" dirty="0">
                <a:solidFill>
                  <a:srgbClr val="C00000"/>
                </a:solidFill>
              </a:rPr>
              <a:t>schemas</a:t>
            </a:r>
            <a:r>
              <a:rPr lang="en-US" altLang="zh-CN" dirty="0"/>
              <a:t>='SCOTT’ </a:t>
            </a:r>
          </a:p>
          <a:p>
            <a:pPr lvl="1"/>
            <a:r>
              <a:rPr lang="en-US" altLang="zh-CN" dirty="0"/>
              <a:t>Schema</a:t>
            </a:r>
            <a:r>
              <a:rPr lang="zh-CN" altLang="en-US" dirty="0"/>
              <a:t>数据恢复：同一个</a:t>
            </a:r>
            <a:r>
              <a:rPr lang="en-US" altLang="zh-CN" dirty="0"/>
              <a:t>schema</a:t>
            </a:r>
          </a:p>
          <a:p>
            <a:pPr marL="914400" lvl="2" indent="0">
              <a:buNone/>
            </a:pPr>
            <a:r>
              <a:rPr lang="en-US" altLang="zh-CN" dirty="0" err="1"/>
              <a:t>impdp</a:t>
            </a:r>
            <a:r>
              <a:rPr lang="en-US" altLang="zh-CN" dirty="0"/>
              <a:t> &lt;user&gt;[/&lt;</a:t>
            </a:r>
            <a:r>
              <a:rPr lang="en-US" altLang="zh-CN" dirty="0" err="1"/>
              <a:t>pwd</a:t>
            </a:r>
            <a:r>
              <a:rPr lang="en-US" altLang="zh-CN" dirty="0"/>
              <a:t>&gt;]@</a:t>
            </a:r>
            <a:r>
              <a:rPr lang="en-US" altLang="zh-CN" dirty="0" err="1"/>
              <a:t>ora_service</a:t>
            </a:r>
            <a:r>
              <a:rPr lang="en-US" altLang="zh-CN" dirty="0"/>
              <a:t> directory=</a:t>
            </a:r>
            <a:r>
              <a:rPr lang="en-US" altLang="zh-CN" dirty="0" err="1"/>
              <a:t>datapump</a:t>
            </a:r>
            <a:r>
              <a:rPr lang="en-US" altLang="zh-CN" dirty="0"/>
              <a:t> </a:t>
            </a:r>
            <a:r>
              <a:rPr lang="en-US" altLang="zh-CN" dirty="0" err="1"/>
              <a:t>dumpfile</a:t>
            </a:r>
            <a:r>
              <a:rPr lang="en-US" altLang="zh-CN" dirty="0"/>
              <a:t>=</a:t>
            </a:r>
            <a:r>
              <a:rPr lang="en-US" altLang="zh-CN" dirty="0" err="1"/>
              <a:t>scott_bkp.dmp</a:t>
            </a:r>
            <a:r>
              <a:rPr lang="en-US" altLang="zh-CN" dirty="0"/>
              <a:t> logfile=imp_schema.log</a:t>
            </a:r>
          </a:p>
          <a:p>
            <a:pPr lvl="1"/>
            <a:r>
              <a:rPr lang="en-US" altLang="zh-CN" dirty="0"/>
              <a:t>Schema</a:t>
            </a:r>
            <a:r>
              <a:rPr lang="zh-CN" altLang="en-US" dirty="0"/>
              <a:t>数据恢复：恢复到另外一个</a:t>
            </a:r>
            <a:r>
              <a:rPr lang="en-US" altLang="zh-CN" dirty="0"/>
              <a:t>schema</a:t>
            </a:r>
          </a:p>
          <a:p>
            <a:pPr marL="914400" lvl="2" indent="0">
              <a:buNone/>
            </a:pPr>
            <a:r>
              <a:rPr lang="en-US" altLang="zh-CN" dirty="0" err="1"/>
              <a:t>impdp</a:t>
            </a:r>
            <a:r>
              <a:rPr lang="en-US" altLang="zh-CN" dirty="0"/>
              <a:t> &lt;user&gt;[/&lt;</a:t>
            </a:r>
            <a:r>
              <a:rPr lang="en-US" altLang="zh-CN" dirty="0" err="1"/>
              <a:t>pwd</a:t>
            </a:r>
            <a:r>
              <a:rPr lang="en-US" altLang="zh-CN" dirty="0"/>
              <a:t>&gt;]@</a:t>
            </a:r>
            <a:r>
              <a:rPr lang="en-US" altLang="zh-CN" dirty="0" err="1"/>
              <a:t>ora_service</a:t>
            </a:r>
            <a:r>
              <a:rPr lang="en-US" altLang="zh-CN" dirty="0"/>
              <a:t> directory=</a:t>
            </a:r>
            <a:r>
              <a:rPr lang="en-US" altLang="zh-CN" dirty="0" err="1"/>
              <a:t>datapump</a:t>
            </a:r>
            <a:r>
              <a:rPr lang="en-US" altLang="zh-CN" dirty="0"/>
              <a:t> </a:t>
            </a:r>
            <a:r>
              <a:rPr lang="en-US" altLang="zh-CN" dirty="0" err="1"/>
              <a:t>dumpfile</a:t>
            </a:r>
            <a:r>
              <a:rPr lang="en-US" altLang="zh-CN" dirty="0"/>
              <a:t>=</a:t>
            </a:r>
            <a:r>
              <a:rPr lang="en-US" altLang="zh-CN" dirty="0" err="1"/>
              <a:t>scott_bkp.dmp</a:t>
            </a:r>
            <a:r>
              <a:rPr lang="en-US" altLang="zh-CN" dirty="0"/>
              <a:t> logfile=imp_schema.log 	</a:t>
            </a:r>
            <a:r>
              <a:rPr lang="en-US" altLang="zh-CN" b="1" dirty="0" err="1">
                <a:solidFill>
                  <a:srgbClr val="C00000"/>
                </a:solidFill>
              </a:rPr>
              <a:t>remap_schema</a:t>
            </a:r>
            <a:r>
              <a:rPr lang="en-US" altLang="zh-CN" dirty="0"/>
              <a:t>='SCOTT:HR’</a:t>
            </a:r>
          </a:p>
          <a:p>
            <a:pPr lvl="1"/>
            <a:r>
              <a:rPr lang="en-US" altLang="zh-CN" dirty="0"/>
              <a:t>&lt;user&gt;[/&lt;</a:t>
            </a:r>
            <a:r>
              <a:rPr lang="en-US" altLang="zh-CN" dirty="0" err="1"/>
              <a:t>pwd</a:t>
            </a:r>
            <a:r>
              <a:rPr lang="en-US" altLang="zh-CN" dirty="0"/>
              <a:t>&gt;]@</a:t>
            </a:r>
            <a:r>
              <a:rPr lang="en-US" altLang="zh-CN" dirty="0" err="1"/>
              <a:t>ora_service</a:t>
            </a:r>
            <a:r>
              <a:rPr lang="zh-CN" altLang="en-US" dirty="0"/>
              <a:t>可以为：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’sys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sysdba@orclpdb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5C6477-6AD1-4B65-956B-3FF69AD9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FA87-5DC7-4EF9-94FE-534B00C28E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19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B853E-A47C-4FA9-838C-866E96BA0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EXPDP/IMPDP</a:t>
            </a:r>
            <a:r>
              <a:rPr lang="zh-CN" altLang="en-US" dirty="0"/>
              <a:t>用法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3AEC60-3CE2-429D-B3AE-99B2DB24D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对于</a:t>
            </a:r>
            <a:r>
              <a:rPr lang="en-US" altLang="zh-CN" dirty="0"/>
              <a:t>Oracle 19c/21xe</a:t>
            </a:r>
            <a:r>
              <a:rPr lang="zh-CN" altLang="en-US" dirty="0"/>
              <a:t>，需要注意</a:t>
            </a:r>
            <a:endParaRPr lang="en-US" altLang="zh-CN" dirty="0"/>
          </a:p>
          <a:p>
            <a:pPr lvl="1"/>
            <a:r>
              <a:rPr lang="zh-CN" altLang="en-US" dirty="0"/>
              <a:t>上述的</a:t>
            </a:r>
            <a:r>
              <a:rPr lang="en-US" altLang="zh-CN" dirty="0" err="1"/>
              <a:t>sql</a:t>
            </a:r>
            <a:r>
              <a:rPr lang="zh-CN" altLang="en-US" dirty="0"/>
              <a:t>操作</a:t>
            </a:r>
            <a:r>
              <a:rPr lang="zh-CN" altLang="en-US" dirty="0">
                <a:solidFill>
                  <a:srgbClr val="C00000"/>
                </a:solidFill>
              </a:rPr>
              <a:t>必须在</a:t>
            </a:r>
            <a:r>
              <a:rPr lang="en-US" altLang="zh-CN" dirty="0">
                <a:solidFill>
                  <a:srgbClr val="C00000"/>
                </a:solidFill>
              </a:rPr>
              <a:t>PDB</a:t>
            </a:r>
            <a:r>
              <a:rPr lang="zh-CN" altLang="en-US" dirty="0">
                <a:solidFill>
                  <a:srgbClr val="C00000"/>
                </a:solidFill>
              </a:rPr>
              <a:t>下进行</a:t>
            </a:r>
            <a:r>
              <a:rPr lang="zh-CN" altLang="en-US" dirty="0"/>
              <a:t>，不能在</a:t>
            </a:r>
            <a:r>
              <a:rPr lang="en-US" altLang="zh-CN" dirty="0" err="1"/>
              <a:t>cdb$root</a:t>
            </a:r>
            <a:r>
              <a:rPr lang="zh-CN" altLang="en-US" dirty="0"/>
              <a:t>下进行</a:t>
            </a:r>
            <a:endParaRPr lang="en-US" altLang="zh-CN" dirty="0"/>
          </a:p>
          <a:p>
            <a:pPr marL="324000" lvl="1" indent="0"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sqlplus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/ as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sysdba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400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SQL&gt; alter session set container=ORCLPDB;</a:t>
            </a:r>
          </a:p>
          <a:p>
            <a:pPr marL="32400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SQL&gt; create directory …</a:t>
            </a:r>
          </a:p>
          <a:p>
            <a:pPr marL="32400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SQL&gt; grant read, write directory …</a:t>
            </a:r>
          </a:p>
          <a:p>
            <a:pPr lvl="1"/>
            <a:r>
              <a:rPr lang="en-US" altLang="zh-CN" dirty="0"/>
              <a:t>IMPDP</a:t>
            </a:r>
            <a:r>
              <a:rPr lang="zh-CN" altLang="en-US" dirty="0"/>
              <a:t>导入数据操作将</a:t>
            </a:r>
            <a:r>
              <a:rPr lang="zh-CN" altLang="zh-CN" dirty="0"/>
              <a:t>重新创建</a:t>
            </a:r>
            <a:r>
              <a:rPr lang="zh-CN" altLang="en-US" dirty="0"/>
              <a:t>原导出时的</a:t>
            </a:r>
            <a:r>
              <a:rPr lang="en-US" altLang="zh-CN" dirty="0"/>
              <a:t>schema</a:t>
            </a:r>
            <a:r>
              <a:rPr lang="zh-CN" altLang="zh-CN" dirty="0"/>
              <a:t>用户，如果该用户已经存在，可以忽略</a:t>
            </a:r>
            <a:r>
              <a:rPr lang="zh-CN" altLang="en-US" dirty="0"/>
              <a:t>，或者</a:t>
            </a:r>
            <a:r>
              <a:rPr lang="en-US" altLang="zh-CN" dirty="0"/>
              <a:t>drop &lt;user&gt; cascade</a:t>
            </a:r>
            <a:r>
              <a:rPr lang="zh-CN" altLang="en-US" dirty="0"/>
              <a:t>后，再执行导入操作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B72954-B209-457D-8AED-13919D84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E94E-FDD7-41AC-892A-90B0D52AA8A9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654984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4833</TotalTime>
  <Words>1886</Words>
  <Application>Microsoft Office PowerPoint</Application>
  <PresentationFormat>宽屏</PresentationFormat>
  <Paragraphs>183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等线</vt:lpstr>
      <vt:lpstr>华文中宋</vt:lpstr>
      <vt:lpstr>宋体</vt:lpstr>
      <vt:lpstr>微软雅黑</vt:lpstr>
      <vt:lpstr>小标宋</vt:lpstr>
      <vt:lpstr>Arial</vt:lpstr>
      <vt:lpstr>Calibri</vt:lpstr>
      <vt:lpstr>Courier New</vt:lpstr>
      <vt:lpstr>Times New Roman</vt:lpstr>
      <vt:lpstr>Wingdings</vt:lpstr>
      <vt:lpstr>1_Office 主题​​</vt:lpstr>
      <vt:lpstr>实验四 Oracle安全与数据备份</vt:lpstr>
      <vt:lpstr>1. Oracle中的角色、权限视图</vt:lpstr>
      <vt:lpstr>关于Oracle DROP TABLE的权限限制问题</vt:lpstr>
      <vt:lpstr>Oracle SQL如何避免使用schema前缀</vt:lpstr>
      <vt:lpstr>2. Oracle 数据备份与恢复方式</vt:lpstr>
      <vt:lpstr>Data Pump: EXPDP/IMPDP</vt:lpstr>
      <vt:lpstr>DIRECTORY对象</vt:lpstr>
      <vt:lpstr>EXPDP/IMPDP用法</vt:lpstr>
      <vt:lpstr>EXPDP/IMPDP用法</vt:lpstr>
      <vt:lpstr>3. Oracle访问控制：限制特定IP访问</vt:lpstr>
      <vt:lpstr>4. Oracle 限制OS认证和无密码登录</vt:lpstr>
      <vt:lpstr>5. Oracle的资源/密码限制：Profile</vt:lpstr>
      <vt:lpstr>Oracle profile资源分类</vt:lpstr>
      <vt:lpstr>Oracle profile创建与用户指定</vt:lpstr>
      <vt:lpstr>Oracle 设置password的注意事项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士大夫但是v发表</dc:title>
  <dc:creator>xutg</dc:creator>
  <cp:lastModifiedBy>xutg</cp:lastModifiedBy>
  <cp:revision>504</cp:revision>
  <dcterms:created xsi:type="dcterms:W3CDTF">2019-08-29T07:52:22Z</dcterms:created>
  <dcterms:modified xsi:type="dcterms:W3CDTF">2022-12-05T13:38:08Z</dcterms:modified>
</cp:coreProperties>
</file>