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hyperlink" Target="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28"/>
          <p:cNvCxnSpPr/>
          <p:nvPr/>
        </p:nvCxnSpPr>
        <p:spPr>
          <a:xfrm flipH="1" flipV="1">
            <a:off x="7607983" y="3594062"/>
            <a:ext cx="8542" cy="691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08">
            <a:hlinkClick r:id="rId1" tooltip="The DS teams labels the received videos and images"/>
            <a:hlinkHover r:id="" action="ppaction://noaction" highlightClick="1"/>
          </p:cNvPr>
          <p:cNvSpPr/>
          <p:nvPr/>
        </p:nvSpPr>
        <p:spPr>
          <a:xfrm>
            <a:off x="7003258" y="1817698"/>
            <a:ext cx="1195339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系统定时自动标注新增截图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Rectangle: Rounded Corners 109">
            <a:hlinkClick r:id="rId1" tooltip="Tapes ESD tape on the inner box for seal."/>
            <a:hlinkHover r:id="" action="ppaction://noaction" highlightClick="1"/>
          </p:cNvPr>
          <p:cNvSpPr/>
          <p:nvPr/>
        </p:nvSpPr>
        <p:spPr>
          <a:xfrm>
            <a:off x="7009044" y="4292259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YOLOv8</a:t>
            </a: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检测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贴静电胶带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Rectangle: Rounded Corners 110">
            <a:hlinkClick r:id="rId1" tooltip="The camera’1 scans the batch label on the box"/>
            <a:hlinkHover r:id="" action="ppaction://noaction" highlightClick="1"/>
          </p:cNvPr>
          <p:cNvSpPr/>
          <p:nvPr/>
        </p:nvSpPr>
        <p:spPr>
          <a:xfrm>
            <a:off x="7005180" y="5530860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灰度差检测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判断画面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动静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Rectangle: Rounded Corners 111">
            <a:hlinkClick r:id="rId1" tooltip="The user decides wether the system is right or not"/>
            <a:hlinkHover r:id="" action="ppaction://noaction" highlightClick="1"/>
          </p:cNvPr>
          <p:cNvSpPr/>
          <p:nvPr/>
        </p:nvSpPr>
        <p:spPr>
          <a:xfrm>
            <a:off x="8375399" y="3052219"/>
            <a:ext cx="1195338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员工观看视频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并酌情截图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Rectangle: Rounded Corners 112">
            <a:hlinkClick r:id="rId1" tooltip="Verifying that the bag seal does not separate by attempting to pull the bag open."/>
            <a:hlinkHover r:id="" action="ppaction://noaction" highlightClick="1"/>
          </p:cNvPr>
          <p:cNvSpPr/>
          <p:nvPr/>
        </p:nvSpPr>
        <p:spPr>
          <a:xfrm>
            <a:off x="8381167" y="4291048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YOLOv8</a:t>
            </a: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检测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检查包装密封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Rectangle: Rounded Corners 113">
            <a:hlinkClick r:id="rId1" tooltip="Takes out the desiccant and HIC from the drying oven, then place them into MBB."/>
            <a:hlinkHover r:id="" action="ppaction://noaction" highlightClick="1"/>
          </p:cNvPr>
          <p:cNvSpPr/>
          <p:nvPr/>
        </p:nvSpPr>
        <p:spPr>
          <a:xfrm>
            <a:off x="9748061" y="4291048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YOLOv8</a:t>
            </a: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检测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放干燥剂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Straight Arrow Connector 114"/>
          <p:cNvCxnSpPr>
            <a:stCxn id="9" idx="1"/>
            <a:endCxn id="6" idx="3"/>
          </p:cNvCxnSpPr>
          <p:nvPr/>
        </p:nvCxnSpPr>
        <p:spPr>
          <a:xfrm flipH="1">
            <a:off x="8204383" y="4491498"/>
            <a:ext cx="176784" cy="1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5"/>
          <p:cNvCxnSpPr>
            <a:stCxn id="10" idx="1"/>
            <a:endCxn id="9" idx="3"/>
          </p:cNvCxnSpPr>
          <p:nvPr/>
        </p:nvCxnSpPr>
        <p:spPr>
          <a:xfrm flipH="1">
            <a:off x="9576506" y="4491498"/>
            <a:ext cx="1715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17">
            <a:hlinkClick r:id="rId1" tooltip="The more common product, requires three steps"/>
            <a:hlinkHover r:id="" action="ppaction://noaction" highlightClick="1"/>
          </p:cNvPr>
          <p:cNvSpPr txBox="1"/>
          <p:nvPr/>
        </p:nvSpPr>
        <p:spPr>
          <a:xfrm>
            <a:off x="9107510" y="4749594"/>
            <a:ext cx="129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TR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型号流程→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TextBox 118"/>
          <p:cNvSpPr txBox="1"/>
          <p:nvPr/>
        </p:nvSpPr>
        <p:spPr>
          <a:xfrm>
            <a:off x="8097432" y="4206241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TextBox 119"/>
          <p:cNvSpPr txBox="1"/>
          <p:nvPr/>
        </p:nvSpPr>
        <p:spPr>
          <a:xfrm>
            <a:off x="9466985" y="4206241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Rectangle: Rounded Corners 120">
            <a:hlinkClick r:id="rId1" tooltip="Alarm light turns red"/>
            <a:hlinkHover r:id="" action="ppaction://noaction" highlightClick="1"/>
          </p:cNvPr>
          <p:cNvSpPr/>
          <p:nvPr/>
        </p:nvSpPr>
        <p:spPr>
          <a:xfrm>
            <a:off x="9748061" y="3052219"/>
            <a:ext cx="1195339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声光报警启动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系统界面弹出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7" name="Straight Arrow Connector 121"/>
          <p:cNvCxnSpPr>
            <a:stCxn id="10" idx="0"/>
            <a:endCxn id="16" idx="2"/>
          </p:cNvCxnSpPr>
          <p:nvPr/>
        </p:nvCxnSpPr>
        <p:spPr>
          <a:xfrm flipV="1">
            <a:off x="10345731" y="3453118"/>
            <a:ext cx="0" cy="837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23"/>
          <p:cNvCxnSpPr/>
          <p:nvPr/>
        </p:nvCxnSpPr>
        <p:spPr>
          <a:xfrm flipH="1" flipV="1">
            <a:off x="8964229" y="3600979"/>
            <a:ext cx="8542" cy="691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24">
            <a:hlinkClick r:id="rId1" tooltip="The DS team trains the model based on the labeled data"/>
            <a:hlinkHover r:id="" action="ppaction://noaction" highlightClick="1"/>
          </p:cNvPr>
          <p:cNvSpPr/>
          <p:nvPr/>
        </p:nvSpPr>
        <p:spPr>
          <a:xfrm>
            <a:off x="8380600" y="1813376"/>
            <a:ext cx="1191306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系统管理人员人工修正标注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0" name="Group 125"/>
          <p:cNvGrpSpPr/>
          <p:nvPr/>
        </p:nvGrpSpPr>
        <p:grpSpPr>
          <a:xfrm>
            <a:off x="8741001" y="3871998"/>
            <a:ext cx="477345" cy="403037"/>
            <a:chOff x="8615628" y="4065184"/>
            <a:chExt cx="477345" cy="40303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628" y="4096070"/>
              <a:ext cx="477345" cy="3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127"/>
            <p:cNvSpPr txBox="1"/>
            <p:nvPr/>
          </p:nvSpPr>
          <p:spPr>
            <a:xfrm>
              <a:off x="8681179" y="4065184"/>
              <a:ext cx="362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×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23" name="Straight Arrow Connector 129"/>
          <p:cNvCxnSpPr>
            <a:stCxn id="29" idx="0"/>
            <a:endCxn id="5" idx="2"/>
          </p:cNvCxnSpPr>
          <p:nvPr/>
        </p:nvCxnSpPr>
        <p:spPr>
          <a:xfrm flipH="1" flipV="1">
            <a:off x="7600928" y="2218597"/>
            <a:ext cx="2632" cy="83224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0"/>
          <p:cNvCxnSpPr>
            <a:stCxn id="19" idx="3"/>
            <a:endCxn id="25" idx="1"/>
          </p:cNvCxnSpPr>
          <p:nvPr/>
        </p:nvCxnSpPr>
        <p:spPr>
          <a:xfrm>
            <a:off x="9571906" y="2013826"/>
            <a:ext cx="178202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131">
            <a:hlinkClick r:id="rId1" tooltip="The DS team quantizes the trained model and send it back to the computer"/>
            <a:hlinkHover r:id="" action="ppaction://noaction" highlightClick="1"/>
          </p:cNvPr>
          <p:cNvSpPr/>
          <p:nvPr/>
        </p:nvSpPr>
        <p:spPr>
          <a:xfrm>
            <a:off x="9750108" y="1813376"/>
            <a:ext cx="1186967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系统训练并量化模型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TextBox 132">
            <a:hlinkClick r:id="rId1" tooltip="The less common product, requires one step"/>
            <a:hlinkHover r:id="" action="ppaction://noaction" highlightClick="1"/>
          </p:cNvPr>
          <p:cNvSpPr txBox="1"/>
          <p:nvPr/>
        </p:nvSpPr>
        <p:spPr>
          <a:xfrm>
            <a:off x="7600928" y="4749594"/>
            <a:ext cx="1341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型号流程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Rectangle: Rounded Corners 133">
            <a:hlinkClick r:id="rId1" tooltip="The system identifies the model of the product"/>
            <a:hlinkHover r:id="" action="ppaction://noaction" highlightClick="1"/>
          </p:cNvPr>
          <p:cNvSpPr/>
          <p:nvPr/>
        </p:nvSpPr>
        <p:spPr>
          <a:xfrm>
            <a:off x="8377303" y="5530861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YOLOv8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扫描产品型号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8" name="Straight Arrow Connector 134"/>
          <p:cNvCxnSpPr>
            <a:stCxn id="7" idx="3"/>
            <a:endCxn id="27" idx="1"/>
          </p:cNvCxnSpPr>
          <p:nvPr/>
        </p:nvCxnSpPr>
        <p:spPr>
          <a:xfrm>
            <a:off x="8200519" y="5731310"/>
            <a:ext cx="17678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135">
            <a:hlinkClick r:id="rId1" tooltip="The system send the video or images to the server"/>
            <a:hlinkHover r:id="" action="ppaction://noaction" highlightClick="1"/>
          </p:cNvPr>
          <p:cNvSpPr/>
          <p:nvPr/>
        </p:nvSpPr>
        <p:spPr>
          <a:xfrm>
            <a:off x="7005890" y="3050839"/>
            <a:ext cx="1195339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系统重新或继续阶段检测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TextBox 138"/>
          <p:cNvSpPr txBox="1"/>
          <p:nvPr/>
        </p:nvSpPr>
        <p:spPr>
          <a:xfrm>
            <a:off x="6720462" y="4206941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1" name="Group 139"/>
          <p:cNvGrpSpPr/>
          <p:nvPr/>
        </p:nvGrpSpPr>
        <p:grpSpPr>
          <a:xfrm>
            <a:off x="10114304" y="3866635"/>
            <a:ext cx="451568" cy="400899"/>
            <a:chOff x="5745033" y="4747317"/>
            <a:chExt cx="451568" cy="400899"/>
          </a:xfrm>
        </p:grpSpPr>
        <p:pic>
          <p:nvPicPr>
            <p:cNvPr id="32" name="Picture 1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5033" y="4747317"/>
              <a:ext cx="451568" cy="400899"/>
            </a:xfrm>
            <a:prstGeom prst="rect">
              <a:avLst/>
            </a:prstGeom>
          </p:spPr>
        </p:pic>
        <p:sp>
          <p:nvSpPr>
            <p:cNvPr id="33" name="TextBox 141"/>
            <p:cNvSpPr txBox="1"/>
            <p:nvPr/>
          </p:nvSpPr>
          <p:spPr>
            <a:xfrm>
              <a:off x="5809463" y="4760926"/>
              <a:ext cx="362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×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34" name="Connector: Elbow 142"/>
          <p:cNvCxnSpPr>
            <a:stCxn id="42" idx="0"/>
            <a:endCxn id="10" idx="2"/>
          </p:cNvCxnSpPr>
          <p:nvPr/>
        </p:nvCxnSpPr>
        <p:spPr>
          <a:xfrm rot="16200000" flipV="1">
            <a:off x="9929069" y="5108609"/>
            <a:ext cx="835526" cy="22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43"/>
          <p:cNvCxnSpPr>
            <a:stCxn id="5" idx="3"/>
            <a:endCxn id="19" idx="1"/>
          </p:cNvCxnSpPr>
          <p:nvPr/>
        </p:nvCxnSpPr>
        <p:spPr>
          <a:xfrm flipV="1">
            <a:off x="8198597" y="2013826"/>
            <a:ext cx="182003" cy="432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144"/>
          <p:cNvCxnSpPr>
            <a:stCxn id="25" idx="3"/>
            <a:endCxn id="10" idx="3"/>
          </p:cNvCxnSpPr>
          <p:nvPr/>
        </p:nvCxnSpPr>
        <p:spPr>
          <a:xfrm>
            <a:off x="10937075" y="2013826"/>
            <a:ext cx="6325" cy="2477672"/>
          </a:xfrm>
          <a:prstGeom prst="bentConnector3">
            <a:avLst>
              <a:gd name="adj1" fmla="val 3714229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5"/>
          <p:cNvSpPr txBox="1"/>
          <p:nvPr/>
        </p:nvSpPr>
        <p:spPr>
          <a:xfrm>
            <a:off x="5145570" y="1844943"/>
            <a:ext cx="1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70AD47"/>
                </a:solidFill>
                <a:latin typeface="等线" panose="02010600030101010101" charset="-122"/>
                <a:ea typeface="等线" panose="02010600030101010101" charset="-122"/>
              </a:rPr>
              <a:t>后台更新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TextBox 146"/>
          <p:cNvSpPr txBox="1"/>
          <p:nvPr/>
        </p:nvSpPr>
        <p:spPr>
          <a:xfrm>
            <a:off x="5113394" y="3075089"/>
            <a:ext cx="12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交互逻辑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TextBox 147"/>
          <p:cNvSpPr txBox="1"/>
          <p:nvPr/>
        </p:nvSpPr>
        <p:spPr>
          <a:xfrm>
            <a:off x="5108328" y="4301346"/>
            <a:ext cx="110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操作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0" name="Straight Connector 148"/>
          <p:cNvCxnSpPr/>
          <p:nvPr/>
        </p:nvCxnSpPr>
        <p:spPr>
          <a:xfrm flipH="1">
            <a:off x="7602244" y="3604366"/>
            <a:ext cx="2737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49"/>
          <p:cNvSpPr txBox="1"/>
          <p:nvPr/>
        </p:nvSpPr>
        <p:spPr>
          <a:xfrm>
            <a:off x="5124813" y="5544695"/>
            <a:ext cx="11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ED7D31"/>
                </a:solidFill>
                <a:latin typeface="等线" panose="02010600030101010101" charset="-122"/>
                <a:ea typeface="等线" panose="02010600030101010101" charset="-122"/>
              </a:rPr>
              <a:t>扫描识别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Rectangle: Rounded Corners 150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9750262" y="5527473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视频录制开启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报警灯变绿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3" name="Straight Arrow Connector 151"/>
          <p:cNvCxnSpPr>
            <a:stCxn id="27" idx="3"/>
            <a:endCxn id="42" idx="1"/>
          </p:cNvCxnSpPr>
          <p:nvPr/>
        </p:nvCxnSpPr>
        <p:spPr>
          <a:xfrm flipV="1">
            <a:off x="9572642" y="5727923"/>
            <a:ext cx="177620" cy="3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152"/>
          <p:cNvCxnSpPr>
            <a:stCxn id="42" idx="0"/>
            <a:endCxn id="6" idx="2"/>
          </p:cNvCxnSpPr>
          <p:nvPr/>
        </p:nvCxnSpPr>
        <p:spPr>
          <a:xfrm rot="16200000" flipV="1">
            <a:off x="8560166" y="3739707"/>
            <a:ext cx="834315" cy="2741218"/>
          </a:xfrm>
          <a:prstGeom prst="bentConnector3">
            <a:avLst>
              <a:gd name="adj1" fmla="val 15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53"/>
          <p:cNvGrpSpPr/>
          <p:nvPr/>
        </p:nvGrpSpPr>
        <p:grpSpPr>
          <a:xfrm>
            <a:off x="7427194" y="3865092"/>
            <a:ext cx="362493" cy="399636"/>
            <a:chOff x="5942548" y="4201042"/>
            <a:chExt cx="362493" cy="399636"/>
          </a:xfrm>
        </p:grpSpPr>
        <p:pic>
          <p:nvPicPr>
            <p:cNvPr id="46" name="Picture 1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046" y="4201042"/>
              <a:ext cx="315501" cy="399636"/>
            </a:xfrm>
            <a:prstGeom prst="rect">
              <a:avLst/>
            </a:prstGeom>
          </p:spPr>
        </p:pic>
        <p:sp>
          <p:nvSpPr>
            <p:cNvPr id="47" name="TextBox 155"/>
            <p:cNvSpPr txBox="1"/>
            <p:nvPr/>
          </p:nvSpPr>
          <p:spPr>
            <a:xfrm>
              <a:off x="5942548" y="4204704"/>
              <a:ext cx="362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48" name="Straight Arrow Connector 156"/>
          <p:cNvCxnSpPr>
            <a:stCxn id="8" idx="1"/>
            <a:endCxn id="29" idx="3"/>
          </p:cNvCxnSpPr>
          <p:nvPr/>
        </p:nvCxnSpPr>
        <p:spPr>
          <a:xfrm flipH="1" flipV="1">
            <a:off x="8201229" y="3251289"/>
            <a:ext cx="174170" cy="1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57"/>
          <p:cNvCxnSpPr>
            <a:stCxn id="16" idx="1"/>
            <a:endCxn id="8" idx="3"/>
          </p:cNvCxnSpPr>
          <p:nvPr/>
        </p:nvCxnSpPr>
        <p:spPr>
          <a:xfrm flipH="1">
            <a:off x="9570737" y="3252669"/>
            <a:ext cx="177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158"/>
          <p:cNvCxnSpPr/>
          <p:nvPr/>
        </p:nvCxnSpPr>
        <p:spPr>
          <a:xfrm>
            <a:off x="5233701" y="5118926"/>
            <a:ext cx="61664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59"/>
          <p:cNvCxnSpPr/>
          <p:nvPr/>
        </p:nvCxnSpPr>
        <p:spPr>
          <a:xfrm>
            <a:off x="5233701" y="3851593"/>
            <a:ext cx="61664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60"/>
          <p:cNvCxnSpPr/>
          <p:nvPr/>
        </p:nvCxnSpPr>
        <p:spPr>
          <a:xfrm>
            <a:off x="5233701" y="2625335"/>
            <a:ext cx="61664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211"/>
          <p:cNvGrpSpPr/>
          <p:nvPr/>
        </p:nvGrpSpPr>
        <p:grpSpPr>
          <a:xfrm>
            <a:off x="749726" y="1885491"/>
            <a:ext cx="3812097" cy="3932204"/>
            <a:chOff x="742262" y="2813095"/>
            <a:chExt cx="3116062" cy="3214239"/>
          </a:xfrm>
        </p:grpSpPr>
        <p:sp>
          <p:nvSpPr>
            <p:cNvPr id="54" name="Rectangle: Rounded Corners 163"/>
            <p:cNvSpPr/>
            <p:nvPr/>
          </p:nvSpPr>
          <p:spPr>
            <a:xfrm>
              <a:off x="2508381" y="3819295"/>
              <a:ext cx="958434" cy="549823"/>
            </a:xfrm>
            <a:prstGeom prst="roundRect">
              <a:avLst>
                <a:gd name="adj" fmla="val 573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55" name="Picture 210" descr="A person holding a box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959" y="3851593"/>
              <a:ext cx="893273" cy="482460"/>
            </a:xfrm>
            <a:prstGeom prst="rect">
              <a:avLst/>
            </a:prstGeom>
          </p:spPr>
        </p:pic>
        <p:sp>
          <p:nvSpPr>
            <p:cNvPr id="56" name="Flowchart: Connector 162"/>
            <p:cNvSpPr/>
            <p:nvPr/>
          </p:nvSpPr>
          <p:spPr>
            <a:xfrm>
              <a:off x="3187994" y="5545743"/>
              <a:ext cx="198832" cy="198833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Rectangle 164"/>
            <p:cNvSpPr/>
            <p:nvPr/>
          </p:nvSpPr>
          <p:spPr>
            <a:xfrm>
              <a:off x="2177032" y="3082158"/>
              <a:ext cx="48273" cy="150547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Rectangle 165"/>
            <p:cNvSpPr/>
            <p:nvPr/>
          </p:nvSpPr>
          <p:spPr>
            <a:xfrm>
              <a:off x="1283998" y="3348969"/>
              <a:ext cx="941306" cy="514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Action Button: Video 166">
              <a:hlinkClick r:id="" action="ppaction://noaction" highlightClick="1"/>
            </p:cNvPr>
            <p:cNvSpPr/>
            <p:nvPr/>
          </p:nvSpPr>
          <p:spPr>
            <a:xfrm rot="5400000">
              <a:off x="1223350" y="3324044"/>
              <a:ext cx="229297" cy="241364"/>
            </a:xfrm>
            <a:prstGeom prst="actionButtonMovi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0" name="Group 167"/>
            <p:cNvGrpSpPr/>
            <p:nvPr/>
          </p:nvGrpSpPr>
          <p:grpSpPr>
            <a:xfrm>
              <a:off x="742262" y="4587631"/>
              <a:ext cx="3116062" cy="435044"/>
              <a:chOff x="2490724" y="3116019"/>
              <a:chExt cx="2466277" cy="604828"/>
            </a:xfrm>
          </p:grpSpPr>
          <p:sp>
            <p:nvSpPr>
              <p:cNvPr id="61" name="Trapezoid 201"/>
              <p:cNvSpPr/>
              <p:nvPr/>
            </p:nvSpPr>
            <p:spPr>
              <a:xfrm>
                <a:off x="2490724" y="3116019"/>
                <a:ext cx="2466277" cy="559109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2" name="Rectangle 202"/>
              <p:cNvSpPr/>
              <p:nvPr/>
            </p:nvSpPr>
            <p:spPr>
              <a:xfrm>
                <a:off x="2490724" y="3675128"/>
                <a:ext cx="2466276" cy="457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63" name="Rectangle 168"/>
            <p:cNvSpPr/>
            <p:nvPr/>
          </p:nvSpPr>
          <p:spPr>
            <a:xfrm>
              <a:off x="2790158" y="4730124"/>
              <a:ext cx="394876" cy="3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Rectangle 169"/>
            <p:cNvSpPr/>
            <p:nvPr/>
          </p:nvSpPr>
          <p:spPr>
            <a:xfrm>
              <a:off x="752764" y="5021410"/>
              <a:ext cx="44778" cy="10059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Rectangle 170"/>
            <p:cNvSpPr/>
            <p:nvPr/>
          </p:nvSpPr>
          <p:spPr>
            <a:xfrm>
              <a:off x="3800739" y="5021410"/>
              <a:ext cx="44778" cy="10059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Rectangle 171"/>
            <p:cNvSpPr/>
            <p:nvPr/>
          </p:nvSpPr>
          <p:spPr>
            <a:xfrm>
              <a:off x="841987" y="5021409"/>
              <a:ext cx="44778" cy="572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Rectangle 172"/>
            <p:cNvSpPr/>
            <p:nvPr/>
          </p:nvSpPr>
          <p:spPr>
            <a:xfrm>
              <a:off x="3690856" y="5021409"/>
              <a:ext cx="44778" cy="5721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8" name="Rectangle 173"/>
            <p:cNvSpPr/>
            <p:nvPr/>
          </p:nvSpPr>
          <p:spPr>
            <a:xfrm>
              <a:off x="886766" y="5044887"/>
              <a:ext cx="2804090" cy="901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9" name="Group 174"/>
            <p:cNvGrpSpPr/>
            <p:nvPr/>
          </p:nvGrpSpPr>
          <p:grpSpPr>
            <a:xfrm>
              <a:off x="3422854" y="5062248"/>
              <a:ext cx="328564" cy="752031"/>
              <a:chOff x="2959815" y="3785600"/>
              <a:chExt cx="456792" cy="1045525"/>
            </a:xfrm>
          </p:grpSpPr>
          <p:sp>
            <p:nvSpPr>
              <p:cNvPr id="70" name="Trapezoid 193"/>
              <p:cNvSpPr/>
              <p:nvPr/>
            </p:nvSpPr>
            <p:spPr>
              <a:xfrm>
                <a:off x="2959816" y="3785600"/>
                <a:ext cx="456791" cy="201977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1" name="Rectangle 194"/>
              <p:cNvSpPr/>
              <p:nvPr/>
            </p:nvSpPr>
            <p:spPr>
              <a:xfrm>
                <a:off x="2959815" y="3987577"/>
                <a:ext cx="456791" cy="84354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2" name="Flowchart: Connector 195"/>
              <p:cNvSpPr/>
              <p:nvPr/>
            </p:nvSpPr>
            <p:spPr>
              <a:xfrm>
                <a:off x="3339340" y="4011884"/>
                <a:ext cx="45719" cy="4571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3" name="Rectangle 196"/>
              <p:cNvSpPr/>
              <p:nvPr/>
            </p:nvSpPr>
            <p:spPr>
              <a:xfrm>
                <a:off x="2991359" y="4166694"/>
                <a:ext cx="393699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4" name="Rectangle 197"/>
              <p:cNvSpPr/>
              <p:nvPr/>
            </p:nvSpPr>
            <p:spPr>
              <a:xfrm>
                <a:off x="2991359" y="4093308"/>
                <a:ext cx="112191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5" name="Rectangle 198"/>
              <p:cNvSpPr/>
              <p:nvPr/>
            </p:nvSpPr>
            <p:spPr>
              <a:xfrm>
                <a:off x="2991360" y="4318144"/>
                <a:ext cx="393698" cy="473931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schemeClr val="bg1">
                    <a:lumMod val="85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6" name="Rectangle 199"/>
              <p:cNvSpPr/>
              <p:nvPr/>
            </p:nvSpPr>
            <p:spPr>
              <a:xfrm>
                <a:off x="3135094" y="4093308"/>
                <a:ext cx="112191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7" name="Rectangle 200"/>
              <p:cNvSpPr/>
              <p:nvPr/>
            </p:nvSpPr>
            <p:spPr>
              <a:xfrm>
                <a:off x="3272867" y="4093308"/>
                <a:ext cx="112191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78" name="Rectangle 175"/>
            <p:cNvSpPr/>
            <p:nvPr/>
          </p:nvSpPr>
          <p:spPr>
            <a:xfrm>
              <a:off x="752765" y="5424834"/>
              <a:ext cx="3092754" cy="901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79" name="Group 176"/>
            <p:cNvGrpSpPr/>
            <p:nvPr/>
          </p:nvGrpSpPr>
          <p:grpSpPr>
            <a:xfrm>
              <a:off x="2572883" y="4786929"/>
              <a:ext cx="796921" cy="178164"/>
              <a:chOff x="1891438" y="3404531"/>
              <a:chExt cx="966064" cy="247696"/>
            </a:xfrm>
          </p:grpSpPr>
          <p:sp>
            <p:nvSpPr>
              <p:cNvPr id="80" name="Trapezoid 191"/>
              <p:cNvSpPr/>
              <p:nvPr/>
            </p:nvSpPr>
            <p:spPr>
              <a:xfrm>
                <a:off x="1891440" y="3404531"/>
                <a:ext cx="966062" cy="201977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----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1" name="Rectangle 192"/>
              <p:cNvSpPr/>
              <p:nvPr/>
            </p:nvSpPr>
            <p:spPr>
              <a:xfrm>
                <a:off x="1891438" y="3606508"/>
                <a:ext cx="966062" cy="457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82" name="Oval 177"/>
            <p:cNvSpPr/>
            <p:nvPr/>
          </p:nvSpPr>
          <p:spPr>
            <a:xfrm rot="10800000">
              <a:off x="3428862" y="4773677"/>
              <a:ext cx="131543" cy="1856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|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Trapezoid 178"/>
            <p:cNvSpPr/>
            <p:nvPr/>
          </p:nvSpPr>
          <p:spPr>
            <a:xfrm>
              <a:off x="953792" y="4465404"/>
              <a:ext cx="815492" cy="279153"/>
            </a:xfrm>
            <a:prstGeom prst="trapezoid">
              <a:avLst/>
            </a:prstGeom>
            <a:solidFill>
              <a:srgbClr val="BCAE6F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Rectangle 179"/>
            <p:cNvSpPr/>
            <p:nvPr/>
          </p:nvSpPr>
          <p:spPr>
            <a:xfrm>
              <a:off x="953792" y="4744557"/>
              <a:ext cx="815492" cy="116558"/>
            </a:xfrm>
            <a:prstGeom prst="rect">
              <a:avLst/>
            </a:prstGeom>
            <a:solidFill>
              <a:srgbClr val="8F81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Trapezoid 180"/>
            <p:cNvSpPr/>
            <p:nvPr/>
          </p:nvSpPr>
          <p:spPr>
            <a:xfrm>
              <a:off x="1165725" y="4493451"/>
              <a:ext cx="396854" cy="12243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--------</a:t>
              </a: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Flowchart: Connector 181"/>
            <p:cNvSpPr/>
            <p:nvPr/>
          </p:nvSpPr>
          <p:spPr>
            <a:xfrm>
              <a:off x="1141753" y="3070188"/>
              <a:ext cx="198776" cy="198776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Trapezoid 182"/>
            <p:cNvSpPr/>
            <p:nvPr/>
          </p:nvSpPr>
          <p:spPr>
            <a:xfrm>
              <a:off x="2790158" y="4557680"/>
              <a:ext cx="394877" cy="168823"/>
            </a:xfrm>
            <a:prstGeom prst="trapezoid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Trapezoid 183"/>
            <p:cNvSpPr/>
            <p:nvPr/>
          </p:nvSpPr>
          <p:spPr>
            <a:xfrm>
              <a:off x="2898310" y="4369117"/>
              <a:ext cx="178574" cy="235864"/>
            </a:xfrm>
            <a:prstGeom prst="trapezoid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Flowchart: Connector 184"/>
            <p:cNvSpPr/>
            <p:nvPr/>
          </p:nvSpPr>
          <p:spPr>
            <a:xfrm>
              <a:off x="3183465" y="5193172"/>
              <a:ext cx="198776" cy="198776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Flowchart: Connector 185"/>
            <p:cNvSpPr/>
            <p:nvPr/>
          </p:nvSpPr>
          <p:spPr>
            <a:xfrm>
              <a:off x="2090035" y="2813095"/>
              <a:ext cx="198776" cy="198776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Flowchart: Connector 186"/>
            <p:cNvSpPr/>
            <p:nvPr/>
          </p:nvSpPr>
          <p:spPr>
            <a:xfrm>
              <a:off x="1360870" y="3066807"/>
              <a:ext cx="198776" cy="198776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pic>
          <p:nvPicPr>
            <p:cNvPr id="92" name="Picture 18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3996" y="5681919"/>
              <a:ext cx="282620" cy="105793"/>
            </a:xfrm>
            <a:prstGeom prst="rect">
              <a:avLst/>
            </a:prstGeom>
          </p:spPr>
        </p:pic>
        <p:pic>
          <p:nvPicPr>
            <p:cNvPr id="93" name="Picture 1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0611" y="3044756"/>
              <a:ext cx="309386" cy="200785"/>
            </a:xfrm>
            <a:prstGeom prst="rect">
              <a:avLst/>
            </a:prstGeom>
          </p:spPr>
        </p:pic>
        <p:sp>
          <p:nvSpPr>
            <p:cNvPr id="94" name="Flowchart: Connector 190"/>
            <p:cNvSpPr/>
            <p:nvPr/>
          </p:nvSpPr>
          <p:spPr>
            <a:xfrm>
              <a:off x="3295780" y="4193372"/>
              <a:ext cx="198776" cy="198776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5" name="Rectangle 204"/>
          <p:cNvSpPr/>
          <p:nvPr/>
        </p:nvSpPr>
        <p:spPr>
          <a:xfrm>
            <a:off x="520116" y="1196439"/>
            <a:ext cx="4254251" cy="5345025"/>
          </a:xfrm>
          <a:prstGeom prst="rect">
            <a:avLst/>
          </a:prstGeom>
          <a:noFill/>
          <a:ln w="19050">
            <a:solidFill>
              <a:srgbClr val="425B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6" name="TextBox 205"/>
          <p:cNvSpPr txBox="1"/>
          <p:nvPr/>
        </p:nvSpPr>
        <p:spPr>
          <a:xfrm>
            <a:off x="1953955" y="974732"/>
            <a:ext cx="1461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工站示意图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7" name="Rectangle 206"/>
          <p:cNvSpPr/>
          <p:nvPr/>
        </p:nvSpPr>
        <p:spPr>
          <a:xfrm>
            <a:off x="4967904" y="1196439"/>
            <a:ext cx="6641049" cy="5345025"/>
          </a:xfrm>
          <a:prstGeom prst="rect">
            <a:avLst/>
          </a:prstGeom>
          <a:noFill/>
          <a:ln w="19050">
            <a:solidFill>
              <a:srgbClr val="425B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TextBox 207"/>
          <p:cNvSpPr txBox="1"/>
          <p:nvPr/>
        </p:nvSpPr>
        <p:spPr>
          <a:xfrm>
            <a:off x="7729182" y="974732"/>
            <a:ext cx="14614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系统流程图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9" name="TextBox 208"/>
          <p:cNvSpPr txBox="1"/>
          <p:nvPr/>
        </p:nvSpPr>
        <p:spPr>
          <a:xfrm>
            <a:off x="5108328" y="1246992"/>
            <a:ext cx="181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—— </a:t>
            </a:r>
            <a:r>
              <a:rPr lang="zh-CN" altLang="en-US" sz="1200" b="1" dirty="0"/>
              <a:t>实时监测系统</a:t>
            </a:r>
            <a:endParaRPr lang="en-US" altLang="zh-CN" sz="1200" b="1" dirty="0"/>
          </a:p>
          <a:p>
            <a:r>
              <a:rPr lang="en-US" altLang="zh-CN" sz="1200" b="1" dirty="0"/>
              <a:t>……  </a:t>
            </a:r>
            <a:r>
              <a:rPr lang="zh-CN" altLang="en-US" sz="1200" b="1" dirty="0"/>
              <a:t>自动更新系统</a:t>
            </a:r>
            <a:endParaRPr lang="zh-CN" altLang="en-US" sz="1200" b="1" dirty="0"/>
          </a:p>
        </p:txBody>
      </p:sp>
      <p:cxnSp>
        <p:nvCxnSpPr>
          <p:cNvPr id="100" name="Connector: Elbow 213"/>
          <p:cNvCxnSpPr>
            <a:stCxn id="27" idx="2"/>
            <a:endCxn id="7" idx="2"/>
          </p:cNvCxnSpPr>
          <p:nvPr/>
        </p:nvCxnSpPr>
        <p:spPr>
          <a:xfrm rot="5400000" flipH="1">
            <a:off x="8288911" y="5245699"/>
            <a:ext cx="1" cy="137212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221"/>
          <p:cNvSpPr txBox="1"/>
          <p:nvPr/>
        </p:nvSpPr>
        <p:spPr>
          <a:xfrm>
            <a:off x="9466974" y="5439513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" name="TextBox 222"/>
          <p:cNvSpPr txBox="1"/>
          <p:nvPr/>
        </p:nvSpPr>
        <p:spPr>
          <a:xfrm>
            <a:off x="8085895" y="5450815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3" name="TextBox 223"/>
          <p:cNvSpPr txBox="1"/>
          <p:nvPr/>
        </p:nvSpPr>
        <p:spPr>
          <a:xfrm>
            <a:off x="8104626" y="5883268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04" name="Connector: Elbow 225"/>
          <p:cNvCxnSpPr>
            <a:stCxn id="6" idx="1"/>
            <a:endCxn id="7" idx="1"/>
          </p:cNvCxnSpPr>
          <p:nvPr/>
        </p:nvCxnSpPr>
        <p:spPr>
          <a:xfrm rot="10800000" flipV="1">
            <a:off x="7005180" y="4492708"/>
            <a:ext cx="3864" cy="1238601"/>
          </a:xfrm>
          <a:prstGeom prst="bentConnector3">
            <a:avLst>
              <a:gd name="adj1" fmla="val 60161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230"/>
          <p:cNvCxnSpPr>
            <a:stCxn id="25" idx="3"/>
            <a:endCxn id="27" idx="0"/>
          </p:cNvCxnSpPr>
          <p:nvPr/>
        </p:nvCxnSpPr>
        <p:spPr>
          <a:xfrm flipH="1">
            <a:off x="8974973" y="2013826"/>
            <a:ext cx="1962102" cy="3517035"/>
          </a:xfrm>
          <a:prstGeom prst="bentConnector4">
            <a:avLst>
              <a:gd name="adj1" fmla="val -11651"/>
              <a:gd name="adj2" fmla="val 91975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09" name="Rectangle: Rounded Corners 508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3457387" y="3033257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视频录制开启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报警灯变绿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3" name="Rectangle: Rounded Corners 512">
            <a:hlinkClick r:id="rId1" tooltip="The camera’1 scans the batch label on the box"/>
            <a:hlinkHover r:id="" action="ppaction://noaction" highlightClick="1"/>
          </p:cNvPr>
          <p:cNvSpPr/>
          <p:nvPr/>
        </p:nvSpPr>
        <p:spPr>
          <a:xfrm>
            <a:off x="172659" y="3033259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灰度差检测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判断画面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动静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4" name="Rectangle: Rounded Corners 513">
            <a:hlinkClick r:id="rId1" tooltip="The system identifies the model of the product"/>
            <a:hlinkHover r:id="" action="ppaction://noaction" highlightClick="1"/>
          </p:cNvPr>
          <p:cNvSpPr/>
          <p:nvPr/>
        </p:nvSpPr>
        <p:spPr>
          <a:xfrm>
            <a:off x="1815023" y="3033258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YOLOv8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扫描产品型号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5" name="Rectangle: Rounded Corners 514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5099751" y="3033256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YOLOv8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工人操作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6" name="Rectangle: Rounded Corners 515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6742115" y="3033256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YOLOv8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工人操作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7" name="Rectangle: Rounded Corners 516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8384479" y="3033255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YOLOv8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工人操作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9" name="Rectangle: Rounded Corners 518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5916497" y="3849977"/>
            <a:ext cx="1195339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声光报警启动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系统界面弹出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20" name="Rectangle: Rounded Corners 519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7558860" y="3849977"/>
            <a:ext cx="1195339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声光报警启动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系统界面弹出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22" name="Rectangle: Rounded Corners 521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3457386" y="4640303"/>
            <a:ext cx="1195339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系统定时自动标注新增截图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23" name="Rectangle: Rounded Corners 522">
            <a:hlinkClick r:id="rId1" tooltip="The user decides wether the system is right or not"/>
            <a:hlinkHover r:id="" action="ppaction://noaction" highlightClick="1"/>
          </p:cNvPr>
          <p:cNvSpPr/>
          <p:nvPr/>
        </p:nvSpPr>
        <p:spPr>
          <a:xfrm>
            <a:off x="5916498" y="4646622"/>
            <a:ext cx="1195338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员工观看视频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并酌情截图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4" name="Rectangle: Rounded Corners 523">
            <a:hlinkClick r:id="rId1" tooltip="The user decides wether the system is right or not"/>
            <a:hlinkHover r:id="" action="ppaction://noaction" highlightClick="1"/>
          </p:cNvPr>
          <p:cNvSpPr/>
          <p:nvPr/>
        </p:nvSpPr>
        <p:spPr>
          <a:xfrm>
            <a:off x="7558861" y="4646622"/>
            <a:ext cx="1195338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员工观看视频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并酌情截图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6" name="Rectangle: Rounded Corners 525">
            <a:hlinkClick r:id="rId1" tooltip="The DS teams labels the received videos and images"/>
            <a:hlinkHover r:id="" action="ppaction://noaction" highlightClick="1"/>
          </p:cNvPr>
          <p:cNvSpPr/>
          <p:nvPr/>
        </p:nvSpPr>
        <p:spPr>
          <a:xfrm>
            <a:off x="1818255" y="4640303"/>
            <a:ext cx="1195339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系统管理人员人工修正标注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29" name="Straight Arrow Connector 528"/>
          <p:cNvCxnSpPr>
            <a:stCxn id="513" idx="3"/>
            <a:endCxn id="514" idx="1"/>
          </p:cNvCxnSpPr>
          <p:nvPr/>
        </p:nvCxnSpPr>
        <p:spPr>
          <a:xfrm flipV="1">
            <a:off x="1367998" y="3233708"/>
            <a:ext cx="4470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14" idx="3"/>
            <a:endCxn id="509" idx="1"/>
          </p:cNvCxnSpPr>
          <p:nvPr/>
        </p:nvCxnSpPr>
        <p:spPr>
          <a:xfrm flipV="1">
            <a:off x="3010362" y="3233707"/>
            <a:ext cx="4470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509" idx="3"/>
            <a:endCxn id="515" idx="1"/>
          </p:cNvCxnSpPr>
          <p:nvPr/>
        </p:nvCxnSpPr>
        <p:spPr>
          <a:xfrm flipV="1">
            <a:off x="4652726" y="3233706"/>
            <a:ext cx="4470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Connector: Elbow 537"/>
          <p:cNvCxnSpPr>
            <a:stCxn id="513" idx="3"/>
            <a:endCxn id="513" idx="0"/>
          </p:cNvCxnSpPr>
          <p:nvPr/>
        </p:nvCxnSpPr>
        <p:spPr>
          <a:xfrm flipH="1" flipV="1">
            <a:off x="770329" y="3033259"/>
            <a:ext cx="597669" cy="200450"/>
          </a:xfrm>
          <a:prstGeom prst="bentConnector4">
            <a:avLst>
              <a:gd name="adj1" fmla="val -38249"/>
              <a:gd name="adj2" fmla="val 1608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Connector: Elbow 540"/>
          <p:cNvCxnSpPr>
            <a:stCxn id="514" idx="3"/>
            <a:endCxn id="513" idx="0"/>
          </p:cNvCxnSpPr>
          <p:nvPr/>
        </p:nvCxnSpPr>
        <p:spPr>
          <a:xfrm flipH="1" flipV="1">
            <a:off x="770329" y="3033259"/>
            <a:ext cx="2240033" cy="200449"/>
          </a:xfrm>
          <a:prstGeom prst="bentConnector4">
            <a:avLst>
              <a:gd name="adj1" fmla="val -10205"/>
              <a:gd name="adj2" fmla="val 2317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TextBox 543"/>
          <p:cNvSpPr txBox="1"/>
          <p:nvPr/>
        </p:nvSpPr>
        <p:spPr>
          <a:xfrm>
            <a:off x="1488161" y="2948817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130525" y="2948817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1332367" y="2961443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11048427" y="2733072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52" name="Straight Arrow Connector 551"/>
          <p:cNvCxnSpPr>
            <a:stCxn id="515" idx="3"/>
            <a:endCxn id="516" idx="1"/>
          </p:cNvCxnSpPr>
          <p:nvPr/>
        </p:nvCxnSpPr>
        <p:spPr>
          <a:xfrm>
            <a:off x="6295090" y="3233706"/>
            <a:ext cx="447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stCxn id="516" idx="3"/>
            <a:endCxn id="517" idx="1"/>
          </p:cNvCxnSpPr>
          <p:nvPr/>
        </p:nvCxnSpPr>
        <p:spPr>
          <a:xfrm flipV="1">
            <a:off x="7937454" y="3233705"/>
            <a:ext cx="4470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Connector: Elbow 562"/>
          <p:cNvCxnSpPr>
            <a:stCxn id="515" idx="3"/>
            <a:endCxn id="519" idx="0"/>
          </p:cNvCxnSpPr>
          <p:nvPr/>
        </p:nvCxnSpPr>
        <p:spPr>
          <a:xfrm>
            <a:off x="6295090" y="3233706"/>
            <a:ext cx="219077" cy="6162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or: Elbow 565"/>
          <p:cNvCxnSpPr>
            <a:stCxn id="516" idx="3"/>
            <a:endCxn id="520" idx="0"/>
          </p:cNvCxnSpPr>
          <p:nvPr/>
        </p:nvCxnSpPr>
        <p:spPr>
          <a:xfrm>
            <a:off x="7937454" y="3233706"/>
            <a:ext cx="219076" cy="6162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6306519" y="2941808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7948883" y="2941808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73" name="Straight Arrow Connector 572"/>
          <p:cNvCxnSpPr>
            <a:stCxn id="519" idx="2"/>
            <a:endCxn id="523" idx="0"/>
          </p:cNvCxnSpPr>
          <p:nvPr/>
        </p:nvCxnSpPr>
        <p:spPr>
          <a:xfrm>
            <a:off x="6514167" y="4250876"/>
            <a:ext cx="0" cy="395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520" idx="2"/>
            <a:endCxn id="524" idx="0"/>
          </p:cNvCxnSpPr>
          <p:nvPr/>
        </p:nvCxnSpPr>
        <p:spPr>
          <a:xfrm>
            <a:off x="8156530" y="4250876"/>
            <a:ext cx="0" cy="395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Connector: Elbow 581"/>
          <p:cNvCxnSpPr>
            <a:stCxn id="523" idx="2"/>
            <a:endCxn id="515" idx="2"/>
          </p:cNvCxnSpPr>
          <p:nvPr/>
        </p:nvCxnSpPr>
        <p:spPr>
          <a:xfrm rot="5400000" flipH="1">
            <a:off x="5299111" y="3832465"/>
            <a:ext cx="1613366" cy="816746"/>
          </a:xfrm>
          <a:prstGeom prst="bentConnector3">
            <a:avLst>
              <a:gd name="adj1" fmla="val -141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or: Elbow 584"/>
          <p:cNvCxnSpPr>
            <a:stCxn id="523" idx="2"/>
            <a:endCxn id="516" idx="2"/>
          </p:cNvCxnSpPr>
          <p:nvPr/>
        </p:nvCxnSpPr>
        <p:spPr>
          <a:xfrm rot="5400000" flipH="1" flipV="1">
            <a:off x="6120293" y="3828029"/>
            <a:ext cx="1613366" cy="825618"/>
          </a:xfrm>
          <a:prstGeom prst="bentConnector3">
            <a:avLst>
              <a:gd name="adj1" fmla="val -141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onnector: Elbow 587"/>
          <p:cNvCxnSpPr>
            <a:stCxn id="524" idx="2"/>
            <a:endCxn id="517" idx="2"/>
          </p:cNvCxnSpPr>
          <p:nvPr/>
        </p:nvCxnSpPr>
        <p:spPr>
          <a:xfrm rot="5400000" flipH="1" flipV="1">
            <a:off x="7762655" y="3828028"/>
            <a:ext cx="1613367" cy="825619"/>
          </a:xfrm>
          <a:prstGeom prst="bentConnector3">
            <a:avLst>
              <a:gd name="adj1" fmla="val -141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or: Elbow 590"/>
          <p:cNvCxnSpPr>
            <a:stCxn id="524" idx="2"/>
            <a:endCxn id="516" idx="2"/>
          </p:cNvCxnSpPr>
          <p:nvPr/>
        </p:nvCxnSpPr>
        <p:spPr>
          <a:xfrm rot="5400000" flipH="1">
            <a:off x="6941475" y="3832466"/>
            <a:ext cx="1613366" cy="816745"/>
          </a:xfrm>
          <a:prstGeom prst="bentConnector3">
            <a:avLst>
              <a:gd name="adj1" fmla="val -141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/>
          <p:cNvSpPr txBox="1"/>
          <p:nvPr/>
        </p:nvSpPr>
        <p:spPr>
          <a:xfrm>
            <a:off x="6232931" y="4985869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9" name="TextBox 598"/>
          <p:cNvSpPr txBox="1"/>
          <p:nvPr/>
        </p:nvSpPr>
        <p:spPr>
          <a:xfrm>
            <a:off x="6453113" y="4985869"/>
            <a:ext cx="34229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10" name="Rectangle: Rounded Corners 609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10788816" y="3028101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YOLOv8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工人操作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11" name="Rectangle: Rounded Corners 610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9963197" y="3849977"/>
            <a:ext cx="1195339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声光报警启动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系统界面弹出</a:t>
            </a:r>
            <a:endParaRPr lang="en-US" altLang="zh-CN" sz="12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2" name="Rectangle: Rounded Corners 611">
            <a:hlinkClick r:id="rId1" tooltip="The user decides wether the system is right or not"/>
            <a:hlinkHover r:id="" action="ppaction://noaction" highlightClick="1"/>
          </p:cNvPr>
          <p:cNvSpPr/>
          <p:nvPr/>
        </p:nvSpPr>
        <p:spPr>
          <a:xfrm>
            <a:off x="9963198" y="4646039"/>
            <a:ext cx="1195338" cy="40089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员工观看视频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并酌情截图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14" name="Straight Arrow Connector 613"/>
          <p:cNvCxnSpPr>
            <a:endCxn id="610" idx="1"/>
          </p:cNvCxnSpPr>
          <p:nvPr/>
        </p:nvCxnSpPr>
        <p:spPr>
          <a:xfrm flipV="1">
            <a:off x="10341791" y="3228551"/>
            <a:ext cx="4470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" name="TextBox 615"/>
          <p:cNvSpPr txBox="1"/>
          <p:nvPr/>
        </p:nvSpPr>
        <p:spPr>
          <a:xfrm>
            <a:off x="10351564" y="2936653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18" name="Straight Arrow Connector 617"/>
          <p:cNvCxnSpPr>
            <a:stCxn id="611" idx="2"/>
            <a:endCxn id="612" idx="0"/>
          </p:cNvCxnSpPr>
          <p:nvPr/>
        </p:nvCxnSpPr>
        <p:spPr>
          <a:xfrm>
            <a:off x="10560867" y="4250876"/>
            <a:ext cx="0" cy="395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Connector: Elbow 618"/>
          <p:cNvCxnSpPr>
            <a:stCxn id="612" idx="2"/>
            <a:endCxn id="610" idx="2"/>
          </p:cNvCxnSpPr>
          <p:nvPr/>
        </p:nvCxnSpPr>
        <p:spPr>
          <a:xfrm rot="5400000" flipH="1" flipV="1">
            <a:off x="10164707" y="3825159"/>
            <a:ext cx="1617938" cy="825619"/>
          </a:xfrm>
          <a:prstGeom prst="bentConnector3">
            <a:avLst>
              <a:gd name="adj1" fmla="val -14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/>
          <p:cNvCxnSpPr/>
          <p:nvPr/>
        </p:nvCxnSpPr>
        <p:spPr>
          <a:xfrm flipV="1">
            <a:off x="9579132" y="3233704"/>
            <a:ext cx="4470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TextBox 627"/>
          <p:cNvSpPr txBox="1"/>
          <p:nvPr/>
        </p:nvSpPr>
        <p:spPr>
          <a:xfrm rot="16200000">
            <a:off x="9880288" y="3044268"/>
            <a:ext cx="615553" cy="362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629" name="Rectangle: Rounded Corners 628">
            <a:hlinkClick r:id="rId1" tooltip="The DS team quantizes the trained model and send it back to the computer"/>
            <a:hlinkHover r:id="" action="ppaction://noaction" highlightClick="1"/>
          </p:cNvPr>
          <p:cNvSpPr/>
          <p:nvPr/>
        </p:nvSpPr>
        <p:spPr>
          <a:xfrm>
            <a:off x="175219" y="4640302"/>
            <a:ext cx="1186967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系统训练并量化模型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30" name="Connector: Elbow 629"/>
          <p:cNvCxnSpPr>
            <a:stCxn id="523" idx="2"/>
            <a:endCxn id="522" idx="2"/>
          </p:cNvCxnSpPr>
          <p:nvPr/>
        </p:nvCxnSpPr>
        <p:spPr>
          <a:xfrm rot="5400000" flipH="1">
            <a:off x="5281452" y="3814807"/>
            <a:ext cx="6319" cy="2459111"/>
          </a:xfrm>
          <a:prstGeom prst="bentConnector3">
            <a:avLst>
              <a:gd name="adj1" fmla="val -36176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>
            <a:stCxn id="522" idx="1"/>
            <a:endCxn id="526" idx="3"/>
          </p:cNvCxnSpPr>
          <p:nvPr/>
        </p:nvCxnSpPr>
        <p:spPr>
          <a:xfrm flipH="1">
            <a:off x="3013594" y="4840753"/>
            <a:ext cx="443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TextBox 640"/>
          <p:cNvSpPr txBox="1"/>
          <p:nvPr/>
        </p:nvSpPr>
        <p:spPr>
          <a:xfrm>
            <a:off x="3030436" y="4543237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51" name="Straight Arrow Connector 650"/>
          <p:cNvCxnSpPr>
            <a:stCxn id="526" idx="1"/>
            <a:endCxn id="629" idx="3"/>
          </p:cNvCxnSpPr>
          <p:nvPr/>
        </p:nvCxnSpPr>
        <p:spPr>
          <a:xfrm flipH="1" flipV="1">
            <a:off x="1362186" y="4840752"/>
            <a:ext cx="45606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TextBox 653"/>
          <p:cNvSpPr txBox="1"/>
          <p:nvPr/>
        </p:nvSpPr>
        <p:spPr>
          <a:xfrm>
            <a:off x="1379614" y="4543237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58" name="Rectangle: Rounded Corners 657">
            <a:hlinkClick r:id="rId1" tooltip="The DS team quantizes the trained model and send it back to the computer"/>
            <a:hlinkHover r:id="" action="ppaction://noaction" highlightClick="1"/>
          </p:cNvPr>
          <p:cNvSpPr/>
          <p:nvPr/>
        </p:nvSpPr>
        <p:spPr>
          <a:xfrm>
            <a:off x="1815023" y="3844823"/>
            <a:ext cx="1195339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更新系统默认目标检测模型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62" name="Connector: Elbow 661"/>
          <p:cNvCxnSpPr>
            <a:stCxn id="629" idx="0"/>
            <a:endCxn id="658" idx="2"/>
          </p:cNvCxnSpPr>
          <p:nvPr/>
        </p:nvCxnSpPr>
        <p:spPr>
          <a:xfrm rot="5400000" flipH="1" flipV="1">
            <a:off x="1393408" y="3621017"/>
            <a:ext cx="394580" cy="16439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/>
          <p:cNvCxnSpPr>
            <a:stCxn id="526" idx="0"/>
            <a:endCxn id="658" idx="2"/>
          </p:cNvCxnSpPr>
          <p:nvPr/>
        </p:nvCxnSpPr>
        <p:spPr>
          <a:xfrm flipH="1" flipV="1">
            <a:off x="2412693" y="4245722"/>
            <a:ext cx="3232" cy="394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Connector: Elbow 667"/>
          <p:cNvCxnSpPr>
            <a:stCxn id="522" idx="0"/>
            <a:endCxn id="658" idx="2"/>
          </p:cNvCxnSpPr>
          <p:nvPr/>
        </p:nvCxnSpPr>
        <p:spPr>
          <a:xfrm rot="16200000" flipV="1">
            <a:off x="3036585" y="3621831"/>
            <a:ext cx="394581" cy="16423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>
            <a:stCxn id="658" idx="0"/>
            <a:endCxn id="514" idx="2"/>
          </p:cNvCxnSpPr>
          <p:nvPr/>
        </p:nvCxnSpPr>
        <p:spPr>
          <a:xfrm flipV="1">
            <a:off x="2412693" y="3434157"/>
            <a:ext cx="0" cy="41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Connector: Elbow 695"/>
          <p:cNvCxnSpPr>
            <a:stCxn id="658" idx="0"/>
            <a:endCxn id="515" idx="2"/>
          </p:cNvCxnSpPr>
          <p:nvPr/>
        </p:nvCxnSpPr>
        <p:spPr>
          <a:xfrm rot="5400000" flipH="1" flipV="1">
            <a:off x="3849723" y="1997125"/>
            <a:ext cx="410668" cy="32847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or: Elbow 709"/>
          <p:cNvCxnSpPr>
            <a:stCxn id="658" idx="0"/>
            <a:endCxn id="516" idx="2"/>
          </p:cNvCxnSpPr>
          <p:nvPr/>
        </p:nvCxnSpPr>
        <p:spPr>
          <a:xfrm rot="5400000" flipH="1" flipV="1">
            <a:off x="4670905" y="1175943"/>
            <a:ext cx="410668" cy="4927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nector: Elbow 712"/>
          <p:cNvCxnSpPr>
            <a:stCxn id="658" idx="0"/>
            <a:endCxn id="517" idx="2"/>
          </p:cNvCxnSpPr>
          <p:nvPr/>
        </p:nvCxnSpPr>
        <p:spPr>
          <a:xfrm rot="5400000" flipH="1" flipV="1">
            <a:off x="5492087" y="354761"/>
            <a:ext cx="410669" cy="65694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8941827" y="5046938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747" name="TextBox 746"/>
          <p:cNvSpPr txBox="1"/>
          <p:nvPr/>
        </p:nvSpPr>
        <p:spPr>
          <a:xfrm>
            <a:off x="10204911" y="5041202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756" name="TextBox 755"/>
          <p:cNvSpPr txBox="1"/>
          <p:nvPr/>
        </p:nvSpPr>
        <p:spPr>
          <a:xfrm>
            <a:off x="7876615" y="4985869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8096797" y="4985869"/>
            <a:ext cx="34229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58" name="TextBox 757"/>
          <p:cNvSpPr txBox="1"/>
          <p:nvPr/>
        </p:nvSpPr>
        <p:spPr>
          <a:xfrm>
            <a:off x="10286930" y="4994291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59" name="TextBox 758"/>
          <p:cNvSpPr txBox="1"/>
          <p:nvPr/>
        </p:nvSpPr>
        <p:spPr>
          <a:xfrm>
            <a:off x="10507112" y="4994291"/>
            <a:ext cx="34229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×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60" name="Connector: Elbow 759"/>
          <p:cNvCxnSpPr/>
          <p:nvPr/>
        </p:nvCxnSpPr>
        <p:spPr>
          <a:xfrm>
            <a:off x="10346227" y="3233705"/>
            <a:ext cx="219076" cy="6162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nector: Elbow 770"/>
          <p:cNvCxnSpPr>
            <a:stCxn id="610" idx="0"/>
            <a:endCxn id="513" idx="0"/>
          </p:cNvCxnSpPr>
          <p:nvPr/>
        </p:nvCxnSpPr>
        <p:spPr>
          <a:xfrm rot="16200000" flipH="1" flipV="1">
            <a:off x="6075829" y="-2277399"/>
            <a:ext cx="5158" cy="10616157"/>
          </a:xfrm>
          <a:prstGeom prst="bentConnector3">
            <a:avLst>
              <a:gd name="adj1" fmla="val -78742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TextBox 779"/>
          <p:cNvSpPr txBox="1"/>
          <p:nvPr/>
        </p:nvSpPr>
        <p:spPr>
          <a:xfrm>
            <a:off x="3451371" y="2669659"/>
            <a:ext cx="11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第一阶段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4616726" y="2659775"/>
            <a:ext cx="11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第二阶段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4652725" y="3865132"/>
            <a:ext cx="12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第三阶段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3457386" y="3866038"/>
            <a:ext cx="1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第四阶段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NjcyNWE1ODJiZWFjOTQ1ZjIyZDUxNWI5ZWE4MDUwNj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WPS 演示</Application>
  <PresentationFormat>宽屏</PresentationFormat>
  <Paragraphs>178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Arial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Kompressor</cp:lastModifiedBy>
  <cp:revision>155</cp:revision>
  <dcterms:created xsi:type="dcterms:W3CDTF">2019-06-19T02:08:00Z</dcterms:created>
  <dcterms:modified xsi:type="dcterms:W3CDTF">2024-05-30T15:32:41Z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68E36F12D60245DEA241D0E87D048C21_11</vt:lpwstr>
  </property>
</Properties>
</file>