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/>
          <p:cNvSpPr txBox="1"/>
          <p:nvPr/>
        </p:nvSpPr>
        <p:spPr>
          <a:xfrm>
            <a:off x="169371" y="238656"/>
            <a:ext cx="49389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algn="ctr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System </a:t>
            </a:r>
            <a:r>
              <a:rPr lang="en-US" altLang="zh-CN" sz="36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Architecture</a:t>
            </a:r>
            <a:endParaRPr lang="zh-CN" altLang="en-US" dirty="0"/>
          </a:p>
        </p:txBody>
      </p:sp>
      <p:sp>
        <p:nvSpPr>
          <p:cNvPr id="233" name="Rectangle: Rounded Corners 232">
            <a:hlinkClick r:id="rId1" tooltip="The DS teams labels the received videos and images"/>
            <a:hlinkHover r:id="" action="ppaction://noaction" highlightClick="1"/>
          </p:cNvPr>
          <p:cNvSpPr/>
          <p:nvPr/>
        </p:nvSpPr>
        <p:spPr>
          <a:xfrm>
            <a:off x="7003258" y="1817698"/>
            <a:ext cx="1195339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Label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4" name="Rectangle: Rounded Corners 233">
            <a:hlinkClick r:id="rId1" tooltip="Tapes ESD tape on the inner box for seal."/>
            <a:hlinkHover r:id="" action="ppaction://noaction" highlightClick="1"/>
          </p:cNvPr>
          <p:cNvSpPr/>
          <p:nvPr/>
        </p:nvSpPr>
        <p:spPr>
          <a:xfrm>
            <a:off x="7009044" y="4292259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Inference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5" name="Rectangle: Rounded Corners 234">
            <a:hlinkClick r:id="rId1" tooltip="The camera’1 scans the batch label on the box"/>
            <a:hlinkHover r:id="" action="ppaction://noaction" highlightClick="1"/>
          </p:cNvPr>
          <p:cNvSpPr/>
          <p:nvPr/>
        </p:nvSpPr>
        <p:spPr>
          <a:xfrm>
            <a:off x="7005180" y="5530860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Scan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6" name="Rectangle: Rounded Corners 235">
            <a:hlinkClick r:id="rId1" tooltip="The user decides wether the system is right or not"/>
            <a:hlinkHover r:id="" action="ppaction://noaction" highlightClick="1"/>
          </p:cNvPr>
          <p:cNvSpPr/>
          <p:nvPr/>
        </p:nvSpPr>
        <p:spPr>
          <a:xfrm>
            <a:off x="8375399" y="3052219"/>
            <a:ext cx="1195338" cy="4008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User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7" name="Rectangle: Rounded Corners 236">
            <a:hlinkClick r:id="rId1" tooltip="Verifying that the bag seal does not separate by attempting to pull the bag open."/>
            <a:hlinkHover r:id="" action="ppaction://noaction" highlightClick="1"/>
          </p:cNvPr>
          <p:cNvSpPr/>
          <p:nvPr/>
        </p:nvSpPr>
        <p:spPr>
          <a:xfrm>
            <a:off x="8381167" y="4291048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Inference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8" name="Rectangle: Rounded Corners 237">
            <a:hlinkClick r:id="rId1" tooltip="Takes out the desiccant and HIC from the drying oven, then place them into MBB."/>
            <a:hlinkHover r:id="" action="ppaction://noaction" highlightClick="1"/>
          </p:cNvPr>
          <p:cNvSpPr/>
          <p:nvPr/>
        </p:nvSpPr>
        <p:spPr>
          <a:xfrm>
            <a:off x="9748061" y="4291048"/>
            <a:ext cx="1195339" cy="40089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Inference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39" name="Straight Arrow Connector 238"/>
          <p:cNvCxnSpPr>
            <a:stCxn id="237" idx="1"/>
            <a:endCxn id="234" idx="3"/>
          </p:cNvCxnSpPr>
          <p:nvPr/>
        </p:nvCxnSpPr>
        <p:spPr>
          <a:xfrm flipH="1">
            <a:off x="8204383" y="4491498"/>
            <a:ext cx="176784" cy="1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8" idx="1"/>
            <a:endCxn id="237" idx="3"/>
          </p:cNvCxnSpPr>
          <p:nvPr/>
        </p:nvCxnSpPr>
        <p:spPr>
          <a:xfrm flipH="1">
            <a:off x="9576506" y="4491498"/>
            <a:ext cx="1715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TextBox 240">
            <a:hlinkClick r:id="rId1" tooltip="Alarm light turns off"/>
            <a:hlinkHover r:id="" action="ppaction://noaction" highlightClick="1"/>
          </p:cNvPr>
          <p:cNvSpPr txBox="1"/>
          <p:nvPr/>
        </p:nvSpPr>
        <p:spPr>
          <a:xfrm>
            <a:off x="6076475" y="4230493"/>
            <a:ext cx="76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Check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Pass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2" name="TextBox 241">
            <a:hlinkClick r:id="rId1" tooltip="The more common product, requires three steps"/>
            <a:hlinkHover r:id="" action="ppaction://noaction" highlightClick="1"/>
          </p:cNvPr>
          <p:cNvSpPr txBox="1"/>
          <p:nvPr/>
        </p:nvSpPr>
        <p:spPr>
          <a:xfrm>
            <a:off x="9679680" y="4749594"/>
            <a:ext cx="65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TR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→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097432" y="4206241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466985" y="4206241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8" name="Rectangle: Rounded Corners 247">
            <a:hlinkClick r:id="rId1" tooltip="Alarm light turns red"/>
            <a:hlinkHover r:id="" action="ppaction://noaction" highlightClick="1"/>
          </p:cNvPr>
          <p:cNvSpPr/>
          <p:nvPr/>
        </p:nvSpPr>
        <p:spPr>
          <a:xfrm>
            <a:off x="9748061" y="3052219"/>
            <a:ext cx="1195339" cy="4008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Alarm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50" name="Straight Arrow Connector 249"/>
          <p:cNvCxnSpPr>
            <a:stCxn id="238" idx="0"/>
            <a:endCxn id="248" idx="2"/>
          </p:cNvCxnSpPr>
          <p:nvPr/>
        </p:nvCxnSpPr>
        <p:spPr>
          <a:xfrm flipV="1">
            <a:off x="10345731" y="3453118"/>
            <a:ext cx="0" cy="837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7613633" y="3604366"/>
            <a:ext cx="770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8972771" y="3686261"/>
            <a:ext cx="12026" cy="605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: Rounded Corners 252">
            <a:hlinkClick r:id="rId1" tooltip="The DS team trains the model based on the labeled data"/>
            <a:hlinkHover r:id="" action="ppaction://noaction" highlightClick="1"/>
          </p:cNvPr>
          <p:cNvSpPr/>
          <p:nvPr/>
        </p:nvSpPr>
        <p:spPr>
          <a:xfrm>
            <a:off x="8380600" y="1813376"/>
            <a:ext cx="1191306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Train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8741001" y="3871998"/>
            <a:ext cx="477345" cy="403037"/>
            <a:chOff x="8615628" y="4065184"/>
            <a:chExt cx="477345" cy="403037"/>
          </a:xfrm>
        </p:grpSpPr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5628" y="4096070"/>
              <a:ext cx="477345" cy="372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0" name="TextBox 259"/>
            <p:cNvSpPr txBox="1"/>
            <p:nvPr/>
          </p:nvSpPr>
          <p:spPr>
            <a:xfrm>
              <a:off x="8681179" y="4065184"/>
              <a:ext cx="362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×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62" name="TextBox 261">
            <a:hlinkClick r:id="rId1" tooltip="Alarm plays a section of corresponding warning"/>
          </p:cNvPr>
          <p:cNvSpPr txBox="1"/>
          <p:nvPr/>
        </p:nvSpPr>
        <p:spPr>
          <a:xfrm>
            <a:off x="8162132" y="3439854"/>
            <a:ext cx="164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Check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Unpass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63" name="Straight Arrow Connector 262"/>
          <p:cNvCxnSpPr>
            <a:stCxn id="270" idx="0"/>
            <a:endCxn id="233" idx="2"/>
          </p:cNvCxnSpPr>
          <p:nvPr/>
        </p:nvCxnSpPr>
        <p:spPr>
          <a:xfrm flipH="1" flipV="1">
            <a:off x="7600928" y="2218597"/>
            <a:ext cx="2632" cy="83224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3" idx="3"/>
            <a:endCxn id="265" idx="1"/>
          </p:cNvCxnSpPr>
          <p:nvPr/>
        </p:nvCxnSpPr>
        <p:spPr>
          <a:xfrm>
            <a:off x="9571906" y="2013826"/>
            <a:ext cx="178202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: Rounded Corners 264">
            <a:hlinkClick r:id="rId1" tooltip="The DS team quantizes the trained model and send it back to the computer"/>
            <a:hlinkHover r:id="" action="ppaction://noaction" highlightClick="1"/>
          </p:cNvPr>
          <p:cNvSpPr/>
          <p:nvPr/>
        </p:nvSpPr>
        <p:spPr>
          <a:xfrm>
            <a:off x="9750108" y="1813376"/>
            <a:ext cx="1186967" cy="40089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Quantize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6" name="TextBox 265">
            <a:hlinkClick r:id="rId1" tooltip="The less common product, requires one step"/>
            <a:hlinkHover r:id="" action="ppaction://noaction" highlightClick="1"/>
          </p:cNvPr>
          <p:cNvSpPr txBox="1"/>
          <p:nvPr/>
        </p:nvSpPr>
        <p:spPr>
          <a:xfrm>
            <a:off x="7622668" y="4749594"/>
            <a:ext cx="72465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←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DP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8" name="Rectangle: Rounded Corners 267">
            <a:hlinkClick r:id="rId1" tooltip="The system identifies the model of the product"/>
            <a:hlinkHover r:id="" action="ppaction://noaction" highlightClick="1"/>
          </p:cNvPr>
          <p:cNvSpPr/>
          <p:nvPr/>
        </p:nvSpPr>
        <p:spPr>
          <a:xfrm>
            <a:off x="8377303" y="5530861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Identify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69" name="Straight Arrow Connector 268"/>
          <p:cNvCxnSpPr>
            <a:stCxn id="235" idx="3"/>
            <a:endCxn id="268" idx="1"/>
          </p:cNvCxnSpPr>
          <p:nvPr/>
        </p:nvCxnSpPr>
        <p:spPr>
          <a:xfrm>
            <a:off x="8200519" y="5731310"/>
            <a:ext cx="17678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: Rounded Corners 269">
            <a:hlinkClick r:id="rId1" tooltip="The system send the video or images to the server"/>
            <a:hlinkHover r:id="" action="ppaction://noaction" highlightClick="1"/>
          </p:cNvPr>
          <p:cNvSpPr/>
          <p:nvPr/>
        </p:nvSpPr>
        <p:spPr>
          <a:xfrm>
            <a:off x="7005890" y="3050839"/>
            <a:ext cx="1195339" cy="4008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Results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71" name="Straight Arrow Connector 270"/>
          <p:cNvCxnSpPr>
            <a:stCxn id="234" idx="0"/>
            <a:endCxn id="270" idx="2"/>
          </p:cNvCxnSpPr>
          <p:nvPr/>
        </p:nvCxnSpPr>
        <p:spPr>
          <a:xfrm flipH="1" flipV="1">
            <a:off x="7603560" y="3451738"/>
            <a:ext cx="3154" cy="840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34" idx="1"/>
            <a:endCxn id="241" idx="3"/>
          </p:cNvCxnSpPr>
          <p:nvPr/>
        </p:nvCxnSpPr>
        <p:spPr>
          <a:xfrm flipH="1" flipV="1">
            <a:off x="6838938" y="4492103"/>
            <a:ext cx="170106" cy="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6734582" y="4203504"/>
            <a:ext cx="362493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√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10114304" y="3866635"/>
            <a:ext cx="451568" cy="400899"/>
            <a:chOff x="5745033" y="4747317"/>
            <a:chExt cx="451568" cy="400899"/>
          </a:xfrm>
        </p:grpSpPr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5033" y="4747317"/>
              <a:ext cx="451568" cy="400899"/>
            </a:xfrm>
            <a:prstGeom prst="rect">
              <a:avLst/>
            </a:prstGeom>
          </p:spPr>
        </p:pic>
        <p:sp>
          <p:nvSpPr>
            <p:cNvPr id="276" name="TextBox 275"/>
            <p:cNvSpPr txBox="1"/>
            <p:nvPr/>
          </p:nvSpPr>
          <p:spPr>
            <a:xfrm>
              <a:off x="5809463" y="4760926"/>
              <a:ext cx="362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×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277" name="Connector: Elbow 276"/>
          <p:cNvCxnSpPr>
            <a:stCxn id="285" idx="0"/>
            <a:endCxn id="238" idx="2"/>
          </p:cNvCxnSpPr>
          <p:nvPr/>
        </p:nvCxnSpPr>
        <p:spPr>
          <a:xfrm rot="16200000" flipV="1">
            <a:off x="9929069" y="5108609"/>
            <a:ext cx="835526" cy="22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33" idx="3"/>
            <a:endCxn id="253" idx="1"/>
          </p:cNvCxnSpPr>
          <p:nvPr/>
        </p:nvCxnSpPr>
        <p:spPr>
          <a:xfrm flipV="1">
            <a:off x="8198597" y="2013826"/>
            <a:ext cx="182003" cy="432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Connector: Elbow 278"/>
          <p:cNvCxnSpPr>
            <a:stCxn id="265" idx="3"/>
            <a:endCxn id="238" idx="3"/>
          </p:cNvCxnSpPr>
          <p:nvPr/>
        </p:nvCxnSpPr>
        <p:spPr>
          <a:xfrm>
            <a:off x="10937075" y="2013826"/>
            <a:ext cx="6325" cy="2477672"/>
          </a:xfrm>
          <a:prstGeom prst="bentConnector3">
            <a:avLst>
              <a:gd name="adj1" fmla="val 3714229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5124813" y="1838225"/>
            <a:ext cx="105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Stage4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125161" y="3065901"/>
            <a:ext cx="105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Stage3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5127324" y="4300974"/>
            <a:ext cx="105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Stage2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 flipH="1">
            <a:off x="9570737" y="3604366"/>
            <a:ext cx="769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5125161" y="5544238"/>
            <a:ext cx="105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Stage1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5" name="Rectangle: Rounded Corners 284">
            <a:hlinkClick r:id="rId1" tooltip="Alarm light turns green"/>
            <a:hlinkHover r:id="" action="ppaction://noaction" highlightClick="1"/>
          </p:cNvPr>
          <p:cNvSpPr/>
          <p:nvPr/>
        </p:nvSpPr>
        <p:spPr>
          <a:xfrm>
            <a:off x="9750262" y="5527473"/>
            <a:ext cx="1195339" cy="40089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Alarm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86" name="Straight Arrow Connector 285"/>
          <p:cNvCxnSpPr>
            <a:stCxn id="268" idx="3"/>
            <a:endCxn id="285" idx="1"/>
          </p:cNvCxnSpPr>
          <p:nvPr/>
        </p:nvCxnSpPr>
        <p:spPr>
          <a:xfrm flipV="1">
            <a:off x="9572642" y="5727923"/>
            <a:ext cx="177620" cy="3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nector: Elbow 286"/>
          <p:cNvCxnSpPr>
            <a:stCxn id="285" idx="0"/>
            <a:endCxn id="234" idx="2"/>
          </p:cNvCxnSpPr>
          <p:nvPr/>
        </p:nvCxnSpPr>
        <p:spPr>
          <a:xfrm rot="16200000" flipV="1">
            <a:off x="8560166" y="3739707"/>
            <a:ext cx="834315" cy="2741218"/>
          </a:xfrm>
          <a:prstGeom prst="bentConnector3">
            <a:avLst>
              <a:gd name="adj1" fmla="val 15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7427194" y="3865092"/>
            <a:ext cx="362493" cy="399636"/>
            <a:chOff x="5942548" y="4201042"/>
            <a:chExt cx="362493" cy="399636"/>
          </a:xfrm>
        </p:grpSpPr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3046" y="4201042"/>
              <a:ext cx="315501" cy="399636"/>
            </a:xfrm>
            <a:prstGeom prst="rect">
              <a:avLst/>
            </a:prstGeom>
          </p:spPr>
        </p:pic>
        <p:sp>
          <p:nvSpPr>
            <p:cNvPr id="297" name="TextBox 296"/>
            <p:cNvSpPr txBox="1"/>
            <p:nvPr/>
          </p:nvSpPr>
          <p:spPr>
            <a:xfrm>
              <a:off x="5942548" y="4204704"/>
              <a:ext cx="362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×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299" name="Straight Arrow Connector 298"/>
          <p:cNvCxnSpPr>
            <a:stCxn id="236" idx="1"/>
            <a:endCxn id="270" idx="3"/>
          </p:cNvCxnSpPr>
          <p:nvPr/>
        </p:nvCxnSpPr>
        <p:spPr>
          <a:xfrm flipH="1" flipV="1">
            <a:off x="8201229" y="3251289"/>
            <a:ext cx="174170" cy="1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48" idx="1"/>
            <a:endCxn id="236" idx="3"/>
          </p:cNvCxnSpPr>
          <p:nvPr/>
        </p:nvCxnSpPr>
        <p:spPr>
          <a:xfrm flipH="1">
            <a:off x="9570737" y="3252669"/>
            <a:ext cx="177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5233701" y="5118926"/>
            <a:ext cx="61664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5233701" y="3851593"/>
            <a:ext cx="61664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5233701" y="2625335"/>
            <a:ext cx="61664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"/>
          <p:cNvGrpSpPr/>
          <p:nvPr/>
        </p:nvGrpSpPr>
        <p:grpSpPr>
          <a:xfrm>
            <a:off x="1080818" y="1380930"/>
            <a:ext cx="3116062" cy="3214239"/>
            <a:chOff x="661788" y="1380930"/>
            <a:chExt cx="3116062" cy="3214239"/>
          </a:xfrm>
        </p:grpSpPr>
        <p:sp>
          <p:nvSpPr>
            <p:cNvPr id="177" name="Flowchart: Connector 176"/>
            <p:cNvSpPr/>
            <p:nvPr/>
          </p:nvSpPr>
          <p:spPr>
            <a:xfrm>
              <a:off x="3107520" y="4113578"/>
              <a:ext cx="198832" cy="198833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" name="Rectangle: Rounded Corners 178"/>
            <p:cNvSpPr/>
            <p:nvPr/>
          </p:nvSpPr>
          <p:spPr>
            <a:xfrm>
              <a:off x="2427907" y="2387130"/>
              <a:ext cx="958434" cy="549823"/>
            </a:xfrm>
            <a:prstGeom prst="roundRect">
              <a:avLst>
                <a:gd name="adj" fmla="val 573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096558" y="1649993"/>
              <a:ext cx="48273" cy="150547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203524" y="1916804"/>
              <a:ext cx="941306" cy="514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" name="Action Button: Video 185">
              <a:hlinkClick r:id="" action="ppaction://noaction" highlightClick="1"/>
            </p:cNvPr>
            <p:cNvSpPr/>
            <p:nvPr/>
          </p:nvSpPr>
          <p:spPr>
            <a:xfrm rot="5400000">
              <a:off x="1142876" y="1891879"/>
              <a:ext cx="229297" cy="241364"/>
            </a:xfrm>
            <a:prstGeom prst="actionButtonMovi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61788" y="3155466"/>
              <a:ext cx="3116062" cy="435044"/>
              <a:chOff x="2490724" y="3116019"/>
              <a:chExt cx="2466277" cy="604828"/>
            </a:xfrm>
          </p:grpSpPr>
          <p:sp>
            <p:nvSpPr>
              <p:cNvPr id="189" name="Trapezoid 188"/>
              <p:cNvSpPr/>
              <p:nvPr/>
            </p:nvSpPr>
            <p:spPr>
              <a:xfrm>
                <a:off x="2490724" y="3116019"/>
                <a:ext cx="2466277" cy="559109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490724" y="3675128"/>
                <a:ext cx="2466276" cy="4571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91" name="Rectangle 190"/>
            <p:cNvSpPr/>
            <p:nvPr/>
          </p:nvSpPr>
          <p:spPr>
            <a:xfrm>
              <a:off x="2709684" y="3297959"/>
              <a:ext cx="394876" cy="328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72290" y="3589245"/>
              <a:ext cx="44778" cy="10059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720265" y="3589245"/>
              <a:ext cx="44778" cy="10059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61513" y="3589244"/>
              <a:ext cx="44778" cy="5721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610382" y="3589244"/>
              <a:ext cx="44778" cy="5721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06292" y="3612722"/>
              <a:ext cx="2804090" cy="901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3342380" y="3630083"/>
              <a:ext cx="328564" cy="752031"/>
              <a:chOff x="2959815" y="3785600"/>
              <a:chExt cx="456792" cy="1045525"/>
            </a:xfrm>
          </p:grpSpPr>
          <p:sp>
            <p:nvSpPr>
              <p:cNvPr id="200" name="Trapezoid 199"/>
              <p:cNvSpPr/>
              <p:nvPr/>
            </p:nvSpPr>
            <p:spPr>
              <a:xfrm>
                <a:off x="2959816" y="3785600"/>
                <a:ext cx="456791" cy="201977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959815" y="3987577"/>
                <a:ext cx="456791" cy="84354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3" name="Flowchart: Connector 202"/>
              <p:cNvSpPr/>
              <p:nvPr/>
            </p:nvSpPr>
            <p:spPr>
              <a:xfrm>
                <a:off x="3339340" y="4011884"/>
                <a:ext cx="45719" cy="4571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991359" y="4166694"/>
                <a:ext cx="393699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991359" y="4093308"/>
                <a:ext cx="112191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991360" y="4318144"/>
                <a:ext cx="393698" cy="473931"/>
              </a:xfrm>
              <a:prstGeom prst="rect">
                <a:avLst/>
              </a:prstGeom>
              <a:pattFill prst="openDmnd">
                <a:fgClr>
                  <a:schemeClr val="tx1"/>
                </a:fgClr>
                <a:bgClr>
                  <a:schemeClr val="bg1">
                    <a:lumMod val="85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135094" y="4093308"/>
                <a:ext cx="112191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272867" y="4093308"/>
                <a:ext cx="112191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12" name="Rectangle 211"/>
            <p:cNvSpPr/>
            <p:nvPr/>
          </p:nvSpPr>
          <p:spPr>
            <a:xfrm>
              <a:off x="672291" y="3992669"/>
              <a:ext cx="3092754" cy="901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2492409" y="3354764"/>
              <a:ext cx="796921" cy="178164"/>
              <a:chOff x="1891438" y="3404531"/>
              <a:chExt cx="966064" cy="247696"/>
            </a:xfrm>
          </p:grpSpPr>
          <p:sp>
            <p:nvSpPr>
              <p:cNvPr id="214" name="Trapezoid 213"/>
              <p:cNvSpPr/>
              <p:nvPr/>
            </p:nvSpPr>
            <p:spPr>
              <a:xfrm>
                <a:off x="1891440" y="3404531"/>
                <a:ext cx="966062" cy="201977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p>
                <a:pPr marL="0" marR="0" lvl="0" indent="0" algn="ctr" defTabSz="914400" rtl="0" eaLnBrk="1" fontAlgn="auto" latinLnBrk="0" hangingPunct="1">
                  <a:lnSpc>
                    <a:spcPct val="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----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891438" y="3606508"/>
                <a:ext cx="966062" cy="4571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16" name="Oval 215"/>
            <p:cNvSpPr/>
            <p:nvPr/>
          </p:nvSpPr>
          <p:spPr>
            <a:xfrm rot="10800000">
              <a:off x="3348388" y="3341512"/>
              <a:ext cx="131543" cy="1856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|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9" name="Trapezoid 218"/>
            <p:cNvSpPr/>
            <p:nvPr/>
          </p:nvSpPr>
          <p:spPr>
            <a:xfrm>
              <a:off x="873318" y="3033239"/>
              <a:ext cx="815492" cy="279153"/>
            </a:xfrm>
            <a:prstGeom prst="trapezoid">
              <a:avLst/>
            </a:prstGeom>
            <a:solidFill>
              <a:srgbClr val="BCAE6F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73318" y="3312392"/>
              <a:ext cx="815492" cy="116558"/>
            </a:xfrm>
            <a:prstGeom prst="rect">
              <a:avLst/>
            </a:prstGeom>
            <a:solidFill>
              <a:srgbClr val="8F814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>
              <a:off x="1085251" y="3061286"/>
              <a:ext cx="396854" cy="12243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--------</a:t>
              </a: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2" name="Flowchart: Connector 221"/>
            <p:cNvSpPr/>
            <p:nvPr/>
          </p:nvSpPr>
          <p:spPr>
            <a:xfrm>
              <a:off x="1061279" y="1638023"/>
              <a:ext cx="198776" cy="198776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5" name="Trapezoid 224"/>
            <p:cNvSpPr/>
            <p:nvPr/>
          </p:nvSpPr>
          <p:spPr>
            <a:xfrm>
              <a:off x="2709684" y="3125515"/>
              <a:ext cx="394877" cy="168823"/>
            </a:xfrm>
            <a:prstGeom prst="trapezoid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6" name="Trapezoid 225"/>
            <p:cNvSpPr/>
            <p:nvPr/>
          </p:nvSpPr>
          <p:spPr>
            <a:xfrm>
              <a:off x="2817836" y="2936952"/>
              <a:ext cx="178574" cy="235864"/>
            </a:xfrm>
            <a:prstGeom prst="trapezoid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3102991" y="3761007"/>
              <a:ext cx="198776" cy="198776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8" name="Flowchart: Connector 227"/>
            <p:cNvSpPr/>
            <p:nvPr/>
          </p:nvSpPr>
          <p:spPr>
            <a:xfrm>
              <a:off x="2009561" y="1380930"/>
              <a:ext cx="198776" cy="198776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9" name="Flowchart: Connector 228"/>
            <p:cNvSpPr/>
            <p:nvPr/>
          </p:nvSpPr>
          <p:spPr>
            <a:xfrm>
              <a:off x="1280396" y="1634642"/>
              <a:ext cx="198776" cy="198776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3522" y="4249754"/>
              <a:ext cx="282620" cy="105793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0137" y="1612591"/>
              <a:ext cx="309386" cy="200785"/>
            </a:xfrm>
            <a:prstGeom prst="rect">
              <a:avLst/>
            </a:prstGeom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52191" y="2419242"/>
              <a:ext cx="909861" cy="491894"/>
            </a:xfrm>
            <a:prstGeom prst="rect">
              <a:avLst/>
            </a:prstGeom>
          </p:spPr>
        </p:pic>
        <p:sp>
          <p:nvSpPr>
            <p:cNvPr id="305" name="Flowchart: Connector 304"/>
            <p:cNvSpPr/>
            <p:nvPr/>
          </p:nvSpPr>
          <p:spPr>
            <a:xfrm>
              <a:off x="3138599" y="2713279"/>
              <a:ext cx="198776" cy="198776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583047" y="4684455"/>
            <a:ext cx="4248798" cy="18484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Learnable</a:t>
            </a:r>
            <a:endParaRPr lang="en-US" altLang="zh-CN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Self-update automatically due to the feedback</a:t>
            </a:r>
            <a:endParaRPr lang="en-US" altLang="zh-CN" sz="14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Accessible</a:t>
            </a:r>
            <a:endParaRPr lang="en-US" altLang="zh-CN" sz="18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Provides graphical interface to access all functions</a:t>
            </a:r>
            <a:endParaRPr lang="en-US" altLang="zh-CN" sz="14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Costless</a:t>
            </a:r>
            <a:endParaRPr lang="en-US" altLang="zh-CN" sz="18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Doesn’t require costly hardware</a:t>
            </a:r>
            <a:endParaRPr lang="zh-CN" altLang="en-US" sz="1400" dirty="0"/>
          </a:p>
        </p:txBody>
      </p:sp>
      <p:sp>
        <p:nvSpPr>
          <p:cNvPr id="307" name="Rectangle 306"/>
          <p:cNvSpPr/>
          <p:nvPr/>
        </p:nvSpPr>
        <p:spPr>
          <a:xfrm>
            <a:off x="520116" y="1196439"/>
            <a:ext cx="4254251" cy="5345025"/>
          </a:xfrm>
          <a:prstGeom prst="rect">
            <a:avLst/>
          </a:prstGeom>
          <a:noFill/>
          <a:ln w="19050">
            <a:solidFill>
              <a:srgbClr val="425B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715425" y="974732"/>
            <a:ext cx="19639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Relabel Station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967904" y="1196439"/>
            <a:ext cx="6641049" cy="5345025"/>
          </a:xfrm>
          <a:prstGeom prst="rect">
            <a:avLst/>
          </a:prstGeom>
          <a:noFill/>
          <a:ln w="19050">
            <a:solidFill>
              <a:srgbClr val="425B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259903" y="974732"/>
            <a:ext cx="20570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System Pipeline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108328" y="1246992"/>
            <a:ext cx="181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/>
              <a:t>—— Relabel Detection</a:t>
            </a:r>
            <a:endParaRPr lang="en-US" altLang="zh-CN" sz="1200" b="1" dirty="0"/>
          </a:p>
          <a:p>
            <a:r>
              <a:rPr lang="en-US" altLang="zh-CN" sz="1200" b="1" dirty="0"/>
              <a:t>……  Auto Update</a:t>
            </a:r>
            <a:endParaRPr lang="zh-CN" altLang="en-US" sz="1200" b="1" dirty="0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jcyNWE1ODJiZWFjOTQ1ZjIyZDUxNWI5ZWE4MDUwNj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WPS 演示</Application>
  <PresentationFormat>宽屏</PresentationFormat>
  <Paragraphs>87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Arial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Kompressor</cp:lastModifiedBy>
  <cp:revision>155</cp:revision>
  <dcterms:created xsi:type="dcterms:W3CDTF">2019-06-19T02:08:00Z</dcterms:created>
  <dcterms:modified xsi:type="dcterms:W3CDTF">2024-05-30T15:33:23Z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5994A355B1314EC2BC93FD0598BF2F06_11</vt:lpwstr>
  </property>
</Properties>
</file>