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17:40:41.8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17:43:16.8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17:46:48.3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5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7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6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00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24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62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92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17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5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2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8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70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A5B9DB-0BF9-4260-A97B-936524F96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8B87A-E60A-D222-3ADD-7484C71470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968" b="167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9824785-89B4-4433-955A-F2C847B15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859" y="614291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rgbClr val="C34D7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C2A7CC-33F0-49B8-A955-B066FF311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925" y="1731762"/>
            <a:ext cx="8058150" cy="245384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8100" dirty="0"/>
              <a:t>Лабораторная работа №6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9FA138-DEE1-4109-B609-70659D4BC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8975" y="4599432"/>
            <a:ext cx="5734051" cy="93459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2200" dirty="0"/>
              <a:t>Студент: Баротов Комрон</a:t>
            </a:r>
          </a:p>
          <a:p>
            <a:pPr algn="ctr">
              <a:lnSpc>
                <a:spcPct val="100000"/>
              </a:lnSpc>
            </a:pPr>
            <a:r>
              <a:rPr lang="ru-RU" sz="2200" dirty="0"/>
              <a:t>Группа: НБИ-01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CB2E64D6-3AEB-4AFF-9475-E210F85E0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41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0F9D33-F050-456B-A7DC-B0CD5C3E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 err="1"/>
              <a:t>Спасибо</a:t>
            </a:r>
            <a:r>
              <a:rPr lang="en-US" sz="5400" dirty="0"/>
              <a:t> </a:t>
            </a:r>
            <a:r>
              <a:rPr lang="en-US" sz="5400" dirty="0" err="1"/>
              <a:t>за</a:t>
            </a:r>
            <a:r>
              <a:rPr lang="en-US" sz="5400" dirty="0"/>
              <a:t> </a:t>
            </a:r>
            <a:r>
              <a:rPr lang="en-US" sz="5400" dirty="0" err="1"/>
              <a:t>внимание</a:t>
            </a:r>
            <a:r>
              <a:rPr lang="en-US" sz="5400" dirty="0"/>
              <a:t>! 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34D72"/>
          </a:solidFill>
          <a:ln w="38100" cap="rnd">
            <a:solidFill>
              <a:srgbClr val="C34D7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3F85D257-B492-C49C-4428-40462FC4D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00" y="640080"/>
            <a:ext cx="555040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5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D11F5-9024-422A-9E7C-0AB7BB37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ru-RU" sz="6000"/>
              <a:t>Цель работы: 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34D72"/>
          </a:solidFill>
          <a:ln w="41275" cap="rnd">
            <a:solidFill>
              <a:srgbClr val="C34D7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2F80C4-0EFF-42B0-B5AF-686AE6360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595" y="552091"/>
            <a:ext cx="6052158" cy="5431536"/>
          </a:xfrm>
        </p:spPr>
        <p:txBody>
          <a:bodyPr anchor="ctr">
            <a:normAutofit/>
          </a:bodyPr>
          <a:lstStyle/>
          <a:p>
            <a:r>
              <a:rPr lang="ru-RU" dirty="0"/>
              <a:t>Ознакомление с инструментами поиска файлов и фильтрации текстовых данных. Приобретение практических навыков: по управлению процессами (и заданиями), по проверке использования диска и обслуживанию файловых систем.</a:t>
            </a:r>
          </a:p>
        </p:txBody>
      </p:sp>
    </p:spTree>
    <p:extLst>
      <p:ext uri="{BB962C8B-B14F-4D97-AF65-F5344CB8AC3E}">
        <p14:creationId xmlns:p14="http://schemas.microsoft.com/office/powerpoint/2010/main" val="593152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039563-B276-4FF7-91E4-42904C30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ru-RU" dirty="0"/>
              <a:t>Ход работы: 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C34D72"/>
          </a:solidFill>
          <a:ln w="38100" cap="rnd">
            <a:solidFill>
              <a:srgbClr val="C34D7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7A65A1-C02A-44DB-917E-596D742D9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900"/>
              <a:t>1. </a:t>
            </a:r>
            <a:r>
              <a:rPr lang="ru-RU" sz="1900" kern="150">
                <a:effectLst/>
                <a:latin typeface="Liberation Serif"/>
                <a:ea typeface="Noto Serif CJK SC"/>
                <a:cs typeface="Lohit Devanagari"/>
              </a:rPr>
              <a:t>Осуществим  вход в систему, используя соответствующее имя пользователя.</a:t>
            </a:r>
            <a:br>
              <a:rPr lang="ru-RU" sz="1900" kern="150">
                <a:effectLst/>
                <a:latin typeface="Liberation Serif"/>
                <a:ea typeface="Noto Serif CJK SC"/>
                <a:cs typeface="Lohit Devanagari"/>
              </a:rPr>
            </a:br>
            <a:r>
              <a:rPr lang="ru-RU" sz="1900" kern="150">
                <a:effectLst/>
                <a:latin typeface="Liberation Serif"/>
                <a:ea typeface="Noto Serif CJK SC"/>
                <a:cs typeface="Lohit Devanagari"/>
              </a:rPr>
              <a:t> Запишем в файл file.txt названия файлов, содержащихся в каталоге /etc. Допи-</a:t>
            </a:r>
            <a:br>
              <a:rPr lang="ru-RU" sz="1900" kern="150">
                <a:effectLst/>
                <a:latin typeface="Liberation Serif"/>
                <a:ea typeface="Noto Serif CJK SC"/>
                <a:cs typeface="Lohit Devanagari"/>
              </a:rPr>
            </a:br>
            <a:r>
              <a:rPr lang="ru-RU" sz="1900" kern="150">
                <a:effectLst/>
                <a:latin typeface="Liberation Serif"/>
                <a:ea typeface="Noto Serif CJK SC"/>
                <a:cs typeface="Lohit Devanagari"/>
              </a:rPr>
              <a:t>шем  в этот же файл названия файлов, содержащихся в нашем домашнем каталоге. 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900" kern="150">
              <a:effectLst/>
              <a:latin typeface="Liberation Serif"/>
              <a:ea typeface="Noto Serif CJK SC"/>
              <a:cs typeface="Lohit Devanagari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19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Изображение1">
            <a:extLst>
              <a:ext uri="{FF2B5EF4-FFF2-40B4-BE49-F238E27FC236}">
                <a16:creationId xmlns:a16="http://schemas.microsoft.com/office/drawing/2014/main" id="{BE4D5DAE-36E8-43FC-B16B-E74B37D1071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715371" y="640080"/>
            <a:ext cx="6781569" cy="55778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3175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824B8B-B231-480A-9E80-6D446D1D9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43AF03E-5FC1-48B3-8CF2-01998C232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58548" y="0"/>
            <a:ext cx="7464980" cy="6858000"/>
          </a:xfrm>
          <a:custGeom>
            <a:avLst/>
            <a:gdLst>
              <a:gd name="connsiteX0" fmla="*/ 0 w 7464980"/>
              <a:gd name="connsiteY0" fmla="*/ 0 h 6858000"/>
              <a:gd name="connsiteX1" fmla="*/ 1624264 w 7464980"/>
              <a:gd name="connsiteY1" fmla="*/ 0 h 6858000"/>
              <a:gd name="connsiteX2" fmla="*/ 2171700 w 7464980"/>
              <a:gd name="connsiteY2" fmla="*/ 0 h 6858000"/>
              <a:gd name="connsiteX3" fmla="*/ 2794224 w 7464980"/>
              <a:gd name="connsiteY3" fmla="*/ 0 h 6858000"/>
              <a:gd name="connsiteX4" fmla="*/ 2860782 w 7464980"/>
              <a:gd name="connsiteY4" fmla="*/ 0 h 6858000"/>
              <a:gd name="connsiteX5" fmla="*/ 7446838 w 7464980"/>
              <a:gd name="connsiteY5" fmla="*/ 0 h 6858000"/>
              <a:gd name="connsiteX6" fmla="*/ 7437231 w 7464980"/>
              <a:gd name="connsiteY6" fmla="*/ 94814 h 6858000"/>
              <a:gd name="connsiteX7" fmla="*/ 7442282 w 7464980"/>
              <a:gd name="connsiteY7" fmla="*/ 421796 h 6858000"/>
              <a:gd name="connsiteX8" fmla="*/ 7446216 w 7464980"/>
              <a:gd name="connsiteY8" fmla="*/ 812192 h 6858000"/>
              <a:gd name="connsiteX9" fmla="*/ 7426545 w 7464980"/>
              <a:gd name="connsiteY9" fmla="*/ 1113642 h 6858000"/>
              <a:gd name="connsiteX10" fmla="*/ 7454338 w 7464980"/>
              <a:gd name="connsiteY10" fmla="*/ 1796708 h 6858000"/>
              <a:gd name="connsiteX11" fmla="*/ 7452689 w 7464980"/>
              <a:gd name="connsiteY11" fmla="*/ 2327333 h 6858000"/>
              <a:gd name="connsiteX12" fmla="*/ 7443551 w 7464980"/>
              <a:gd name="connsiteY12" fmla="*/ 2784280 h 6858000"/>
              <a:gd name="connsiteX13" fmla="*/ 7449008 w 7464980"/>
              <a:gd name="connsiteY13" fmla="*/ 2985458 h 6858000"/>
              <a:gd name="connsiteX14" fmla="*/ 7435302 w 7464980"/>
              <a:gd name="connsiteY14" fmla="*/ 3531096 h 6858000"/>
              <a:gd name="connsiteX15" fmla="*/ 7445835 w 7464980"/>
              <a:gd name="connsiteY15" fmla="*/ 4336830 h 6858000"/>
              <a:gd name="connsiteX16" fmla="*/ 7444947 w 7464980"/>
              <a:gd name="connsiteY16" fmla="*/ 5026893 h 6858000"/>
              <a:gd name="connsiteX17" fmla="*/ 7449262 w 7464980"/>
              <a:gd name="connsiteY17" fmla="*/ 5252632 h 6858000"/>
              <a:gd name="connsiteX18" fmla="*/ 7449262 w 7464980"/>
              <a:gd name="connsiteY18" fmla="*/ 5466282 h 6858000"/>
              <a:gd name="connsiteX19" fmla="*/ 7411187 w 7464980"/>
              <a:gd name="connsiteY19" fmla="*/ 6121225 h 6858000"/>
              <a:gd name="connsiteX20" fmla="*/ 7426643 w 7464980"/>
              <a:gd name="connsiteY20" fmla="*/ 6708907 h 6858000"/>
              <a:gd name="connsiteX21" fmla="*/ 7443936 w 7464980"/>
              <a:gd name="connsiteY21" fmla="*/ 6858000 h 6858000"/>
              <a:gd name="connsiteX22" fmla="*/ 2860782 w 7464980"/>
              <a:gd name="connsiteY22" fmla="*/ 6858000 h 6858000"/>
              <a:gd name="connsiteX23" fmla="*/ 2794224 w 7464980"/>
              <a:gd name="connsiteY23" fmla="*/ 6858000 h 6858000"/>
              <a:gd name="connsiteX24" fmla="*/ 2171700 w 7464980"/>
              <a:gd name="connsiteY24" fmla="*/ 6858000 h 6858000"/>
              <a:gd name="connsiteX25" fmla="*/ 1624264 w 7464980"/>
              <a:gd name="connsiteY25" fmla="*/ 6858000 h 6858000"/>
              <a:gd name="connsiteX26" fmla="*/ 0 w 7464980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64980" h="6858000">
                <a:moveTo>
                  <a:pt x="0" y="0"/>
                </a:moveTo>
                <a:lnTo>
                  <a:pt x="1624264" y="0"/>
                </a:lnTo>
                <a:lnTo>
                  <a:pt x="2171700" y="0"/>
                </a:lnTo>
                <a:lnTo>
                  <a:pt x="2794224" y="0"/>
                </a:lnTo>
                <a:lnTo>
                  <a:pt x="2860782" y="0"/>
                </a:lnTo>
                <a:lnTo>
                  <a:pt x="7446838" y="0"/>
                </a:lnTo>
                <a:lnTo>
                  <a:pt x="7437231" y="94814"/>
                </a:lnTo>
                <a:cubicBezTo>
                  <a:pt x="7430384" y="203629"/>
                  <a:pt x="7435048" y="312712"/>
                  <a:pt x="7442282" y="421796"/>
                </a:cubicBezTo>
                <a:cubicBezTo>
                  <a:pt x="7453108" y="551656"/>
                  <a:pt x="7454428" y="682144"/>
                  <a:pt x="7446216" y="812192"/>
                </a:cubicBezTo>
                <a:cubicBezTo>
                  <a:pt x="7438221" y="912591"/>
                  <a:pt x="7429210" y="1012988"/>
                  <a:pt x="7426545" y="1113642"/>
                </a:cubicBezTo>
                <a:cubicBezTo>
                  <a:pt x="7420198" y="1342689"/>
                  <a:pt x="7439236" y="1569316"/>
                  <a:pt x="7454338" y="1796708"/>
                </a:cubicBezTo>
                <a:cubicBezTo>
                  <a:pt x="7466015" y="1973710"/>
                  <a:pt x="7471472" y="2150457"/>
                  <a:pt x="7452689" y="2327333"/>
                </a:cubicBezTo>
                <a:cubicBezTo>
                  <a:pt x="7436698" y="2479266"/>
                  <a:pt x="7428321" y="2631453"/>
                  <a:pt x="7443551" y="2784280"/>
                </a:cubicBezTo>
                <a:cubicBezTo>
                  <a:pt x="7450277" y="2851085"/>
                  <a:pt x="7457512" y="2918653"/>
                  <a:pt x="7449008" y="2985458"/>
                </a:cubicBezTo>
                <a:cubicBezTo>
                  <a:pt x="7426036" y="3167039"/>
                  <a:pt x="7429591" y="3349132"/>
                  <a:pt x="7435302" y="3531096"/>
                </a:cubicBezTo>
                <a:cubicBezTo>
                  <a:pt x="7443805" y="3799715"/>
                  <a:pt x="7457892" y="4067954"/>
                  <a:pt x="7445835" y="4336830"/>
                </a:cubicBezTo>
                <a:cubicBezTo>
                  <a:pt x="7435555" y="4566639"/>
                  <a:pt x="7452181" y="4796831"/>
                  <a:pt x="7444947" y="5026893"/>
                </a:cubicBezTo>
                <a:cubicBezTo>
                  <a:pt x="7442510" y="5102162"/>
                  <a:pt x="7443957" y="5177504"/>
                  <a:pt x="7449262" y="5252632"/>
                </a:cubicBezTo>
                <a:cubicBezTo>
                  <a:pt x="7455799" y="5323700"/>
                  <a:pt x="7455799" y="5395213"/>
                  <a:pt x="7449262" y="5466282"/>
                </a:cubicBezTo>
                <a:cubicBezTo>
                  <a:pt x="7424767" y="5683875"/>
                  <a:pt x="7414742" y="5902486"/>
                  <a:pt x="7411187" y="6121225"/>
                </a:cubicBezTo>
                <a:cubicBezTo>
                  <a:pt x="7407951" y="6317442"/>
                  <a:pt x="7409569" y="6513586"/>
                  <a:pt x="7426643" y="6708907"/>
                </a:cubicBezTo>
                <a:lnTo>
                  <a:pt x="7443936" y="6858000"/>
                </a:lnTo>
                <a:lnTo>
                  <a:pt x="2860782" y="6858000"/>
                </a:lnTo>
                <a:lnTo>
                  <a:pt x="2794224" y="6858000"/>
                </a:lnTo>
                <a:lnTo>
                  <a:pt x="2171700" y="6858000"/>
                </a:lnTo>
                <a:lnTo>
                  <a:pt x="162426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34D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FA2C2-0433-49A0-B09E-D291395E0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191" y="329184"/>
            <a:ext cx="6241568" cy="1783080"/>
          </a:xfrm>
        </p:spPr>
        <p:txBody>
          <a:bodyPr anchor="b">
            <a:normAutofit/>
          </a:bodyPr>
          <a:lstStyle/>
          <a:p>
            <a:r>
              <a:rPr lang="ru-RU" sz="7200">
                <a:solidFill>
                  <a:schemeClr val="bg1"/>
                </a:solidFill>
              </a:rPr>
              <a:t>Ход работы: </a:t>
            </a:r>
          </a:p>
        </p:txBody>
      </p:sp>
      <p:sp>
        <p:nvSpPr>
          <p:cNvPr id="14" name="sketchy rul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60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E1DB28-3AF3-46C6-8868-25E16A1C7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7191" y="2706624"/>
            <a:ext cx="6241568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>
                <a:solidFill>
                  <a:schemeClr val="bg1"/>
                </a:solidFill>
              </a:rPr>
              <a:t>2. </a:t>
            </a:r>
            <a:r>
              <a:rPr lang="ru-RU" kern="15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Выведем имена всех файлов из file.txt, имеющих расширение .conf, после чего запишем их в новый текстовой файл conf.txt</a:t>
            </a:r>
            <a:r>
              <a:rPr lang="ru-RU" kern="150">
                <a:solidFill>
                  <a:schemeClr val="bg1"/>
                </a:solidFill>
                <a:effectLst/>
                <a:latin typeface="Arial" panose="020B0604020202020204" pitchFamily="34" charset="0"/>
                <a:ea typeface="Noto Serif CJK SC"/>
                <a:cs typeface="Lohit Devanagari"/>
              </a:rPr>
              <a:t>.</a:t>
            </a:r>
            <a:endParaRPr lang="ru-RU" kern="150">
              <a:solidFill>
                <a:schemeClr val="bg1"/>
              </a:solidFill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ru-RU" kern="15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 </a:t>
            </a:r>
          </a:p>
          <a:p>
            <a:pPr marL="0" indent="0">
              <a:buNone/>
            </a:pPr>
            <a:endParaRPr lang="ru-RU">
              <a:solidFill>
                <a:schemeClr val="bg1"/>
              </a:solidFill>
            </a:endParaRPr>
          </a:p>
        </p:txBody>
      </p:sp>
      <p:pic>
        <p:nvPicPr>
          <p:cNvPr id="5" name="Изображение3">
            <a:extLst>
              <a:ext uri="{FF2B5EF4-FFF2-40B4-BE49-F238E27FC236}">
                <a16:creationId xmlns:a16="http://schemas.microsoft.com/office/drawing/2014/main" id="{C4664CBA-4E1F-4043-A334-2B6E9956B6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4039" y="1220724"/>
            <a:ext cx="4014216" cy="1154087"/>
          </a:xfrm>
          <a:prstGeom prst="rect">
            <a:avLst/>
          </a:prstGeom>
          <a:noFill/>
        </p:spPr>
      </p:pic>
      <p:pic>
        <p:nvPicPr>
          <p:cNvPr id="4" name="Изображение2">
            <a:extLst>
              <a:ext uri="{FF2B5EF4-FFF2-40B4-BE49-F238E27FC236}">
                <a16:creationId xmlns:a16="http://schemas.microsoft.com/office/drawing/2014/main" id="{CE8A2AF5-84D2-4D0F-8182-9D1755E250B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3183" y="3802224"/>
            <a:ext cx="3995928" cy="23076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8A495-F92E-4014-81B4-6F57410E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ru-RU" sz="5600"/>
              <a:t>Ход работы: 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C34D72"/>
          </a:solidFill>
          <a:ln w="38100" cap="rnd">
            <a:solidFill>
              <a:srgbClr val="C34D7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9592C4-7019-4B80-9620-D0EE98E01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kern="150">
                <a:effectLst/>
                <a:latin typeface="Liberation Serif"/>
                <a:ea typeface="Noto Serif CJK SC"/>
                <a:cs typeface="Lohit Devanagari"/>
              </a:rPr>
              <a:t>3. Запустим в фоновом режиме процесс, который будет записывать в файл ~/</a:t>
            </a:r>
            <a:r>
              <a:rPr lang="ru-RU" kern="150" err="1">
                <a:effectLst/>
                <a:latin typeface="Liberation Serif"/>
                <a:ea typeface="Noto Serif CJK SC"/>
                <a:cs typeface="Lohit Devanagari"/>
              </a:rPr>
              <a:t>logfile</a:t>
            </a:r>
            <a:r>
              <a:rPr lang="ru-RU" kern="150">
                <a:effectLst/>
                <a:latin typeface="Liberation Serif"/>
                <a:ea typeface="Noto Serif CJK SC"/>
                <a:cs typeface="Lohit Devanagari"/>
              </a:rPr>
              <a:t> файлы, имена которых начинаются с </a:t>
            </a:r>
            <a:r>
              <a:rPr lang="ru-RU" kern="150" err="1">
                <a:effectLst/>
                <a:latin typeface="Liberation Serif"/>
                <a:ea typeface="Noto Serif CJK SC"/>
                <a:cs typeface="Lohit Devanagari"/>
              </a:rPr>
              <a:t>log</a:t>
            </a:r>
            <a:r>
              <a:rPr lang="ru-RU" kern="150">
                <a:effectLst/>
                <a:latin typeface="Liberation Serif"/>
                <a:ea typeface="Noto Serif CJK SC"/>
                <a:cs typeface="Lohit Devanagari"/>
              </a:rPr>
              <a:t>. Удалите файл ~/</a:t>
            </a:r>
            <a:r>
              <a:rPr lang="ru-RU" kern="150" err="1">
                <a:effectLst/>
                <a:latin typeface="Liberation Serif"/>
                <a:ea typeface="Noto Serif CJK SC"/>
                <a:cs typeface="Lohit Devanagari"/>
              </a:rPr>
              <a:t>logfile</a:t>
            </a:r>
            <a:r>
              <a:rPr lang="ru-RU" kern="150">
                <a:effectLst/>
                <a:latin typeface="Liberation Serif"/>
                <a:ea typeface="Noto Serif CJK SC"/>
                <a:cs typeface="Lohit Devanagari"/>
              </a:rPr>
              <a:t>  </a:t>
            </a:r>
          </a:p>
          <a:p>
            <a:pPr marL="0" indent="0">
              <a:buNone/>
            </a:pPr>
            <a:endParaRPr lang="ru-RU" kern="150">
              <a:effectLst/>
              <a:latin typeface="Liberation Serif"/>
              <a:ea typeface="Noto Serif CJK SC"/>
              <a:cs typeface="Lohit Devanagari"/>
            </a:endParaRPr>
          </a:p>
          <a:p>
            <a:endParaRPr lang="ru-RU" kern="150">
              <a:effectLst/>
              <a:latin typeface="Liberation Serif"/>
              <a:ea typeface="Noto Serif CJK SC"/>
              <a:cs typeface="Lohit Devanagari"/>
            </a:endParaRPr>
          </a:p>
          <a:p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Изображение4">
            <a:extLst>
              <a:ext uri="{FF2B5EF4-FFF2-40B4-BE49-F238E27FC236}">
                <a16:creationId xmlns:a16="http://schemas.microsoft.com/office/drawing/2014/main" id="{D99D41F9-4E40-4644-BD41-EE6E9D4B689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99048" y="2193908"/>
            <a:ext cx="5458968" cy="24701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692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FD26B-C4C3-4961-9200-F8A1D757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216828-85F3-4F14-8B0C-C697EA465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4. </a:t>
            </a:r>
            <a:r>
              <a:rPr lang="ru-RU" sz="1800" dirty="0">
                <a:effectLst/>
                <a:latin typeface="Liberation Serif"/>
                <a:ea typeface="Noto Serif CJK SC"/>
                <a:cs typeface="Lohit Devanagari"/>
              </a:rPr>
              <a:t>Запустим из консоли в фоновом режиме редактор </a:t>
            </a:r>
            <a:r>
              <a:rPr lang="ru-RU" sz="1800" dirty="0" err="1">
                <a:effectLst/>
                <a:latin typeface="Liberation Serif"/>
                <a:ea typeface="Noto Serif CJK SC"/>
                <a:cs typeface="Lohit Devanagari"/>
              </a:rPr>
              <a:t>gedit</a:t>
            </a:r>
            <a:r>
              <a:rPr lang="ru-RU" sz="1800" dirty="0">
                <a:effectLst/>
                <a:latin typeface="Liberation Serif"/>
                <a:ea typeface="Noto Serif CJK SC"/>
                <a:cs typeface="Lohit Devanagari"/>
              </a:rPr>
              <a:t>. Определим идентификатор процесса </a:t>
            </a:r>
            <a:r>
              <a:rPr lang="ru-RU" sz="1800" dirty="0" err="1">
                <a:effectLst/>
                <a:latin typeface="Liberation Serif"/>
                <a:ea typeface="Noto Serif CJK SC"/>
                <a:cs typeface="Lohit Devanagari"/>
              </a:rPr>
              <a:t>gedit</a:t>
            </a:r>
            <a:r>
              <a:rPr lang="ru-RU" sz="1800" dirty="0">
                <a:effectLst/>
                <a:latin typeface="Liberation Serif"/>
                <a:ea typeface="Noto Serif CJK SC"/>
                <a:cs typeface="Lohit Devanagari"/>
              </a:rPr>
              <a:t>, используя команду </a:t>
            </a:r>
            <a:r>
              <a:rPr lang="ru-RU" sz="1800" dirty="0" err="1">
                <a:effectLst/>
                <a:latin typeface="Liberation Serif"/>
                <a:ea typeface="Noto Serif CJK SC"/>
                <a:cs typeface="Lohit Devanagari"/>
              </a:rPr>
              <a:t>ps</a:t>
            </a:r>
            <a:r>
              <a:rPr lang="ru-RU" sz="1800" dirty="0">
                <a:effectLst/>
                <a:latin typeface="Liberation Serif"/>
                <a:ea typeface="Noto Serif CJK SC"/>
                <a:cs typeface="Lohit Devanagari"/>
              </a:rPr>
              <a:t>, конвейер и фильтр </a:t>
            </a:r>
            <a:r>
              <a:rPr lang="ru-RU" sz="1800" dirty="0" err="1">
                <a:effectLst/>
                <a:latin typeface="Liberation Serif"/>
                <a:ea typeface="Noto Serif CJK SC"/>
                <a:cs typeface="Lohit Devanagari"/>
              </a:rPr>
              <a:t>grep</a:t>
            </a:r>
            <a:r>
              <a:rPr lang="ru-RU" sz="1800" dirty="0">
                <a:effectLst/>
                <a:latin typeface="Liberation Serif"/>
                <a:ea typeface="Noto Serif CJK SC"/>
                <a:cs typeface="Lohit Devanagari"/>
              </a:rPr>
              <a:t>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Изображение5">
            <a:extLst>
              <a:ext uri="{FF2B5EF4-FFF2-40B4-BE49-F238E27FC236}">
                <a16:creationId xmlns:a16="http://schemas.microsoft.com/office/drawing/2014/main" id="{B4CAEAE0-51E8-463B-9DF1-431F92220F02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971996" y="3513074"/>
            <a:ext cx="4473676" cy="542290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5" name="Изображение8">
            <a:extLst>
              <a:ext uri="{FF2B5EF4-FFF2-40B4-BE49-F238E27FC236}">
                <a16:creationId xmlns:a16="http://schemas.microsoft.com/office/drawing/2014/main" id="{4921C9CE-616F-44AC-AA4E-2EC9BEF9C21B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45672" y="2941320"/>
            <a:ext cx="6119495" cy="3551555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79410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DAA40F-4F28-4316-934E-C55D7C3AA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D467C8-A8E0-468B-B88D-9CEEE37BF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33452" cy="6858000"/>
          </a:xfrm>
          <a:custGeom>
            <a:avLst/>
            <a:gdLst>
              <a:gd name="connsiteX0" fmla="*/ 0 w 7433452"/>
              <a:gd name="connsiteY0" fmla="*/ 0 h 6858000"/>
              <a:gd name="connsiteX1" fmla="*/ 1592736 w 7433452"/>
              <a:gd name="connsiteY1" fmla="*/ 0 h 6858000"/>
              <a:gd name="connsiteX2" fmla="*/ 2171700 w 7433452"/>
              <a:gd name="connsiteY2" fmla="*/ 0 h 6858000"/>
              <a:gd name="connsiteX3" fmla="*/ 2762696 w 7433452"/>
              <a:gd name="connsiteY3" fmla="*/ 0 h 6858000"/>
              <a:gd name="connsiteX4" fmla="*/ 2829254 w 7433452"/>
              <a:gd name="connsiteY4" fmla="*/ 0 h 6858000"/>
              <a:gd name="connsiteX5" fmla="*/ 7415310 w 7433452"/>
              <a:gd name="connsiteY5" fmla="*/ 0 h 6858000"/>
              <a:gd name="connsiteX6" fmla="*/ 7405703 w 7433452"/>
              <a:gd name="connsiteY6" fmla="*/ 94814 h 6858000"/>
              <a:gd name="connsiteX7" fmla="*/ 7410754 w 7433452"/>
              <a:gd name="connsiteY7" fmla="*/ 421796 h 6858000"/>
              <a:gd name="connsiteX8" fmla="*/ 7414688 w 7433452"/>
              <a:gd name="connsiteY8" fmla="*/ 812192 h 6858000"/>
              <a:gd name="connsiteX9" fmla="*/ 7395017 w 7433452"/>
              <a:gd name="connsiteY9" fmla="*/ 1113642 h 6858000"/>
              <a:gd name="connsiteX10" fmla="*/ 7422810 w 7433452"/>
              <a:gd name="connsiteY10" fmla="*/ 1796708 h 6858000"/>
              <a:gd name="connsiteX11" fmla="*/ 7421161 w 7433452"/>
              <a:gd name="connsiteY11" fmla="*/ 2327333 h 6858000"/>
              <a:gd name="connsiteX12" fmla="*/ 7412023 w 7433452"/>
              <a:gd name="connsiteY12" fmla="*/ 2784280 h 6858000"/>
              <a:gd name="connsiteX13" fmla="*/ 7417480 w 7433452"/>
              <a:gd name="connsiteY13" fmla="*/ 2985458 h 6858000"/>
              <a:gd name="connsiteX14" fmla="*/ 7403774 w 7433452"/>
              <a:gd name="connsiteY14" fmla="*/ 3531096 h 6858000"/>
              <a:gd name="connsiteX15" fmla="*/ 7414307 w 7433452"/>
              <a:gd name="connsiteY15" fmla="*/ 4336830 h 6858000"/>
              <a:gd name="connsiteX16" fmla="*/ 7413419 w 7433452"/>
              <a:gd name="connsiteY16" fmla="*/ 5026893 h 6858000"/>
              <a:gd name="connsiteX17" fmla="*/ 7417734 w 7433452"/>
              <a:gd name="connsiteY17" fmla="*/ 5252632 h 6858000"/>
              <a:gd name="connsiteX18" fmla="*/ 7417734 w 7433452"/>
              <a:gd name="connsiteY18" fmla="*/ 5466282 h 6858000"/>
              <a:gd name="connsiteX19" fmla="*/ 7379659 w 7433452"/>
              <a:gd name="connsiteY19" fmla="*/ 6121225 h 6858000"/>
              <a:gd name="connsiteX20" fmla="*/ 7395115 w 7433452"/>
              <a:gd name="connsiteY20" fmla="*/ 6708907 h 6858000"/>
              <a:gd name="connsiteX21" fmla="*/ 7412408 w 7433452"/>
              <a:gd name="connsiteY21" fmla="*/ 6858000 h 6858000"/>
              <a:gd name="connsiteX22" fmla="*/ 2829254 w 7433452"/>
              <a:gd name="connsiteY22" fmla="*/ 6858000 h 6858000"/>
              <a:gd name="connsiteX23" fmla="*/ 2762696 w 7433452"/>
              <a:gd name="connsiteY23" fmla="*/ 6858000 h 6858000"/>
              <a:gd name="connsiteX24" fmla="*/ 2171700 w 7433452"/>
              <a:gd name="connsiteY24" fmla="*/ 6858000 h 6858000"/>
              <a:gd name="connsiteX25" fmla="*/ 1592736 w 7433452"/>
              <a:gd name="connsiteY25" fmla="*/ 6858000 h 6858000"/>
              <a:gd name="connsiteX26" fmla="*/ 0 w 7433452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33452" h="6858000">
                <a:moveTo>
                  <a:pt x="0" y="0"/>
                </a:moveTo>
                <a:lnTo>
                  <a:pt x="1592736" y="0"/>
                </a:lnTo>
                <a:lnTo>
                  <a:pt x="2171700" y="0"/>
                </a:lnTo>
                <a:lnTo>
                  <a:pt x="2762696" y="0"/>
                </a:lnTo>
                <a:lnTo>
                  <a:pt x="2829254" y="0"/>
                </a:lnTo>
                <a:lnTo>
                  <a:pt x="7415310" y="0"/>
                </a:lnTo>
                <a:lnTo>
                  <a:pt x="7405703" y="94814"/>
                </a:lnTo>
                <a:cubicBezTo>
                  <a:pt x="7398856" y="203629"/>
                  <a:pt x="7403520" y="312712"/>
                  <a:pt x="7410754" y="421796"/>
                </a:cubicBezTo>
                <a:cubicBezTo>
                  <a:pt x="7421580" y="551656"/>
                  <a:pt x="7422900" y="682144"/>
                  <a:pt x="7414688" y="812192"/>
                </a:cubicBezTo>
                <a:cubicBezTo>
                  <a:pt x="7406693" y="912591"/>
                  <a:pt x="7397682" y="1012988"/>
                  <a:pt x="7395017" y="1113642"/>
                </a:cubicBezTo>
                <a:cubicBezTo>
                  <a:pt x="7388670" y="1342689"/>
                  <a:pt x="7407708" y="1569316"/>
                  <a:pt x="7422810" y="1796708"/>
                </a:cubicBezTo>
                <a:cubicBezTo>
                  <a:pt x="7434487" y="1973710"/>
                  <a:pt x="7439944" y="2150457"/>
                  <a:pt x="7421161" y="2327333"/>
                </a:cubicBezTo>
                <a:cubicBezTo>
                  <a:pt x="7405170" y="2479266"/>
                  <a:pt x="7396793" y="2631453"/>
                  <a:pt x="7412023" y="2784280"/>
                </a:cubicBezTo>
                <a:cubicBezTo>
                  <a:pt x="7418749" y="2851085"/>
                  <a:pt x="7425984" y="2918653"/>
                  <a:pt x="7417480" y="2985458"/>
                </a:cubicBezTo>
                <a:cubicBezTo>
                  <a:pt x="7394508" y="3167039"/>
                  <a:pt x="7398063" y="3349132"/>
                  <a:pt x="7403774" y="3531096"/>
                </a:cubicBezTo>
                <a:cubicBezTo>
                  <a:pt x="7412277" y="3799715"/>
                  <a:pt x="7426364" y="4067954"/>
                  <a:pt x="7414307" y="4336830"/>
                </a:cubicBezTo>
                <a:cubicBezTo>
                  <a:pt x="7404027" y="4566639"/>
                  <a:pt x="7420653" y="4796831"/>
                  <a:pt x="7413419" y="5026893"/>
                </a:cubicBezTo>
                <a:cubicBezTo>
                  <a:pt x="7410982" y="5102162"/>
                  <a:pt x="7412429" y="5177504"/>
                  <a:pt x="7417734" y="5252632"/>
                </a:cubicBezTo>
                <a:cubicBezTo>
                  <a:pt x="7424271" y="5323700"/>
                  <a:pt x="7424271" y="5395213"/>
                  <a:pt x="7417734" y="5466282"/>
                </a:cubicBezTo>
                <a:cubicBezTo>
                  <a:pt x="7393239" y="5683875"/>
                  <a:pt x="7383214" y="5902486"/>
                  <a:pt x="7379659" y="6121225"/>
                </a:cubicBezTo>
                <a:cubicBezTo>
                  <a:pt x="7376423" y="6317442"/>
                  <a:pt x="7378041" y="6513586"/>
                  <a:pt x="7395115" y="6708907"/>
                </a:cubicBezTo>
                <a:lnTo>
                  <a:pt x="7412408" y="6858000"/>
                </a:lnTo>
                <a:lnTo>
                  <a:pt x="2829254" y="6858000"/>
                </a:lnTo>
                <a:lnTo>
                  <a:pt x="2762696" y="6858000"/>
                </a:lnTo>
                <a:lnTo>
                  <a:pt x="2171700" y="6858000"/>
                </a:lnTo>
                <a:lnTo>
                  <a:pt x="15927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34D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4B8559-586A-430E-A85E-13CBA8B8D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329184"/>
            <a:ext cx="6241568" cy="1783080"/>
          </a:xfrm>
        </p:spPr>
        <p:txBody>
          <a:bodyPr anchor="b">
            <a:normAutofit/>
          </a:bodyPr>
          <a:lstStyle/>
          <a:p>
            <a:r>
              <a:rPr lang="ru-RU" sz="7200">
                <a:solidFill>
                  <a:schemeClr val="bg1"/>
                </a:solidFill>
              </a:rPr>
              <a:t>Ход работы: </a:t>
            </a:r>
          </a:p>
        </p:txBody>
      </p:sp>
      <p:sp>
        <p:nvSpPr>
          <p:cNvPr id="14" name="sketchy rul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192844-38A3-42D8-997F-F20FF1B2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06624"/>
            <a:ext cx="6241568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>
                <a:solidFill>
                  <a:schemeClr val="bg1"/>
                </a:solidFill>
              </a:rPr>
              <a:t>5. </a:t>
            </a:r>
            <a:r>
              <a:rPr lang="ru-RU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Прочтём  справку (man) команды kill, после чего используем её для  завершения процесса gedit. </a:t>
            </a:r>
          </a:p>
          <a:p>
            <a:pPr marL="0" indent="0">
              <a:buNone/>
            </a:pPr>
            <a:endParaRPr lang="ru-RU">
              <a:solidFill>
                <a:schemeClr val="bg1"/>
              </a:solidFill>
            </a:endParaRPr>
          </a:p>
        </p:txBody>
      </p:sp>
      <p:pic>
        <p:nvPicPr>
          <p:cNvPr id="4" name="Изображение7">
            <a:extLst>
              <a:ext uri="{FF2B5EF4-FFF2-40B4-BE49-F238E27FC236}">
                <a16:creationId xmlns:a16="http://schemas.microsoft.com/office/drawing/2014/main" id="{66BECCD2-5908-4680-B7C9-498AB8C69E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34304" y="628101"/>
            <a:ext cx="4014216" cy="2328244"/>
          </a:xfrm>
          <a:prstGeom prst="rect">
            <a:avLst/>
          </a:prstGeom>
          <a:noFill/>
        </p:spPr>
      </p:pic>
      <p:pic>
        <p:nvPicPr>
          <p:cNvPr id="5" name="Изображение8">
            <a:extLst>
              <a:ext uri="{FF2B5EF4-FFF2-40B4-BE49-F238E27FC236}">
                <a16:creationId xmlns:a16="http://schemas.microsoft.com/office/drawing/2014/main" id="{5C11921A-6115-4325-B7AB-CD1B29B41F7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834304" y="3793727"/>
            <a:ext cx="4014216" cy="23282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617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12C5A-77DC-4C1A-832E-DB297EDD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86384"/>
            <a:ext cx="3419856" cy="1600200"/>
          </a:xfrm>
        </p:spPr>
        <p:txBody>
          <a:bodyPr anchor="ctr">
            <a:normAutofit/>
          </a:bodyPr>
          <a:lstStyle/>
          <a:p>
            <a:r>
              <a:rPr lang="ru-RU"/>
              <a:t>Ход работы: 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86384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rgbClr val="C34D72"/>
          </a:solidFill>
          <a:ln w="34925">
            <a:solidFill>
              <a:srgbClr val="C34D7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6DB4DD-6ABC-4C06-8D78-F44C31DD5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786384"/>
            <a:ext cx="6894576" cy="16002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/>
              <a:t>6 </a:t>
            </a:r>
            <a:r>
              <a:rPr lang="ru-RU" sz="2000">
                <a:effectLst/>
                <a:latin typeface="Liberation Serif"/>
                <a:ea typeface="Noto Serif CJK SC"/>
                <a:cs typeface="Lohit Devanagari"/>
              </a:rPr>
              <a:t>Выполним команды df и du, предварительно получив более подробную информацию об этих командах, с помощью команды man.  </a:t>
            </a:r>
          </a:p>
          <a:p>
            <a:pPr marL="0" indent="0">
              <a:buNone/>
            </a:pPr>
            <a:r>
              <a:rPr lang="ru-RU" sz="2000"/>
              <a:t>. </a:t>
            </a:r>
          </a:p>
        </p:txBody>
      </p:sp>
      <p:pic>
        <p:nvPicPr>
          <p:cNvPr id="7" name="Изображение10">
            <a:extLst>
              <a:ext uri="{FF2B5EF4-FFF2-40B4-BE49-F238E27FC236}">
                <a16:creationId xmlns:a16="http://schemas.microsoft.com/office/drawing/2014/main" id="{109F87A4-93A0-4BB9-9544-4BF080A8D4D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9393" y="3158934"/>
            <a:ext cx="5468112" cy="2415014"/>
          </a:xfrm>
          <a:prstGeom prst="rect">
            <a:avLst/>
          </a:prstGeom>
          <a:noFill/>
        </p:spPr>
      </p:pic>
      <p:pic>
        <p:nvPicPr>
          <p:cNvPr id="6" name="Изображение9">
            <a:extLst>
              <a:ext uri="{FF2B5EF4-FFF2-40B4-BE49-F238E27FC236}">
                <a16:creationId xmlns:a16="http://schemas.microsoft.com/office/drawing/2014/main" id="{B6BF80A1-548F-48D2-AACA-756F15B7B84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406898" y="3158933"/>
            <a:ext cx="5468112" cy="24150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6572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4EA179-6BD2-4E01-9807-9412B32D4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ru-RU" sz="7200"/>
              <a:t>Ход работы: 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C34D72"/>
          </a:solidFill>
          <a:ln w="38100" cap="rnd">
            <a:solidFill>
              <a:srgbClr val="C34D7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0BDE1D-0FE1-4CF6-A521-4F94273D5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dirty="0"/>
              <a:t>7. </a:t>
            </a:r>
            <a:r>
              <a:rPr lang="ru-RU" dirty="0">
                <a:effectLst/>
                <a:latin typeface="Liberation Serif"/>
                <a:ea typeface="Noto Serif CJK SC"/>
                <a:cs typeface="Lohit Devanagari"/>
              </a:rPr>
              <a:t>Воспользовавшись справкой команды </a:t>
            </a:r>
            <a:r>
              <a:rPr lang="ru-RU" dirty="0" err="1">
                <a:effectLst/>
                <a:latin typeface="Liberation Serif"/>
                <a:ea typeface="Noto Serif CJK SC"/>
                <a:cs typeface="Lohit Devanagari"/>
              </a:rPr>
              <a:t>find</a:t>
            </a:r>
            <a:r>
              <a:rPr lang="ru-RU" dirty="0">
                <a:effectLst/>
                <a:latin typeface="Liberation Serif"/>
                <a:ea typeface="Noto Serif CJK SC"/>
                <a:cs typeface="Lohit Devanagari"/>
              </a:rPr>
              <a:t>, выведем имена всех директорий, имеющихся в нашем домашнем каталоге</a:t>
            </a:r>
            <a:endParaRPr lang="ru-RU" dirty="0"/>
          </a:p>
        </p:txBody>
      </p:sp>
      <p:pic>
        <p:nvPicPr>
          <p:cNvPr id="4" name="Изображение11">
            <a:extLst>
              <a:ext uri="{FF2B5EF4-FFF2-40B4-BE49-F238E27FC236}">
                <a16:creationId xmlns:a16="http://schemas.microsoft.com/office/drawing/2014/main" id="{F5539A69-FDE1-4101-9E3F-0981F3D63860}"/>
              </a:ext>
            </a:extLst>
          </p:cNvPr>
          <p:cNvPicPr/>
          <p:nvPr/>
        </p:nvPicPr>
        <p:blipFill rotWithShape="1">
          <a:blip r:embed="rId2"/>
          <a:srcRect r="65126" b="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630836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241B2F"/>
      </a:dk2>
      <a:lt2>
        <a:srgbClr val="F0F3F2"/>
      </a:lt2>
      <a:accent1>
        <a:srgbClr val="C34D72"/>
      </a:accent1>
      <a:accent2>
        <a:srgbClr val="B13B92"/>
      </a:accent2>
      <a:accent3>
        <a:srgbClr val="B24DC3"/>
      </a:accent3>
      <a:accent4>
        <a:srgbClr val="6E3BB1"/>
      </a:accent4>
      <a:accent5>
        <a:srgbClr val="4F4DC3"/>
      </a:accent5>
      <a:accent6>
        <a:srgbClr val="3B6AB1"/>
      </a:accent6>
      <a:hlink>
        <a:srgbClr val="6E59C7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253</Words>
  <Application>Microsoft Office PowerPoint</Application>
  <PresentationFormat>Широкоэкранный</PresentationFormat>
  <Paragraphs>23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Liberation Serif</vt:lpstr>
      <vt:lpstr>Modern Love</vt:lpstr>
      <vt:lpstr>The Hand</vt:lpstr>
      <vt:lpstr>SketchyVTI</vt:lpstr>
      <vt:lpstr>Лабораторная работа №6</vt:lpstr>
      <vt:lpstr>Цель работы: </vt:lpstr>
      <vt:lpstr>Ход работы: </vt:lpstr>
      <vt:lpstr>Ход работы: </vt:lpstr>
      <vt:lpstr>Ход работы: </vt:lpstr>
      <vt:lpstr>Ход работы:</vt:lpstr>
      <vt:lpstr>Ход работы: </vt:lpstr>
      <vt:lpstr>Ход работы: </vt:lpstr>
      <vt:lpstr>Ход работы: </vt:lpstr>
      <vt:lpstr>Спасибо за внимание!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№6</dc:title>
  <dc:creator>Баротов Комрон Мирзоджонович</dc:creator>
  <cp:lastModifiedBy>Баротов Комрон Мирзоджонович</cp:lastModifiedBy>
  <cp:revision>2</cp:revision>
  <dcterms:created xsi:type="dcterms:W3CDTF">2022-05-07T17:37:50Z</dcterms:created>
  <dcterms:modified xsi:type="dcterms:W3CDTF">2022-05-07T17:48:11Z</dcterms:modified>
</cp:coreProperties>
</file>