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6" r:id="rId7"/>
    <p:sldId id="282" r:id="rId8"/>
    <p:sldId id="283" r:id="rId9"/>
    <p:sldId id="284" r:id="rId10"/>
    <p:sldId id="278" r:id="rId11"/>
    <p:sldId id="279" r:id="rId12"/>
    <p:sldId id="280" r:id="rId13"/>
    <p:sldId id="281" r:id="rId14"/>
    <p:sldId id="274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546"/>
    <a:srgbClr val="D8BEB2"/>
    <a:srgbClr val="753F2D"/>
    <a:srgbClr val="5E3324"/>
    <a:srgbClr val="8A4C34"/>
    <a:srgbClr val="815550"/>
    <a:srgbClr val="A3573E"/>
    <a:srgbClr val="E7E6E6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67" d="100"/>
          <a:sy n="67" d="100"/>
        </p:scale>
        <p:origin x="513" y="51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10.05.2025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10.05.2025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4205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E8507B-7A36-C59F-739E-720718046B5E}"/>
              </a:ext>
            </a:extLst>
          </p:cNvPr>
          <p:cNvSpPr txBox="1"/>
          <p:nvPr/>
        </p:nvSpPr>
        <p:spPr>
          <a:xfrm>
            <a:off x="367323" y="132305"/>
            <a:ext cx="114573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Федеральное государственное бюджетное образовательное учреждение высшего образования “МИРЭА – Российский технологический </a:t>
            </a:r>
            <a:r>
              <a:rPr lang="ru-RU" sz="18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университет”.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4575A-3D24-B53B-F55A-6BFAFC161B4C}"/>
              </a:ext>
            </a:extLst>
          </p:cNvPr>
          <p:cNvSpPr txBox="1"/>
          <p:nvPr/>
        </p:nvSpPr>
        <p:spPr>
          <a:xfrm>
            <a:off x="2200027" y="2411596"/>
            <a:ext cx="7791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ru-RU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репозиториев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86D0F-3AD0-BE56-33DD-700F54676D9F}"/>
              </a:ext>
            </a:extLst>
          </p:cNvPr>
          <p:cNvSpPr txBox="1"/>
          <p:nvPr/>
        </p:nvSpPr>
        <p:spPr>
          <a:xfrm>
            <a:off x="5521960" y="3676963"/>
            <a:ext cx="643987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Кафедра: Институт комплексной безопасности и специального приборостроения.</a:t>
            </a:r>
          </a:p>
          <a:p>
            <a:pPr algn="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Группа: БИСО-02-21</a:t>
            </a:r>
          </a:p>
          <a:p>
            <a:pPr algn="r"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Выполнил: студенты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курса Паромов Я. А.; Сапожников А. М.; Смирницкий К. М.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Трегубов П. В.; </a:t>
            </a:r>
          </a:p>
          <a:p>
            <a:pPr algn="r">
              <a:spcBef>
                <a:spcPts val="600"/>
              </a:spcBef>
            </a:pP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Преподаватель: Захарчук И. И.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4CB06-28BE-7CC9-8089-828ACCEB438B}"/>
              </a:ext>
            </a:extLst>
          </p:cNvPr>
          <p:cNvSpPr txBox="1"/>
          <p:nvPr/>
        </p:nvSpPr>
        <p:spPr>
          <a:xfrm>
            <a:off x="5073538" y="6325584"/>
            <a:ext cx="2044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г. Москва, 2025 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B110E5-6387-4DD0-BDAB-E94F45AB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BFCF61C-3B18-4C03-8326-CC3B32D710C9}" type="slidenum">
              <a:rPr lang="ru-RU" noProof="0" smtClean="0"/>
              <a:pPr rtl="0">
                <a:spcAft>
                  <a:spcPts val="600"/>
                </a:spcAft>
              </a:pPr>
              <a:t>10</a:t>
            </a:fld>
            <a:endParaRPr lang="ru-RU" noProof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785571-7E15-D1AA-4E24-D25104949665}"/>
              </a:ext>
            </a:extLst>
          </p:cNvPr>
          <p:cNvSpPr/>
          <p:nvPr/>
        </p:nvSpPr>
        <p:spPr>
          <a:xfrm>
            <a:off x="5229225" y="2240406"/>
            <a:ext cx="492919" cy="467075"/>
          </a:xfrm>
          <a:prstGeom prst="rect">
            <a:avLst/>
          </a:prstGeom>
          <a:solidFill>
            <a:srgbClr val="3B4546"/>
          </a:solidFill>
          <a:ln>
            <a:solidFill>
              <a:srgbClr val="3B45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14112-2DE6-0FF5-EF7A-AF4E965163AD}"/>
              </a:ext>
            </a:extLst>
          </p:cNvPr>
          <p:cNvSpPr txBox="1"/>
          <p:nvPr/>
        </p:nvSpPr>
        <p:spPr>
          <a:xfrm>
            <a:off x="5391580" y="1192183"/>
            <a:ext cx="613290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146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Эффективность ETL-конвейера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– Надёжно собирает и обрабатывает историю коммитов, позволяя быстро получать актуальные данные.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– Модульная структура упрощает тестирование и расширение функционала.</a:t>
            </a:r>
          </a:p>
          <a:p>
            <a:pPr indent="27146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Качество детекции аномалий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ru-RU" dirty="0" err="1">
                <a:solidFill>
                  <a:schemeClr val="bg1"/>
                </a:solidFill>
              </a:rPr>
              <a:t>Isolation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Forest</a:t>
            </a:r>
            <a:r>
              <a:rPr lang="ru-RU" dirty="0">
                <a:solidFill>
                  <a:schemeClr val="bg1"/>
                </a:solidFill>
              </a:rPr>
              <a:t> настраивается под поведенческие признаки и выявляет редкие, но значимые отклонения.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– Использование статистических и ML-методов вкупе с правилами безопасности обеспечивает высокий уровень обнаружения рисков.</a:t>
            </a:r>
          </a:p>
          <a:p>
            <a:pPr indent="27146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bg1"/>
                </a:solidFill>
              </a:rPr>
              <a:t>Пользовательская визуализация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– Интерактивный </a:t>
            </a:r>
            <a:r>
              <a:rPr lang="ru-RU" dirty="0" err="1">
                <a:solidFill>
                  <a:schemeClr val="bg1"/>
                </a:solidFill>
              </a:rPr>
              <a:t>Shiny-дашборд</a:t>
            </a:r>
            <a:r>
              <a:rPr lang="ru-RU" dirty="0">
                <a:solidFill>
                  <a:schemeClr val="bg1"/>
                </a:solidFill>
              </a:rPr>
              <a:t> предоставляет оперативный доступ к результатам, снижая время на анализ.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– Гибкие фильтры и визуальные метрики помогают быстро локализовать проблемные участки.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B201C2D-0BA6-4C08-5934-E6F1C726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anchor="t">
            <a:normAutofit/>
          </a:bodyPr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156231300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909" y="2577592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C28BD1-110E-F312-3D6A-760E0495E5AF}"/>
              </a:ext>
            </a:extLst>
          </p:cNvPr>
          <p:cNvSpPr txBox="1"/>
          <p:nvPr/>
        </p:nvSpPr>
        <p:spPr>
          <a:xfrm>
            <a:off x="839788" y="1678272"/>
            <a:ext cx="3932237" cy="486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Актуальность: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05784-1122-E793-8634-9767E7B2CE6B}"/>
              </a:ext>
            </a:extLst>
          </p:cNvPr>
          <p:cNvSpPr txBox="1"/>
          <p:nvPr/>
        </p:nvSpPr>
        <p:spPr>
          <a:xfrm>
            <a:off x="839788" y="2164560"/>
            <a:ext cx="3932237" cy="37933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В современном цикле разработки программного обеспечения скорость и масштаб изменений в </a:t>
            </a:r>
            <a:r>
              <a:rPr lang="ru-RU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Git</a:t>
            </a: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-репозиториях постоянно растут.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Каждое несанкционированное или аномальное изменение кода может привести к уязвимостям, инцидентам безопасности и простою проекта.</a:t>
            </a: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500"/>
              </a:spcAft>
            </a:pPr>
            <a:r>
              <a:rPr lang="ru-RU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Проактивный мониторинг и анализ метрик репозитория позволяют выявить потенциальные угрозы на ранней стадии и минимизировать риски.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4CDC79C-B367-B0BA-EE2C-5543B372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F6701-010B-332C-288B-F5EFA4C154E3}"/>
              </a:ext>
            </a:extLst>
          </p:cNvPr>
          <p:cNvSpPr txBox="1"/>
          <p:nvPr/>
        </p:nvSpPr>
        <p:spPr>
          <a:xfrm>
            <a:off x="3047405" y="576072"/>
            <a:ext cx="6097190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Введение</a:t>
            </a:r>
          </a:p>
        </p:txBody>
      </p:sp>
      <p:pic>
        <p:nvPicPr>
          <p:cNvPr id="16" name="Рисунок 15" descr="Изображение выглядит как текст, снимок экран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54C38B-0B02-AA84-C59D-E92D9C03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12" y="1842581"/>
            <a:ext cx="6540500" cy="3679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07970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6CC213A-BF08-7C6D-71C4-4C2F603A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178594"/>
            <a:ext cx="1828800" cy="3974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400" b="1" kern="1200" dirty="0">
                <a:latin typeface="+mn-lt"/>
                <a:ea typeface="+mn-ea"/>
                <a:cs typeface="+mn-cs"/>
              </a:rPr>
              <a:t>Введение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CFACB4-8D90-84B0-7E15-EF9EC289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ru-RU" smtClean="0"/>
              <a:pPr>
                <a:spcAft>
                  <a:spcPts val="600"/>
                </a:spcAft>
              </a:pPr>
              <a:t>3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27440-48C0-75F4-F394-1BEF3D43EED2}"/>
              </a:ext>
            </a:extLst>
          </p:cNvPr>
          <p:cNvSpPr txBox="1"/>
          <p:nvPr/>
        </p:nvSpPr>
        <p:spPr>
          <a:xfrm>
            <a:off x="649224" y="1299718"/>
            <a:ext cx="10689336" cy="829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ctr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sz="32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Цель и сценарии использования программы</a:t>
            </a:r>
            <a:endParaRPr lang="ru-RU" sz="3200" b="1" kern="1200" cap="all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FC9C595-DC75-7B4B-C663-67BCD4E46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000" b="1" kern="1200" dirty="0">
                <a:latin typeface="+mn-lt"/>
                <a:ea typeface="+mn-ea"/>
                <a:cs typeface="+mn-cs"/>
              </a:rPr>
              <a:t>Цель:</a:t>
            </a:r>
          </a:p>
          <a:p>
            <a:pPr>
              <a:spcAft>
                <a:spcPts val="600"/>
              </a:spcAft>
            </a:pPr>
            <a:endParaRPr lang="ru-RU" sz="20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0F074-4D01-FE09-7CBB-0A1BFF2C1DDF}"/>
              </a:ext>
            </a:extLst>
          </p:cNvPr>
          <p:cNvSpPr txBox="1"/>
          <p:nvPr/>
        </p:nvSpPr>
        <p:spPr>
          <a:xfrm>
            <a:off x="6227064" y="2946749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2200" b="1" dirty="0">
                <a:solidFill>
                  <a:schemeClr val="bg1"/>
                </a:solidFill>
              </a:rPr>
              <a:t>Сценарии:</a:t>
            </a:r>
            <a:endParaRPr lang="ru-RU" sz="2200" b="1" kern="12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2BC87A-68B7-B04A-991E-529FD94C93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224" y="3429000"/>
            <a:ext cx="5111496" cy="1682750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Aft>
                <a:spcPts val="600"/>
              </a:spcAft>
            </a:pPr>
            <a:r>
              <a:rPr lang="ru-RU" dirty="0"/>
              <a:t>Автоматизировать процесс сбора, обработки и анализа данных из </a:t>
            </a:r>
            <a:r>
              <a:rPr lang="ru-RU" dirty="0" err="1"/>
              <a:t>Git</a:t>
            </a:r>
            <a:r>
              <a:rPr lang="ru-RU" dirty="0"/>
              <a:t>-репозитория для своевременного обнаружения аномалий безопасности.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FB5872F-3FBA-5F3E-9DC8-046CD2EF66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7064" y="3413823"/>
            <a:ext cx="5111496" cy="1682750"/>
          </a:xfrm>
        </p:spPr>
        <p:txBody>
          <a:bodyPr vert="horz" lIns="91440" tIns="45720" rIns="91440" bIns="45720" rtlCol="0">
            <a:normAutofit/>
          </a:bodyPr>
          <a:lstStyle/>
          <a:p>
            <a:pPr marL="271463">
              <a:spcAft>
                <a:spcPts val="600"/>
              </a:spcAft>
            </a:pPr>
            <a:r>
              <a:rPr lang="ru-RU" sz="1500" dirty="0" err="1"/>
              <a:t>Форензика</a:t>
            </a:r>
            <a:r>
              <a:rPr lang="ru-RU" sz="1500" dirty="0"/>
              <a:t> и расследование после утечки данных</a:t>
            </a:r>
          </a:p>
          <a:p>
            <a:pPr marL="271463">
              <a:spcAft>
                <a:spcPts val="600"/>
              </a:spcAft>
            </a:pPr>
            <a:r>
              <a:rPr lang="ru-RU" sz="1500" dirty="0"/>
              <a:t>Обучение и повышение качества разработки программы</a:t>
            </a:r>
          </a:p>
          <a:p>
            <a:pPr marL="271463">
              <a:spcAft>
                <a:spcPts val="600"/>
              </a:spcAft>
            </a:pPr>
            <a:r>
              <a:rPr lang="ru-RU" sz="1500" dirty="0"/>
              <a:t>Проактивный анализ безопасности перед </a:t>
            </a:r>
            <a:r>
              <a:rPr lang="ru-RU" sz="1500" dirty="0" err="1"/>
              <a:t>мёржем</a:t>
            </a: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50189233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C7119A-2D71-B874-4852-B3B20CDC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4</a:t>
            </a:fld>
            <a:endParaRPr lang="ru-RU" noProof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88A7C2DC-2ED4-5EFD-E45E-6FB7CB1C5DFF}"/>
              </a:ext>
            </a:extLst>
          </p:cNvPr>
          <p:cNvSpPr txBox="1">
            <a:spLocks/>
          </p:cNvSpPr>
          <p:nvPr/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marL="0" algn="r" defTabSz="914400" rtl="0" eaLnBrk="1" latinLnBrk="0" hangingPunct="1">
              <a:defRPr lang="ru-RU"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BFCF61C-3B18-4C03-8326-CC3B32D710C9}" type="slidenum">
              <a:rPr lang="ru-RU" smtClean="0"/>
              <a:pPr>
                <a:spcAft>
                  <a:spcPts val="600"/>
                </a:spcAft>
              </a:pPr>
              <a:t>4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6DB175F2-FD3F-325E-91A7-DA617BB2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730" y="686565"/>
            <a:ext cx="4846320" cy="77766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200" b="1" i="0" dirty="0">
                <a:solidFill>
                  <a:srgbClr val="FFFFFF"/>
                </a:solidFill>
                <a:effectLst/>
                <a:latin typeface="+mn-lt"/>
              </a:rPr>
              <a:t>Общая схема</a:t>
            </a:r>
            <a:br>
              <a:rPr lang="ru-RU" sz="3200" b="1" i="0" dirty="0">
                <a:solidFill>
                  <a:srgbClr val="FFFFFF"/>
                </a:solidFill>
                <a:effectLst/>
                <a:latin typeface="+mn-lt"/>
              </a:rPr>
            </a:br>
            <a:r>
              <a:rPr lang="ru-RU" sz="3200" b="1" i="0" dirty="0">
                <a:solidFill>
                  <a:srgbClr val="FFFFFF"/>
                </a:solidFill>
                <a:effectLst/>
                <a:latin typeface="+mn-lt"/>
              </a:rPr>
              <a:t>программы</a:t>
            </a:r>
            <a:endParaRPr lang="ru-RU" sz="3200" b="1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D17CF1-8CF9-5AFA-62E4-0360E7E0D730}"/>
              </a:ext>
            </a:extLst>
          </p:cNvPr>
          <p:cNvSpPr txBox="1"/>
          <p:nvPr/>
        </p:nvSpPr>
        <p:spPr>
          <a:xfrm>
            <a:off x="612718" y="1741224"/>
            <a:ext cx="10753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Источник данных (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API)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Извлечение истории коммитов, информации об авторах, изменениях файлов.</a:t>
            </a: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Поддержка аутентификации через личный токен для доступа к приватным репозиториям.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A565C-C877-B614-3308-A73538B73852}"/>
              </a:ext>
            </a:extLst>
          </p:cNvPr>
          <p:cNvSpPr txBox="1"/>
          <p:nvPr/>
        </p:nvSpPr>
        <p:spPr>
          <a:xfrm>
            <a:off x="612719" y="3085803"/>
            <a:ext cx="10753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ETL-конвейер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01_extract_git_commits.R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вызов API, сохранение «сырых» данных в </a:t>
            </a:r>
            <a:r>
              <a:rPr lang="en-US" altLang="ru-RU" dirty="0"/>
              <a:t>CSV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02_clean_transform.R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очистка, нормализация, агрегация метрик (даты, авторы, размер коммита) и экспорт в CSV.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(автоматическая загрузка в память R для дальнейших шагов).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01F08-0716-7496-274C-84B8BC132CD6}"/>
              </a:ext>
            </a:extLst>
          </p:cNvPr>
          <p:cNvSpPr txBox="1"/>
          <p:nvPr/>
        </p:nvSpPr>
        <p:spPr>
          <a:xfrm>
            <a:off x="612718" y="4773728"/>
            <a:ext cx="107532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Аналитические модули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Профили разработчиков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03_analyze_profiles.R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расчет частоты, времени и объема коммитов для каждого автора.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Детекция аномалий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04_detect_anomalies.R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применение алгоритма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Isolation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Forest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(пакет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isotree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к признакам поведения.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Нижний колонтитул 1">
            <a:extLst>
              <a:ext uri="{FF2B5EF4-FFF2-40B4-BE49-F238E27FC236}">
                <a16:creationId xmlns:a16="http://schemas.microsoft.com/office/drawing/2014/main" id="{FED5A786-57D3-A20D-B40C-15F3A6DB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60" y="289087"/>
            <a:ext cx="2484989" cy="39747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ru-RU" sz="1400" b="1" i="0" dirty="0">
                <a:solidFill>
                  <a:srgbClr val="FFFFFF"/>
                </a:solidFill>
                <a:effectLst/>
              </a:rPr>
              <a:t>Архитектура программы</a:t>
            </a:r>
            <a:endParaRPr lang="ru-RU" sz="1400" b="1" kern="12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62382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1B15C-14F6-0C53-DF89-7B96030A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EC6FEA-6294-2317-2A52-4717F5DF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5</a:t>
            </a:fld>
            <a:endParaRPr lang="ru-RU" noProof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77E96106-73E8-D395-8E91-342F34C6485A}"/>
              </a:ext>
            </a:extLst>
          </p:cNvPr>
          <p:cNvSpPr txBox="1">
            <a:spLocks/>
          </p:cNvSpPr>
          <p:nvPr/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marL="0" algn="r" defTabSz="914400" rtl="0" eaLnBrk="1" latinLnBrk="0" hangingPunct="1">
              <a:defRPr lang="ru-RU"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BFCF61C-3B18-4C03-8326-CC3B32D710C9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08E579CB-2505-B394-B012-1B3DADBA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730" y="686565"/>
            <a:ext cx="4846320" cy="77766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200" b="1" i="0" dirty="0">
                <a:solidFill>
                  <a:srgbClr val="FFFFFF"/>
                </a:solidFill>
                <a:effectLst/>
                <a:latin typeface="+mn-lt"/>
              </a:rPr>
              <a:t>Общая схема</a:t>
            </a:r>
            <a:br>
              <a:rPr lang="ru-RU" sz="3200" b="1" i="0" dirty="0">
                <a:solidFill>
                  <a:srgbClr val="FFFFFF"/>
                </a:solidFill>
                <a:effectLst/>
                <a:latin typeface="+mn-lt"/>
              </a:rPr>
            </a:br>
            <a:r>
              <a:rPr lang="ru-RU" sz="3200" b="1" i="0" dirty="0">
                <a:solidFill>
                  <a:srgbClr val="FFFFFF"/>
                </a:solidFill>
                <a:effectLst/>
                <a:latin typeface="+mn-lt"/>
              </a:rPr>
              <a:t>программы</a:t>
            </a:r>
            <a:endParaRPr lang="ru-RU" sz="3200" b="1" dirty="0">
              <a:latin typeface="+mn-lt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CD56551-EC1D-4B3E-BB12-F522EEA9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18" y="3191507"/>
            <a:ext cx="107531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Интерфейс и отчётность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Shiny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-приложение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единственная точка входа для интерактивного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дашборда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1651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Виджеты для фильтрации по разработчику, периоду и типу аномалий.</a:t>
            </a:r>
          </a:p>
          <a:p>
            <a:pPr lvl="2" indent="1651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Отображение таблиц с аномалиями и встроенных графиков.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4F26A6-CCA3-5CE5-8739-BAFD5D8CF0A1}"/>
              </a:ext>
            </a:extLst>
          </p:cNvPr>
          <p:cNvSpPr txBox="1"/>
          <p:nvPr/>
        </p:nvSpPr>
        <p:spPr>
          <a:xfrm>
            <a:off x="612718" y="1674674"/>
            <a:ext cx="1075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Дополнительный анализ истории файлов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Сбор истории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05_file_history.R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): формирование хронологии изменений по каждому файлу.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lvl="1" indent="1714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Визуализация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06_visualize_file_history.R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): построение графиков активности «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timeline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» и разбивки по типам.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Нижний колонтитул 1">
            <a:extLst>
              <a:ext uri="{FF2B5EF4-FFF2-40B4-BE49-F238E27FC236}">
                <a16:creationId xmlns:a16="http://schemas.microsoft.com/office/drawing/2014/main" id="{FE1FE5B0-D836-6BC6-1A52-8F7CCD21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60" y="289087"/>
            <a:ext cx="2377833" cy="39747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ru-RU" sz="1400" b="1" i="0" dirty="0">
                <a:solidFill>
                  <a:srgbClr val="FFFFFF"/>
                </a:solidFill>
                <a:effectLst/>
              </a:rPr>
              <a:t>Архитектура программы</a:t>
            </a:r>
            <a:endParaRPr lang="ru-RU" sz="1400" b="1" kern="1200" dirty="0">
              <a:ea typeface="+mn-ea"/>
              <a:cs typeface="+mn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402CE61-881A-1A46-9C5F-EADB7D9D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991" y="4463276"/>
            <a:ext cx="5290652" cy="2252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453501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D6191-E771-033D-C97B-D2B03565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96D9EE-E1F8-1177-E152-2AB789C3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6</a:t>
            </a:fld>
            <a:endParaRPr lang="ru-RU" noProof="0"/>
          </a:p>
        </p:txBody>
      </p:sp>
      <p:sp>
        <p:nvSpPr>
          <p:cNvPr id="9" name="Номер слайда 2">
            <a:extLst>
              <a:ext uri="{FF2B5EF4-FFF2-40B4-BE49-F238E27FC236}">
                <a16:creationId xmlns:a16="http://schemas.microsoft.com/office/drawing/2014/main" id="{C65F7FA6-0E11-15FF-399F-9F66B425D344}"/>
              </a:ext>
            </a:extLst>
          </p:cNvPr>
          <p:cNvSpPr txBox="1">
            <a:spLocks/>
          </p:cNvSpPr>
          <p:nvPr/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 rtl="0">
              <a:defRPr lang="ru-RU"/>
            </a:defPPr>
            <a:lvl1pPr marL="0" algn="r" defTabSz="914400" rtl="0" eaLnBrk="1" latinLnBrk="0" hangingPunct="1">
              <a:defRPr lang="ru-RU" sz="12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5BFCF61C-3B18-4C03-8326-CC3B32D710C9}" type="slidenum">
              <a:rPr lang="ru-RU" smtClean="0"/>
              <a:pPr>
                <a:spcAft>
                  <a:spcPts val="600"/>
                </a:spcAft>
              </a:pPr>
              <a:t>6</a:t>
            </a:fld>
            <a:endParaRPr lang="ru-RU" dirty="0"/>
          </a:p>
        </p:txBody>
      </p:sp>
      <p:sp>
        <p:nvSpPr>
          <p:cNvPr id="10" name="Заголовок 3">
            <a:extLst>
              <a:ext uri="{FF2B5EF4-FFF2-40B4-BE49-F238E27FC236}">
                <a16:creationId xmlns:a16="http://schemas.microsoft.com/office/drawing/2014/main" id="{E2CFF428-A0E2-AB61-78B2-D0FBF145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730" y="686565"/>
            <a:ext cx="4846320" cy="77766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FFFFFF"/>
                </a:solidFill>
                <a:latin typeface="+mn-lt"/>
              </a:rPr>
              <a:t>Технологический стек программы</a:t>
            </a:r>
            <a:endParaRPr lang="ru-RU" sz="3200" b="1" dirty="0">
              <a:latin typeface="+mn-lt"/>
            </a:endParaRPr>
          </a:p>
        </p:txBody>
      </p:sp>
      <p:sp>
        <p:nvSpPr>
          <p:cNvPr id="19" name="Нижний колонтитул 1">
            <a:extLst>
              <a:ext uri="{FF2B5EF4-FFF2-40B4-BE49-F238E27FC236}">
                <a16:creationId xmlns:a16="http://schemas.microsoft.com/office/drawing/2014/main" id="{33FF6930-D6FF-0A08-AD7A-E5FB2FF6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61" y="289087"/>
            <a:ext cx="2456414" cy="39747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ru-RU" sz="1400" b="1" i="0" dirty="0">
                <a:solidFill>
                  <a:srgbClr val="FFFFFF"/>
                </a:solidFill>
                <a:effectLst/>
              </a:rPr>
              <a:t>Архитектура программы</a:t>
            </a:r>
            <a:endParaRPr lang="ru-RU" sz="1400" b="1" kern="1200" dirty="0"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B99F4-DB7F-C7BC-C46F-9F7CD8DAA749}"/>
              </a:ext>
            </a:extLst>
          </p:cNvPr>
          <p:cNvSpPr txBox="1"/>
          <p:nvPr/>
        </p:nvSpPr>
        <p:spPr>
          <a:xfrm>
            <a:off x="612718" y="1536802"/>
            <a:ext cx="714909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ru-RU" b="1" dirty="0">
                <a:solidFill>
                  <a:schemeClr val="bg1"/>
                </a:solidFill>
              </a:rPr>
              <a:t>В этой программе мы использовали следующие библиотеки:</a:t>
            </a:r>
          </a:p>
          <a:p>
            <a:pPr>
              <a:buNone/>
            </a:pPr>
            <a:r>
              <a:rPr lang="ru-RU" b="1" dirty="0">
                <a:solidFill>
                  <a:schemeClr val="bg1"/>
                </a:solidFill>
              </a:rPr>
              <a:t>Работа с данными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 err="1">
                <a:solidFill>
                  <a:schemeClr val="bg1"/>
                </a:solidFill>
              </a:rPr>
              <a:t>tidyverse</a:t>
            </a:r>
            <a:r>
              <a:rPr lang="ru-RU" dirty="0">
                <a:solidFill>
                  <a:schemeClr val="bg1"/>
                </a:solidFill>
              </a:rPr>
              <a:t> (включает </a:t>
            </a:r>
            <a:r>
              <a:rPr lang="ru-RU" dirty="0" err="1">
                <a:solidFill>
                  <a:schemeClr val="bg1"/>
                </a:solidFill>
              </a:rPr>
              <a:t>dplyr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readr</a:t>
            </a:r>
            <a:r>
              <a:rPr lang="ru-RU" dirty="0">
                <a:solidFill>
                  <a:schemeClr val="bg1"/>
                </a:solidFill>
              </a:rPr>
              <a:t>, ggplot2, </a:t>
            </a:r>
            <a:r>
              <a:rPr lang="ru-RU" dirty="0" err="1">
                <a:solidFill>
                  <a:schemeClr val="bg1"/>
                </a:solidFill>
              </a:rPr>
              <a:t>stringr</a:t>
            </a:r>
            <a:r>
              <a:rPr lang="ru-RU" dirty="0">
                <a:solidFill>
                  <a:schemeClr val="bg1"/>
                </a:solidFill>
              </a:rPr>
              <a:t> и др.) — для очистки, трансформации и визуализации данных.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 err="1"/>
              <a:t>lubridate</a:t>
            </a:r>
            <a:r>
              <a:rPr lang="ru-RU" dirty="0"/>
              <a:t> — для работы с датами и временем.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0BFAD-E97D-03D3-0D53-963D5CF34A15}"/>
              </a:ext>
            </a:extLst>
          </p:cNvPr>
          <p:cNvSpPr txBox="1"/>
          <p:nvPr/>
        </p:nvSpPr>
        <p:spPr>
          <a:xfrm>
            <a:off x="612718" y="3339904"/>
            <a:ext cx="8090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Визуализация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/>
              <a:t>ggplot2</a:t>
            </a:r>
            <a:r>
              <a:rPr lang="ru-RU" dirty="0"/>
              <a:t> (в составе </a:t>
            </a:r>
            <a:r>
              <a:rPr lang="ru-RU" dirty="0" err="1"/>
              <a:t>tidyverse</a:t>
            </a:r>
            <a:r>
              <a:rPr lang="ru-RU" dirty="0"/>
              <a:t>) — построение статических графиков.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 err="1"/>
              <a:t>fmsb</a:t>
            </a:r>
            <a:r>
              <a:rPr lang="ru-RU" dirty="0"/>
              <a:t> — создание радар-карт для анализа профилей разработчиков.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/>
              <a:t>DT</a:t>
            </a:r>
            <a:r>
              <a:rPr lang="ru-RU" dirty="0"/>
              <a:t> — интерактивные таблицы, отображаемые в </a:t>
            </a:r>
            <a:r>
              <a:rPr lang="ru-RU" dirty="0" err="1"/>
              <a:t>Shiny</a:t>
            </a:r>
            <a:r>
              <a:rPr lang="ru-RU" dirty="0"/>
              <a:t>-интерфейсе.</a:t>
            </a:r>
          </a:p>
        </p:txBody>
      </p:sp>
      <p:pic>
        <p:nvPicPr>
          <p:cNvPr id="17" name="Рисунок 16" descr="Изображение выглядит как Шрифт, логотип, символ, зеле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23369D-BDA8-7772-5C82-89932909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967" y="3157541"/>
            <a:ext cx="1653593" cy="1915412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снимок экрана, Графика, Красочность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741539-A5BF-D2BD-597C-7953B8FFF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594" y="1626595"/>
            <a:ext cx="1720170" cy="19858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F346A6-2A37-57DF-8F68-2F97991674A9}"/>
              </a:ext>
            </a:extLst>
          </p:cNvPr>
          <p:cNvSpPr txBox="1"/>
          <p:nvPr/>
        </p:nvSpPr>
        <p:spPr>
          <a:xfrm>
            <a:off x="612718" y="5727192"/>
            <a:ext cx="8831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Машинное обучение и детекция аномалий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 err="1"/>
              <a:t>isotree</a:t>
            </a:r>
            <a:r>
              <a:rPr lang="ru-RU" dirty="0"/>
              <a:t> — алгоритм </a:t>
            </a:r>
            <a:r>
              <a:rPr lang="ru-RU" dirty="0" err="1"/>
              <a:t>Isolation</a:t>
            </a:r>
            <a:r>
              <a:rPr lang="ru-RU" dirty="0"/>
              <a:t> </a:t>
            </a:r>
            <a:r>
              <a:rPr lang="ru-RU" dirty="0" err="1"/>
              <a:t>Forest</a:t>
            </a:r>
            <a:r>
              <a:rPr lang="ru-RU" dirty="0"/>
              <a:t> для выявления аномалий в поведенческих признаках.</a:t>
            </a:r>
          </a:p>
        </p:txBody>
      </p:sp>
      <p:pic>
        <p:nvPicPr>
          <p:cNvPr id="25" name="Рисунок 24" descr="Изображение выглядит как круг, снимок экрана, График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449563-2598-7F29-84F0-72A137378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7550" y="4589454"/>
            <a:ext cx="1704082" cy="1966794"/>
          </a:xfrm>
          <a:prstGeom prst="rect">
            <a:avLst/>
          </a:prstGeom>
        </p:spPr>
      </p:pic>
      <p:pic>
        <p:nvPicPr>
          <p:cNvPr id="27" name="Рисунок 26" descr="Изображение выглядит как логотип, дизайн, Шрифт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2F06432-65FB-0C4C-61A0-5F4BBF0CB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7550" y="1690778"/>
            <a:ext cx="1657912" cy="19217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3D68281-B416-870E-AE08-22F86005C0EA}"/>
              </a:ext>
            </a:extLst>
          </p:cNvPr>
          <p:cNvSpPr txBox="1"/>
          <p:nvPr/>
        </p:nvSpPr>
        <p:spPr>
          <a:xfrm>
            <a:off x="612718" y="4526863"/>
            <a:ext cx="8831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Веб-интерфейс</a:t>
            </a:r>
          </a:p>
          <a:p>
            <a:pPr indent="179388">
              <a:buFont typeface="Arial" panose="020B0604020202020204" pitchFamily="34" charset="0"/>
              <a:buChar char="•"/>
            </a:pPr>
            <a:r>
              <a:rPr lang="ru-RU" b="1" dirty="0" err="1"/>
              <a:t>Shiny</a:t>
            </a:r>
            <a:r>
              <a:rPr lang="ru-RU" dirty="0"/>
              <a:t> — фреймворк для создания интерактивных веб-приложений на R; обеспечивает динамическую отрисовку графиков, таблиц и элементов управления (фильтры, селекторы и пр.).</a:t>
            </a:r>
          </a:p>
        </p:txBody>
      </p:sp>
    </p:spTree>
    <p:extLst>
      <p:ext uri="{BB962C8B-B14F-4D97-AF65-F5344CB8AC3E}">
        <p14:creationId xmlns:p14="http://schemas.microsoft.com/office/powerpoint/2010/main" val="204974836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F43961F-0A7C-F08C-9246-51CF7AB4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820559"/>
            <a:ext cx="7498080" cy="121443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ru-RU" kern="1200" cap="all" baseline="0" dirty="0">
                <a:latin typeface="+mj-lt"/>
                <a:ea typeface="+mj-ea"/>
                <a:cs typeface="+mj-cs"/>
              </a:rPr>
              <a:t>Этап Извлечения данных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973BE07-2074-A742-F35F-D63BACB91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76" y="2953512"/>
            <a:ext cx="7470648" cy="3296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Aft>
                <a:spcPts val="1500"/>
              </a:spcAft>
              <a:buClrTx/>
              <a:buSzTx/>
              <a:buFont typeface="Arial" panose="020B0604020202020204" pitchFamily="34" charset="0"/>
              <a:tabLst/>
            </a:pPr>
            <a:endParaRPr kumimoji="0" lang="ru-RU" altLang="ru-RU" sz="10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D0BE25E-6D8A-1872-60DB-5E7A5ACD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100" b="1" dirty="0"/>
              <a:t>Этапы </a:t>
            </a:r>
            <a:r>
              <a:rPr lang="en-US" sz="1100" b="1" dirty="0"/>
              <a:t>ETL</a:t>
            </a:r>
            <a:endParaRPr lang="ru-RU" sz="1100" b="1" kern="120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62823E-AED5-06B9-C08F-DD515E92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ru-RU" smtClean="0"/>
              <a:pPr>
                <a:spcAft>
                  <a:spcPts val="600"/>
                </a:spcAft>
              </a:pPr>
              <a:t>7</a:t>
            </a:fld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54A1E0C-E449-A74F-E091-B582BD8B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9" y="2731692"/>
            <a:ext cx="7362348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Скрипт: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01_get_commits.R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357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Подключение к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Программа аутентифицируется по токену и запрашивает историю коммитов из целевого репозитория.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Извлечение полей</a:t>
            </a:r>
            <a:endParaRPr lang="ru-RU" altLang="ru-RU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каждого коммита собираются: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</a:t>
            </a:r>
            <a:r>
              <a:rPr lang="en-US" altLang="ru-RU" dirty="0">
                <a:latin typeface="Arial" panose="020B0604020202020204" pitchFamily="34" charset="0"/>
              </a:rPr>
              <a:t>;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Автор</a:t>
            </a:r>
            <a:r>
              <a:rPr lang="en-US" altLang="ru-RU" dirty="0">
                <a:latin typeface="Arial" panose="020B0604020202020204" pitchFamily="34" charset="0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Дата и время</a:t>
            </a:r>
            <a:r>
              <a:rPr lang="en-US" altLang="ru-RU" dirty="0">
                <a:latin typeface="Arial" panose="020B0604020202020204" pitchFamily="34" charset="0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Сообщение коммита</a:t>
            </a:r>
            <a:r>
              <a:rPr lang="en-US" altLang="ru-RU" dirty="0">
                <a:latin typeface="Arial" panose="020B0604020202020204" pitchFamily="34" charset="0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Число добавленных/удалённых строк</a:t>
            </a:r>
            <a:r>
              <a:rPr lang="en-US" altLang="ru-RU" dirty="0">
                <a:latin typeface="Arial" panose="020B0604020202020204" pitchFamily="34" charset="0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Список затронутых файлов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Сохранение «сырых» данных</a:t>
            </a:r>
            <a:endParaRPr lang="ru-RU" altLang="ru-RU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Результирующий набор сохраняется в удобном формате CSV в файл –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commits_clean.csv</a:t>
            </a:r>
            <a:r>
              <a:rPr lang="ru-RU" altLang="ru-RU" dirty="0"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Это позволяющая в любой момент повторно запустить последующие этапы без повторного обращения к API.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 descr="Изображение выглядит как символ, зарисовка, логотип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F4B0867-0446-A12D-78A5-7BBDD1601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567" y="3377200"/>
            <a:ext cx="3836193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77168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226F51-F762-A990-4B23-F31DA277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820098"/>
            <a:ext cx="7498080" cy="1151573"/>
          </a:xfrm>
        </p:spPr>
        <p:txBody>
          <a:bodyPr anchor="t">
            <a:noAutofit/>
          </a:bodyPr>
          <a:lstStyle/>
          <a:p>
            <a:pPr algn="ctr"/>
            <a:r>
              <a:rPr lang="ru-RU" sz="4500" dirty="0"/>
              <a:t>Этап Преобразования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A11E27-A4DB-D26F-E792-ECDBE463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BFCF61C-3B18-4C03-8326-CC3B32D710C9}" type="slidenum">
              <a:rPr lang="ru-RU" noProof="0" smtClean="0"/>
              <a:pPr rtl="0">
                <a:spcAft>
                  <a:spcPts val="600"/>
                </a:spcAft>
              </a:pPr>
              <a:t>8</a:t>
            </a:fld>
            <a:endParaRPr lang="ru-RU" noProof="0"/>
          </a:p>
        </p:txBody>
      </p:sp>
      <p:sp>
        <p:nvSpPr>
          <p:cNvPr id="9" name="Нижний колонтитул 1">
            <a:extLst>
              <a:ext uri="{FF2B5EF4-FFF2-40B4-BE49-F238E27FC236}">
                <a16:creationId xmlns:a16="http://schemas.microsoft.com/office/drawing/2014/main" id="{87CFB5BE-26BE-FEA7-D602-DCB5A8D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100" b="1" dirty="0"/>
              <a:t>Этапы </a:t>
            </a:r>
            <a:r>
              <a:rPr lang="en-US" sz="1100" b="1" dirty="0"/>
              <a:t>ETL</a:t>
            </a:r>
            <a:endParaRPr lang="ru-RU" sz="1100" b="1" kern="120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3E70A12-EEDC-E8B4-D532-AF6CF788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8" y="2636049"/>
            <a:ext cx="690372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Скрипт: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lang="en-US" dirty="0"/>
              <a:t>02_clean_transform.R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Загрузка исходного CSV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Чтение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/commits_clean.csv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в табличный объект R.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Расширение признакового пространства: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День недели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Час суток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Длина сообщения коммита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message_length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Флаг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merge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-коммита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is_merge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Общее число изменённых строк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loc_change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Нормализация и очистка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Приведение имён авторов к нижнему регистру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Удаление дубликатов по SHA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Фильтрация записей с пропущенными значениями и коммитов до 2018 года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Сохранение трансформированных данных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Выгрузка в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commits_transformed.csv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готовый к анализу набор.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Рисунок 17" descr="Изображение выглядит как мультфильм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E0BC336-D917-3A49-0DBE-CE522521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0033" y="3150394"/>
            <a:ext cx="4375727" cy="32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3486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8D62E13-DF3C-F378-E222-354CE228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120134"/>
            <a:ext cx="7498080" cy="704088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dirty="0"/>
              <a:t>Этап Загрузки данных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3FD27C-6657-8D6D-91E5-132EC99C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5BFCF61C-3B18-4C03-8326-CC3B32D710C9}" type="slidenum">
              <a:rPr lang="ru-RU" noProof="0" smtClean="0"/>
              <a:pPr rtl="0">
                <a:spcAft>
                  <a:spcPts val="600"/>
                </a:spcAft>
              </a:pPr>
              <a:t>9</a:t>
            </a:fld>
            <a:endParaRPr lang="ru-RU" noProof="0"/>
          </a:p>
        </p:txBody>
      </p:sp>
      <p:sp>
        <p:nvSpPr>
          <p:cNvPr id="9" name="Нижний колонтитул 1">
            <a:extLst>
              <a:ext uri="{FF2B5EF4-FFF2-40B4-BE49-F238E27FC236}">
                <a16:creationId xmlns:a16="http://schemas.microsoft.com/office/drawing/2014/main" id="{CC532F06-2EA6-3981-E04A-6FD00A7E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ru-RU" sz="1100" b="1" dirty="0"/>
              <a:t>Этапы </a:t>
            </a:r>
            <a:r>
              <a:rPr lang="en-US" sz="1100" b="1" dirty="0"/>
              <a:t>ETL</a:t>
            </a:r>
            <a:endParaRPr lang="ru-RU" sz="1100" b="1" kern="120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F00E2DF-83B9-F92D-A357-9888EEC7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8" y="2708652"/>
            <a:ext cx="8001189" cy="404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Входные данные: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commits_transformed.csv</a:t>
            </a:r>
            <a:r>
              <a:rPr lang="en-US" altLang="ru-RU" dirty="0"/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file_history.csv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(история изменений файлов)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Скрипты и файлы результатов: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app.R</a:t>
            </a:r>
            <a:r>
              <a:rPr lang="ru-RU" altLang="ru-RU" dirty="0">
                <a:latin typeface="Arial" panose="020B0604020202020204" pitchFamily="34" charset="0"/>
              </a:rPr>
              <a:t> –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Загружает трансформированные данные и результаты анализа,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r>
              <a:rPr lang="ru-RU" altLang="ru-RU" dirty="0">
                <a:latin typeface="Arial" panose="020B0604020202020204" pitchFamily="34" charset="0"/>
              </a:rPr>
              <a:t>а также с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троит интерактивный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Shiny-дашборд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developer_profiles.csv</a:t>
            </a:r>
            <a:r>
              <a:rPr lang="ru-RU" altLang="ru-RU" dirty="0">
                <a:latin typeface="Arial" panose="020B0604020202020204" pitchFamily="34" charset="0"/>
              </a:rPr>
              <a:t> –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Профили разработчиков: активность по дням, часам, объём кода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anomalies.csv</a:t>
            </a:r>
            <a:r>
              <a:rPr lang="ru-RU" altLang="ru-RU" dirty="0">
                <a:latin typeface="Arial" panose="020B0604020202020204" pitchFamily="34" charset="0"/>
              </a:rPr>
              <a:t> –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Список аномалий, через алгоритм</a:t>
            </a:r>
            <a:r>
              <a:rPr lang="ru-RU" altLang="ru-RU" dirty="0"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Визуализация в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Shiny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Гистограммы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распределения коммитов по времени и объёму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Радар-карты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сравнения профилей разработчиков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Временные графики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активность и всплесков аномалий</a:t>
            </a:r>
          </a:p>
          <a:p>
            <a:pPr marR="0" lvl="0" indent="2714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Интерактивные таблицы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возможностью фильтрации и поиска по разработчикам и типам аномалий</a:t>
            </a:r>
          </a:p>
        </p:txBody>
      </p:sp>
      <p:pic>
        <p:nvPicPr>
          <p:cNvPr id="25" name="Рисунок 24" descr="Изображение выглядит как компьютер, дизайн, ноутбук, в помещени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0A1D238-4E80-929F-2D5C-B1C6F1D7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408" y="2827283"/>
            <a:ext cx="3048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9012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sharepoint/v3"/>
    <ds:schemaRef ds:uri="http://www.w3.org/XML/1998/namespace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948</Words>
  <Application>Microsoft Office PowerPoint</Application>
  <PresentationFormat>Широкоэкранный</PresentationFormat>
  <Paragraphs>103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Calibri</vt:lpstr>
      <vt:lpstr>Тема Office</vt:lpstr>
      <vt:lpstr>Презентация PowerPoint</vt:lpstr>
      <vt:lpstr>Презентация PowerPoint</vt:lpstr>
      <vt:lpstr>Презентация PowerPoint</vt:lpstr>
      <vt:lpstr>Общая схема программы</vt:lpstr>
      <vt:lpstr>Общая схема программы</vt:lpstr>
      <vt:lpstr>Технологический стек программы</vt:lpstr>
      <vt:lpstr>Этап Извлечения данных</vt:lpstr>
      <vt:lpstr>Этап Преобразования данных</vt:lpstr>
      <vt:lpstr>Этап Загрузки данных</vt:lpstr>
      <vt:lpstr>Выводы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Ярослав Паромов</dc:creator>
  <cp:lastModifiedBy>Ярослав Паромов</cp:lastModifiedBy>
  <cp:revision>23</cp:revision>
  <dcterms:created xsi:type="dcterms:W3CDTF">2022-06-28T06:29:45Z</dcterms:created>
  <dcterms:modified xsi:type="dcterms:W3CDTF">2025-05-10T05:44:30Z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