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58" r:id="rId7"/>
    <p:sldId id="259" r:id="rId8"/>
    <p:sldId id="260" r:id="rId9"/>
    <p:sldId id="262" r:id="rId10"/>
    <p:sldId id="264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90655" autoAdjust="0"/>
  </p:normalViewPr>
  <p:slideViewPr>
    <p:cSldViewPr snapToGrid="0">
      <p:cViewPr varScale="1">
        <p:scale>
          <a:sx n="89" d="100"/>
          <a:sy n="89" d="100"/>
        </p:scale>
        <p:origin x="509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1D17ACC-377E-4FC0-B594-0259E4F18B53}" type="datetime1">
              <a:rPr lang="ru-RU" smtClean="0"/>
              <a:t>15.03.2025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8EEFA9E-C190-4F5C-8394-BD5F1CD55C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A94106A3-03A6-4269-91E5-6C81A63C5F07}" type="datetime1">
              <a:rPr lang="ru-RU" smtClean="0"/>
              <a:pPr/>
              <a:t>15.03.2025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2289C57-55D7-40A4-A101-E74FAC7A09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60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ru-RU" sz="3600" spc="15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 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ru-RU" sz="24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Заполнитель таблицы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8" name="Заполнитель таблицы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ru-RU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ru-RU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ru-RU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ru-RU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ru-RU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ru-RU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D3A685-1F03-B511-A112-3C49DA843B87}"/>
              </a:ext>
            </a:extLst>
          </p:cNvPr>
          <p:cNvSpPr txBox="1"/>
          <p:nvPr/>
        </p:nvSpPr>
        <p:spPr>
          <a:xfrm>
            <a:off x="367323" y="132305"/>
            <a:ext cx="11457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Arial"/>
                <a:ea typeface="Arial"/>
                <a:cs typeface="Arial"/>
                <a:sym typeface="Arial"/>
              </a:rPr>
              <a:t>Федеральное государственное бюджетное образовательное учреждение высшего образования “МИРЭА – Российский технологический </a:t>
            </a:r>
            <a:r>
              <a:rPr lang="ru-RU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университет”.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B2FAA-167F-88A7-795C-EDC35AF47D6B}"/>
              </a:ext>
            </a:extLst>
          </p:cNvPr>
          <p:cNvSpPr txBox="1"/>
          <p:nvPr/>
        </p:nvSpPr>
        <p:spPr>
          <a:xfrm>
            <a:off x="2200029" y="2351782"/>
            <a:ext cx="7791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 репозиториев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AA677-5770-7973-F280-431AD6FA44C2}"/>
              </a:ext>
            </a:extLst>
          </p:cNvPr>
          <p:cNvSpPr txBox="1"/>
          <p:nvPr/>
        </p:nvSpPr>
        <p:spPr>
          <a:xfrm>
            <a:off x="5384800" y="3740262"/>
            <a:ext cx="643987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Кафедра: Институт комплексной безопасности и специального приборостроения.</a:t>
            </a:r>
          </a:p>
          <a:p>
            <a:pPr algn="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Группа: БИСО-02-21</a:t>
            </a:r>
          </a:p>
          <a:p>
            <a:pPr algn="r"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Выполнил: студенты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курса Паромов Я. А.; Сапожников А. М.; Смирницкий К. М.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Трегубов П. В.; Калинов А. И.</a:t>
            </a:r>
          </a:p>
          <a:p>
            <a:pPr algn="r"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 Захарчук И. И.</a:t>
            </a:r>
            <a:r>
              <a:rPr lang="ru-R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60A76-5884-E59A-122B-EA7E231A2764}"/>
              </a:ext>
            </a:extLst>
          </p:cNvPr>
          <p:cNvSpPr txBox="1"/>
          <p:nvPr/>
        </p:nvSpPr>
        <p:spPr>
          <a:xfrm>
            <a:off x="5073538" y="6325585"/>
            <a:ext cx="2044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г. Москва, 2025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3E232-9A9D-1999-0B28-478AF7C1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401" y="80559"/>
            <a:ext cx="5655197" cy="522499"/>
          </a:xfrm>
        </p:spPr>
        <p:txBody>
          <a:bodyPr anchor="t">
            <a:noAutofit/>
          </a:bodyPr>
          <a:lstStyle/>
          <a:p>
            <a:pPr algn="ctr"/>
            <a:r>
              <a:rPr lang="ru-RU" sz="3200" i="0" u="none" strike="noStrike" dirty="0">
                <a:effectLst/>
                <a:latin typeface="Arial" panose="020B0604020202020204" pitchFamily="34" charset="0"/>
              </a:rPr>
              <a:t>Содержание</a:t>
            </a:r>
            <a:endParaRPr lang="ru-RU" sz="4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0F7DB9-73B8-280A-C6DD-9FCA6872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3802" y="2187435"/>
            <a:ext cx="5164394" cy="2645361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Arial" panose="020B0604020202020204" pitchFamily="34" charset="0"/>
              </a:rPr>
              <a:t>Введение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Arial" panose="020B0604020202020204" pitchFamily="34" charset="0"/>
              </a:rPr>
              <a:t>Защита концепции продукта 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Arial" panose="020B0604020202020204" pitchFamily="34" charset="0"/>
              </a:rPr>
              <a:t>Идеология работы продукта</a:t>
            </a:r>
          </a:p>
          <a:p>
            <a:r>
              <a:rPr lang="ru-RU" sz="2400" b="1" dirty="0"/>
              <a:t>Концептуальная схема</a:t>
            </a:r>
          </a:p>
          <a:p>
            <a:r>
              <a:rPr lang="ru-RU" sz="2400" b="1" dirty="0"/>
              <a:t>Технологический стек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802C34-464C-5357-E680-0A96754E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381000" cy="365125"/>
          </a:xfrm>
        </p:spPr>
        <p:txBody>
          <a:bodyPr/>
          <a:lstStyle/>
          <a:p>
            <a:pPr rtl="0"/>
            <a:fld id="{A49DFD55-3C28-40EF-9E31-A92D2E4017FF}" type="slidenum">
              <a:rPr lang="ru-RU" sz="1400" smtClean="0">
                <a:solidFill>
                  <a:schemeClr val="tx1"/>
                </a:solidFill>
              </a:rPr>
              <a:pPr rtl="0"/>
              <a:t>2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2247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25F00-83CA-4007-1FAB-8ECBC007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938" y="268175"/>
            <a:ext cx="6130124" cy="10028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3200" kern="1200" cap="all" spc="150" baseline="0" dirty="0">
                <a:latin typeface="Arial" panose="020B0604020202020204" pitchFamily="34" charset="0"/>
                <a:ea typeface="+mj-ea"/>
                <a:cs typeface="+mj-cs"/>
              </a:rPr>
              <a:t>Защита концепции продукта</a:t>
            </a:r>
          </a:p>
        </p:txBody>
      </p:sp>
      <p:pic>
        <p:nvPicPr>
          <p:cNvPr id="8" name="Рисунок 7" descr="Изображение выглядит как круг, снимок экрана, графическая вставка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D4BACDF-7E68-67DF-044D-F451B06D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84" r="10894" b="2"/>
          <a:stretch/>
        </p:blipFill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B6D15-CD66-F08D-F1E2-0A156CD3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ru-RU" sz="1400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5FE10-2B25-6541-6FDE-6440FEE785DC}"/>
              </a:ext>
            </a:extLst>
          </p:cNvPr>
          <p:cNvSpPr txBox="1"/>
          <p:nvPr/>
        </p:nvSpPr>
        <p:spPr>
          <a:xfrm>
            <a:off x="6125496" y="5618909"/>
            <a:ext cx="5787087" cy="1102565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ru-RU" b="1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Уникальность методологии</a:t>
            </a:r>
            <a:r>
              <a:rPr lang="ru-RU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pc="50" dirty="0">
                <a:latin typeface="Arial" panose="020B0604020202020204" pitchFamily="34" charset="0"/>
                <a:cs typeface="Arial" panose="020B0604020202020204" pitchFamily="34" charset="0"/>
              </a:rPr>
              <a:t>заключается в к</a:t>
            </a:r>
            <a:r>
              <a:rPr lang="ru-RU" b="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омбинации ML (</a:t>
            </a:r>
            <a:r>
              <a:rPr lang="ru-RU" b="0" i="0" spc="5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  <a:r>
              <a:rPr lang="ru-RU" b="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spc="5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ru-RU" b="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r>
              <a:rPr lang="ru-RU" b="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и Экспертных правил.</a:t>
            </a:r>
            <a:endParaRPr lang="ru-RU" sz="1200" b="0" i="0" spc="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EF81A-4BCA-A3F3-2945-307565E09134}"/>
              </a:ext>
            </a:extLst>
          </p:cNvPr>
          <p:cNvSpPr txBox="1"/>
          <p:nvPr/>
        </p:nvSpPr>
        <p:spPr>
          <a:xfrm>
            <a:off x="4649021" y="1391323"/>
            <a:ext cx="7269111" cy="1686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ru-RU" sz="1600" b="1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 и их потребности: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Корпорации и IT-компании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Стартапы и </a:t>
            </a:r>
            <a:r>
              <a:rPr lang="en-US" sz="180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scale-up </a:t>
            </a:r>
            <a:r>
              <a:rPr lang="ru-RU" sz="180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компании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Отделы информационной безопасности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80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Образовательные учреждения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1AAA1-01C0-6566-CB13-86627250F411}"/>
              </a:ext>
            </a:extLst>
          </p:cNvPr>
          <p:cNvSpPr txBox="1"/>
          <p:nvPr/>
        </p:nvSpPr>
        <p:spPr>
          <a:xfrm>
            <a:off x="5684996" y="4555523"/>
            <a:ext cx="6109518" cy="1059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</a:pPr>
            <a:r>
              <a:rPr lang="ru-RU" b="1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Безопасность данных:</a:t>
            </a:r>
          </a:p>
          <a:p>
            <a:pPr marL="3429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</a:t>
            </a:r>
            <a:r>
              <a:rPr lang="ru-RU" b="0" i="0" spc="5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ru-RU" b="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для авторизации.</a:t>
            </a:r>
          </a:p>
          <a:p>
            <a:pPr marL="3429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0" i="0" spc="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Шифрование данных на всех этапах.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47217-0250-0484-50E8-A0AB13AAD0E5}"/>
              </a:ext>
            </a:extLst>
          </p:cNvPr>
          <p:cNvSpPr txBox="1"/>
          <p:nvPr/>
        </p:nvSpPr>
        <p:spPr>
          <a:xfrm>
            <a:off x="5153331" y="3073115"/>
            <a:ext cx="61095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С</a:t>
            </a:r>
            <a:r>
              <a:rPr lang="ru-RU" sz="18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ценарии использования: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Мониторинг в реальном времени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Аудит и отчетность</a:t>
            </a:r>
            <a:endParaRPr lang="ru-RU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Интеграция с системами безопасности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Адаптация под команду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4039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60FFF-86DC-162B-95CF-65EBDB5A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46" y="209552"/>
            <a:ext cx="9953308" cy="584199"/>
          </a:xfrm>
        </p:spPr>
        <p:txBody>
          <a:bodyPr>
            <a:normAutofit/>
          </a:bodyPr>
          <a:lstStyle/>
          <a:p>
            <a:pPr algn="ctr"/>
            <a:r>
              <a:rPr lang="ru-RU" sz="3200" kern="1200" cap="all" spc="150" baseline="0" dirty="0">
                <a:latin typeface="Arial" panose="020B0604020202020204" pitchFamily="34" charset="0"/>
                <a:ea typeface="+mj-ea"/>
                <a:cs typeface="+mj-cs"/>
              </a:rPr>
              <a:t>Идеология работы продукта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487FAC-482C-1AD6-05FD-D3EDAE999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A49DFD55-3C28-40EF-9E31-A92D2E4017FF}" type="slidenum">
              <a:rPr lang="ru-RU" sz="1400" smtClean="0">
                <a:solidFill>
                  <a:schemeClr val="tx1"/>
                </a:solidFill>
              </a:rPr>
              <a:pPr rtl="0"/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2FE7C1-F566-242B-8F1C-4DC8F28BE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38" y="1272149"/>
            <a:ext cx="6038924" cy="508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246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C625992-58A3-F88E-F81A-522D11C5D0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1253613"/>
            <a:ext cx="10284388" cy="51027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69FBF9A-FA85-F05D-7EB2-D58A26C5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914" y="216925"/>
            <a:ext cx="9953308" cy="569451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Концептуальная схема</a:t>
            </a:r>
            <a:endParaRPr lang="en-US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23035-D563-274D-2158-024CF0DE41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49DFD55-3C28-40EF-9E31-A92D2E4017FF}" type="slidenum">
              <a:rPr lang="ru-RU" sz="140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63C218F-F56E-FB6E-336C-5985CD169E54}"/>
              </a:ext>
            </a:extLst>
          </p:cNvPr>
          <p:cNvSpPr/>
          <p:nvPr/>
        </p:nvSpPr>
        <p:spPr>
          <a:xfrm>
            <a:off x="8523069" y="4185284"/>
            <a:ext cx="2344057" cy="2075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73582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A05E4-7CC6-70E5-47AF-E79F0C19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346" y="235784"/>
            <a:ext cx="9953308" cy="517831"/>
          </a:xfrm>
        </p:spPr>
        <p:txBody>
          <a:bodyPr anchor="ctr">
            <a:noAutofit/>
          </a:bodyPr>
          <a:lstStyle/>
          <a:p>
            <a:pPr algn="ctr"/>
            <a:r>
              <a:rPr lang="ru-RU" sz="3200" dirty="0"/>
              <a:t>Технологический стек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56323F-1B2F-85CD-9BC1-FDEF4BF62A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A49DFD55-3C28-40EF-9E31-A92D2E4017FF}" type="slidenum">
              <a:rPr lang="ru-RU" sz="1400" smtClean="0">
                <a:solidFill>
                  <a:schemeClr val="tx1"/>
                </a:solidFill>
              </a:rPr>
              <a:pPr rtl="0"/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5C460-45A5-D4E5-05C8-F64B42C91222}"/>
              </a:ext>
            </a:extLst>
          </p:cNvPr>
          <p:cNvSpPr txBox="1"/>
          <p:nvPr/>
        </p:nvSpPr>
        <p:spPr>
          <a:xfrm>
            <a:off x="3568188" y="1153693"/>
            <a:ext cx="5055624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Используемый язык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TensorFlow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Инфраструктура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Визуализация –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Интеграции –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GitHub API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 descr="Изображение выглядит как Шрифт, Графика, логотип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BF6B8CD-18A0-E8AA-6557-2F4C240D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148" y="3947535"/>
            <a:ext cx="4424322" cy="1484816"/>
          </a:xfrm>
          <a:prstGeom prst="rect">
            <a:avLst/>
          </a:prstGeom>
        </p:spPr>
      </p:pic>
      <p:pic>
        <p:nvPicPr>
          <p:cNvPr id="17" name="Рисунок 16" descr="Изображение выглядит как Графика, графическая вставка, символ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9BE7332-C469-EC84-C6FB-0B5844EF2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616" y="4278153"/>
            <a:ext cx="2072107" cy="2072107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Графика, Шрифт, снимок экрана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4DD8134-DDE4-B6DC-A0CA-F19CCBA0C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305" y="5020571"/>
            <a:ext cx="3810008" cy="1271019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A34472B-8313-5A49-9B0B-BAA27FA559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395" r="22946"/>
          <a:stretch/>
        </p:blipFill>
        <p:spPr>
          <a:xfrm>
            <a:off x="9243170" y="4110794"/>
            <a:ext cx="2258494" cy="2169313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Графика, символ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296B64B-AC15-19C3-C07E-9B202CF45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94" y="4493616"/>
            <a:ext cx="2160111" cy="16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8229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49E1B-F536-9DA9-3034-92D19CD7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168"/>
            <a:ext cx="10515600" cy="781664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764045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1_TF67328976_Win32" id="{5020E0DF-7C16-4BDB-9142-A1F72DC8C12E}" vid="{6F8719E1-032A-49EA-88D6-D8E01ADD111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3D13E76-6C8B-4229-859E-314955437B0F}">
  <we:reference id="wa200000113" version="1.0.0.0" store="ru-RU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{24B067E4-7886-4A09-90BE-7958472CC52A}tf67328976_win32</Template>
  <TotalTime>688</TotalTime>
  <Words>189</Words>
  <Application>Microsoft Office PowerPoint</Application>
  <PresentationFormat>Широкоэкранный</PresentationFormat>
  <Paragraphs>44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Тема Office</vt:lpstr>
      <vt:lpstr>Презентация PowerPoint</vt:lpstr>
      <vt:lpstr>Содержание</vt:lpstr>
      <vt:lpstr>Защита концепции продукта</vt:lpstr>
      <vt:lpstr>Идеология работы продукта</vt:lpstr>
      <vt:lpstr>Концептуальная схема</vt:lpstr>
      <vt:lpstr>Технологический стек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Паромов</dc:creator>
  <cp:lastModifiedBy>Павел Трегубов</cp:lastModifiedBy>
  <cp:revision>12</cp:revision>
  <dcterms:created xsi:type="dcterms:W3CDTF">2025-03-13T14:49:41Z</dcterms:created>
  <dcterms:modified xsi:type="dcterms:W3CDTF">2025-03-15T08:02:10Z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