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Gill Sans"/>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7B337F-6FA5-46B9-B221-985CD05EA54E}">
  <a:tblStyle styleId="{0D7B337F-6FA5-46B9-B221-985CD05EA54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illSans-bold.fntdata"/><Relationship Id="rId25"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14bfdaf3f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14bfdaf3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14bfdaf3f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14bfdaf3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14bfdaf3f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14bfdaf3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14bfdaf3f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14bfdaf3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14bfdaf3f_4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14bfdaf3f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14bfdaf3f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14bfdaf3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2f06377df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2f06377d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2f06377d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2f06377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2f06377d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2f06377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214bfdaf3f_4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214bfdaf3f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14bfdaf3f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14bfdaf3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14bfdaf3f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14bfdaf3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2"/>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1"/>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1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1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1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12"/>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3"/>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4"/>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5" name="Google Shape;35;p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8" name="Google Shape;38;p5"/>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2" name="Google Shape;42;p6"/>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3" name="Google Shape;43;p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6" name="Google Shape;46;p6"/>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0" name="Google Shape;50;p7"/>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1" name="Google Shape;51;p7"/>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2" name="Google Shape;52;p7"/>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6" name="Google Shape;56;p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2" name="Google Shape;62;p8"/>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9"/>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9"/>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10"/>
          <p:cNvGrpSpPr/>
          <p:nvPr/>
        </p:nvGrpSpPr>
        <p:grpSpPr>
          <a:xfrm>
            <a:off x="7477387" y="482170"/>
            <a:ext cx="4074533" cy="5149101"/>
            <a:chOff x="7477387" y="482170"/>
            <a:chExt cx="4074533" cy="5149101"/>
          </a:xfrm>
        </p:grpSpPr>
        <p:sp>
          <p:nvSpPr>
            <p:cNvPr id="73" name="Google Shape;73;p10"/>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0"/>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0"/>
          <p:cNvSpPr/>
          <p:nvPr>
            <p:ph idx="2" type="pic"/>
          </p:nvPr>
        </p:nvSpPr>
        <p:spPr>
          <a:xfrm>
            <a:off x="8124389" y="1122542"/>
            <a:ext cx="2791171" cy="3866327"/>
          </a:xfrm>
          <a:prstGeom prst="rect">
            <a:avLst/>
          </a:prstGeom>
          <a:solidFill>
            <a:srgbClr val="D8D8D8"/>
          </a:solidFill>
          <a:ln>
            <a:noFill/>
          </a:ln>
        </p:spPr>
      </p:sp>
      <p:sp>
        <p:nvSpPr>
          <p:cNvPr id="77" name="Google Shape;77;p10"/>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10"/>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10"/>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1"/>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n.wikipedia.org/wiki/Gradient_boosting" TargetMode="Externa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geeksforgeeks.org/advantages-and-disadvantages-of-logistic-regression/" TargetMode="External"/><Relationship Id="rId4" Type="http://schemas.openxmlformats.org/officeDocument/2006/relationships/hyperlink" Target="https://www.analyticsvidhya.com/blog/2021/06/understanding-random-forest" TargetMode="External"/><Relationship Id="rId5" Type="http://schemas.openxmlformats.org/officeDocument/2006/relationships/hyperlink" Target="https://www.slideshare.net/DakshGoyal3/decision-tree-69802132" TargetMode="External"/><Relationship Id="rId6" Type="http://schemas.openxmlformats.org/officeDocument/2006/relationships/hyperlink" Target="https://github.com/UdiBhaskar/Quora-Question-pair-similarity" TargetMode="External"/><Relationship Id="rId7" Type="http://schemas.openxmlformats.org/officeDocument/2006/relationships/hyperlink" Target="https://www.kaggle.com/code/veerpalsingh/quora-question-pair-final" TargetMode="External"/><Relationship Id="rId8" Type="http://schemas.openxmlformats.org/officeDocument/2006/relationships/hyperlink" Target="https://github.com/campusx-official/quora-question-pairs/blob/main/bow-with-preprocessing-and-advanced-features.ipyn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nvSpPr>
        <p:spPr>
          <a:xfrm>
            <a:off x="248925" y="311150"/>
            <a:ext cx="116499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a:latin typeface="Times New Roman"/>
                <a:ea typeface="Times New Roman"/>
                <a:cs typeface="Times New Roman"/>
                <a:sym typeface="Times New Roman"/>
              </a:rPr>
              <a:t>Solve Quora Question Pair Similarity Problem using Machine Learning Algorithms</a:t>
            </a:r>
            <a:endParaRPr b="1" sz="2800">
              <a:latin typeface="Times New Roman"/>
              <a:ea typeface="Times New Roman"/>
              <a:cs typeface="Times New Roman"/>
              <a:sym typeface="Times New Roman"/>
            </a:endParaRPr>
          </a:p>
        </p:txBody>
      </p:sp>
      <p:sp>
        <p:nvSpPr>
          <p:cNvPr id="101" name="Google Shape;101;p13"/>
          <p:cNvSpPr txBox="1"/>
          <p:nvPr/>
        </p:nvSpPr>
        <p:spPr>
          <a:xfrm>
            <a:off x="1207275" y="1692725"/>
            <a:ext cx="9733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PG - DASSD Sep-2021</a:t>
            </a:r>
            <a:endParaRPr b="1" sz="1800">
              <a:latin typeface="Times New Roman"/>
              <a:ea typeface="Times New Roman"/>
              <a:cs typeface="Times New Roman"/>
              <a:sym typeface="Times New Roman"/>
            </a:endParaRPr>
          </a:p>
        </p:txBody>
      </p:sp>
      <p:sp>
        <p:nvSpPr>
          <p:cNvPr id="102" name="Google Shape;102;p13"/>
          <p:cNvSpPr txBox="1"/>
          <p:nvPr/>
        </p:nvSpPr>
        <p:spPr>
          <a:xfrm>
            <a:off x="7642125" y="3845950"/>
            <a:ext cx="4256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Ilaveni Ranjith-(210950329009)</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Komuravelli Priyanka-(210950329011)</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Namindla Navanitha-(210950329016)</a:t>
            </a:r>
            <a:endParaRPr b="1" sz="1800">
              <a:latin typeface="Times New Roman"/>
              <a:ea typeface="Times New Roman"/>
              <a:cs typeface="Times New Roman"/>
              <a:sym typeface="Times New Roman"/>
            </a:endParaRPr>
          </a:p>
        </p:txBody>
      </p:sp>
      <p:sp>
        <p:nvSpPr>
          <p:cNvPr id="103" name="Google Shape;103;p13"/>
          <p:cNvSpPr txBox="1"/>
          <p:nvPr/>
        </p:nvSpPr>
        <p:spPr>
          <a:xfrm>
            <a:off x="6447275" y="3273425"/>
            <a:ext cx="326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Presented By:</a:t>
            </a:r>
            <a:endParaRPr b="1" sz="2000">
              <a:latin typeface="Times New Roman"/>
              <a:ea typeface="Times New Roman"/>
              <a:cs typeface="Times New Roman"/>
              <a:sym typeface="Times New Roman"/>
            </a:endParaRPr>
          </a:p>
        </p:txBody>
      </p:sp>
      <p:sp>
        <p:nvSpPr>
          <p:cNvPr id="104" name="Google Shape;104;p13"/>
          <p:cNvSpPr txBox="1"/>
          <p:nvPr/>
        </p:nvSpPr>
        <p:spPr>
          <a:xfrm>
            <a:off x="448075" y="3597025"/>
            <a:ext cx="4020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Under the </a:t>
            </a:r>
            <a:r>
              <a:rPr b="1" lang="en-US" sz="1800">
                <a:latin typeface="Times New Roman"/>
                <a:ea typeface="Times New Roman"/>
                <a:cs typeface="Times New Roman"/>
                <a:sym typeface="Times New Roman"/>
              </a:rPr>
              <a:t>Guidance:</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457200" lvl="0" marL="457200" rtl="0" algn="l">
              <a:spcBef>
                <a:spcPts val="0"/>
              </a:spcBef>
              <a:spcAft>
                <a:spcPts val="0"/>
              </a:spcAft>
              <a:buNone/>
            </a:pPr>
            <a:r>
              <a:rPr b="1" lang="en-US" sz="1800">
                <a:latin typeface="Times New Roman"/>
                <a:ea typeface="Times New Roman"/>
                <a:cs typeface="Times New Roman"/>
                <a:sym typeface="Times New Roman"/>
              </a:rPr>
              <a:t>Yuvraj Takey </a:t>
            </a:r>
            <a:endParaRPr b="1" sz="1800">
              <a:latin typeface="Times New Roman"/>
              <a:ea typeface="Times New Roman"/>
              <a:cs typeface="Times New Roman"/>
              <a:sym typeface="Times New Roman"/>
            </a:endParaRPr>
          </a:p>
          <a:p>
            <a:pPr indent="457200" lvl="0" marL="457200" rtl="0" algn="l">
              <a:spcBef>
                <a:spcPts val="0"/>
              </a:spcBef>
              <a:spcAft>
                <a:spcPts val="0"/>
              </a:spcAft>
              <a:buNone/>
            </a:pPr>
            <a:r>
              <a:rPr b="1" lang="en-US" sz="1800">
                <a:latin typeface="Times New Roman"/>
                <a:ea typeface="Times New Roman"/>
                <a:cs typeface="Times New Roman"/>
                <a:sym typeface="Times New Roman"/>
              </a:rPr>
              <a:t>esec@cdac </a:t>
            </a:r>
            <a:endParaRPr b="1"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nvSpPr>
        <p:spPr>
          <a:xfrm>
            <a:off x="308400" y="883725"/>
            <a:ext cx="115752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Machine Learning Models</a:t>
            </a:r>
            <a:endParaRPr b="1" sz="2400">
              <a:latin typeface="Times New Roman"/>
              <a:ea typeface="Times New Roman"/>
              <a:cs typeface="Times New Roman"/>
              <a:sym typeface="Times New Roman"/>
            </a:endParaRPr>
          </a:p>
        </p:txBody>
      </p:sp>
      <p:sp>
        <p:nvSpPr>
          <p:cNvPr id="153" name="Google Shape;153;p22"/>
          <p:cNvSpPr txBox="1"/>
          <p:nvPr/>
        </p:nvSpPr>
        <p:spPr>
          <a:xfrm>
            <a:off x="448075" y="1767400"/>
            <a:ext cx="116625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900">
                <a:latin typeface="Times New Roman"/>
                <a:ea typeface="Times New Roman"/>
                <a:cs typeface="Times New Roman"/>
                <a:sym typeface="Times New Roman"/>
              </a:rPr>
              <a:t>We Applied Some Machine Learning Classification Models to Solve the Quora Question Pair similarity Problem, They are:</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Decision Tree</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Random Forest Classifier</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Logistic Regression Classifier</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XGboost</a:t>
            </a:r>
            <a:endParaRPr sz="1900">
              <a:latin typeface="Times New Roman"/>
              <a:ea typeface="Times New Roman"/>
              <a:cs typeface="Times New Roman"/>
              <a:sym typeface="Times New Roman"/>
            </a:endParaRPr>
          </a:p>
          <a:p>
            <a:pPr indent="0" lvl="0" marL="457200" rtl="0" algn="l">
              <a:spcBef>
                <a:spcPts val="0"/>
              </a:spcBef>
              <a:spcAft>
                <a:spcPts val="0"/>
              </a:spcAft>
              <a:buNone/>
            </a:pPr>
            <a:r>
              <a:t/>
            </a:r>
            <a:endParaRPr sz="1900">
              <a:latin typeface="Times New Roman"/>
              <a:ea typeface="Times New Roman"/>
              <a:cs typeface="Times New Roman"/>
              <a:sym typeface="Times New Roman"/>
            </a:endParaRPr>
          </a:p>
          <a:p>
            <a:pPr indent="0" lvl="0" marL="457200" rtl="0" algn="l">
              <a:spcBef>
                <a:spcPts val="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nvSpPr>
        <p:spPr>
          <a:xfrm>
            <a:off x="248925" y="311150"/>
            <a:ext cx="116748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Decision Tree</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b="1" sz="2400">
              <a:latin typeface="Times New Roman"/>
              <a:ea typeface="Times New Roman"/>
              <a:cs typeface="Times New Roman"/>
              <a:sym typeface="Times New Roman"/>
            </a:endParaRPr>
          </a:p>
        </p:txBody>
      </p:sp>
      <p:sp>
        <p:nvSpPr>
          <p:cNvPr id="159" name="Google Shape;159;p23"/>
          <p:cNvSpPr txBox="1"/>
          <p:nvPr/>
        </p:nvSpPr>
        <p:spPr>
          <a:xfrm>
            <a:off x="497850" y="1132625"/>
            <a:ext cx="5327100" cy="4371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It is process of choosing course of action from among </a:t>
            </a:r>
            <a:r>
              <a:rPr lang="en-US" sz="1600">
                <a:latin typeface="Times New Roman"/>
                <a:ea typeface="Times New Roman"/>
                <a:cs typeface="Times New Roman"/>
                <a:sym typeface="Times New Roman"/>
              </a:rPr>
              <a:t>alternatives</a:t>
            </a:r>
            <a:r>
              <a:rPr lang="en-US" sz="1600">
                <a:latin typeface="Times New Roman"/>
                <a:ea typeface="Times New Roman"/>
                <a:cs typeface="Times New Roman"/>
                <a:sym typeface="Times New Roman"/>
              </a:rPr>
              <a:t> to achieve a desired goal.</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It is a graphical representation of possible solutions to a decision based on certain conditions.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it sta</a:t>
            </a:r>
            <a:r>
              <a:rPr lang="en-US" sz="1600">
                <a:latin typeface="Times New Roman"/>
                <a:ea typeface="Times New Roman"/>
                <a:cs typeface="Times New Roman"/>
                <a:sym typeface="Times New Roman"/>
              </a:rPr>
              <a:t>rts</a:t>
            </a:r>
            <a:r>
              <a:rPr lang="en-US" sz="1600">
                <a:latin typeface="Times New Roman"/>
                <a:ea typeface="Times New Roman"/>
                <a:cs typeface="Times New Roman"/>
                <a:sym typeface="Times New Roman"/>
              </a:rPr>
              <a:t> </a:t>
            </a:r>
            <a:r>
              <a:rPr lang="en-US" sz="1600">
                <a:latin typeface="Times New Roman"/>
                <a:ea typeface="Times New Roman"/>
                <a:cs typeface="Times New Roman"/>
                <a:sym typeface="Times New Roman"/>
              </a:rPr>
              <a:t>with</a:t>
            </a:r>
            <a:r>
              <a:rPr lang="en-US" sz="1600">
                <a:latin typeface="Times New Roman"/>
                <a:ea typeface="Times New Roman"/>
                <a:cs typeface="Times New Roman"/>
                <a:sym typeface="Times New Roman"/>
              </a:rPr>
              <a:t> a single root which then branches off into a number of solutions just like tree.</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US" sz="1600">
                <a:latin typeface="Times New Roman"/>
                <a:ea typeface="Times New Roman"/>
                <a:cs typeface="Times New Roman"/>
                <a:sym typeface="Times New Roman"/>
              </a:rPr>
              <a:t>Advantages:</a:t>
            </a:r>
            <a:endParaRPr b="1"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These are simple to understand and interpret.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these are very fast and efficient.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The data type of decision tree can handle any type of data whether it is numerical or categorical, or boolean.</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Normalization is not required in the Decision Tree.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US" sz="1600">
                <a:latin typeface="Times New Roman"/>
                <a:ea typeface="Times New Roman"/>
                <a:cs typeface="Times New Roman"/>
                <a:sym typeface="Times New Roman"/>
              </a:rPr>
              <a:t>It can be used in Both Classification and Regression Models.</a:t>
            </a:r>
            <a:endParaRPr sz="1600">
              <a:latin typeface="Times New Roman"/>
              <a:ea typeface="Times New Roman"/>
              <a:cs typeface="Times New Roman"/>
              <a:sym typeface="Times New Roman"/>
            </a:endParaRPr>
          </a:p>
        </p:txBody>
      </p:sp>
      <p:sp>
        <p:nvSpPr>
          <p:cNvPr id="160" name="Google Shape;160;p23"/>
          <p:cNvSpPr txBox="1"/>
          <p:nvPr/>
        </p:nvSpPr>
        <p:spPr>
          <a:xfrm>
            <a:off x="6123650" y="1082850"/>
            <a:ext cx="580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pic>
        <p:nvPicPr>
          <p:cNvPr id="161" name="Google Shape;161;p23"/>
          <p:cNvPicPr preferRelativeResize="0"/>
          <p:nvPr/>
        </p:nvPicPr>
        <p:blipFill>
          <a:blip r:embed="rId3">
            <a:alphaModFix/>
          </a:blip>
          <a:stretch>
            <a:fillRect/>
          </a:stretch>
        </p:blipFill>
        <p:spPr>
          <a:xfrm>
            <a:off x="5977350" y="893925"/>
            <a:ext cx="5600684" cy="5070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nvSpPr>
        <p:spPr>
          <a:xfrm>
            <a:off x="186700" y="174250"/>
            <a:ext cx="11736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Random Forest Classifier</a:t>
            </a:r>
            <a:endParaRPr b="1" sz="2400">
              <a:latin typeface="Times New Roman"/>
              <a:ea typeface="Times New Roman"/>
              <a:cs typeface="Times New Roman"/>
              <a:sym typeface="Times New Roman"/>
            </a:endParaRPr>
          </a:p>
        </p:txBody>
      </p:sp>
      <p:sp>
        <p:nvSpPr>
          <p:cNvPr id="167" name="Google Shape;167;p24"/>
          <p:cNvSpPr txBox="1"/>
          <p:nvPr/>
        </p:nvSpPr>
        <p:spPr>
          <a:xfrm>
            <a:off x="603200" y="666125"/>
            <a:ext cx="4362900" cy="19086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Random forest is a Supervised Machine Learning Algorithm that is used widely in Classification and Regression problems.</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 It builds decision trees on different samples and takes their majority vote for classification and average in case of regression.</a:t>
            </a:r>
            <a:endParaRPr sz="1600">
              <a:solidFill>
                <a:schemeClr val="dk1"/>
              </a:solidFill>
              <a:latin typeface="Times New Roman"/>
              <a:ea typeface="Times New Roman"/>
              <a:cs typeface="Times New Roman"/>
              <a:sym typeface="Times New Roman"/>
            </a:endParaRPr>
          </a:p>
        </p:txBody>
      </p:sp>
      <p:sp>
        <p:nvSpPr>
          <p:cNvPr id="168" name="Google Shape;168;p24"/>
          <p:cNvSpPr txBox="1"/>
          <p:nvPr/>
        </p:nvSpPr>
        <p:spPr>
          <a:xfrm>
            <a:off x="453825" y="2387875"/>
            <a:ext cx="5047500" cy="3378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b="1" lang="en-US" sz="1350">
                <a:solidFill>
                  <a:srgbClr val="000001"/>
                </a:solidFill>
                <a:latin typeface="Times New Roman"/>
                <a:ea typeface="Times New Roman"/>
                <a:cs typeface="Times New Roman"/>
                <a:sym typeface="Times New Roman"/>
              </a:rPr>
              <a:t>Advantages:</a:t>
            </a:r>
            <a:endParaRPr b="1" sz="1350">
              <a:solidFill>
                <a:srgbClr val="000001"/>
              </a:solidFill>
              <a:latin typeface="Times New Roman"/>
              <a:ea typeface="Times New Roman"/>
              <a:cs typeface="Times New Roman"/>
              <a:sym typeface="Times New Roman"/>
            </a:endParaRPr>
          </a:p>
          <a:p>
            <a:pPr indent="-323850" lvl="0" marL="457200" rtl="0" algn="just">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It can be used in classification and regression problems.</a:t>
            </a:r>
            <a:endParaRPr sz="1500">
              <a:solidFill>
                <a:srgbClr val="000001"/>
              </a:solidFill>
              <a:latin typeface="Times New Roman"/>
              <a:ea typeface="Times New Roman"/>
              <a:cs typeface="Times New Roman"/>
              <a:sym typeface="Times New Roman"/>
            </a:endParaRPr>
          </a:p>
          <a:p>
            <a:pPr indent="-323850" lvl="0" marL="457200" rtl="0" algn="just">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It solves the problem of overfitting as output is based on majority voting or averaging.</a:t>
            </a:r>
            <a:endParaRPr sz="1500">
              <a:solidFill>
                <a:srgbClr val="000001"/>
              </a:solidFill>
              <a:latin typeface="Times New Roman"/>
              <a:ea typeface="Times New Roman"/>
              <a:cs typeface="Times New Roman"/>
              <a:sym typeface="Times New Roman"/>
            </a:endParaRPr>
          </a:p>
          <a:p>
            <a:pPr indent="-323850" lvl="0" marL="457200" rtl="0" algn="just">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It performs well even if the data contains null/missing values.</a:t>
            </a:r>
            <a:endParaRPr sz="1500">
              <a:solidFill>
                <a:srgbClr val="000001"/>
              </a:solidFill>
              <a:latin typeface="Times New Roman"/>
              <a:ea typeface="Times New Roman"/>
              <a:cs typeface="Times New Roman"/>
              <a:sym typeface="Times New Roman"/>
            </a:endParaRPr>
          </a:p>
          <a:p>
            <a:pPr indent="-323850" lvl="0" marL="457200" rtl="0" algn="just">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Each decision tree created is independent of the other thus it shows the property of parallelization.</a:t>
            </a:r>
            <a:endParaRPr sz="1500">
              <a:solidFill>
                <a:srgbClr val="000001"/>
              </a:solidFill>
              <a:latin typeface="Times New Roman"/>
              <a:ea typeface="Times New Roman"/>
              <a:cs typeface="Times New Roman"/>
              <a:sym typeface="Times New Roman"/>
            </a:endParaRPr>
          </a:p>
          <a:p>
            <a:pPr indent="-323850" lvl="0" marL="457200" rtl="0" algn="just">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It is highly stable as the average answers given by a large number of trees are taken.</a:t>
            </a:r>
            <a:endParaRPr sz="1500">
              <a:solidFill>
                <a:srgbClr val="000001"/>
              </a:solidFill>
              <a:latin typeface="Times New Roman"/>
              <a:ea typeface="Times New Roman"/>
              <a:cs typeface="Times New Roman"/>
              <a:sym typeface="Times New Roman"/>
            </a:endParaRPr>
          </a:p>
          <a:p>
            <a:pPr indent="-323850" lvl="0" marL="457200" rtl="0" algn="just">
              <a:lnSpc>
                <a:spcPct val="100000"/>
              </a:lnSpc>
              <a:spcBef>
                <a:spcPts val="0"/>
              </a:spcBef>
              <a:spcAft>
                <a:spcPts val="0"/>
              </a:spcAft>
              <a:buClr>
                <a:srgbClr val="000001"/>
              </a:buClr>
              <a:buSzPts val="1500"/>
              <a:buFont typeface="Times New Roman"/>
              <a:buChar char="●"/>
            </a:pPr>
            <a:r>
              <a:rPr lang="en-US" sz="1500">
                <a:solidFill>
                  <a:srgbClr val="000001"/>
                </a:solidFill>
                <a:latin typeface="Times New Roman"/>
                <a:ea typeface="Times New Roman"/>
                <a:cs typeface="Times New Roman"/>
                <a:sym typeface="Times New Roman"/>
              </a:rPr>
              <a:t> We don’t have to segregate data into train and test as there will always be 30% of the data which is not seen by the decision tree made out of bootstrap.</a:t>
            </a:r>
            <a:endParaRPr sz="1500">
              <a:solidFill>
                <a:srgbClr val="00000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a:latin typeface="Times New Roman"/>
              <a:ea typeface="Times New Roman"/>
              <a:cs typeface="Times New Roman"/>
              <a:sym typeface="Times New Roman"/>
            </a:endParaRPr>
          </a:p>
        </p:txBody>
      </p:sp>
      <p:sp>
        <p:nvSpPr>
          <p:cNvPr id="169" name="Google Shape;169;p24"/>
          <p:cNvSpPr txBox="1"/>
          <p:nvPr/>
        </p:nvSpPr>
        <p:spPr>
          <a:xfrm>
            <a:off x="6198350" y="759225"/>
            <a:ext cx="587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pic>
        <p:nvPicPr>
          <p:cNvPr id="170" name="Google Shape;170;p24"/>
          <p:cNvPicPr preferRelativeResize="0"/>
          <p:nvPr/>
        </p:nvPicPr>
        <p:blipFill>
          <a:blip r:embed="rId3">
            <a:alphaModFix/>
          </a:blip>
          <a:stretch>
            <a:fillRect/>
          </a:stretch>
        </p:blipFill>
        <p:spPr>
          <a:xfrm>
            <a:off x="6198350" y="1013125"/>
            <a:ext cx="5638800" cy="422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nvSpPr>
        <p:spPr>
          <a:xfrm>
            <a:off x="211600" y="161800"/>
            <a:ext cx="11811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Logistic Regression Classifier</a:t>
            </a:r>
            <a:endParaRPr b="1" sz="2400">
              <a:latin typeface="Times New Roman"/>
              <a:ea typeface="Times New Roman"/>
              <a:cs typeface="Times New Roman"/>
              <a:sym typeface="Times New Roman"/>
            </a:endParaRPr>
          </a:p>
        </p:txBody>
      </p:sp>
      <p:sp>
        <p:nvSpPr>
          <p:cNvPr id="176" name="Google Shape;176;p25"/>
          <p:cNvSpPr txBox="1"/>
          <p:nvPr/>
        </p:nvSpPr>
        <p:spPr>
          <a:xfrm>
            <a:off x="124475" y="840525"/>
            <a:ext cx="5053200" cy="40071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Logistic regression is a supervised learning classification algorithm used to predict the probability of a target variable.</a:t>
            </a:r>
            <a:endParaRPr sz="15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Using Logistic Regression, you can predict and establish relationships between dependent and one or more independent variables.</a:t>
            </a:r>
            <a:endParaRPr sz="1500">
              <a:solidFill>
                <a:schemeClr val="dk1"/>
              </a:solidFill>
              <a:latin typeface="Times New Roman"/>
              <a:ea typeface="Times New Roman"/>
              <a:cs typeface="Times New Roman"/>
              <a:sym typeface="Times New Roman"/>
            </a:endParaRPr>
          </a:p>
          <a:p>
            <a:pPr indent="457200" lvl="0" marL="0" rtl="0" algn="just">
              <a:lnSpc>
                <a:spcPct val="100000"/>
              </a:lnSpc>
              <a:spcBef>
                <a:spcPts val="230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Logistic Regression equations and models are generally used for predictive analytics for binary classification. You can also use them for multi-class classification</a:t>
            </a:r>
            <a:endParaRPr sz="1500">
              <a:solidFill>
                <a:schemeClr val="dk1"/>
              </a:solidFill>
              <a:latin typeface="Times New Roman"/>
              <a:ea typeface="Times New Roman"/>
              <a:cs typeface="Times New Roman"/>
              <a:sym typeface="Times New Roman"/>
            </a:endParaRPr>
          </a:p>
          <a:p>
            <a:pPr indent="0" lvl="0" marL="0" rtl="0" algn="just">
              <a:spcBef>
                <a:spcPts val="2300"/>
              </a:spcBef>
              <a:spcAft>
                <a:spcPts val="0"/>
              </a:spcAft>
              <a:buNone/>
            </a:pPr>
            <a:r>
              <a:rPr b="1" lang="en-US" sz="1500">
                <a:solidFill>
                  <a:schemeClr val="dk1"/>
                </a:solidFill>
                <a:latin typeface="Times New Roman"/>
                <a:ea typeface="Times New Roman"/>
                <a:cs typeface="Times New Roman"/>
                <a:sym typeface="Times New Roman"/>
              </a:rPr>
              <a:t>Advantages:</a:t>
            </a:r>
            <a:endParaRPr b="1"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500">
                <a:solidFill>
                  <a:schemeClr val="dk1"/>
                </a:solidFill>
                <a:latin typeface="Times New Roman"/>
                <a:ea typeface="Times New Roman"/>
                <a:cs typeface="Times New Roman"/>
                <a:sym typeface="Times New Roman"/>
              </a:rPr>
              <a:t>Logistic regression is easier to implement, interpret and very efficient to train. </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US" sz="1500">
                <a:solidFill>
                  <a:schemeClr val="dk1"/>
                </a:solidFill>
                <a:latin typeface="Times New Roman"/>
                <a:ea typeface="Times New Roman"/>
                <a:cs typeface="Times New Roman"/>
                <a:sym typeface="Times New Roman"/>
              </a:rPr>
              <a:t>Logistic Regression performs well when the dataset is linearly separable.</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
        <p:nvSpPr>
          <p:cNvPr id="177" name="Google Shape;177;p25"/>
          <p:cNvSpPr txBox="1"/>
          <p:nvPr/>
        </p:nvSpPr>
        <p:spPr>
          <a:xfrm>
            <a:off x="6399525" y="1088875"/>
            <a:ext cx="42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pic>
        <p:nvPicPr>
          <p:cNvPr id="178" name="Google Shape;178;p25"/>
          <p:cNvPicPr preferRelativeResize="0"/>
          <p:nvPr/>
        </p:nvPicPr>
        <p:blipFill>
          <a:blip r:embed="rId3">
            <a:alphaModFix/>
          </a:blip>
          <a:stretch>
            <a:fillRect/>
          </a:stretch>
        </p:blipFill>
        <p:spPr>
          <a:xfrm>
            <a:off x="5921925" y="840525"/>
            <a:ext cx="5738300" cy="3916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nvSpPr>
        <p:spPr>
          <a:xfrm>
            <a:off x="1203500" y="248350"/>
            <a:ext cx="103539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a:p>
            <a:pPr indent="0" lvl="0" marL="0" rtl="0" algn="ctr">
              <a:spcBef>
                <a:spcPts val="0"/>
              </a:spcBef>
              <a:spcAft>
                <a:spcPts val="0"/>
              </a:spcAft>
              <a:buNone/>
            </a:pPr>
            <a:r>
              <a:rPr b="1" lang="en-US" sz="2100">
                <a:latin typeface="Times New Roman"/>
                <a:ea typeface="Times New Roman"/>
                <a:cs typeface="Times New Roman"/>
                <a:sym typeface="Times New Roman"/>
              </a:rPr>
              <a:t>XGBOOST</a:t>
            </a:r>
            <a:endParaRPr b="1" sz="2100">
              <a:latin typeface="Times New Roman"/>
              <a:ea typeface="Times New Roman"/>
              <a:cs typeface="Times New Roman"/>
              <a:sym typeface="Times New Roman"/>
            </a:endParaRPr>
          </a:p>
        </p:txBody>
      </p:sp>
      <p:sp>
        <p:nvSpPr>
          <p:cNvPr id="184" name="Google Shape;184;p26"/>
          <p:cNvSpPr txBox="1"/>
          <p:nvPr/>
        </p:nvSpPr>
        <p:spPr>
          <a:xfrm>
            <a:off x="821425" y="1337200"/>
            <a:ext cx="5100600" cy="5528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600">
                <a:solidFill>
                  <a:srgbClr val="333333"/>
                </a:solidFill>
                <a:latin typeface="Times New Roman"/>
                <a:ea typeface="Times New Roman"/>
                <a:cs typeface="Times New Roman"/>
                <a:sym typeface="Times New Roman"/>
              </a:rPr>
              <a:t>XGBoost is an optimized distributed gradient boosting library designed to be highly efficient, flexible and portable. It implements machine learning algorithms under the </a:t>
            </a:r>
            <a:r>
              <a:rPr lang="en-US" sz="16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Gradient Boosting</a:t>
            </a:r>
            <a:r>
              <a:rPr lang="en-US" sz="1600">
                <a:solidFill>
                  <a:srgbClr val="333333"/>
                </a:solidFill>
                <a:latin typeface="Times New Roman"/>
                <a:ea typeface="Times New Roman"/>
                <a:cs typeface="Times New Roman"/>
                <a:sym typeface="Times New Roman"/>
              </a:rPr>
              <a:t> framework. XGBoost provides a parallel tree boosting that solve many data science problems in a fast and accurate way.</a:t>
            </a:r>
            <a:endParaRPr sz="1600">
              <a:solidFill>
                <a:srgbClr val="333333"/>
              </a:solidFill>
              <a:latin typeface="Times New Roman"/>
              <a:ea typeface="Times New Roman"/>
              <a:cs typeface="Times New Roman"/>
              <a:sym typeface="Times New Roman"/>
            </a:endParaRPr>
          </a:p>
          <a:p>
            <a:pPr indent="0" lvl="0" marL="0" rtl="0" algn="just">
              <a:spcBef>
                <a:spcPts val="0"/>
              </a:spcBef>
              <a:spcAft>
                <a:spcPts val="0"/>
              </a:spcAft>
              <a:buNone/>
            </a:pPr>
            <a:r>
              <a:t/>
            </a:r>
            <a:endParaRPr sz="1600">
              <a:solidFill>
                <a:srgbClr val="333333"/>
              </a:solidFill>
              <a:latin typeface="Times New Roman"/>
              <a:ea typeface="Times New Roman"/>
              <a:cs typeface="Times New Roman"/>
              <a:sym typeface="Times New Roman"/>
            </a:endParaRPr>
          </a:p>
          <a:p>
            <a:pPr indent="0" lvl="0" marL="0" rtl="0" algn="just">
              <a:spcBef>
                <a:spcPts val="0"/>
              </a:spcBef>
              <a:spcAft>
                <a:spcPts val="0"/>
              </a:spcAft>
              <a:buNone/>
            </a:pPr>
            <a:r>
              <a:rPr b="1" lang="en-US" sz="1600">
                <a:solidFill>
                  <a:schemeClr val="dk1"/>
                </a:solidFill>
                <a:latin typeface="Times New Roman"/>
                <a:ea typeface="Times New Roman"/>
                <a:cs typeface="Times New Roman"/>
                <a:sym typeface="Times New Roman"/>
              </a:rPr>
              <a:t>Advantages</a:t>
            </a:r>
            <a:r>
              <a:rPr b="1" lang="en-US" sz="1600">
                <a:solidFill>
                  <a:schemeClr val="dk1"/>
                </a:solidFill>
                <a:latin typeface="Times New Roman"/>
                <a:ea typeface="Times New Roman"/>
                <a:cs typeface="Times New Roman"/>
                <a:sym typeface="Times New Roman"/>
              </a:rPr>
              <a:t>:</a:t>
            </a:r>
            <a:endParaRPr b="1"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is Highly Flexible</a:t>
            </a:r>
            <a:endParaRPr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uses the power of parallel processing</a:t>
            </a:r>
            <a:endParaRPr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is faster than Gradient Boosting</a:t>
            </a:r>
            <a:endParaRPr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supports regularization.</a:t>
            </a:r>
            <a:endParaRPr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is designed to handle missing data with its in-build features.</a:t>
            </a:r>
            <a:endParaRPr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user can run a cross-validation after each iteration.</a:t>
            </a:r>
            <a:endParaRPr sz="1600">
              <a:solidFill>
                <a:schemeClr val="dk1"/>
              </a:solidFill>
              <a:latin typeface="Times New Roman"/>
              <a:ea typeface="Times New Roman"/>
              <a:cs typeface="Times New Roman"/>
              <a:sym typeface="Times New Roman"/>
            </a:endParaRPr>
          </a:p>
          <a:p>
            <a:pPr indent="-330200" lvl="0" marL="457200" marR="381000" rtl="0" algn="just">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Works well in small to medium dataset</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800"/>
              </a:spcBef>
              <a:spcAft>
                <a:spcPts val="0"/>
              </a:spcAft>
              <a:buClr>
                <a:schemeClr val="dk1"/>
              </a:buClr>
              <a:buSzPts val="1100"/>
              <a:buFont typeface="Arial"/>
              <a:buNone/>
            </a:pPr>
            <a:r>
              <a:rPr lang="en-US" sz="1600">
                <a:solidFill>
                  <a:schemeClr val="dk1"/>
                </a:solidFill>
                <a:highlight>
                  <a:srgbClr val="FFFFFF"/>
                </a:highlight>
                <a:latin typeface="Times New Roman"/>
                <a:ea typeface="Times New Roman"/>
                <a:cs typeface="Times New Roman"/>
                <a:sym typeface="Times New Roman"/>
              </a:rPr>
              <a:t> </a:t>
            </a:r>
            <a:endParaRPr sz="1600">
              <a:solidFill>
                <a:schemeClr val="dk1"/>
              </a:solidFill>
              <a:highlight>
                <a:srgbClr val="FFFFFF"/>
              </a:highlight>
              <a:latin typeface="Times New Roman"/>
              <a:ea typeface="Times New Roman"/>
              <a:cs typeface="Times New Roman"/>
              <a:sym typeface="Times New Roman"/>
            </a:endParaRPr>
          </a:p>
          <a:p>
            <a:pPr indent="0" lvl="0" marL="0" rtl="0" algn="l">
              <a:spcBef>
                <a:spcPts val="1500"/>
              </a:spcBef>
              <a:spcAft>
                <a:spcPts val="0"/>
              </a:spcAft>
              <a:buNone/>
            </a:pPr>
            <a:r>
              <a:t/>
            </a:r>
            <a:endParaRPr sz="1600">
              <a:solidFill>
                <a:srgbClr val="333333"/>
              </a:solidFill>
              <a:latin typeface="Times New Roman"/>
              <a:ea typeface="Times New Roman"/>
              <a:cs typeface="Times New Roman"/>
              <a:sym typeface="Times New Roman"/>
            </a:endParaRPr>
          </a:p>
        </p:txBody>
      </p:sp>
      <p:sp>
        <p:nvSpPr>
          <p:cNvPr id="185" name="Google Shape;185;p26"/>
          <p:cNvSpPr txBox="1"/>
          <p:nvPr/>
        </p:nvSpPr>
        <p:spPr>
          <a:xfrm>
            <a:off x="5597225" y="1585600"/>
            <a:ext cx="61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pic>
        <p:nvPicPr>
          <p:cNvPr id="186" name="Google Shape;186;p26"/>
          <p:cNvPicPr preferRelativeResize="0"/>
          <p:nvPr/>
        </p:nvPicPr>
        <p:blipFill>
          <a:blip r:embed="rId4">
            <a:alphaModFix/>
          </a:blip>
          <a:stretch>
            <a:fillRect/>
          </a:stretch>
        </p:blipFill>
        <p:spPr>
          <a:xfrm>
            <a:off x="6219100" y="1509150"/>
            <a:ext cx="5089925" cy="3839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graphicFrame>
        <p:nvGraphicFramePr>
          <p:cNvPr id="191" name="Google Shape;191;p27"/>
          <p:cNvGraphicFramePr/>
          <p:nvPr/>
        </p:nvGraphicFramePr>
        <p:xfrm>
          <a:off x="555875" y="1510225"/>
          <a:ext cx="3000000" cy="3000000"/>
        </p:xfrm>
        <a:graphic>
          <a:graphicData uri="http://schemas.openxmlformats.org/drawingml/2006/table">
            <a:tbl>
              <a:tblPr>
                <a:noFill/>
                <a:tableStyleId>{0D7B337F-6FA5-46B9-B221-985CD05EA54E}</a:tableStyleId>
              </a:tblPr>
              <a:tblGrid>
                <a:gridCol w="5339300"/>
                <a:gridCol w="5339300"/>
              </a:tblGrid>
              <a:tr h="592975">
                <a:tc>
                  <a:txBody>
                    <a:bodyPr/>
                    <a:lstStyle/>
                    <a:p>
                      <a:pPr indent="0" lvl="0" marL="0" rtl="0" algn="l">
                        <a:spcBef>
                          <a:spcPts val="0"/>
                        </a:spcBef>
                        <a:spcAft>
                          <a:spcPts val="0"/>
                        </a:spcAft>
                        <a:buNone/>
                      </a:pPr>
                      <a:r>
                        <a:rPr lang="en-US"/>
                        <a:t>                                   </a:t>
                      </a:r>
                      <a:r>
                        <a:rPr lang="en-US" sz="1600"/>
                        <a:t>   </a:t>
                      </a:r>
                      <a:r>
                        <a:rPr b="1" lang="en-US" sz="16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Models</a:t>
                      </a:r>
                      <a:endParaRPr b="1"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a:t>                                 </a:t>
                      </a:r>
                      <a:r>
                        <a:rPr b="1" lang="en-US" sz="1600">
                          <a:latin typeface="Times New Roman"/>
                          <a:ea typeface="Times New Roman"/>
                          <a:cs typeface="Times New Roman"/>
                          <a:sym typeface="Times New Roman"/>
                        </a:rPr>
                        <a:t> </a:t>
                      </a:r>
                      <a:r>
                        <a:rPr b="1" lang="en-US" sz="2100">
                          <a:latin typeface="Times New Roman"/>
                          <a:ea typeface="Times New Roman"/>
                          <a:cs typeface="Times New Roman"/>
                          <a:sym typeface="Times New Roman"/>
                        </a:rPr>
                        <a:t>Accuracy Score</a:t>
                      </a:r>
                      <a:endParaRPr b="1" sz="2100">
                        <a:latin typeface="Times New Roman"/>
                        <a:ea typeface="Times New Roman"/>
                        <a:cs typeface="Times New Roman"/>
                        <a:sym typeface="Times New Roman"/>
                      </a:endParaRPr>
                    </a:p>
                  </a:txBody>
                  <a:tcPr marT="91425" marB="91425" marR="91425" marL="91425"/>
                </a:tc>
              </a:tr>
              <a:tr h="592975">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Decision Tree</a:t>
                      </a:r>
                      <a:endParaRPr sz="1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                                79.5784</a:t>
                      </a:r>
                      <a:endParaRPr sz="1900">
                        <a:latin typeface="Times New Roman"/>
                        <a:ea typeface="Times New Roman"/>
                        <a:cs typeface="Times New Roman"/>
                        <a:sym typeface="Times New Roman"/>
                      </a:endParaRPr>
                    </a:p>
                  </a:txBody>
                  <a:tcPr marT="91425" marB="91425" marR="91425" marL="91425"/>
                </a:tc>
              </a:tr>
              <a:tr h="592975">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Random Forest</a:t>
                      </a:r>
                      <a:endParaRPr sz="1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                                79.5784</a:t>
                      </a:r>
                      <a:endParaRPr sz="1900">
                        <a:latin typeface="Times New Roman"/>
                        <a:ea typeface="Times New Roman"/>
                        <a:cs typeface="Times New Roman"/>
                        <a:sym typeface="Times New Roman"/>
                      </a:endParaRPr>
                    </a:p>
                  </a:txBody>
                  <a:tcPr marT="91425" marB="91425" marR="91425" marL="91425"/>
                </a:tc>
              </a:tr>
              <a:tr h="592975">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Logistic Regression</a:t>
                      </a:r>
                      <a:endParaRPr sz="1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                                72.323</a:t>
                      </a:r>
                      <a:endParaRPr sz="1900">
                        <a:latin typeface="Times New Roman"/>
                        <a:ea typeface="Times New Roman"/>
                        <a:cs typeface="Times New Roman"/>
                        <a:sym typeface="Times New Roman"/>
                      </a:endParaRPr>
                    </a:p>
                  </a:txBody>
                  <a:tcPr marT="91425" marB="91425" marR="91425" marL="91425"/>
                </a:tc>
              </a:tr>
              <a:tr h="592975">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XGBoost</a:t>
                      </a:r>
                      <a:endParaRPr sz="19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900">
                          <a:latin typeface="Times New Roman"/>
                          <a:ea typeface="Times New Roman"/>
                          <a:cs typeface="Times New Roman"/>
                          <a:sym typeface="Times New Roman"/>
                        </a:rPr>
                        <a:t>                                79.588</a:t>
                      </a:r>
                      <a:endParaRPr sz="1900">
                        <a:latin typeface="Times New Roman"/>
                        <a:ea typeface="Times New Roman"/>
                        <a:cs typeface="Times New Roman"/>
                        <a:sym typeface="Times New Roman"/>
                      </a:endParaRPr>
                    </a:p>
                  </a:txBody>
                  <a:tcPr marT="91425" marB="91425" marR="91425" marL="91425"/>
                </a:tc>
              </a:tr>
            </a:tbl>
          </a:graphicData>
        </a:graphic>
      </p:graphicFrame>
      <p:sp>
        <p:nvSpPr>
          <p:cNvPr id="192" name="Google Shape;192;p27"/>
          <p:cNvSpPr txBox="1"/>
          <p:nvPr/>
        </p:nvSpPr>
        <p:spPr>
          <a:xfrm>
            <a:off x="1004725" y="622875"/>
            <a:ext cx="9780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latin typeface="Times New Roman"/>
                <a:ea typeface="Times New Roman"/>
                <a:cs typeface="Times New Roman"/>
                <a:sym typeface="Times New Roman"/>
              </a:rPr>
              <a:t>Results</a:t>
            </a:r>
            <a:endParaRPr b="1"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8"/>
          <p:cNvPicPr preferRelativeResize="0"/>
          <p:nvPr/>
        </p:nvPicPr>
        <p:blipFill>
          <a:blip r:embed="rId3">
            <a:alphaModFix/>
          </a:blip>
          <a:stretch>
            <a:fillRect/>
          </a:stretch>
        </p:blipFill>
        <p:spPr>
          <a:xfrm>
            <a:off x="152400" y="152400"/>
            <a:ext cx="11887199" cy="646508"/>
          </a:xfrm>
          <a:prstGeom prst="rect">
            <a:avLst/>
          </a:prstGeom>
          <a:noFill/>
          <a:ln>
            <a:noFill/>
          </a:ln>
        </p:spPr>
      </p:pic>
      <p:pic>
        <p:nvPicPr>
          <p:cNvPr id="198" name="Google Shape;198;p28"/>
          <p:cNvPicPr preferRelativeResize="0"/>
          <p:nvPr/>
        </p:nvPicPr>
        <p:blipFill>
          <a:blip r:embed="rId4">
            <a:alphaModFix/>
          </a:blip>
          <a:stretch>
            <a:fillRect/>
          </a:stretch>
        </p:blipFill>
        <p:spPr>
          <a:xfrm>
            <a:off x="152400" y="951308"/>
            <a:ext cx="11887201" cy="51160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nvSpPr>
        <p:spPr>
          <a:xfrm>
            <a:off x="273825" y="572550"/>
            <a:ext cx="117618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latin typeface="Times New Roman"/>
                <a:ea typeface="Times New Roman"/>
                <a:cs typeface="Times New Roman"/>
                <a:sym typeface="Times New Roman"/>
              </a:rPr>
              <a:t>Conclusion</a:t>
            </a:r>
            <a:endParaRPr b="1" sz="2600">
              <a:latin typeface="Times New Roman"/>
              <a:ea typeface="Times New Roman"/>
              <a:cs typeface="Times New Roman"/>
              <a:sym typeface="Times New Roman"/>
            </a:endParaRPr>
          </a:p>
        </p:txBody>
      </p:sp>
      <p:sp>
        <p:nvSpPr>
          <p:cNvPr id="204" name="Google Shape;204;p29"/>
          <p:cNvSpPr txBox="1"/>
          <p:nvPr/>
        </p:nvSpPr>
        <p:spPr>
          <a:xfrm>
            <a:off x="323625" y="1481125"/>
            <a:ext cx="11662200" cy="28938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n-US" sz="2200">
                <a:latin typeface="Times New Roman"/>
                <a:ea typeface="Times New Roman"/>
                <a:cs typeface="Times New Roman"/>
                <a:sym typeface="Times New Roman"/>
              </a:rPr>
              <a:t>In this Project, The Quora Question Pair </a:t>
            </a:r>
            <a:r>
              <a:rPr lang="en-US" sz="2200">
                <a:latin typeface="Times New Roman"/>
                <a:ea typeface="Times New Roman"/>
                <a:cs typeface="Times New Roman"/>
                <a:sym typeface="Times New Roman"/>
              </a:rPr>
              <a:t>dataset is used to predict the similarity between the two questions for duplicity using Machine Learning Algorithms. before applying Machine Learning Models we done the Preprocessed the dataset and applied some models and we got the results as below mentioned.</a:t>
            </a:r>
            <a:endParaRPr sz="2200">
              <a:latin typeface="Times New Roman"/>
              <a:ea typeface="Times New Roman"/>
              <a:cs typeface="Times New Roman"/>
              <a:sym typeface="Times New Roman"/>
            </a:endParaRPr>
          </a:p>
          <a:p>
            <a:pPr indent="457200" lvl="0" marL="0" rtl="0" algn="l">
              <a:spcBef>
                <a:spcPts val="0"/>
              </a:spcBef>
              <a:spcAft>
                <a:spcPts val="0"/>
              </a:spcAft>
              <a:buNone/>
            </a:pPr>
            <a:r>
              <a:t/>
            </a:r>
            <a:endParaRPr sz="2200">
              <a:latin typeface="Times New Roman"/>
              <a:ea typeface="Times New Roman"/>
              <a:cs typeface="Times New Roman"/>
              <a:sym typeface="Times New Roman"/>
            </a:endParaRPr>
          </a:p>
          <a:p>
            <a:pPr indent="457200" lvl="0" marL="0" rtl="0" algn="l">
              <a:spcBef>
                <a:spcPts val="0"/>
              </a:spcBef>
              <a:spcAft>
                <a:spcPts val="0"/>
              </a:spcAft>
              <a:buNone/>
            </a:pPr>
            <a:r>
              <a:rPr lang="en-US" sz="2200">
                <a:latin typeface="Times New Roman"/>
                <a:ea typeface="Times New Roman"/>
                <a:cs typeface="Times New Roman"/>
                <a:sym typeface="Times New Roman"/>
              </a:rPr>
              <a:t>By seeing the above table we can conclude that XGBoost classifier is the efficient among all other Classification Models with an accuracy of 79.588%, followed by Random Forest with 79.5784%, Decision Tree with 79.5784% and Logistic Regression Classifier with 72.323%.</a:t>
            </a:r>
            <a:endParaRPr sz="2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nvSpPr>
        <p:spPr>
          <a:xfrm>
            <a:off x="348500" y="174250"/>
            <a:ext cx="11413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latin typeface="Times New Roman"/>
                <a:ea typeface="Times New Roman"/>
                <a:cs typeface="Times New Roman"/>
                <a:sym typeface="Times New Roman"/>
              </a:rPr>
              <a:t>References</a:t>
            </a:r>
            <a:endParaRPr b="1" sz="2600">
              <a:latin typeface="Times New Roman"/>
              <a:ea typeface="Times New Roman"/>
              <a:cs typeface="Times New Roman"/>
              <a:sym typeface="Times New Roman"/>
            </a:endParaRPr>
          </a:p>
        </p:txBody>
      </p:sp>
      <p:sp>
        <p:nvSpPr>
          <p:cNvPr id="210" name="Google Shape;210;p30"/>
          <p:cNvSpPr txBox="1"/>
          <p:nvPr/>
        </p:nvSpPr>
        <p:spPr>
          <a:xfrm>
            <a:off x="298725" y="809025"/>
            <a:ext cx="11649900" cy="544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Rishickesh Ramesh, R.P Ram Kumar, A. Shahina, Dr. A. Nayeemulla Khan “</a:t>
            </a:r>
            <a:r>
              <a:rPr b="1" lang="en-US" sz="1800">
                <a:latin typeface="Times New Roman"/>
                <a:ea typeface="Times New Roman"/>
                <a:cs typeface="Times New Roman"/>
                <a:sym typeface="Times New Roman"/>
              </a:rPr>
              <a:t>Identification of Duplication in Questions Posed on Knowledge Sharing Platform Quora using Machine Learning Techniques</a:t>
            </a: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IJITEE Journal Paper</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AINAB IMTIAZ,  MUHAMMAD UMER, MUHAMMAD AHMAD, SALEEM ULLAH, GYU SANG CHOI, ARIF MEHMOOD “</a:t>
            </a:r>
            <a:r>
              <a:rPr b="1" lang="en-US" sz="1800">
                <a:latin typeface="Times New Roman"/>
                <a:ea typeface="Times New Roman"/>
                <a:cs typeface="Times New Roman"/>
                <a:sym typeface="Times New Roman"/>
              </a:rPr>
              <a:t>Duplicate Questions Pair Detection Using Siamese MaLSTM</a:t>
            </a:r>
            <a:r>
              <a:rPr lang="en-US" sz="1800">
                <a:latin typeface="Times New Roman"/>
                <a:ea typeface="Times New Roman"/>
                <a:cs typeface="Times New Roman"/>
                <a:sym typeface="Times New Roman"/>
              </a:rPr>
              <a:t>”, </a:t>
            </a:r>
            <a:r>
              <a:rPr b="1" lang="en-US" sz="1800">
                <a:latin typeface="Times New Roman"/>
                <a:ea typeface="Times New Roman"/>
                <a:cs typeface="Times New Roman"/>
                <a:sym typeface="Times New Roman"/>
              </a:rPr>
              <a:t>IEEE Journal Paper</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Logistic Regression classifier </a:t>
            </a:r>
            <a:r>
              <a:rPr b="1" lang="en-US" sz="1800">
                <a:latin typeface="Times New Roman"/>
                <a:ea typeface="Times New Roman"/>
                <a:cs typeface="Times New Roman"/>
                <a:sym typeface="Times New Roman"/>
              </a:rPr>
              <a:t>“</a:t>
            </a:r>
            <a:r>
              <a:rPr b="1" lang="en-US" sz="1800" u="sng">
                <a:solidFill>
                  <a:schemeClr val="hlink"/>
                </a:solidFill>
                <a:latin typeface="Times New Roman"/>
                <a:ea typeface="Times New Roman"/>
                <a:cs typeface="Times New Roman"/>
                <a:sym typeface="Times New Roman"/>
                <a:hlinkClick r:id="rId3"/>
              </a:rPr>
              <a:t>https://www.geeksforgeeks.org/advantages-and-disadvantages-of-logistic-regression/</a:t>
            </a:r>
            <a:r>
              <a:rPr b="1" lang="en-US" sz="1800">
                <a:latin typeface="Times New Roman"/>
                <a:ea typeface="Times New Roman"/>
                <a:cs typeface="Times New Roman"/>
                <a:sym typeface="Times New Roman"/>
              </a:rPr>
              <a:t>”</a:t>
            </a:r>
            <a:endParaRPr b="1" sz="1800">
              <a:latin typeface="Times New Roman"/>
              <a:ea typeface="Times New Roman"/>
              <a:cs typeface="Times New Roman"/>
              <a:sym typeface="Times New Roman"/>
            </a:endParaRPr>
          </a:p>
          <a:p>
            <a:pPr indent="0" lvl="0" marL="457200" rtl="0" algn="l">
              <a:spcBef>
                <a:spcPts val="0"/>
              </a:spcBef>
              <a:spcAft>
                <a:spcPts val="0"/>
              </a:spcAft>
              <a:buNone/>
            </a:pPr>
            <a:r>
              <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Random Forest “</a:t>
            </a:r>
            <a:r>
              <a:rPr b="1" lang="en-US" sz="1800" u="sng">
                <a:solidFill>
                  <a:schemeClr val="hlink"/>
                </a:solidFill>
                <a:latin typeface="Times New Roman"/>
                <a:ea typeface="Times New Roman"/>
                <a:cs typeface="Times New Roman"/>
                <a:sym typeface="Times New Roman"/>
                <a:hlinkClick r:id="rId4"/>
              </a:rPr>
              <a:t>https://www.analyticsvidhya.com/blog/2021/06/understanding-random-forest</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Decision</a:t>
            </a:r>
            <a:r>
              <a:rPr lang="en-US" sz="1800">
                <a:latin typeface="Times New Roman"/>
                <a:ea typeface="Times New Roman"/>
                <a:cs typeface="Times New Roman"/>
                <a:sym typeface="Times New Roman"/>
              </a:rPr>
              <a:t> Tree “</a:t>
            </a:r>
            <a:r>
              <a:rPr b="1" lang="en-US" sz="1800" u="sng">
                <a:solidFill>
                  <a:schemeClr val="hlink"/>
                </a:solidFill>
                <a:latin typeface="Times New Roman"/>
                <a:ea typeface="Times New Roman"/>
                <a:cs typeface="Times New Roman"/>
                <a:sym typeface="Times New Roman"/>
                <a:hlinkClick r:id="rId5"/>
              </a:rPr>
              <a:t>https://www.slideshare.net/DakshGoyal3/decision-tree-69802132</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XG Boost Classifier “</a:t>
            </a:r>
            <a:r>
              <a:rPr b="1" lang="en-US" sz="1800">
                <a:latin typeface="Times New Roman"/>
                <a:ea typeface="Times New Roman"/>
                <a:cs typeface="Times New Roman"/>
                <a:sym typeface="Times New Roman"/>
              </a:rPr>
              <a:t>https://analyticsindiamag.com/xgboost-internal-working-to-make-decision-trees-and-deduce-predictions</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6"/>
              </a:rPr>
              <a:t>https://github.com/UdiBhaskar/Quora-Question-pair-similarity</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7"/>
              </a:rPr>
              <a:t>https://www.kaggle.com/code/veerpalsingh/quora-question-pair-final</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u="sng">
                <a:solidFill>
                  <a:schemeClr val="hlink"/>
                </a:solidFill>
                <a:latin typeface="Times New Roman"/>
                <a:ea typeface="Times New Roman"/>
                <a:cs typeface="Times New Roman"/>
                <a:sym typeface="Times New Roman"/>
                <a:hlinkClick r:id="rId8"/>
              </a:rPr>
              <a:t>https://github.com/campusx-official/quora-question-pairs/blob/main/bow-with-preprocessing-and-advanced-features.ipynb</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nvSpPr>
        <p:spPr>
          <a:xfrm>
            <a:off x="4470125" y="2578925"/>
            <a:ext cx="87687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THANKYOU</a:t>
            </a:r>
            <a:endParaRPr sz="3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4"/>
          <p:cNvSpPr txBox="1"/>
          <p:nvPr/>
        </p:nvSpPr>
        <p:spPr>
          <a:xfrm>
            <a:off x="687700" y="496675"/>
            <a:ext cx="10697700" cy="489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latin typeface="Times New Roman"/>
                <a:ea typeface="Times New Roman"/>
                <a:cs typeface="Times New Roman"/>
                <a:sym typeface="Times New Roman"/>
              </a:rPr>
              <a:t>INTRODUCTION</a:t>
            </a:r>
            <a:endParaRPr b="1" sz="2600">
              <a:latin typeface="Times New Roman"/>
              <a:ea typeface="Times New Roman"/>
              <a:cs typeface="Times New Roman"/>
              <a:sym typeface="Times New Roman"/>
            </a:endParaRPr>
          </a:p>
          <a:p>
            <a:pPr indent="457200" lvl="0" marL="0" rtl="0" algn="just">
              <a:lnSpc>
                <a:spcPct val="115000"/>
              </a:lnSpc>
              <a:spcBef>
                <a:spcPts val="2100"/>
              </a:spcBef>
              <a:spcAft>
                <a:spcPts val="0"/>
              </a:spcAft>
              <a:buNone/>
            </a:pPr>
            <a:r>
              <a:rPr lang="en-US" sz="2400">
                <a:solidFill>
                  <a:srgbClr val="292929"/>
                </a:solidFill>
                <a:latin typeface="Times New Roman"/>
                <a:ea typeface="Times New Roman"/>
                <a:cs typeface="Times New Roman"/>
                <a:sym typeface="Times New Roman"/>
              </a:rPr>
              <a:t>Quora is a platform where people can ask their questions and get answers from different people, sometimes the questions asked may be asked in different format but the intent was the same</a:t>
            </a:r>
            <a:endParaRPr sz="2400">
              <a:solidFill>
                <a:srgbClr val="292929"/>
              </a:solidFill>
              <a:latin typeface="Times New Roman"/>
              <a:ea typeface="Times New Roman"/>
              <a:cs typeface="Times New Roman"/>
              <a:sym typeface="Times New Roman"/>
            </a:endParaRPr>
          </a:p>
          <a:p>
            <a:pPr indent="457200" lvl="0" marL="0" rtl="0" algn="just">
              <a:lnSpc>
                <a:spcPct val="115000"/>
              </a:lnSpc>
              <a:spcBef>
                <a:spcPts val="2100"/>
              </a:spcBef>
              <a:spcAft>
                <a:spcPts val="0"/>
              </a:spcAft>
              <a:buClr>
                <a:schemeClr val="dk1"/>
              </a:buClr>
              <a:buSzPts val="1100"/>
              <a:buFont typeface="Arial"/>
              <a:buNone/>
            </a:pPr>
            <a:r>
              <a:rPr lang="en-US" sz="2400">
                <a:solidFill>
                  <a:srgbClr val="292929"/>
                </a:solidFill>
                <a:latin typeface="Times New Roman"/>
                <a:ea typeface="Times New Roman"/>
                <a:cs typeface="Times New Roman"/>
                <a:sym typeface="Times New Roman"/>
              </a:rPr>
              <a:t>Ideally, what would happen is that once a question is asked, Quora would use some “technique” to find a subset of its existing question database such that this subset contains questions which are “similar” to or about the same topic as the new question being asked. Once this subset has been identified, Quora would employ a machine learning technique to then determine if a duplicate question exists in this selected subset. </a:t>
            </a:r>
            <a:endParaRPr sz="2400">
              <a:solidFill>
                <a:srgbClr val="292929"/>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000000"/>
              </a:buClr>
              <a:buSzPct val="100000"/>
              <a:buFont typeface="Times New Roman"/>
              <a:buNone/>
            </a:pPr>
            <a:r>
              <a:rPr b="1" i="0" lang="en-US" sz="4000" u="none" strike="noStrike">
                <a:solidFill>
                  <a:srgbClr val="000000"/>
                </a:solidFill>
                <a:latin typeface="Times New Roman"/>
                <a:ea typeface="Times New Roman"/>
                <a:cs typeface="Times New Roman"/>
                <a:sym typeface="Times New Roman"/>
              </a:rPr>
              <a:t>PROBLEM STATEMENT:</a:t>
            </a:r>
            <a:br>
              <a:rPr b="0" lang="en-US" sz="4000">
                <a:latin typeface="Times New Roman"/>
                <a:ea typeface="Times New Roman"/>
                <a:cs typeface="Times New Roman"/>
                <a:sym typeface="Times New Roman"/>
              </a:rPr>
            </a:br>
            <a:br>
              <a:rPr lang="en-US"/>
            </a:br>
            <a:endParaRPr/>
          </a:p>
        </p:txBody>
      </p:sp>
      <p:sp>
        <p:nvSpPr>
          <p:cNvPr id="115" name="Google Shape;115;p1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400"/>
              <a:buChar char="•"/>
            </a:pPr>
            <a:r>
              <a:rPr b="0" i="0" lang="en-US" sz="2400" u="none" strike="noStrike">
                <a:solidFill>
                  <a:srgbClr val="000000"/>
                </a:solidFill>
                <a:latin typeface="Times New Roman"/>
                <a:ea typeface="Times New Roman"/>
                <a:cs typeface="Times New Roman"/>
                <a:sym typeface="Times New Roman"/>
              </a:rPr>
              <a:t>Identify which questions on Quora are duplicate. This could be useful to instantly provide answers to questions that have already been answered. We are tasked with predicting whether a pair of questions are duplicates or not</a:t>
            </a:r>
            <a:r>
              <a:rPr b="0" i="0" lang="en-US" sz="2400" u="none" strike="noStrike">
                <a:solidFill>
                  <a:srgbClr val="24292F"/>
                </a:solidFill>
                <a:latin typeface="Times New Roman"/>
                <a:ea typeface="Times New Roman"/>
                <a:cs typeface="Times New Roman"/>
                <a:sym typeface="Times New Roman"/>
              </a:rPr>
              <a:t>.</a:t>
            </a:r>
            <a:br>
              <a:rPr b="0" lang="en-US" sz="2400"/>
            </a:b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3200"/>
              <a:buFont typeface="Times New Roman"/>
              <a:buNone/>
            </a:pPr>
            <a:r>
              <a:rPr b="1" i="0" lang="en-US" sz="3200" u="none" strike="noStrike">
                <a:solidFill>
                  <a:srgbClr val="000000"/>
                </a:solidFill>
                <a:latin typeface="Times New Roman"/>
                <a:ea typeface="Times New Roman"/>
                <a:cs typeface="Times New Roman"/>
                <a:sym typeface="Times New Roman"/>
              </a:rPr>
              <a:t>SOFTWARE &amp; HARDWARE REQUIREMENTS :</a:t>
            </a:r>
            <a:br>
              <a:rPr b="0" lang="en-US"/>
            </a:br>
            <a:endParaRPr/>
          </a:p>
        </p:txBody>
      </p:sp>
      <p:sp>
        <p:nvSpPr>
          <p:cNvPr id="121" name="Google Shape;121;p1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SzPts val="1800"/>
              <a:buNone/>
            </a:pPr>
            <a:r>
              <a:rPr b="0" i="0" lang="en-US" sz="1800" u="none" strike="noStrike">
                <a:solidFill>
                  <a:srgbClr val="000000"/>
                </a:solidFill>
                <a:latin typeface="Times New Roman"/>
                <a:ea typeface="Times New Roman"/>
                <a:cs typeface="Times New Roman"/>
                <a:sym typeface="Times New Roman"/>
              </a:rPr>
              <a:t>Hardware Specification: </a:t>
            </a:r>
            <a:endParaRPr b="0"/>
          </a:p>
          <a:p>
            <a:pPr indent="-228600" lvl="0" marL="228600" rtl="0" algn="just">
              <a:lnSpc>
                <a:spcPct val="120000"/>
              </a:lnSpc>
              <a:spcBef>
                <a:spcPts val="0"/>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Processor – i3 or more </a:t>
            </a:r>
            <a:endParaRPr b="0" i="0" sz="1800" u="none" strike="noStrike">
              <a:solidFill>
                <a:srgbClr val="000000"/>
              </a:solidFill>
              <a:latin typeface="Noto Sans Symbols"/>
              <a:ea typeface="Noto Sans Symbols"/>
              <a:cs typeface="Noto Sans Symbols"/>
              <a:sym typeface="Noto Sans Symbols"/>
            </a:endParaRPr>
          </a:p>
          <a:p>
            <a:pPr indent="-228600" lvl="0" marL="228600" rtl="0" algn="just">
              <a:lnSpc>
                <a:spcPct val="120000"/>
              </a:lnSpc>
              <a:spcBef>
                <a:spcPts val="275"/>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Hard Disk – 50 GB </a:t>
            </a:r>
            <a:endParaRPr b="0" i="0" sz="1800" u="none" strike="noStrike">
              <a:solidFill>
                <a:srgbClr val="000000"/>
              </a:solidFill>
              <a:latin typeface="Noto Sans Symbols"/>
              <a:ea typeface="Noto Sans Symbols"/>
              <a:cs typeface="Noto Sans Symbols"/>
              <a:sym typeface="Noto Sans Symbols"/>
            </a:endParaRPr>
          </a:p>
          <a:p>
            <a:pPr indent="-228600" lvl="0" marL="228600" rtl="0" algn="just">
              <a:lnSpc>
                <a:spcPct val="120000"/>
              </a:lnSpc>
              <a:spcBef>
                <a:spcPts val="275"/>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Memory – Min 4GB RAM </a:t>
            </a:r>
            <a:endParaRPr b="0" i="0" sz="1800" u="none" strike="noStrike">
              <a:solidFill>
                <a:srgbClr val="000000"/>
              </a:solidFill>
              <a:latin typeface="Noto Sans Symbols"/>
              <a:ea typeface="Noto Sans Symbols"/>
              <a:cs typeface="Noto Sans Symbols"/>
              <a:sym typeface="Noto Sans Symbols"/>
            </a:endParaRPr>
          </a:p>
          <a:p>
            <a:pPr indent="0" lvl="0" marL="0" rtl="0" algn="just">
              <a:lnSpc>
                <a:spcPct val="120000"/>
              </a:lnSpc>
              <a:spcBef>
                <a:spcPts val="275"/>
              </a:spcBef>
              <a:spcAft>
                <a:spcPts val="0"/>
              </a:spcAft>
              <a:buSzPts val="1800"/>
              <a:buNone/>
            </a:pPr>
            <a:r>
              <a:rPr b="0" i="0" lang="en-US" sz="1800" u="none" strike="noStrike">
                <a:solidFill>
                  <a:srgbClr val="000000"/>
                </a:solidFill>
                <a:latin typeface="Times New Roman"/>
                <a:ea typeface="Times New Roman"/>
                <a:cs typeface="Times New Roman"/>
                <a:sym typeface="Times New Roman"/>
              </a:rPr>
              <a:t> Software Specification: </a:t>
            </a:r>
            <a:endParaRPr b="0"/>
          </a:p>
          <a:p>
            <a:pPr indent="-228600" lvl="0" marL="228600" rtl="0" algn="just">
              <a:lnSpc>
                <a:spcPct val="120000"/>
              </a:lnSpc>
              <a:spcBef>
                <a:spcPts val="0"/>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Operating System : Windows 7 or more </a:t>
            </a:r>
            <a:endParaRPr b="0" i="0" sz="1800" u="none" strike="noStrike">
              <a:solidFill>
                <a:srgbClr val="000000"/>
              </a:solidFill>
              <a:latin typeface="Noto Sans Symbols"/>
              <a:ea typeface="Noto Sans Symbols"/>
              <a:cs typeface="Noto Sans Symbols"/>
              <a:sym typeface="Noto Sans Symbols"/>
            </a:endParaRPr>
          </a:p>
          <a:p>
            <a:pPr indent="-228600" lvl="0" marL="228600" rtl="0" algn="just">
              <a:lnSpc>
                <a:spcPct val="120000"/>
              </a:lnSpc>
              <a:spcBef>
                <a:spcPts val="285"/>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Language: Python </a:t>
            </a:r>
            <a:endParaRPr b="0" i="0" sz="1800" u="none" strike="noStrike">
              <a:solidFill>
                <a:srgbClr val="000000"/>
              </a:solidFill>
              <a:latin typeface="Noto Sans Symbols"/>
              <a:ea typeface="Noto Sans Symbols"/>
              <a:cs typeface="Noto Sans Symbols"/>
              <a:sym typeface="Noto Sans Symbols"/>
            </a:endParaRPr>
          </a:p>
          <a:p>
            <a:pPr indent="-228600" lvl="0" marL="228600" rtl="0" algn="just">
              <a:lnSpc>
                <a:spcPct val="120000"/>
              </a:lnSpc>
              <a:spcBef>
                <a:spcPts val="285"/>
              </a:spcBef>
              <a:spcAft>
                <a:spcPts val="0"/>
              </a:spcAft>
              <a:buSzPts val="1800"/>
              <a:buFont typeface="Arial"/>
              <a:buChar char="•"/>
            </a:pPr>
            <a:r>
              <a:rPr b="0" i="0" lang="en-US" sz="1800" u="none" strike="noStrike">
                <a:solidFill>
                  <a:srgbClr val="000000"/>
                </a:solidFill>
                <a:latin typeface="Times New Roman"/>
                <a:ea typeface="Times New Roman"/>
                <a:cs typeface="Times New Roman"/>
                <a:sym typeface="Times New Roman"/>
              </a:rPr>
              <a:t>IDE : Jupyter Notebook </a:t>
            </a:r>
            <a:endParaRPr b="0" i="0" sz="1800" u="none" strike="noStrike">
              <a:solidFill>
                <a:srgbClr val="000000"/>
              </a:solidFill>
              <a:latin typeface="Noto Sans Symbols"/>
              <a:ea typeface="Noto Sans Symbols"/>
              <a:cs typeface="Noto Sans Symbols"/>
              <a:sym typeface="Noto Sans Symbols"/>
            </a:endParaRPr>
          </a:p>
          <a:p>
            <a:pPr indent="-101600" lvl="0" marL="228600" rtl="0" algn="l">
              <a:lnSpc>
                <a:spcPct val="120000"/>
              </a:lnSpc>
              <a:spcBef>
                <a:spcPts val="1285"/>
              </a:spcBef>
              <a:spcAft>
                <a:spcPts val="0"/>
              </a:spcAft>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b="1" lang="en-US">
                <a:latin typeface="Times New Roman"/>
                <a:ea typeface="Times New Roman"/>
                <a:cs typeface="Times New Roman"/>
                <a:sym typeface="Times New Roman"/>
              </a:rPr>
              <a:t>DATASET</a:t>
            </a:r>
            <a:endParaRPr b="1">
              <a:latin typeface="Times New Roman"/>
              <a:ea typeface="Times New Roman"/>
              <a:cs typeface="Times New Roman"/>
              <a:sym typeface="Times New Roman"/>
            </a:endParaRPr>
          </a:p>
        </p:txBody>
      </p:sp>
      <p:sp>
        <p:nvSpPr>
          <p:cNvPr id="127" name="Google Shape;127;p1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SzPts val="1800"/>
              <a:buChar char="•"/>
            </a:pPr>
            <a:r>
              <a:rPr b="0" i="0" lang="en-US" sz="1800" strike="noStrike">
                <a:latin typeface="Times New Roman"/>
                <a:ea typeface="Times New Roman"/>
                <a:cs typeface="Times New Roman"/>
                <a:sym typeface="Times New Roman"/>
              </a:rPr>
              <a:t>A </a:t>
            </a:r>
            <a:r>
              <a:rPr b="1" i="0" lang="en-US" sz="1800" strike="noStrike">
                <a:latin typeface="Times New Roman"/>
                <a:ea typeface="Times New Roman"/>
                <a:cs typeface="Times New Roman"/>
                <a:sym typeface="Times New Roman"/>
              </a:rPr>
              <a:t>data set</a:t>
            </a:r>
            <a:r>
              <a:rPr b="0" i="0" lang="en-US" sz="1800" strike="noStrike">
                <a:latin typeface="Times New Roman"/>
                <a:ea typeface="Times New Roman"/>
                <a:cs typeface="Times New Roman"/>
                <a:sym typeface="Times New Roman"/>
              </a:rPr>
              <a:t> is a collection of data. In the case of tabular data, a data set corresponds to one or more database tables, where every column of a table represents a particular variable, and each row corresponds to a given record of the data set in question. The data set lists values for each of the variables, such as height and weight of an object, for each member of the data set. Data sets can also consist of a collection of documents or files.</a:t>
            </a:r>
            <a:endParaRPr b="0"/>
          </a:p>
          <a:p>
            <a:pPr indent="-228600" lvl="0" marL="228600" rtl="0" algn="l">
              <a:lnSpc>
                <a:spcPct val="120000"/>
              </a:lnSpc>
              <a:spcBef>
                <a:spcPts val="1500"/>
              </a:spcBef>
              <a:spcAft>
                <a:spcPts val="0"/>
              </a:spcAft>
              <a:buSzPts val="1800"/>
              <a:buChar char="•"/>
            </a:pPr>
            <a:r>
              <a:rPr lang="en-US" sz="1800">
                <a:latin typeface="Times New Roman"/>
                <a:ea typeface="Times New Roman"/>
                <a:cs typeface="Times New Roman"/>
                <a:sym typeface="Times New Roman"/>
              </a:rPr>
              <a:t>We got this dataset from Kaggle Website which is best place to get predefined/developed datasets which are used in various machine learning problems</a:t>
            </a:r>
            <a:br>
              <a:rPr lang="en-US"/>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nvSpPr>
        <p:spPr>
          <a:xfrm>
            <a:off x="561474" y="413886"/>
            <a:ext cx="11049802" cy="578619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Reading the dataset from Kaggle:</a:t>
            </a:r>
            <a:endParaRPr/>
          </a:p>
          <a:p>
            <a:pPr indent="0" lvl="0" marL="0" marR="0" rtl="0" algn="l">
              <a:lnSpc>
                <a:spcPct val="15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 	</a:t>
            </a:r>
            <a:r>
              <a:rPr b="0" i="0" lang="en-US" sz="1600" u="none" cap="none" strike="noStrike">
                <a:solidFill>
                  <a:schemeClr val="dk1"/>
                </a:solidFill>
                <a:latin typeface="Times New Roman"/>
                <a:ea typeface="Times New Roman"/>
                <a:cs typeface="Times New Roman"/>
                <a:sym typeface="Times New Roman"/>
              </a:rPr>
              <a:t>To read the dataset we use Pandas Library in python which is used to read and analyse the dataset which are in CSV or </a:t>
            </a:r>
            <a:endParaRPr/>
          </a:p>
          <a:p>
            <a:pPr indent="0" lvl="0" marL="0" marR="0" rtl="0" algn="l">
              <a:lnSpc>
                <a:spcPct val="150000"/>
              </a:lnSpc>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Excel Files.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Handling the Missing data: </a:t>
            </a:r>
            <a:endParaRPr/>
          </a:p>
          <a:p>
            <a:pPr indent="0" lvl="0" marL="0" marR="0" rtl="0" algn="l">
              <a:lnSpc>
                <a:spcPct val="150000"/>
              </a:lnSpc>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	If there is any missing data in the dataset we should handle them by filling them or dropping the missing values.</a:t>
            </a:r>
            <a:endParaRPr/>
          </a:p>
          <a:p>
            <a:pPr indent="0" lvl="0" marL="0" marR="0" rtl="0" algn="l">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Pre-processing:</a:t>
            </a:r>
            <a:endParaRPr/>
          </a:p>
          <a:p>
            <a:pPr indent="0" lvl="0" marL="0" marR="0" rtl="0" algn="just">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In this Step we will clean the data by using some python libraries like beautifulsoup, Stop words, for increasing the readability, In this step we will convert the Uppercase letters to Lower case  and remove the HTML tags and all and helps in reducing the complexity in reading strings by converting strings into numerics.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nvSpPr>
        <p:spPr>
          <a:xfrm>
            <a:off x="353808" y="1085332"/>
            <a:ext cx="11656200" cy="3447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FEATURE EXTRACTION:</a:t>
            </a:r>
            <a:endParaRPr b="1" sz="1600">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b="1" i="0" lang="en-US" sz="1800">
                <a:solidFill>
                  <a:srgbClr val="24292F"/>
                </a:solidFill>
                <a:latin typeface="Times New Roman"/>
                <a:ea typeface="Times New Roman"/>
                <a:cs typeface="Times New Roman"/>
                <a:sym typeface="Times New Roman"/>
              </a:rPr>
              <a:t>Basic Features </a:t>
            </a:r>
            <a:r>
              <a:rPr i="0" lang="en-US" sz="1800">
                <a:solidFill>
                  <a:srgbClr val="24292F"/>
                </a:solidFill>
                <a:latin typeface="Times New Roman"/>
                <a:ea typeface="Times New Roman"/>
                <a:cs typeface="Times New Roman"/>
                <a:sym typeface="Times New Roman"/>
              </a:rPr>
              <a:t>- Extracted some features before cleaning of data as below.</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q1len</a:t>
            </a:r>
            <a:r>
              <a:rPr b="0" i="0" lang="en-US" sz="1800" u="none" cap="none" strike="noStrike">
                <a:solidFill>
                  <a:srgbClr val="24292F"/>
                </a:solidFill>
                <a:latin typeface="Times New Roman"/>
                <a:ea typeface="Times New Roman"/>
                <a:cs typeface="Times New Roman"/>
                <a:sym typeface="Times New Roman"/>
              </a:rPr>
              <a:t> = Length of q1</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q2len</a:t>
            </a:r>
            <a:r>
              <a:rPr b="0" i="0" lang="en-US" sz="1800" u="none" cap="none" strike="noStrike">
                <a:solidFill>
                  <a:srgbClr val="24292F"/>
                </a:solidFill>
                <a:latin typeface="Times New Roman"/>
                <a:ea typeface="Times New Roman"/>
                <a:cs typeface="Times New Roman"/>
                <a:sym typeface="Times New Roman"/>
              </a:rPr>
              <a:t> = Length of q2</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q1_n_words</a:t>
            </a:r>
            <a:r>
              <a:rPr b="0" i="0" lang="en-US" sz="1800" u="none" cap="none" strike="noStrike">
                <a:solidFill>
                  <a:srgbClr val="24292F"/>
                </a:solidFill>
                <a:latin typeface="Times New Roman"/>
                <a:ea typeface="Times New Roman"/>
                <a:cs typeface="Times New Roman"/>
                <a:sym typeface="Times New Roman"/>
              </a:rPr>
              <a:t> = Number of words in Question 1</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q2_n_words </a:t>
            </a:r>
            <a:r>
              <a:rPr b="0" i="0" lang="en-US" sz="1800" u="none" cap="none" strike="noStrike">
                <a:solidFill>
                  <a:srgbClr val="24292F"/>
                </a:solidFill>
                <a:latin typeface="Times New Roman"/>
                <a:ea typeface="Times New Roman"/>
                <a:cs typeface="Times New Roman"/>
                <a:sym typeface="Times New Roman"/>
              </a:rPr>
              <a:t>= Number of words in Question 2</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word_Common</a:t>
            </a:r>
            <a:r>
              <a:rPr b="0" i="0" lang="en-US" sz="1800" u="none" cap="none" strike="noStrike">
                <a:solidFill>
                  <a:srgbClr val="24292F"/>
                </a:solidFill>
                <a:latin typeface="Times New Roman"/>
                <a:ea typeface="Times New Roman"/>
                <a:cs typeface="Times New Roman"/>
                <a:sym typeface="Times New Roman"/>
              </a:rPr>
              <a:t> = (Number of common unique words in Question 1 and Question 2)</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word_Total </a:t>
            </a:r>
            <a:r>
              <a:rPr b="0" i="0" lang="en-US" sz="1800" u="none" cap="none" strike="noStrike">
                <a:solidFill>
                  <a:srgbClr val="24292F"/>
                </a:solidFill>
                <a:latin typeface="Times New Roman"/>
                <a:ea typeface="Times New Roman"/>
                <a:cs typeface="Times New Roman"/>
                <a:sym typeface="Times New Roman"/>
              </a:rPr>
              <a:t>=(Total num of words in Question 1 + Total num of words in Question 2)</a:t>
            </a:r>
            <a:endParaRPr/>
          </a:p>
          <a:p>
            <a:pPr indent="-114300" lvl="1" marL="457200" marR="0" rtl="0" algn="l">
              <a:spcBef>
                <a:spcPts val="0"/>
              </a:spcBef>
              <a:spcAft>
                <a:spcPts val="0"/>
              </a:spcAft>
              <a:buClr>
                <a:srgbClr val="24292F"/>
              </a:buClr>
              <a:buSzPts val="1800"/>
              <a:buFont typeface="Arial"/>
              <a:buChar char="•"/>
            </a:pPr>
            <a:r>
              <a:rPr b="1" i="0" lang="en-US" sz="1800" u="none" cap="none" strike="noStrike">
                <a:solidFill>
                  <a:srgbClr val="24292F"/>
                </a:solidFill>
                <a:latin typeface="Times New Roman"/>
                <a:ea typeface="Times New Roman"/>
                <a:cs typeface="Times New Roman"/>
                <a:sym typeface="Times New Roman"/>
              </a:rPr>
              <a:t>word_share </a:t>
            </a:r>
            <a:r>
              <a:rPr b="0" i="0" lang="en-US" sz="1800" u="none" cap="none" strike="noStrike">
                <a:solidFill>
                  <a:srgbClr val="24292F"/>
                </a:solidFill>
                <a:latin typeface="Times New Roman"/>
                <a:ea typeface="Times New Roman"/>
                <a:cs typeface="Times New Roman"/>
                <a:sym typeface="Times New Roman"/>
              </a:rPr>
              <a:t>= (word_common)/(word_Total)</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nvSpPr>
        <p:spPr>
          <a:xfrm>
            <a:off x="311150" y="725925"/>
            <a:ext cx="116001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Advanced Features:</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	</a:t>
            </a:r>
            <a:r>
              <a:rPr lang="en-US" sz="1600">
                <a:solidFill>
                  <a:srgbClr val="24292F"/>
                </a:solidFill>
                <a:latin typeface="Times New Roman"/>
                <a:ea typeface="Times New Roman"/>
                <a:cs typeface="Times New Roman"/>
                <a:sym typeface="Times New Roman"/>
              </a:rPr>
              <a:t>Did some preprocessing of texts and extracted some other features. i am giving some definitions which are used below. Token- You get a token by splitting sentence by space , Stop_Word - stop words as per NLTK, Word -A token that is not a stop_word.</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cwc_min </a:t>
            </a:r>
            <a:r>
              <a:rPr lang="en-US" sz="1600">
                <a:solidFill>
                  <a:srgbClr val="24292F"/>
                </a:solidFill>
                <a:latin typeface="Times New Roman"/>
                <a:ea typeface="Times New Roman"/>
                <a:cs typeface="Times New Roman"/>
                <a:sym typeface="Times New Roman"/>
              </a:rPr>
              <a:t>= common_word_count / (min(len(q1_words), len(q2_words))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cwc_max </a:t>
            </a:r>
            <a:r>
              <a:rPr lang="en-US" sz="1600">
                <a:solidFill>
                  <a:srgbClr val="24292F"/>
                </a:solidFill>
                <a:latin typeface="Times New Roman"/>
                <a:ea typeface="Times New Roman"/>
                <a:cs typeface="Times New Roman"/>
                <a:sym typeface="Times New Roman"/>
              </a:rPr>
              <a:t>= common_word_count / (max(len(q1_words), len(q2_words))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csc_min </a:t>
            </a:r>
            <a:r>
              <a:rPr lang="en-US" sz="1600">
                <a:solidFill>
                  <a:srgbClr val="24292F"/>
                </a:solidFill>
                <a:latin typeface="Times New Roman"/>
                <a:ea typeface="Times New Roman"/>
                <a:cs typeface="Times New Roman"/>
                <a:sym typeface="Times New Roman"/>
              </a:rPr>
              <a:t>= common_stop_count / (min(len(q1_stops), len(q2_stops))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csc_max </a:t>
            </a:r>
            <a:r>
              <a:rPr lang="en-US" sz="1600">
                <a:solidFill>
                  <a:srgbClr val="24292F"/>
                </a:solidFill>
                <a:latin typeface="Times New Roman"/>
                <a:ea typeface="Times New Roman"/>
                <a:cs typeface="Times New Roman"/>
                <a:sym typeface="Times New Roman"/>
              </a:rPr>
              <a:t>= common_stop_count / (max(len(q1_stops), len(q2_stops))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ctc_min </a:t>
            </a:r>
            <a:r>
              <a:rPr lang="en-US" sz="1600">
                <a:solidFill>
                  <a:srgbClr val="24292F"/>
                </a:solidFill>
                <a:latin typeface="Times New Roman"/>
                <a:ea typeface="Times New Roman"/>
                <a:cs typeface="Times New Roman"/>
                <a:sym typeface="Times New Roman"/>
              </a:rPr>
              <a:t>= common_token_count / (min(len(q1_tokens), len(q2_tokens))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ctc_max </a:t>
            </a:r>
            <a:r>
              <a:rPr lang="en-US" sz="1600">
                <a:solidFill>
                  <a:srgbClr val="24292F"/>
                </a:solidFill>
                <a:latin typeface="Times New Roman"/>
                <a:ea typeface="Times New Roman"/>
                <a:cs typeface="Times New Roman"/>
                <a:sym typeface="Times New Roman"/>
              </a:rPr>
              <a:t>= common_token_count / (max(len(q1_tokens), len(q2_tokens))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last_word_eq </a:t>
            </a:r>
            <a:r>
              <a:rPr lang="en-US" sz="1600">
                <a:solidFill>
                  <a:srgbClr val="24292F"/>
                </a:solidFill>
                <a:latin typeface="Times New Roman"/>
                <a:ea typeface="Times New Roman"/>
                <a:cs typeface="Times New Roman"/>
                <a:sym typeface="Times New Roman"/>
              </a:rPr>
              <a:t>= Check if Last word of both questions is equal or not (int(q1_tokens[-1] == q2_tokens[-1]))</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first_word_eq </a:t>
            </a:r>
            <a:r>
              <a:rPr lang="en-US" sz="1600">
                <a:solidFill>
                  <a:srgbClr val="24292F"/>
                </a:solidFill>
                <a:latin typeface="Times New Roman"/>
                <a:ea typeface="Times New Roman"/>
                <a:cs typeface="Times New Roman"/>
                <a:sym typeface="Times New Roman"/>
              </a:rPr>
              <a:t>= Check if First word of both questions is equal or not (int(q1_tokens[0] == q2_tokens[0]) )</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abs_len_diff </a:t>
            </a:r>
            <a:r>
              <a:rPr lang="en-US" sz="1600">
                <a:solidFill>
                  <a:srgbClr val="24292F"/>
                </a:solidFill>
                <a:latin typeface="Times New Roman"/>
                <a:ea typeface="Times New Roman"/>
                <a:cs typeface="Times New Roman"/>
                <a:sym typeface="Times New Roman"/>
              </a:rPr>
              <a:t>= abs(len(q1_tokens) - len(q2_tokens))</a:t>
            </a:r>
            <a:endParaRPr sz="1600">
              <a:solidFill>
                <a:srgbClr val="24292F"/>
              </a:solidFill>
              <a:latin typeface="Times New Roman"/>
              <a:ea typeface="Times New Roman"/>
              <a:cs typeface="Times New Roman"/>
              <a:sym typeface="Times New Roman"/>
            </a:endParaRPr>
          </a:p>
          <a:p>
            <a:pPr indent="-330200" lvl="0" marL="914400" rtl="0" algn="l">
              <a:lnSpc>
                <a:spcPct val="115000"/>
              </a:lnSpc>
              <a:spcBef>
                <a:spcPts val="0"/>
              </a:spcBef>
              <a:spcAft>
                <a:spcPts val="0"/>
              </a:spcAft>
              <a:buClr>
                <a:srgbClr val="24292F"/>
              </a:buClr>
              <a:buSzPts val="1600"/>
              <a:buFont typeface="Times New Roman"/>
              <a:buChar char="●"/>
            </a:pPr>
            <a:r>
              <a:rPr b="1" lang="en-US" sz="1600">
                <a:solidFill>
                  <a:srgbClr val="24292F"/>
                </a:solidFill>
                <a:latin typeface="Times New Roman"/>
                <a:ea typeface="Times New Roman"/>
                <a:cs typeface="Times New Roman"/>
                <a:sym typeface="Times New Roman"/>
              </a:rPr>
              <a:t>mean_len </a:t>
            </a:r>
            <a:r>
              <a:rPr lang="en-US" sz="1600">
                <a:solidFill>
                  <a:srgbClr val="24292F"/>
                </a:solidFill>
                <a:latin typeface="Times New Roman"/>
                <a:ea typeface="Times New Roman"/>
                <a:cs typeface="Times New Roman"/>
                <a:sym typeface="Times New Roman"/>
              </a:rPr>
              <a:t>= (len(q1_tokens) + len(q2_tokens))/2</a:t>
            </a:r>
            <a:endParaRPr sz="1600">
              <a:solidFill>
                <a:srgbClr val="24292F"/>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nvSpPr>
        <p:spPr>
          <a:xfrm>
            <a:off x="348500" y="833925"/>
            <a:ext cx="11625000" cy="576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Fuzzy Features:</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	</a:t>
            </a:r>
            <a:endParaRPr sz="1600">
              <a:solidFill>
                <a:srgbClr val="24292F"/>
              </a:solidFill>
              <a:latin typeface="Times New Roman"/>
              <a:ea typeface="Times New Roman"/>
              <a:cs typeface="Times New Roman"/>
              <a:sym typeface="Times New Roman"/>
            </a:endParaRPr>
          </a:p>
          <a:p>
            <a:pPr indent="-342900" lvl="1" marL="914400" rtl="0" algn="l">
              <a:lnSpc>
                <a:spcPct val="115000"/>
              </a:lnSpc>
              <a:spcBef>
                <a:spcPts val="600"/>
              </a:spcBef>
              <a:spcAft>
                <a:spcPts val="0"/>
              </a:spcAft>
              <a:buClr>
                <a:srgbClr val="24292F"/>
              </a:buClr>
              <a:buSzPts val="1800"/>
              <a:buFont typeface="Times New Roman"/>
              <a:buChar char="○"/>
            </a:pPr>
            <a:r>
              <a:rPr b="1" lang="en-US" sz="1800">
                <a:solidFill>
                  <a:srgbClr val="24292F"/>
                </a:solidFill>
                <a:latin typeface="Times New Roman"/>
                <a:ea typeface="Times New Roman"/>
                <a:cs typeface="Times New Roman"/>
                <a:sym typeface="Times New Roman"/>
              </a:rPr>
              <a:t>fuzz_ratio </a:t>
            </a:r>
            <a:r>
              <a:rPr lang="en-US" sz="1800">
                <a:solidFill>
                  <a:srgbClr val="24292F"/>
                </a:solidFill>
                <a:latin typeface="Times New Roman"/>
                <a:ea typeface="Times New Roman"/>
                <a:cs typeface="Times New Roman"/>
                <a:sym typeface="Times New Roman"/>
              </a:rPr>
              <a:t>= How much percentage these two strings are similar, measured with edit distance.</a:t>
            </a:r>
            <a:endParaRPr sz="1800">
              <a:solidFill>
                <a:srgbClr val="24292F"/>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24292F"/>
              </a:buClr>
              <a:buSzPts val="1800"/>
              <a:buFont typeface="Times New Roman"/>
              <a:buChar char="○"/>
            </a:pPr>
            <a:r>
              <a:rPr b="1" lang="en-US" sz="1800">
                <a:solidFill>
                  <a:srgbClr val="24292F"/>
                </a:solidFill>
                <a:latin typeface="Times New Roman"/>
                <a:ea typeface="Times New Roman"/>
                <a:cs typeface="Times New Roman"/>
                <a:sym typeface="Times New Roman"/>
              </a:rPr>
              <a:t>fuzz_partial_ratio </a:t>
            </a:r>
            <a:r>
              <a:rPr lang="en-US" sz="1800">
                <a:solidFill>
                  <a:srgbClr val="24292F"/>
                </a:solidFill>
                <a:latin typeface="Times New Roman"/>
                <a:ea typeface="Times New Roman"/>
                <a:cs typeface="Times New Roman"/>
                <a:sym typeface="Times New Roman"/>
              </a:rPr>
              <a:t>= if two strings are of noticeably different lengths, we are getting the score of the best matching lowest length substring.</a:t>
            </a:r>
            <a:endParaRPr sz="1800">
              <a:solidFill>
                <a:srgbClr val="24292F"/>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24292F"/>
              </a:buClr>
              <a:buSzPts val="1800"/>
              <a:buFont typeface="Times New Roman"/>
              <a:buChar char="○"/>
            </a:pPr>
            <a:r>
              <a:rPr b="1" lang="en-US" sz="1800">
                <a:solidFill>
                  <a:srgbClr val="24292F"/>
                </a:solidFill>
                <a:latin typeface="Times New Roman"/>
                <a:ea typeface="Times New Roman"/>
                <a:cs typeface="Times New Roman"/>
                <a:sym typeface="Times New Roman"/>
              </a:rPr>
              <a:t>token_sort_ratio </a:t>
            </a:r>
            <a:r>
              <a:rPr lang="en-US" sz="1800">
                <a:solidFill>
                  <a:srgbClr val="24292F"/>
                </a:solidFill>
                <a:latin typeface="Times New Roman"/>
                <a:ea typeface="Times New Roman"/>
                <a:cs typeface="Times New Roman"/>
                <a:sym typeface="Times New Roman"/>
              </a:rPr>
              <a:t>= sorting the tokens in string and then scoring fuzz_ratio.</a:t>
            </a:r>
            <a:endParaRPr sz="1800">
              <a:solidFill>
                <a:srgbClr val="24292F"/>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rgbClr val="24292F"/>
              </a:buClr>
              <a:buSzPts val="1800"/>
              <a:buFont typeface="Times New Roman"/>
              <a:buChar char="○"/>
            </a:pPr>
            <a:r>
              <a:rPr b="1" lang="en-US" sz="1800">
                <a:solidFill>
                  <a:srgbClr val="24292F"/>
                </a:solidFill>
                <a:latin typeface="Times New Roman"/>
                <a:ea typeface="Times New Roman"/>
                <a:cs typeface="Times New Roman"/>
                <a:sym typeface="Times New Roman"/>
              </a:rPr>
              <a:t>longest_substr_ratio </a:t>
            </a:r>
            <a:r>
              <a:rPr lang="en-US" sz="1800">
                <a:solidFill>
                  <a:srgbClr val="24292F"/>
                </a:solidFill>
                <a:latin typeface="Times New Roman"/>
                <a:ea typeface="Times New Roman"/>
                <a:cs typeface="Times New Roman"/>
                <a:sym typeface="Times New Roman"/>
              </a:rPr>
              <a:t>= len(longest common substring) / (min(len(q1_tokens), len(q2_tokens))</a:t>
            </a:r>
            <a:endParaRPr sz="1800">
              <a:solidFill>
                <a:srgbClr val="24292F"/>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800">
                <a:latin typeface="Times New Roman"/>
                <a:ea typeface="Times New Roman"/>
                <a:cs typeface="Times New Roman"/>
                <a:sym typeface="Times New Roman"/>
              </a:rPr>
              <a:t>Feature Scaling:</a:t>
            </a:r>
            <a:endParaRPr b="1" sz="1800">
              <a:latin typeface="Times New Roman"/>
              <a:ea typeface="Times New Roman"/>
              <a:cs typeface="Times New Roman"/>
              <a:sym typeface="Times New Roman"/>
            </a:endParaRPr>
          </a:p>
          <a:p>
            <a:pPr indent="-355600" lvl="0" marL="914400" rtl="0" algn="l">
              <a:lnSpc>
                <a:spcPct val="115000"/>
              </a:lnSpc>
              <a:spcBef>
                <a:spcPts val="1200"/>
              </a:spcBef>
              <a:spcAft>
                <a:spcPts val="0"/>
              </a:spcAft>
              <a:buSzPts val="2000"/>
              <a:buFont typeface="Times New Roman"/>
              <a:buChar char="●"/>
            </a:pPr>
            <a:r>
              <a:rPr lang="en-US" sz="1600">
                <a:solidFill>
                  <a:srgbClr val="202124"/>
                </a:solidFill>
                <a:latin typeface="Times New Roman"/>
                <a:ea typeface="Times New Roman"/>
                <a:cs typeface="Times New Roman"/>
                <a:sym typeface="Times New Roman"/>
              </a:rPr>
              <a:t> </a:t>
            </a:r>
            <a:r>
              <a:rPr lang="en-US" sz="1800">
                <a:solidFill>
                  <a:srgbClr val="202124"/>
                </a:solidFill>
                <a:latin typeface="Times New Roman"/>
                <a:ea typeface="Times New Roman"/>
                <a:cs typeface="Times New Roman"/>
                <a:sym typeface="Times New Roman"/>
              </a:rPr>
              <a:t>It is a step of Data Pre Processing that is applied to independent variables or features of data.It basically helps to normalize All the data within a particular range, so that each and every data in same Range.</a:t>
            </a:r>
            <a:endParaRPr sz="1800">
              <a:latin typeface="Times New Roman"/>
              <a:ea typeface="Times New Roman"/>
              <a:cs typeface="Times New Roman"/>
              <a:sym typeface="Times New Roman"/>
            </a:endParaRPr>
          </a:p>
          <a:p>
            <a:pPr indent="0" lvl="0" marL="0" rtl="0" algn="l">
              <a:lnSpc>
                <a:spcPct val="120000"/>
              </a:lnSpc>
              <a:spcBef>
                <a:spcPts val="1200"/>
              </a:spcBef>
              <a:spcAft>
                <a:spcPts val="0"/>
              </a:spcAft>
              <a:buNone/>
            </a:pPr>
            <a:r>
              <a:rPr b="1" lang="en-US" sz="1800">
                <a:latin typeface="Times New Roman"/>
                <a:ea typeface="Times New Roman"/>
                <a:cs typeface="Times New Roman"/>
                <a:sym typeface="Times New Roman"/>
              </a:rPr>
              <a:t>CountVectorizer:</a:t>
            </a:r>
            <a:endParaRPr b="1" sz="1800">
              <a:latin typeface="Times New Roman"/>
              <a:ea typeface="Times New Roman"/>
              <a:cs typeface="Times New Roman"/>
              <a:sym typeface="Times New Roman"/>
            </a:endParaRPr>
          </a:p>
          <a:p>
            <a:pPr indent="-355600" lvl="0" marL="914400" rtl="0" algn="l">
              <a:lnSpc>
                <a:spcPct val="120000"/>
              </a:lnSpc>
              <a:spcBef>
                <a:spcPts val="600"/>
              </a:spcBef>
              <a:spcAft>
                <a:spcPts val="0"/>
              </a:spcAft>
              <a:buSzPts val="2000"/>
              <a:buFont typeface="Times New Roman"/>
              <a:buChar char="●"/>
            </a:pPr>
            <a:r>
              <a:rPr lang="en-US" sz="1800">
                <a:solidFill>
                  <a:srgbClr val="202124"/>
                </a:solidFill>
                <a:latin typeface="Times New Roman"/>
                <a:ea typeface="Times New Roman"/>
                <a:cs typeface="Times New Roman"/>
                <a:sym typeface="Times New Roman"/>
              </a:rPr>
              <a:t>Convert a collection of text documents to a matrix of token counts.</a:t>
            </a:r>
            <a:endParaRPr sz="1800">
              <a:solidFill>
                <a:srgbClr val="202124"/>
              </a:solidFill>
              <a:latin typeface="Times New Roman"/>
              <a:ea typeface="Times New Roman"/>
              <a:cs typeface="Times New Roman"/>
              <a:sym typeface="Times New Roman"/>
            </a:endParaRPr>
          </a:p>
          <a:p>
            <a:pPr indent="-342900" lvl="0" marL="914400" rtl="0" algn="l">
              <a:lnSpc>
                <a:spcPct val="120000"/>
              </a:lnSpc>
              <a:spcBef>
                <a:spcPts val="0"/>
              </a:spcBef>
              <a:spcAft>
                <a:spcPts val="0"/>
              </a:spcAft>
              <a:buClr>
                <a:srgbClr val="202124"/>
              </a:buClr>
              <a:buSzPts val="1800"/>
              <a:buFont typeface="Times New Roman"/>
              <a:buChar char="●"/>
            </a:pPr>
            <a:r>
              <a:rPr lang="en-US" sz="1800">
                <a:solidFill>
                  <a:srgbClr val="202124"/>
                </a:solidFill>
                <a:latin typeface="Times New Roman"/>
                <a:ea typeface="Times New Roman"/>
                <a:cs typeface="Times New Roman"/>
                <a:sym typeface="Times New Roman"/>
              </a:rPr>
              <a:t>This implementation produces a sparse representation of the counts using scipy.sparse.csr_matrix.</a:t>
            </a:r>
            <a:endParaRPr sz="1800">
              <a:solidFill>
                <a:srgbClr val="202124"/>
              </a:solidFill>
              <a:latin typeface="Times New Roman"/>
              <a:ea typeface="Times New Roman"/>
              <a:cs typeface="Times New Roman"/>
              <a:sym typeface="Times New Roman"/>
            </a:endParaRPr>
          </a:p>
          <a:p>
            <a:pPr indent="0" lvl="0" marL="0" rtl="0" algn="l">
              <a:lnSpc>
                <a:spcPct val="115000"/>
              </a:lnSpc>
              <a:spcBef>
                <a:spcPts val="600"/>
              </a:spcBef>
              <a:spcAft>
                <a:spcPts val="0"/>
              </a:spcAft>
              <a:buNone/>
            </a:pPr>
            <a:r>
              <a:t/>
            </a:r>
            <a:endParaRPr sz="1600">
              <a:solidFill>
                <a:srgbClr val="24292F"/>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