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0" r:id="rId5"/>
    <p:sldId id="266" r:id="rId6"/>
    <p:sldId id="267" r:id="rId7"/>
    <p:sldId id="268" r:id="rId8"/>
    <p:sldId id="271" r:id="rId9"/>
    <p:sldId id="272" r:id="rId10"/>
    <p:sldId id="275" r:id="rId11"/>
    <p:sldId id="276" r:id="rId12"/>
    <p:sldId id="259" r:id="rId13"/>
    <p:sldId id="281" r:id="rId14"/>
    <p:sldId id="282" r:id="rId15"/>
    <p:sldId id="283" r:id="rId16"/>
    <p:sldId id="277" r:id="rId17"/>
    <p:sldId id="279" r:id="rId18"/>
    <p:sldId id="280"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8683-B96D-B47F-D0F2-0CB28D314E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7AB7F9-FB67-A621-4025-D5BA2D42C8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A9A5-A2C3-9C3B-3DD2-6586E55D06DD}"/>
              </a:ext>
            </a:extLst>
          </p:cNvPr>
          <p:cNvSpPr>
            <a:spLocks noGrp="1"/>
          </p:cNvSpPr>
          <p:nvPr>
            <p:ph type="dt" sz="half" idx="10"/>
          </p:nvPr>
        </p:nvSpPr>
        <p:spPr/>
        <p:txBody>
          <a:bodyPr/>
          <a:lstStyle/>
          <a:p>
            <a:fld id="{3678465E-2563-4C3F-ACF2-5C86FA191B17}" type="datetimeFigureOut">
              <a:rPr lang="en-IN" smtClean="0"/>
              <a:t>18-10-2024</a:t>
            </a:fld>
            <a:endParaRPr lang="en-IN"/>
          </a:p>
        </p:txBody>
      </p:sp>
      <p:sp>
        <p:nvSpPr>
          <p:cNvPr id="5" name="Footer Placeholder 4">
            <a:extLst>
              <a:ext uri="{FF2B5EF4-FFF2-40B4-BE49-F238E27FC236}">
                <a16:creationId xmlns:a16="http://schemas.microsoft.com/office/drawing/2014/main" id="{F3198D40-540A-71A6-557C-C0434C85F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855C6-D20B-BF7B-6044-337EF7CD2193}"/>
              </a:ext>
            </a:extLst>
          </p:cNvPr>
          <p:cNvSpPr>
            <a:spLocks noGrp="1"/>
          </p:cNvSpPr>
          <p:nvPr>
            <p:ph type="sldNum" sz="quarter" idx="12"/>
          </p:nvPr>
        </p:nvSpPr>
        <p:spPr/>
        <p:txBody>
          <a:bodyPr/>
          <a:lstStyle/>
          <a:p>
            <a:fld id="{D41CB566-F6C2-43D1-AB30-20A09F004E79}" type="slidenum">
              <a:rPr lang="en-IN" smtClean="0"/>
              <a:t>‹#›</a:t>
            </a:fld>
            <a:endParaRPr lang="en-IN"/>
          </a:p>
        </p:txBody>
      </p:sp>
    </p:spTree>
    <p:extLst>
      <p:ext uri="{BB962C8B-B14F-4D97-AF65-F5344CB8AC3E}">
        <p14:creationId xmlns:p14="http://schemas.microsoft.com/office/powerpoint/2010/main" val="115181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10/18/2024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8807-6294-2DE7-1A96-8091BB63153B}"/>
              </a:ext>
            </a:extLst>
          </p:cNvPr>
          <p:cNvSpPr>
            <a:spLocks noGrp="1"/>
          </p:cNvSpPr>
          <p:nvPr>
            <p:ph type="ctrTitle"/>
          </p:nvPr>
        </p:nvSpPr>
        <p:spPr>
          <a:xfrm>
            <a:off x="1751012" y="1300786"/>
            <a:ext cx="8689976" cy="1021074"/>
          </a:xfrm>
        </p:spPr>
        <p:txBody>
          <a:bodyPr/>
          <a:lstStyle/>
          <a:p>
            <a:r>
              <a:rPr lang="en-US" dirty="0"/>
              <a:t>Steganography</a:t>
            </a:r>
            <a:endParaRPr lang="en-IN" dirty="0"/>
          </a:p>
        </p:txBody>
      </p:sp>
      <p:sp>
        <p:nvSpPr>
          <p:cNvPr id="3" name="Subtitle 2">
            <a:extLst>
              <a:ext uri="{FF2B5EF4-FFF2-40B4-BE49-F238E27FC236}">
                <a16:creationId xmlns:a16="http://schemas.microsoft.com/office/drawing/2014/main" id="{4FC76137-3C35-7E0F-9FA5-B28A51D2F906}"/>
              </a:ext>
            </a:extLst>
          </p:cNvPr>
          <p:cNvSpPr>
            <a:spLocks noGrp="1"/>
          </p:cNvSpPr>
          <p:nvPr>
            <p:ph type="subTitle" idx="1"/>
          </p:nvPr>
        </p:nvSpPr>
        <p:spPr>
          <a:xfrm>
            <a:off x="1430972" y="2490396"/>
            <a:ext cx="8689976" cy="3460376"/>
          </a:xfrm>
        </p:spPr>
        <p:txBody>
          <a:bodyPr>
            <a:normAutofit fontScale="40000" lnSpcReduction="20000"/>
          </a:bodyPr>
          <a:lstStyle/>
          <a:p>
            <a:pPr algn="r"/>
            <a:r>
              <a:rPr lang="en-US" sz="3800" b="1" dirty="0"/>
              <a:t>-behind the images</a:t>
            </a:r>
          </a:p>
          <a:p>
            <a:pPr algn="l"/>
            <a:endParaRPr lang="en-US" sz="1400" b="1" dirty="0"/>
          </a:p>
          <a:p>
            <a:pPr algn="l"/>
            <a:endParaRPr lang="en-US" sz="1400" b="1" dirty="0"/>
          </a:p>
          <a:p>
            <a:pPr algn="l"/>
            <a:endParaRPr lang="en-US" sz="1400" b="1" dirty="0"/>
          </a:p>
          <a:p>
            <a:pPr algn="l"/>
            <a:r>
              <a:rPr lang="en-US" sz="2900" dirty="0">
                <a:solidFill>
                  <a:schemeClr val="tx1"/>
                </a:solidFill>
              </a:rPr>
              <a:t>TEAM DETAILS : J. JUHITHA (2103A51321)</a:t>
            </a:r>
          </a:p>
          <a:p>
            <a:pPr algn="l"/>
            <a:r>
              <a:rPr lang="en-US" sz="2900" dirty="0">
                <a:solidFill>
                  <a:schemeClr val="tx1"/>
                </a:solidFill>
              </a:rPr>
              <a:t>                       B. SREETEJA (2103a51305)</a:t>
            </a:r>
          </a:p>
          <a:p>
            <a:pPr algn="l"/>
            <a:r>
              <a:rPr lang="en-US" sz="2900" dirty="0">
                <a:solidFill>
                  <a:schemeClr val="tx1"/>
                </a:solidFill>
              </a:rPr>
              <a:t>                       B. SAI HRUSHITH (2103a51084)</a:t>
            </a:r>
          </a:p>
          <a:p>
            <a:pPr algn="l"/>
            <a:r>
              <a:rPr lang="en-US" sz="2900" dirty="0">
                <a:solidFill>
                  <a:schemeClr val="tx1"/>
                </a:solidFill>
              </a:rPr>
              <a:t>                       K. BHARADWAJ (2103A51169)</a:t>
            </a:r>
          </a:p>
          <a:p>
            <a:pPr algn="l"/>
            <a:r>
              <a:rPr lang="en-US" sz="2900" dirty="0">
                <a:solidFill>
                  <a:schemeClr val="tx1"/>
                </a:solidFill>
              </a:rPr>
              <a:t>                      M. MAHESH KUMAR (2203A51L32)</a:t>
            </a:r>
          </a:p>
          <a:p>
            <a:pPr algn="l"/>
            <a:endParaRPr lang="en-US" sz="2900" dirty="0">
              <a:solidFill>
                <a:schemeClr val="tx1"/>
              </a:solidFill>
            </a:endParaRPr>
          </a:p>
          <a:p>
            <a:pPr algn="l"/>
            <a:r>
              <a:rPr lang="en-US" sz="2900" dirty="0">
                <a:solidFill>
                  <a:schemeClr val="tx1"/>
                </a:solidFill>
              </a:rPr>
              <a:t>GUIDE DETAILS: K. SUDHEER KUMAR</a:t>
            </a:r>
          </a:p>
          <a:p>
            <a:pPr algn="l"/>
            <a:r>
              <a:rPr lang="en-US" sz="2900" dirty="0">
                <a:solidFill>
                  <a:schemeClr val="tx1"/>
                </a:solidFill>
              </a:rPr>
              <a:t>SR UNIVERSITY</a:t>
            </a:r>
          </a:p>
          <a:p>
            <a:pPr algn="r"/>
            <a:endParaRPr lang="en-IN" b="1" dirty="0"/>
          </a:p>
        </p:txBody>
      </p:sp>
    </p:spTree>
    <p:extLst>
      <p:ext uri="{BB962C8B-B14F-4D97-AF65-F5344CB8AC3E}">
        <p14:creationId xmlns:p14="http://schemas.microsoft.com/office/powerpoint/2010/main" val="338446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A862-C3F5-083E-8E17-9C4516630EF7}"/>
              </a:ext>
            </a:extLst>
          </p:cNvPr>
          <p:cNvSpPr>
            <a:spLocks noGrp="1"/>
          </p:cNvSpPr>
          <p:nvPr>
            <p:ph type="title"/>
          </p:nvPr>
        </p:nvSpPr>
        <p:spPr>
          <a:xfrm>
            <a:off x="838200" y="365126"/>
            <a:ext cx="10515600" cy="1042334"/>
          </a:xfrm>
        </p:spPr>
        <p:txBody>
          <a:bodyPr/>
          <a:lstStyle/>
          <a:p>
            <a:r>
              <a:rPr lang="en-IN" dirty="0"/>
              <a:t>Behind the scenes of Decoding</a:t>
            </a:r>
          </a:p>
        </p:txBody>
      </p:sp>
      <p:pic>
        <p:nvPicPr>
          <p:cNvPr id="5" name="Content Placeholder 4">
            <a:extLst>
              <a:ext uri="{FF2B5EF4-FFF2-40B4-BE49-F238E27FC236}">
                <a16:creationId xmlns:a16="http://schemas.microsoft.com/office/drawing/2014/main" id="{1448AEAE-3B71-8647-F473-22D861E99BD4}"/>
              </a:ext>
            </a:extLst>
          </p:cNvPr>
          <p:cNvPicPr>
            <a:picLocks noGrp="1" noChangeAspect="1"/>
          </p:cNvPicPr>
          <p:nvPr>
            <p:ph idx="1"/>
          </p:nvPr>
        </p:nvPicPr>
        <p:blipFill>
          <a:blip r:embed="rId2"/>
          <a:stretch>
            <a:fillRect/>
          </a:stretch>
        </p:blipFill>
        <p:spPr>
          <a:xfrm>
            <a:off x="579912" y="1407460"/>
            <a:ext cx="4732430" cy="2956816"/>
          </a:xfrm>
        </p:spPr>
      </p:pic>
      <p:sp>
        <p:nvSpPr>
          <p:cNvPr id="6" name="TextBox 5">
            <a:extLst>
              <a:ext uri="{FF2B5EF4-FFF2-40B4-BE49-F238E27FC236}">
                <a16:creationId xmlns:a16="http://schemas.microsoft.com/office/drawing/2014/main" id="{A969D0B5-B019-DAED-11BE-7489257DEC00}"/>
              </a:ext>
            </a:extLst>
          </p:cNvPr>
          <p:cNvSpPr txBox="1"/>
          <p:nvPr/>
        </p:nvSpPr>
        <p:spPr>
          <a:xfrm>
            <a:off x="5647765" y="2226089"/>
            <a:ext cx="3101788" cy="646331"/>
          </a:xfrm>
          <a:prstGeom prst="rect">
            <a:avLst/>
          </a:prstGeom>
          <a:noFill/>
        </p:spPr>
        <p:txBody>
          <a:bodyPr wrap="square" rtlCol="0">
            <a:spAutoFit/>
          </a:bodyPr>
          <a:lstStyle/>
          <a:p>
            <a:r>
              <a:rPr lang="en-IN" dirty="0"/>
              <a:t>Window for selecting the hidden text image.</a:t>
            </a:r>
          </a:p>
        </p:txBody>
      </p:sp>
      <p:pic>
        <p:nvPicPr>
          <p:cNvPr id="8" name="Picture 7">
            <a:extLst>
              <a:ext uri="{FF2B5EF4-FFF2-40B4-BE49-F238E27FC236}">
                <a16:creationId xmlns:a16="http://schemas.microsoft.com/office/drawing/2014/main" id="{B45E1109-33DC-3954-18B8-18DD85A1A812}"/>
              </a:ext>
            </a:extLst>
          </p:cNvPr>
          <p:cNvPicPr>
            <a:picLocks noChangeAspect="1"/>
          </p:cNvPicPr>
          <p:nvPr/>
        </p:nvPicPr>
        <p:blipFill>
          <a:blip r:embed="rId3"/>
          <a:stretch>
            <a:fillRect/>
          </a:stretch>
        </p:blipFill>
        <p:spPr>
          <a:xfrm>
            <a:off x="7198659" y="3576918"/>
            <a:ext cx="4413429" cy="3031384"/>
          </a:xfrm>
          <a:prstGeom prst="rect">
            <a:avLst/>
          </a:prstGeom>
        </p:spPr>
      </p:pic>
      <p:sp>
        <p:nvSpPr>
          <p:cNvPr id="9" name="TextBox 8">
            <a:extLst>
              <a:ext uri="{FF2B5EF4-FFF2-40B4-BE49-F238E27FC236}">
                <a16:creationId xmlns:a16="http://schemas.microsoft.com/office/drawing/2014/main" id="{B78B24C2-4AFA-7E39-9E26-42DEEFB43FFC}"/>
              </a:ext>
            </a:extLst>
          </p:cNvPr>
          <p:cNvSpPr txBox="1"/>
          <p:nvPr/>
        </p:nvSpPr>
        <p:spPr>
          <a:xfrm>
            <a:off x="3738283" y="5156010"/>
            <a:ext cx="3460376" cy="646331"/>
          </a:xfrm>
          <a:prstGeom prst="rect">
            <a:avLst/>
          </a:prstGeom>
          <a:noFill/>
        </p:spPr>
        <p:txBody>
          <a:bodyPr wrap="square" rtlCol="0">
            <a:spAutoFit/>
          </a:bodyPr>
          <a:lstStyle/>
          <a:p>
            <a:r>
              <a:rPr lang="en-IN" dirty="0"/>
              <a:t>The image which has the hidden message is selected.</a:t>
            </a:r>
          </a:p>
        </p:txBody>
      </p:sp>
    </p:spTree>
    <p:extLst>
      <p:ext uri="{BB962C8B-B14F-4D97-AF65-F5344CB8AC3E}">
        <p14:creationId xmlns:p14="http://schemas.microsoft.com/office/powerpoint/2010/main" val="409425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5B48CC-CB8F-C438-9540-C2E25753E8E6}"/>
              </a:ext>
            </a:extLst>
          </p:cNvPr>
          <p:cNvPicPr>
            <a:picLocks noChangeAspect="1"/>
          </p:cNvPicPr>
          <p:nvPr/>
        </p:nvPicPr>
        <p:blipFill>
          <a:blip r:embed="rId2"/>
          <a:stretch>
            <a:fillRect/>
          </a:stretch>
        </p:blipFill>
        <p:spPr>
          <a:xfrm>
            <a:off x="3870886" y="2704157"/>
            <a:ext cx="1707028" cy="1082134"/>
          </a:xfrm>
          <a:prstGeom prst="rect">
            <a:avLst/>
          </a:prstGeom>
        </p:spPr>
      </p:pic>
      <p:sp>
        <p:nvSpPr>
          <p:cNvPr id="4" name="TextBox 3">
            <a:extLst>
              <a:ext uri="{FF2B5EF4-FFF2-40B4-BE49-F238E27FC236}">
                <a16:creationId xmlns:a16="http://schemas.microsoft.com/office/drawing/2014/main" id="{F90F05A0-1C9F-97FD-9EB7-ABFBEBF15E1A}"/>
              </a:ext>
            </a:extLst>
          </p:cNvPr>
          <p:cNvSpPr txBox="1"/>
          <p:nvPr/>
        </p:nvSpPr>
        <p:spPr>
          <a:xfrm>
            <a:off x="3623607" y="1271172"/>
            <a:ext cx="2929593" cy="1200329"/>
          </a:xfrm>
          <a:prstGeom prst="rect">
            <a:avLst/>
          </a:prstGeom>
          <a:noFill/>
        </p:spPr>
        <p:txBody>
          <a:bodyPr wrap="square" rtlCol="0">
            <a:spAutoFit/>
          </a:bodyPr>
          <a:lstStyle/>
          <a:p>
            <a:r>
              <a:rPr lang="en-IN" dirty="0"/>
              <a:t>The password given by the user should be correctly entered by the receiver in order to get the hidden text.</a:t>
            </a:r>
          </a:p>
        </p:txBody>
      </p:sp>
      <p:pic>
        <p:nvPicPr>
          <p:cNvPr id="6" name="Picture 5">
            <a:extLst>
              <a:ext uri="{FF2B5EF4-FFF2-40B4-BE49-F238E27FC236}">
                <a16:creationId xmlns:a16="http://schemas.microsoft.com/office/drawing/2014/main" id="{2781AD7F-D36B-7174-031B-997D150C6505}"/>
              </a:ext>
            </a:extLst>
          </p:cNvPr>
          <p:cNvPicPr>
            <a:picLocks noChangeAspect="1"/>
          </p:cNvPicPr>
          <p:nvPr/>
        </p:nvPicPr>
        <p:blipFill>
          <a:blip r:embed="rId3"/>
          <a:stretch>
            <a:fillRect/>
          </a:stretch>
        </p:blipFill>
        <p:spPr>
          <a:xfrm>
            <a:off x="7187828" y="337935"/>
            <a:ext cx="4747671" cy="5966977"/>
          </a:xfrm>
          <a:prstGeom prst="rect">
            <a:avLst/>
          </a:prstGeom>
        </p:spPr>
      </p:pic>
      <p:sp>
        <p:nvSpPr>
          <p:cNvPr id="7" name="TextBox 6">
            <a:extLst>
              <a:ext uri="{FF2B5EF4-FFF2-40B4-BE49-F238E27FC236}">
                <a16:creationId xmlns:a16="http://schemas.microsoft.com/office/drawing/2014/main" id="{182C7EBE-3F11-5BD3-6C05-B2B86BA43A44}"/>
              </a:ext>
            </a:extLst>
          </p:cNvPr>
          <p:cNvSpPr txBox="1"/>
          <p:nvPr/>
        </p:nvSpPr>
        <p:spPr>
          <a:xfrm>
            <a:off x="4724400" y="5195046"/>
            <a:ext cx="2743200" cy="646331"/>
          </a:xfrm>
          <a:prstGeom prst="rect">
            <a:avLst/>
          </a:prstGeom>
          <a:noFill/>
        </p:spPr>
        <p:txBody>
          <a:bodyPr wrap="square" rtlCol="0">
            <a:spAutoFit/>
          </a:bodyPr>
          <a:lstStyle/>
          <a:p>
            <a:r>
              <a:rPr lang="en-IN" dirty="0"/>
              <a:t>The secret message is finally revealed out.</a:t>
            </a:r>
          </a:p>
        </p:txBody>
      </p:sp>
      <p:pic>
        <p:nvPicPr>
          <p:cNvPr id="9" name="Picture 8">
            <a:extLst>
              <a:ext uri="{FF2B5EF4-FFF2-40B4-BE49-F238E27FC236}">
                <a16:creationId xmlns:a16="http://schemas.microsoft.com/office/drawing/2014/main" id="{9CCC2F10-A470-5FB3-684E-EBE49BE13907}"/>
              </a:ext>
            </a:extLst>
          </p:cNvPr>
          <p:cNvPicPr>
            <a:picLocks noChangeAspect="1"/>
          </p:cNvPicPr>
          <p:nvPr/>
        </p:nvPicPr>
        <p:blipFill>
          <a:blip r:embed="rId4"/>
          <a:stretch>
            <a:fillRect/>
          </a:stretch>
        </p:blipFill>
        <p:spPr>
          <a:xfrm>
            <a:off x="604810" y="3512984"/>
            <a:ext cx="1928027" cy="1409822"/>
          </a:xfrm>
          <a:prstGeom prst="rect">
            <a:avLst/>
          </a:prstGeom>
        </p:spPr>
      </p:pic>
      <p:sp>
        <p:nvSpPr>
          <p:cNvPr id="12" name="TextBox 11">
            <a:extLst>
              <a:ext uri="{FF2B5EF4-FFF2-40B4-BE49-F238E27FC236}">
                <a16:creationId xmlns:a16="http://schemas.microsoft.com/office/drawing/2014/main" id="{CF4B4E01-C05B-4F7B-4062-F53884B96755}"/>
              </a:ext>
            </a:extLst>
          </p:cNvPr>
          <p:cNvSpPr txBox="1"/>
          <p:nvPr/>
        </p:nvSpPr>
        <p:spPr>
          <a:xfrm>
            <a:off x="354816" y="2048470"/>
            <a:ext cx="2526181" cy="923330"/>
          </a:xfrm>
          <a:prstGeom prst="rect">
            <a:avLst/>
          </a:prstGeom>
          <a:noFill/>
        </p:spPr>
        <p:txBody>
          <a:bodyPr wrap="square" rtlCol="0">
            <a:spAutoFit/>
          </a:bodyPr>
          <a:lstStyle/>
          <a:p>
            <a:r>
              <a:rPr lang="en-IN" dirty="0"/>
              <a:t>If the password entered is Wrong. The below error message is shown.</a:t>
            </a:r>
          </a:p>
        </p:txBody>
      </p:sp>
    </p:spTree>
    <p:extLst>
      <p:ext uri="{BB962C8B-B14F-4D97-AF65-F5344CB8AC3E}">
        <p14:creationId xmlns:p14="http://schemas.microsoft.com/office/powerpoint/2010/main" val="258503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98A1-9939-E2D3-7F25-C2E4D25DF6F3}"/>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0D8B746D-1DAE-B56D-9F2E-5C89D16C250C}"/>
              </a:ext>
            </a:extLst>
          </p:cNvPr>
          <p:cNvSpPr>
            <a:spLocks noGrp="1"/>
          </p:cNvSpPr>
          <p:nvPr>
            <p:ph sz="quarter" idx="13"/>
          </p:nvPr>
        </p:nvSpPr>
        <p:spPr/>
        <p:txBody>
          <a:bodyPr/>
          <a:lstStyle/>
          <a:p>
            <a:r>
              <a:rPr lang="en-IN" i="0" cap="none" dirty="0">
                <a:effectLst/>
                <a:latin typeface="Söhne"/>
              </a:rPr>
              <a:t>Steganographic embedding</a:t>
            </a:r>
          </a:p>
          <a:p>
            <a:r>
              <a:rPr lang="en-IN" i="0" cap="none" dirty="0">
                <a:effectLst/>
                <a:latin typeface="Söhne"/>
              </a:rPr>
              <a:t>Password protection </a:t>
            </a:r>
            <a:r>
              <a:rPr lang="en-IN" cap="none" dirty="0">
                <a:latin typeface="Söhne"/>
              </a:rPr>
              <a:t>while</a:t>
            </a:r>
            <a:r>
              <a:rPr lang="en-IN" i="0" cap="none" dirty="0">
                <a:effectLst/>
                <a:latin typeface="Söhne"/>
              </a:rPr>
              <a:t> encoding</a:t>
            </a:r>
            <a:endParaRPr lang="en-IN" cap="none" dirty="0">
              <a:latin typeface="Söhne"/>
            </a:endParaRPr>
          </a:p>
          <a:p>
            <a:r>
              <a:rPr lang="en-IN" i="0" cap="none" dirty="0">
                <a:effectLst/>
                <a:latin typeface="Söhne"/>
              </a:rPr>
              <a:t>Password authentication before decoding</a:t>
            </a:r>
          </a:p>
          <a:p>
            <a:r>
              <a:rPr lang="en-IN" i="0" cap="none" dirty="0">
                <a:effectLst/>
                <a:latin typeface="Söhne"/>
              </a:rPr>
              <a:t>Enhanced security measures</a:t>
            </a:r>
            <a:endParaRPr lang="en-IN" cap="none" dirty="0">
              <a:latin typeface="Söhne"/>
            </a:endParaRPr>
          </a:p>
        </p:txBody>
      </p:sp>
    </p:spTree>
    <p:extLst>
      <p:ext uri="{BB962C8B-B14F-4D97-AF65-F5344CB8AC3E}">
        <p14:creationId xmlns:p14="http://schemas.microsoft.com/office/powerpoint/2010/main" val="1021457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4716-1B3C-EC4E-CA48-FA600F283AC0}"/>
              </a:ext>
            </a:extLst>
          </p:cNvPr>
          <p:cNvSpPr>
            <a:spLocks noGrp="1"/>
          </p:cNvSpPr>
          <p:nvPr>
            <p:ph type="title"/>
          </p:nvPr>
        </p:nvSpPr>
        <p:spPr>
          <a:xfrm>
            <a:off x="913775" y="257909"/>
            <a:ext cx="9629179" cy="2438400"/>
          </a:xfrm>
        </p:spPr>
        <p:txBody>
          <a:bodyPr/>
          <a:lstStyle/>
          <a:p>
            <a:r>
              <a:rPr lang="en-IN" dirty="0"/>
              <a:t>LITERATURE SURVEY</a:t>
            </a:r>
          </a:p>
        </p:txBody>
      </p:sp>
      <p:sp>
        <p:nvSpPr>
          <p:cNvPr id="3" name="Content Placeholder 2">
            <a:extLst>
              <a:ext uri="{FF2B5EF4-FFF2-40B4-BE49-F238E27FC236}">
                <a16:creationId xmlns:a16="http://schemas.microsoft.com/office/drawing/2014/main" id="{8A97AAF4-C903-4FA9-0386-640259A2D649}"/>
              </a:ext>
            </a:extLst>
          </p:cNvPr>
          <p:cNvSpPr>
            <a:spLocks noGrp="1"/>
          </p:cNvSpPr>
          <p:nvPr>
            <p:ph sz="quarter" idx="13"/>
          </p:nvPr>
        </p:nvSpPr>
        <p:spPr>
          <a:xfrm>
            <a:off x="913774" y="1874520"/>
            <a:ext cx="10363826" cy="3916679"/>
          </a:xfrm>
        </p:spPr>
        <p:txBody>
          <a:bodyPr>
            <a:noAutofit/>
          </a:bodyPr>
          <a:lstStyle/>
          <a:p>
            <a:r>
              <a:rPr lang="en-US" sz="1200" dirty="0"/>
              <a:t> Literature Survey Steganography is the art of concealing cryptic messages or data within an innocuous medium in kind that the presence of the message is undetectable. These methods are broadly used in many areas such as military, intelligence, and cybersecurity to protect information from unauthorized access. Here is a literature survey on steganography: "A Survey of Steganography Techniques in Image, Audio and Video Files" by S. S. Maitra and S. K. </a:t>
            </a:r>
            <a:r>
              <a:rPr lang="en-US" sz="1200" dirty="0" err="1"/>
              <a:t>Bakshi</a:t>
            </a:r>
            <a:r>
              <a:rPr lang="en-US" sz="1200" dirty="0"/>
              <a:t>. This paper gives a thorough survey of the different types of steganography methods used in image, audio and video files. The paper review the pros and cons of each method and also provides a comparison between the techniques. "A Review of Audio Steganography Techniques" by R. P. Singh and P. Gupta. This paper focuses on the steganography techniques used in audio files. The paper presents a comprehensive survey of the distinctive types of audio steganography methods . 9 "A Review of Text Steganography Techniques" by A. Jain and A. Kumar. This paper presents a survey of the distinctive types of text steganography methods. The paper provides an overview of the different techniques used for hiding information in text files. "A Survey of Steganography in Social Media" by J. M. Al-Jarrah and A. M. Al-Qadi. This paper provides a comprehensive survey of steganography techniques used in social media. The paper reviews the pros and cons of each methodology and also provides a comparison between them. "A Review of Steganalysis Techniques for finding Hidden Information" by V. K. Sharma and R. Kumar. This paper focuses on steganalysis methods used for detecting concealed data. The paper provides an overview of the distinctive methods used for finding concealed data in image, audio, and video files. "A Survey of Steganography Techniques in Cloud Computing" by Y. Zhang, C. Wang, and X. Liu. This paper presents a survey of the distinctive types of steganography methods used in cloud computing. The paper provides an summary of the distinctive methods used for hiding information in cloud storage systems. "A Review of Steganography Techniques in Biometric Systems" by R. S. Das and S. K. </a:t>
            </a:r>
            <a:r>
              <a:rPr lang="en-US" sz="1200" dirty="0" err="1"/>
              <a:t>Lenka</a:t>
            </a:r>
            <a:r>
              <a:rPr lang="en-US" sz="1200" dirty="0"/>
              <a:t>. This paper presents a survey of steganography techniques used in biometric systems. The paper reviews the distinctive types of steganography methods used in biometric systems and also provides a comparison between them. These papers provide a complete summary of the different types of steganography methods used in various fields. They also discuss the advantages and disadvantages of each technique and provide a comparison between the techniques</a:t>
            </a:r>
            <a:endParaRPr lang="en-IN" sz="1200" dirty="0"/>
          </a:p>
        </p:txBody>
      </p:sp>
    </p:spTree>
    <p:extLst>
      <p:ext uri="{BB962C8B-B14F-4D97-AF65-F5344CB8AC3E}">
        <p14:creationId xmlns:p14="http://schemas.microsoft.com/office/powerpoint/2010/main" val="27135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DFE8-5F92-22D1-8E25-8881D6EF94B9}"/>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CC1E4C4F-E27F-F00F-7D71-A819C6EF0A43}"/>
              </a:ext>
            </a:extLst>
          </p:cNvPr>
          <p:cNvSpPr>
            <a:spLocks noGrp="1"/>
          </p:cNvSpPr>
          <p:nvPr>
            <p:ph sz="quarter" idx="13"/>
          </p:nvPr>
        </p:nvSpPr>
        <p:spPr>
          <a:xfrm>
            <a:off x="913774" y="1920240"/>
            <a:ext cx="10363826" cy="3870959"/>
          </a:xfrm>
        </p:spPr>
        <p:txBody>
          <a:bodyPr>
            <a:normAutofit fontScale="25000" lnSpcReduction="20000"/>
          </a:bodyPr>
          <a:lstStyle/>
          <a:p>
            <a:r>
              <a:rPr lang="en-US" sz="5600" dirty="0"/>
              <a:t>There are several existing systems for image steganography that do not use password ENCRYPTION.</a:t>
            </a:r>
          </a:p>
          <a:p>
            <a:pPr>
              <a:lnSpc>
                <a:spcPct val="100000"/>
              </a:lnSpc>
            </a:pPr>
            <a:r>
              <a:rPr lang="en-US" sz="5600" dirty="0"/>
              <a:t>These systems primarily use the LSB algorithm to hide the cryptic message in THE IMAGE.</a:t>
            </a:r>
          </a:p>
          <a:p>
            <a:pPr>
              <a:lnSpc>
                <a:spcPct val="100000"/>
              </a:lnSpc>
            </a:pPr>
            <a:r>
              <a:rPr lang="en-US" sz="5600" dirty="0"/>
              <a:t> One of the most popular methods is LSB substitution, which includes substitution the</a:t>
            </a:r>
          </a:p>
          <a:p>
            <a:pPr>
              <a:lnSpc>
                <a:spcPct val="100000"/>
              </a:lnSpc>
            </a:pPr>
            <a:r>
              <a:rPr lang="en-US" sz="5600" dirty="0"/>
              <a:t>LSB of each pixel in the digital cover image with the equivalent bit of the cryptic message.</a:t>
            </a:r>
          </a:p>
          <a:p>
            <a:pPr>
              <a:lnSpc>
                <a:spcPct val="100000"/>
              </a:lnSpc>
            </a:pPr>
            <a:r>
              <a:rPr lang="en-US" sz="5600" dirty="0"/>
              <a:t>Another method is LSB matching, which involves modifying the LSBs of the cover image to</a:t>
            </a:r>
          </a:p>
          <a:p>
            <a:pPr>
              <a:lnSpc>
                <a:spcPct val="100000"/>
              </a:lnSpc>
            </a:pPr>
            <a:r>
              <a:rPr lang="en-US" sz="5600" dirty="0"/>
              <a:t>match the secret message. These techniques are simple and efficient, but they lack security</a:t>
            </a:r>
          </a:p>
          <a:p>
            <a:pPr>
              <a:lnSpc>
                <a:spcPct val="100000"/>
              </a:lnSpc>
            </a:pPr>
            <a:r>
              <a:rPr lang="en-US" sz="5600" dirty="0"/>
              <a:t>since anyone who has access to the steganographic image can extract the hidden message.</a:t>
            </a:r>
          </a:p>
          <a:p>
            <a:pPr>
              <a:lnSpc>
                <a:spcPct val="100000"/>
              </a:lnSpc>
            </a:pPr>
            <a:r>
              <a:rPr lang="en-US" sz="5600" dirty="0"/>
              <a:t>Other existing systems use more sophisticated algorithms to improve security, such as the</a:t>
            </a:r>
          </a:p>
          <a:p>
            <a:pPr>
              <a:lnSpc>
                <a:spcPct val="100000"/>
              </a:lnSpc>
            </a:pPr>
            <a:r>
              <a:rPr lang="en-US" sz="5600" dirty="0"/>
              <a:t>Discrete Cosine Transform (DCT) and the Discrete Wavelet Transform (DWT). These methods</a:t>
            </a:r>
          </a:p>
          <a:p>
            <a:pPr>
              <a:lnSpc>
                <a:spcPct val="100000"/>
              </a:lnSpc>
            </a:pPr>
            <a:r>
              <a:rPr lang="en-US" sz="5600" dirty="0"/>
              <a:t>involve converting the image to a distinctive domain, where the secret message is embedded,</a:t>
            </a:r>
          </a:p>
          <a:p>
            <a:pPr>
              <a:lnSpc>
                <a:spcPct val="100000"/>
              </a:lnSpc>
            </a:pPr>
            <a:r>
              <a:rPr lang="en-US" sz="5600" dirty="0"/>
              <a:t>and then transformed back to the image domain. These methods provide increased security, but</a:t>
            </a:r>
          </a:p>
          <a:p>
            <a:pPr>
              <a:lnSpc>
                <a:spcPct val="100000"/>
              </a:lnSpc>
            </a:pPr>
            <a:r>
              <a:rPr lang="en-US" sz="5600" dirty="0"/>
              <a:t>they are more complex and require more processing power.</a:t>
            </a:r>
          </a:p>
          <a:p>
            <a:pPr>
              <a:lnSpc>
                <a:spcPct val="100000"/>
              </a:lnSpc>
            </a:pPr>
            <a:r>
              <a:rPr lang="en-US" sz="5600" dirty="0"/>
              <a:t>Overall, the existing systems for image steganography are effective in hiding the secret</a:t>
            </a:r>
          </a:p>
          <a:p>
            <a:pPr>
              <a:lnSpc>
                <a:spcPct val="100000"/>
              </a:lnSpc>
            </a:pPr>
            <a:r>
              <a:rPr lang="en-US" sz="5600" dirty="0"/>
              <a:t>message, but they lack the added security of password encryption. Therefore, there is a need</a:t>
            </a:r>
          </a:p>
          <a:p>
            <a:pPr>
              <a:lnSpc>
                <a:spcPct val="100000"/>
              </a:lnSpc>
            </a:pPr>
            <a:r>
              <a:rPr lang="en-US" sz="5600" dirty="0"/>
              <a:t>for a more robust system that uses password encryption to ensure the confidentiality and</a:t>
            </a:r>
          </a:p>
          <a:p>
            <a:pPr>
              <a:lnSpc>
                <a:spcPct val="100000"/>
              </a:lnSpc>
            </a:pPr>
            <a:r>
              <a:rPr lang="en-US" sz="5600" dirty="0"/>
              <a:t>security of the hidden message</a:t>
            </a:r>
            <a:r>
              <a:rPr lang="en-US" sz="6400" dirty="0"/>
              <a:t>.</a:t>
            </a:r>
          </a:p>
          <a:p>
            <a:endParaRPr lang="en-IN" dirty="0"/>
          </a:p>
        </p:txBody>
      </p:sp>
    </p:spTree>
    <p:extLst>
      <p:ext uri="{BB962C8B-B14F-4D97-AF65-F5344CB8AC3E}">
        <p14:creationId xmlns:p14="http://schemas.microsoft.com/office/powerpoint/2010/main" val="1579251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7380-1745-F9E3-BD74-5AFBA0465ECA}"/>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3F6F9BA4-7EB6-76A9-5E61-98FFBC974830}"/>
              </a:ext>
            </a:extLst>
          </p:cNvPr>
          <p:cNvSpPr>
            <a:spLocks noGrp="1"/>
          </p:cNvSpPr>
          <p:nvPr>
            <p:ph sz="quarter" idx="13"/>
          </p:nvPr>
        </p:nvSpPr>
        <p:spPr/>
        <p:txBody>
          <a:bodyPr>
            <a:normAutofit fontScale="77500" lnSpcReduction="20000"/>
          </a:bodyPr>
          <a:lstStyle/>
          <a:p>
            <a:r>
              <a:rPr lang="en-US" dirty="0"/>
              <a:t>The application is based on the user. Here users are the receiver and sender.</a:t>
            </a:r>
          </a:p>
          <a:p>
            <a:r>
              <a:rPr lang="en-US" dirty="0"/>
              <a:t>When the user is the sender, the user needs to specify the image file in which he want to hide</a:t>
            </a:r>
          </a:p>
          <a:p>
            <a:r>
              <a:rPr lang="en-US" dirty="0"/>
              <a:t>the message and need to give the secret message. Before this step the user needs to specify</a:t>
            </a:r>
          </a:p>
          <a:p>
            <a:r>
              <a:rPr lang="en-US" dirty="0"/>
              <a:t>the secret password. The cryptic message is concealed in the file using the LSB method. Now</a:t>
            </a:r>
          </a:p>
          <a:p>
            <a:r>
              <a:rPr lang="en-US" dirty="0"/>
              <a:t>the file is along with the secret file but in binary format. The binary file is again converted</a:t>
            </a:r>
          </a:p>
          <a:p>
            <a:r>
              <a:rPr lang="en-US" dirty="0"/>
              <a:t>back to a normal file using </a:t>
            </a:r>
            <a:r>
              <a:rPr lang="en-US" dirty="0" err="1"/>
              <a:t>LSB.When</a:t>
            </a:r>
            <a:r>
              <a:rPr lang="en-US" dirty="0"/>
              <a:t> the user is the receiver, first the user needs to enter the password, if the password does</a:t>
            </a:r>
          </a:p>
          <a:p>
            <a:r>
              <a:rPr lang="en-US" dirty="0"/>
              <a:t>not match then error message is shown. If the password matches then the user can get the secret</a:t>
            </a:r>
          </a:p>
          <a:p>
            <a:r>
              <a:rPr lang="en-US" dirty="0"/>
              <a:t>message.</a:t>
            </a:r>
            <a:endParaRPr lang="en-IN" dirty="0"/>
          </a:p>
        </p:txBody>
      </p:sp>
    </p:spTree>
    <p:extLst>
      <p:ext uri="{BB962C8B-B14F-4D97-AF65-F5344CB8AC3E}">
        <p14:creationId xmlns:p14="http://schemas.microsoft.com/office/powerpoint/2010/main" val="3920619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A045-EDAF-AB35-E561-4E1D801E1EC1}"/>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0CC31579-AB92-909B-CABF-C91825B7FCE0}"/>
              </a:ext>
            </a:extLst>
          </p:cNvPr>
          <p:cNvSpPr>
            <a:spLocks noGrp="1"/>
          </p:cNvSpPr>
          <p:nvPr>
            <p:ph idx="1"/>
          </p:nvPr>
        </p:nvSpPr>
        <p:spPr/>
        <p:txBody>
          <a:bodyPr>
            <a:normAutofit fontScale="92500" lnSpcReduction="20000"/>
          </a:bodyPr>
          <a:lstStyle/>
          <a:p>
            <a:pPr algn="just"/>
            <a:r>
              <a:rPr lang="en-US" sz="2000" cap="none" dirty="0"/>
              <a:t>Advancements in deep learning: the use of deep learning techniques in image steganography can improve the security and efficiency of the technique. Neural networks can be trained to identify and extract hidden messages, which can be used to develop more secure steganography algorithms.</a:t>
            </a:r>
          </a:p>
          <a:p>
            <a:pPr algn="just"/>
            <a:r>
              <a:rPr lang="en-US" sz="2000" cap="none" dirty="0"/>
              <a:t>Improved steganalysis techniques: with the advancements in steganalysis techniques, it has become easier to detect hidden messages in images. Future developments in steganography will focus on developing techniques that are more resistant to detection by steganalysis algorithms.</a:t>
            </a:r>
          </a:p>
          <a:p>
            <a:pPr algn="just"/>
            <a:r>
              <a:rPr lang="en-US" sz="2000" cap="none" dirty="0"/>
              <a:t>Integration with blockchain technology: the integration of steganography with blockchain technology can provide a secure and tamper-proof method for transferring sensitive information. Steganography can be used to hide information within the blockchain, ensuring that the information is only accessible to authorized users.</a:t>
            </a:r>
            <a:endParaRPr lang="en-IN" sz="2000" cap="none" dirty="0"/>
          </a:p>
          <a:p>
            <a:endParaRPr lang="en-IN" dirty="0"/>
          </a:p>
        </p:txBody>
      </p:sp>
    </p:spTree>
    <p:extLst>
      <p:ext uri="{BB962C8B-B14F-4D97-AF65-F5344CB8AC3E}">
        <p14:creationId xmlns:p14="http://schemas.microsoft.com/office/powerpoint/2010/main" val="350556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BD9A-74CC-F5B9-7A33-75AF14D6664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D2810B4-4485-B0C6-A5F4-30BD281A46BA}"/>
              </a:ext>
            </a:extLst>
          </p:cNvPr>
          <p:cNvSpPr>
            <a:spLocks noGrp="1"/>
          </p:cNvSpPr>
          <p:nvPr>
            <p:ph idx="1"/>
          </p:nvPr>
        </p:nvSpPr>
        <p:spPr/>
        <p:txBody>
          <a:bodyPr>
            <a:normAutofit fontScale="77500" lnSpcReduction="20000"/>
          </a:bodyPr>
          <a:lstStyle/>
          <a:p>
            <a:pPr algn="just"/>
            <a:r>
              <a:rPr lang="en-US" cap="none" dirty="0"/>
              <a:t>Image steganography using passwords is a popular technique for hiding secret information within an image. This technique involves the use of a secret password to encrypt the hidden message before embedding it into the image. The password is required to extract the hidden message from the image.</a:t>
            </a:r>
          </a:p>
          <a:p>
            <a:pPr algn="just"/>
            <a:r>
              <a:rPr lang="en-US" cap="none" dirty="0"/>
              <a:t>The advantage of using passwords in image steganography is that it provides an extra layer of security, as unauthorized users will not be able to extract the hidden message without the password. This makes the technique more secure compared to other image steganography techniques that do not use passwords.</a:t>
            </a:r>
          </a:p>
          <a:p>
            <a:pPr algn="just"/>
            <a:r>
              <a:rPr lang="en-US" cap="none" dirty="0"/>
              <a:t>However, the security of image steganography using passwords depends on the strength of the password. If the password is weak or easily guessable, it can be easily cracked, compromising the security of the hidden message. Therefore, it is important to use strong and complex passwords for image steganography.</a:t>
            </a:r>
          </a:p>
          <a:p>
            <a:pPr marL="0" indent="0" algn="just">
              <a:buNone/>
            </a:pPr>
            <a:r>
              <a:rPr lang="en-US" cap="none" dirty="0"/>
              <a:t>In conclusion, image steganography using passwords is a secure technique for hiding secret information within an image. However, the security of the technique depends on the strength of the password used. It is important to use strong passwords to ensure the security of the hidden message</a:t>
            </a:r>
            <a:r>
              <a:rPr lang="en-US" dirty="0"/>
              <a:t>.</a:t>
            </a:r>
          </a:p>
          <a:p>
            <a:endParaRPr lang="en-IN" dirty="0"/>
          </a:p>
        </p:txBody>
      </p:sp>
    </p:spTree>
    <p:extLst>
      <p:ext uri="{BB962C8B-B14F-4D97-AF65-F5344CB8AC3E}">
        <p14:creationId xmlns:p14="http://schemas.microsoft.com/office/powerpoint/2010/main" val="1153533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2D34-D89F-81EF-5E46-2F449DA7652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0728484-6491-276F-2070-1FE70CB99F93}"/>
              </a:ext>
            </a:extLst>
          </p:cNvPr>
          <p:cNvSpPr>
            <a:spLocks noGrp="1"/>
          </p:cNvSpPr>
          <p:nvPr>
            <p:ph idx="1"/>
          </p:nvPr>
        </p:nvSpPr>
        <p:spPr/>
        <p:txBody>
          <a:bodyPr>
            <a:normAutofit fontScale="70000" lnSpcReduction="20000"/>
          </a:bodyPr>
          <a:lstStyle/>
          <a:p>
            <a:pPr marL="0" indent="0">
              <a:buNone/>
            </a:pPr>
            <a:r>
              <a:rPr lang="en-IN" cap="none" dirty="0"/>
              <a:t>1. Mehta DM, bhatti DG (2019) research review on digital image steganography which resists against compression. Springer, singapore, pp 529–534 </a:t>
            </a:r>
          </a:p>
          <a:p>
            <a:pPr marL="0" indent="0">
              <a:buNone/>
            </a:pPr>
            <a:r>
              <a:rPr lang="en-IN" cap="none" dirty="0"/>
              <a:t>2. Provos N, honeyman P (2003) hide and seek: an introduction to steganography. IEEE secur priv 1(3):32–44 </a:t>
            </a:r>
          </a:p>
          <a:p>
            <a:pPr marL="0" indent="0">
              <a:buNone/>
            </a:pPr>
            <a:r>
              <a:rPr lang="en-IN" cap="none" dirty="0"/>
              <a:t>3. Hussain M et al (2018) image steganography in spatial domain: a survey. Signal process 65:46–66</a:t>
            </a:r>
          </a:p>
          <a:p>
            <a:pPr marL="0" indent="0">
              <a:buNone/>
            </a:pPr>
            <a:r>
              <a:rPr lang="en-IN" cap="none" dirty="0"/>
              <a:t> 4. Das S et al (2018) A framework for pixel intensity modulation based image steganography. Progress in advanced computing and intelligent engineering. Springer, singapore, pp 3–14</a:t>
            </a:r>
          </a:p>
          <a:p>
            <a:pPr marL="0" indent="0">
              <a:buNone/>
            </a:pPr>
            <a:r>
              <a:rPr lang="en-IN" cap="none" dirty="0"/>
              <a:t> 5. Cheddad A et al (2010) digital image steganography: survey and analysis of current methods. Signal process 90:727–752 </a:t>
            </a:r>
          </a:p>
          <a:p>
            <a:pPr marL="0" indent="0">
              <a:buNone/>
            </a:pPr>
            <a:r>
              <a:rPr lang="en-IN" cap="none" dirty="0"/>
              <a:t>6. Bi N, sun Q, huang D, yang Z, huang J (2007) robust image watermarking based on multiband wavelets and empirical mode decomposition. IEEE trans image process 16(8):1956–1966 </a:t>
            </a:r>
          </a:p>
          <a:p>
            <a:pPr marL="0" indent="0">
              <a:buNone/>
            </a:pPr>
            <a:r>
              <a:rPr lang="en-IN" cap="none" dirty="0"/>
              <a:t>7. Li XW, kim ST (2013) optical 3D watermark based digital image watermarking for telemedicine. Opt lasers eng 51(12):1310–1320</a:t>
            </a:r>
          </a:p>
        </p:txBody>
      </p:sp>
    </p:spTree>
    <p:extLst>
      <p:ext uri="{BB962C8B-B14F-4D97-AF65-F5344CB8AC3E}">
        <p14:creationId xmlns:p14="http://schemas.microsoft.com/office/powerpoint/2010/main" val="579688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58426-2D8A-CD89-E4AA-3AB0FD2F4A6E}"/>
              </a:ext>
            </a:extLst>
          </p:cNvPr>
          <p:cNvSpPr>
            <a:spLocks noGrp="1"/>
          </p:cNvSpPr>
          <p:nvPr>
            <p:ph type="title"/>
          </p:nvPr>
        </p:nvSpPr>
        <p:spPr>
          <a:xfrm>
            <a:off x="815164" y="2527999"/>
            <a:ext cx="10364451" cy="1596177"/>
          </a:xfrm>
        </p:spPr>
        <p:txBody>
          <a:bodyPr>
            <a:normAutofit/>
          </a:bodyPr>
          <a:lstStyle/>
          <a:p>
            <a:r>
              <a:rPr lang="en-IN" sz="8800" dirty="0"/>
              <a:t>Thank you</a:t>
            </a:r>
          </a:p>
        </p:txBody>
      </p:sp>
    </p:spTree>
    <p:extLst>
      <p:ext uri="{BB962C8B-B14F-4D97-AF65-F5344CB8AC3E}">
        <p14:creationId xmlns:p14="http://schemas.microsoft.com/office/powerpoint/2010/main" val="143550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FB23-FA95-2E53-45CF-DCA412CF54E0}"/>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D3E90F90-7FA7-99E7-5D8C-302BFC9C442C}"/>
              </a:ext>
            </a:extLst>
          </p:cNvPr>
          <p:cNvSpPr>
            <a:spLocks noGrp="1"/>
          </p:cNvSpPr>
          <p:nvPr>
            <p:ph sz="quarter" idx="13"/>
          </p:nvPr>
        </p:nvSpPr>
        <p:spPr>
          <a:xfrm>
            <a:off x="913774" y="1905000"/>
            <a:ext cx="10363826" cy="4406153"/>
          </a:xfrm>
        </p:spPr>
        <p:txBody>
          <a:bodyPr>
            <a:noAutofit/>
          </a:bodyPr>
          <a:lstStyle/>
          <a:p>
            <a:pPr>
              <a:lnSpc>
                <a:spcPct val="100000"/>
              </a:lnSpc>
            </a:pPr>
            <a:r>
              <a:rPr lang="en-IN" sz="1600" cap="none" dirty="0"/>
              <a:t>Abstract</a:t>
            </a:r>
          </a:p>
          <a:p>
            <a:pPr>
              <a:lnSpc>
                <a:spcPct val="100000"/>
              </a:lnSpc>
            </a:pPr>
            <a:r>
              <a:rPr lang="en-IN" sz="1600" cap="none" dirty="0"/>
              <a:t>Methodology</a:t>
            </a:r>
          </a:p>
          <a:p>
            <a:pPr>
              <a:lnSpc>
                <a:spcPct val="100000"/>
              </a:lnSpc>
            </a:pPr>
            <a:r>
              <a:rPr lang="en-IN" sz="1600" cap="none" dirty="0"/>
              <a:t>Algorithm</a:t>
            </a:r>
          </a:p>
          <a:p>
            <a:pPr>
              <a:lnSpc>
                <a:spcPct val="100000"/>
              </a:lnSpc>
            </a:pPr>
            <a:r>
              <a:rPr lang="en-IN" sz="1600" cap="none" dirty="0"/>
              <a:t>Implementation and Results</a:t>
            </a:r>
          </a:p>
          <a:p>
            <a:pPr>
              <a:lnSpc>
                <a:spcPct val="100000"/>
              </a:lnSpc>
            </a:pPr>
            <a:r>
              <a:rPr lang="en-IN" sz="1600" cap="none" dirty="0"/>
              <a:t>Objectives</a:t>
            </a:r>
          </a:p>
          <a:p>
            <a:pPr>
              <a:lnSpc>
                <a:spcPct val="100000"/>
              </a:lnSpc>
            </a:pPr>
            <a:r>
              <a:rPr lang="en-IN" sz="1600" cap="none" dirty="0" err="1"/>
              <a:t>Usecases</a:t>
            </a:r>
            <a:endParaRPr lang="en-IN" sz="1600" cap="none" dirty="0"/>
          </a:p>
          <a:p>
            <a:pPr>
              <a:lnSpc>
                <a:spcPct val="100000"/>
              </a:lnSpc>
            </a:pPr>
            <a:r>
              <a:rPr lang="en-IN" sz="1600" cap="none" dirty="0"/>
              <a:t>Literature survey</a:t>
            </a:r>
          </a:p>
          <a:p>
            <a:pPr>
              <a:lnSpc>
                <a:spcPct val="100000"/>
              </a:lnSpc>
            </a:pPr>
            <a:r>
              <a:rPr lang="en-IN" sz="1600" cap="none" dirty="0"/>
              <a:t>Proposed system</a:t>
            </a:r>
          </a:p>
          <a:p>
            <a:pPr>
              <a:lnSpc>
                <a:spcPct val="100000"/>
              </a:lnSpc>
            </a:pPr>
            <a:r>
              <a:rPr lang="en-IN" sz="1600" cap="none" dirty="0"/>
              <a:t>Existing system</a:t>
            </a:r>
          </a:p>
          <a:p>
            <a:pPr>
              <a:lnSpc>
                <a:spcPct val="100000"/>
              </a:lnSpc>
            </a:pPr>
            <a:r>
              <a:rPr lang="en-IN" sz="1600" cap="none" dirty="0"/>
              <a:t>Futurescope</a:t>
            </a:r>
          </a:p>
          <a:p>
            <a:pPr>
              <a:lnSpc>
                <a:spcPct val="100000"/>
              </a:lnSpc>
            </a:pPr>
            <a:r>
              <a:rPr lang="en-IN" sz="1600" cap="none" dirty="0"/>
              <a:t>Conclusion</a:t>
            </a:r>
          </a:p>
          <a:p>
            <a:pPr>
              <a:lnSpc>
                <a:spcPct val="100000"/>
              </a:lnSpc>
            </a:pPr>
            <a:r>
              <a:rPr lang="en-IN" sz="1600" cap="none" dirty="0"/>
              <a:t>References</a:t>
            </a:r>
          </a:p>
        </p:txBody>
      </p:sp>
    </p:spTree>
    <p:extLst>
      <p:ext uri="{BB962C8B-B14F-4D97-AF65-F5344CB8AC3E}">
        <p14:creationId xmlns:p14="http://schemas.microsoft.com/office/powerpoint/2010/main" val="277356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0DED-81BD-DA64-DF82-BF6E2E7FB65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A22F27ED-E7BA-B0FF-14C7-D18B7C7D3E18}"/>
              </a:ext>
            </a:extLst>
          </p:cNvPr>
          <p:cNvSpPr>
            <a:spLocks noGrp="1"/>
          </p:cNvSpPr>
          <p:nvPr>
            <p:ph sz="quarter" idx="13"/>
          </p:nvPr>
        </p:nvSpPr>
        <p:spPr/>
        <p:txBody>
          <a:bodyPr>
            <a:normAutofit/>
          </a:bodyPr>
          <a:lstStyle/>
          <a:p>
            <a:pPr algn="just"/>
            <a:r>
              <a:rPr lang="en-US" sz="1800" cap="none" dirty="0">
                <a:effectLst/>
                <a:latin typeface="Times New Roman" panose="02020603050405020304" pitchFamily="18" charset="0"/>
                <a:ea typeface="Calibri" panose="020F0502020204030204" pitchFamily="34" charset="0"/>
              </a:rPr>
              <a:t>Image steganography using passwords developed with python programming is a technique for hiding secret information inside an image while encrypting it with a password to ensure security. This method involves utilizing the LSB (least significant bit) algorithm to embed the secret message into the pixels of the cover image. The password is then used to encrypt the secret message and the modified cover image using an LSB algorithm. The developed program provides an intuitive and easy-to-use interface for users to select the cover image, input the secret message and password, and generate the steganographic image. The program utilizes python libraries such as </a:t>
            </a:r>
            <a:r>
              <a:rPr lang="en-US" sz="1800" cap="none" dirty="0" err="1">
                <a:effectLst/>
                <a:latin typeface="Times New Roman" panose="02020603050405020304" pitchFamily="18" charset="0"/>
                <a:ea typeface="Calibri" panose="020F0502020204030204" pitchFamily="34" charset="0"/>
              </a:rPr>
              <a:t>tkinter</a:t>
            </a:r>
            <a:r>
              <a:rPr lang="en-US" sz="1800" cap="none" dirty="0">
                <a:effectLst/>
                <a:latin typeface="Times New Roman" panose="02020603050405020304" pitchFamily="18" charset="0"/>
                <a:ea typeface="Calibri" panose="020F0502020204030204" pitchFamily="34" charset="0"/>
              </a:rPr>
              <a:t> to implement the steganography algorithm and encryption process. This technique offers a high level of security and confidentiality for communication and data exchange. The program is efficient, reliable, and can be used for various applications that require secure communication and data exchange.</a:t>
            </a:r>
            <a:endParaRPr lang="en-IN" sz="1800" cap="none"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22720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17F1-516A-C616-4C91-5B96C86F803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FE74BA42-C434-5833-0FF8-A9BBDAF4A33C}"/>
              </a:ext>
            </a:extLst>
          </p:cNvPr>
          <p:cNvSpPr>
            <a:spLocks noGrp="1"/>
          </p:cNvSpPr>
          <p:nvPr>
            <p:ph sz="quarter" idx="13"/>
          </p:nvPr>
        </p:nvSpPr>
        <p:spPr>
          <a:xfrm>
            <a:off x="101601" y="2367092"/>
            <a:ext cx="6197599" cy="3872391"/>
          </a:xfrm>
        </p:spPr>
        <p:txBody>
          <a:bodyPr>
            <a:normAutofit fontScale="70000" lnSpcReduction="20000"/>
          </a:bodyPr>
          <a:lstStyle/>
          <a:p>
            <a:pPr marL="0" indent="0" algn="just">
              <a:buNone/>
            </a:pPr>
            <a:r>
              <a:rPr lang="en-US" sz="2400" cap="none" dirty="0"/>
              <a:t>The application is based on the user. Here users are the receiver and sender.</a:t>
            </a:r>
          </a:p>
          <a:p>
            <a:pPr algn="just"/>
            <a:r>
              <a:rPr lang="en-US" sz="2400" cap="none" dirty="0"/>
              <a:t>When the user is the sender, the user needs to specify the image file in which he want to hide the message and need to give the secret message. Before this step the user needs to specify the secret password. The secret message is hidden in the file using the LSB method. Now the file is along with the secret file but in binary format. The binary file is again converted back to a normal file using LSB. </a:t>
            </a:r>
          </a:p>
          <a:p>
            <a:pPr algn="just"/>
            <a:r>
              <a:rPr lang="en-US" sz="2400" cap="none" dirty="0"/>
              <a:t>When the user is the receiver, first the user needs to enter the password, if the password does not match then error message is shown. If the password matches then the user can get the secret message.</a:t>
            </a:r>
          </a:p>
          <a:p>
            <a:endParaRPr lang="en-IN" dirty="0"/>
          </a:p>
        </p:txBody>
      </p:sp>
      <p:pic>
        <p:nvPicPr>
          <p:cNvPr id="4" name="Picture 3">
            <a:extLst>
              <a:ext uri="{FF2B5EF4-FFF2-40B4-BE49-F238E27FC236}">
                <a16:creationId xmlns:a16="http://schemas.microsoft.com/office/drawing/2014/main" id="{1377DA6D-1ED3-541C-A7CD-87A3F89ED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641" y="1774508"/>
            <a:ext cx="5699758" cy="5083492"/>
          </a:xfrm>
          <a:prstGeom prst="rect">
            <a:avLst/>
          </a:prstGeom>
        </p:spPr>
      </p:pic>
    </p:spTree>
    <p:extLst>
      <p:ext uri="{BB962C8B-B14F-4D97-AF65-F5344CB8AC3E}">
        <p14:creationId xmlns:p14="http://schemas.microsoft.com/office/powerpoint/2010/main" val="39676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C5E2-FCC3-8989-F34B-52F32512A534}"/>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E74513D2-45D3-2A71-71E7-D895754CA9D9}"/>
              </a:ext>
            </a:extLst>
          </p:cNvPr>
          <p:cNvSpPr>
            <a:spLocks noGrp="1"/>
          </p:cNvSpPr>
          <p:nvPr>
            <p:ph sz="quarter" idx="13"/>
          </p:nvPr>
        </p:nvSpPr>
        <p:spPr/>
        <p:txBody>
          <a:bodyPr>
            <a:normAutofit/>
          </a:bodyPr>
          <a:lstStyle/>
          <a:p>
            <a:pPr marL="0" indent="0" algn="just">
              <a:buNone/>
            </a:pPr>
            <a:r>
              <a:rPr lang="en-US" sz="2000" dirty="0"/>
              <a:t>We can describe a </a:t>
            </a:r>
            <a:r>
              <a:rPr lang="en-US" sz="2000" b="1" dirty="0"/>
              <a:t>digital image</a:t>
            </a:r>
            <a:r>
              <a:rPr lang="en-US" sz="2000" dirty="0"/>
              <a:t> as a finite set of digital values, called pixels. Pixels are the smallest individual element of an image, holding values that represent the brightness of a given color at any specific point. So we can think of an image as a matrix (or a two-dimensional array) of pixels which contains a fixed number of rows and columns.</a:t>
            </a:r>
          </a:p>
          <a:p>
            <a:pPr marL="0" indent="0" algn="just">
              <a:buNone/>
            </a:pPr>
            <a:r>
              <a:rPr lang="en-US" sz="2000" dirty="0"/>
              <a:t>Least Significant Bit (LSB) is a technique in which the last bit of each pixel is modified and replaced with the secret message’s data bit.</a:t>
            </a:r>
          </a:p>
          <a:p>
            <a:endParaRPr lang="en-IN" dirty="0"/>
          </a:p>
        </p:txBody>
      </p:sp>
      <p:pic>
        <p:nvPicPr>
          <p:cNvPr id="4" name="Picture 2">
            <a:extLst>
              <a:ext uri="{FF2B5EF4-FFF2-40B4-BE49-F238E27FC236}">
                <a16:creationId xmlns:a16="http://schemas.microsoft.com/office/drawing/2014/main" id="{804D5680-9279-1CB1-6A7C-28916F002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510" y="2367092"/>
            <a:ext cx="5461051" cy="300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49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9ABCDC-2B56-E2D4-3794-825DD5E33568}"/>
              </a:ext>
            </a:extLst>
          </p:cNvPr>
          <p:cNvSpPr txBox="1"/>
          <p:nvPr/>
        </p:nvSpPr>
        <p:spPr>
          <a:xfrm>
            <a:off x="71120" y="2690336"/>
            <a:ext cx="5069840" cy="1477328"/>
          </a:xfrm>
          <a:prstGeom prst="rect">
            <a:avLst/>
          </a:prstGeom>
          <a:noFill/>
        </p:spPr>
        <p:txBody>
          <a:bodyPr wrap="square" rtlCol="0">
            <a:spAutoFit/>
          </a:bodyPr>
          <a:lstStyle/>
          <a:p>
            <a:pPr algn="just"/>
            <a:r>
              <a:rPr lang="en-US" sz="1800" dirty="0"/>
              <a:t>From the image it is clear that, if we change MSB it will have a larger impact on the final value but if we change the LSB the impact on the final value is minimal, thus we use least significant bit steganography.</a:t>
            </a:r>
            <a:endParaRPr lang="en-IN" sz="1800" dirty="0"/>
          </a:p>
        </p:txBody>
      </p:sp>
      <p:pic>
        <p:nvPicPr>
          <p:cNvPr id="5" name="Picture 2" descr="https://miro.medium.com/max/1050/0*z2XIiLwo7ZKGsWhw">
            <a:extLst>
              <a:ext uri="{FF2B5EF4-FFF2-40B4-BE49-F238E27FC236}">
                <a16:creationId xmlns:a16="http://schemas.microsoft.com/office/drawing/2014/main" id="{9F39486A-070B-70C5-C769-9D1BCB01D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640" y="1635760"/>
            <a:ext cx="6624320" cy="3342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63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6AC6-DC3B-9D0E-96BC-6910D2F10A42}"/>
              </a:ext>
            </a:extLst>
          </p:cNvPr>
          <p:cNvSpPr>
            <a:spLocks noGrp="1"/>
          </p:cNvSpPr>
          <p:nvPr>
            <p:ph type="title"/>
          </p:nvPr>
        </p:nvSpPr>
        <p:spPr/>
        <p:txBody>
          <a:bodyPr/>
          <a:lstStyle/>
          <a:p>
            <a:r>
              <a:rPr lang="en-US" dirty="0"/>
              <a:t>IMPLEMENTATION AND RESULTS</a:t>
            </a:r>
            <a:endParaRPr lang="en-IN" dirty="0"/>
          </a:p>
        </p:txBody>
      </p:sp>
      <p:pic>
        <p:nvPicPr>
          <p:cNvPr id="5" name="Content Placeholder 4">
            <a:extLst>
              <a:ext uri="{FF2B5EF4-FFF2-40B4-BE49-F238E27FC236}">
                <a16:creationId xmlns:a16="http://schemas.microsoft.com/office/drawing/2014/main" id="{7B48320D-6D57-238E-0628-FF7E8CE92CED}"/>
              </a:ext>
            </a:extLst>
          </p:cNvPr>
          <p:cNvPicPr>
            <a:picLocks noGrp="1" noChangeAspect="1"/>
          </p:cNvPicPr>
          <p:nvPr>
            <p:ph idx="1"/>
          </p:nvPr>
        </p:nvPicPr>
        <p:blipFill>
          <a:blip r:embed="rId2"/>
          <a:stretch>
            <a:fillRect/>
          </a:stretch>
        </p:blipFill>
        <p:spPr>
          <a:xfrm>
            <a:off x="5779324" y="2015808"/>
            <a:ext cx="3453354" cy="4351338"/>
          </a:xfrm>
        </p:spPr>
      </p:pic>
      <p:sp>
        <p:nvSpPr>
          <p:cNvPr id="7" name="TextBox 6">
            <a:extLst>
              <a:ext uri="{FF2B5EF4-FFF2-40B4-BE49-F238E27FC236}">
                <a16:creationId xmlns:a16="http://schemas.microsoft.com/office/drawing/2014/main" id="{5340A0B8-928B-3C87-1412-4FCE798ACC4C}"/>
              </a:ext>
            </a:extLst>
          </p:cNvPr>
          <p:cNvSpPr txBox="1"/>
          <p:nvPr/>
        </p:nvSpPr>
        <p:spPr>
          <a:xfrm>
            <a:off x="1232647" y="2782669"/>
            <a:ext cx="3453354" cy="646331"/>
          </a:xfrm>
          <a:prstGeom prst="rect">
            <a:avLst/>
          </a:prstGeom>
          <a:noFill/>
        </p:spPr>
        <p:txBody>
          <a:bodyPr wrap="square" rtlCol="0">
            <a:spAutoFit/>
          </a:bodyPr>
          <a:lstStyle/>
          <a:p>
            <a:r>
              <a:rPr lang="en-US" dirty="0"/>
              <a:t>Interface to select the encoding process or decoding process.</a:t>
            </a:r>
            <a:endParaRPr lang="en-IN" dirty="0"/>
          </a:p>
        </p:txBody>
      </p:sp>
    </p:spTree>
    <p:extLst>
      <p:ext uri="{BB962C8B-B14F-4D97-AF65-F5344CB8AC3E}">
        <p14:creationId xmlns:p14="http://schemas.microsoft.com/office/powerpoint/2010/main" val="193329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0760-5015-5828-1EEE-D896500BAD28}"/>
              </a:ext>
            </a:extLst>
          </p:cNvPr>
          <p:cNvSpPr>
            <a:spLocks noGrp="1"/>
          </p:cNvSpPr>
          <p:nvPr>
            <p:ph type="title"/>
          </p:nvPr>
        </p:nvSpPr>
        <p:spPr/>
        <p:txBody>
          <a:bodyPr/>
          <a:lstStyle/>
          <a:p>
            <a:r>
              <a:rPr lang="en-IN" dirty="0"/>
              <a:t>Behind the scenes of encoding</a:t>
            </a:r>
          </a:p>
        </p:txBody>
      </p:sp>
      <p:pic>
        <p:nvPicPr>
          <p:cNvPr id="5" name="Content Placeholder 4">
            <a:extLst>
              <a:ext uri="{FF2B5EF4-FFF2-40B4-BE49-F238E27FC236}">
                <a16:creationId xmlns:a16="http://schemas.microsoft.com/office/drawing/2014/main" id="{5F39BB9E-53B5-E9AE-06C4-FB8EB7EE85A5}"/>
              </a:ext>
            </a:extLst>
          </p:cNvPr>
          <p:cNvPicPr>
            <a:picLocks noGrp="1" noChangeAspect="1"/>
          </p:cNvPicPr>
          <p:nvPr>
            <p:ph idx="1"/>
          </p:nvPr>
        </p:nvPicPr>
        <p:blipFill>
          <a:blip r:embed="rId2"/>
          <a:stretch>
            <a:fillRect/>
          </a:stretch>
        </p:blipFill>
        <p:spPr>
          <a:xfrm>
            <a:off x="838200" y="2434856"/>
            <a:ext cx="4740051" cy="3261643"/>
          </a:xfrm>
        </p:spPr>
      </p:pic>
      <p:sp>
        <p:nvSpPr>
          <p:cNvPr id="6" name="TextBox 5">
            <a:extLst>
              <a:ext uri="{FF2B5EF4-FFF2-40B4-BE49-F238E27FC236}">
                <a16:creationId xmlns:a16="http://schemas.microsoft.com/office/drawing/2014/main" id="{A024AD72-2B63-2BB2-C370-85873D530C06}"/>
              </a:ext>
            </a:extLst>
          </p:cNvPr>
          <p:cNvSpPr txBox="1"/>
          <p:nvPr/>
        </p:nvSpPr>
        <p:spPr>
          <a:xfrm>
            <a:off x="838200" y="1878106"/>
            <a:ext cx="3056966" cy="369332"/>
          </a:xfrm>
          <a:prstGeom prst="rect">
            <a:avLst/>
          </a:prstGeom>
          <a:noFill/>
        </p:spPr>
        <p:txBody>
          <a:bodyPr wrap="square" rtlCol="0">
            <a:spAutoFit/>
          </a:bodyPr>
          <a:lstStyle/>
          <a:p>
            <a:r>
              <a:rPr lang="en-IN" dirty="0"/>
              <a:t>Window for image selection.</a:t>
            </a:r>
          </a:p>
        </p:txBody>
      </p:sp>
      <p:pic>
        <p:nvPicPr>
          <p:cNvPr id="10" name="Picture 9">
            <a:extLst>
              <a:ext uri="{FF2B5EF4-FFF2-40B4-BE49-F238E27FC236}">
                <a16:creationId xmlns:a16="http://schemas.microsoft.com/office/drawing/2014/main" id="{F5D8E253-A5DA-074F-07F7-66F937BB46BA}"/>
              </a:ext>
            </a:extLst>
          </p:cNvPr>
          <p:cNvPicPr>
            <a:picLocks noChangeAspect="1"/>
          </p:cNvPicPr>
          <p:nvPr/>
        </p:nvPicPr>
        <p:blipFill>
          <a:blip r:embed="rId3"/>
          <a:stretch>
            <a:fillRect/>
          </a:stretch>
        </p:blipFill>
        <p:spPr>
          <a:xfrm>
            <a:off x="6096000" y="2434856"/>
            <a:ext cx="5405717" cy="3433482"/>
          </a:xfrm>
          <a:prstGeom prst="rect">
            <a:avLst/>
          </a:prstGeom>
        </p:spPr>
      </p:pic>
      <p:sp>
        <p:nvSpPr>
          <p:cNvPr id="11" name="TextBox 10">
            <a:extLst>
              <a:ext uri="{FF2B5EF4-FFF2-40B4-BE49-F238E27FC236}">
                <a16:creationId xmlns:a16="http://schemas.microsoft.com/office/drawing/2014/main" id="{20A8BBC4-F7CE-88A8-5AEE-7FA81AE0F520}"/>
              </a:ext>
            </a:extLst>
          </p:cNvPr>
          <p:cNvSpPr txBox="1"/>
          <p:nvPr/>
        </p:nvSpPr>
        <p:spPr>
          <a:xfrm>
            <a:off x="6405283" y="1878106"/>
            <a:ext cx="3783106" cy="369332"/>
          </a:xfrm>
          <a:prstGeom prst="rect">
            <a:avLst/>
          </a:prstGeom>
          <a:noFill/>
        </p:spPr>
        <p:txBody>
          <a:bodyPr wrap="square" rtlCol="0">
            <a:spAutoFit/>
          </a:bodyPr>
          <a:lstStyle/>
          <a:p>
            <a:r>
              <a:rPr lang="en-IN" dirty="0"/>
              <a:t>Selecting the image from your device.</a:t>
            </a:r>
          </a:p>
        </p:txBody>
      </p:sp>
    </p:spTree>
    <p:extLst>
      <p:ext uri="{BB962C8B-B14F-4D97-AF65-F5344CB8AC3E}">
        <p14:creationId xmlns:p14="http://schemas.microsoft.com/office/powerpoint/2010/main" val="130247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EA77BD-C4AB-C7D7-DB93-45EDEF90AFD4}"/>
              </a:ext>
            </a:extLst>
          </p:cNvPr>
          <p:cNvPicPr>
            <a:picLocks noGrp="1" noChangeAspect="1"/>
          </p:cNvPicPr>
          <p:nvPr>
            <p:ph idx="1"/>
          </p:nvPr>
        </p:nvPicPr>
        <p:blipFill>
          <a:blip r:embed="rId2"/>
          <a:stretch>
            <a:fillRect/>
          </a:stretch>
        </p:blipFill>
        <p:spPr>
          <a:xfrm>
            <a:off x="934272" y="1240257"/>
            <a:ext cx="1699407" cy="1104996"/>
          </a:xfrm>
        </p:spPr>
      </p:pic>
      <p:sp>
        <p:nvSpPr>
          <p:cNvPr id="6" name="TextBox 5">
            <a:extLst>
              <a:ext uri="{FF2B5EF4-FFF2-40B4-BE49-F238E27FC236}">
                <a16:creationId xmlns:a16="http://schemas.microsoft.com/office/drawing/2014/main" id="{56D16D65-C3DF-9304-BB8C-54BEA3ED28B8}"/>
              </a:ext>
            </a:extLst>
          </p:cNvPr>
          <p:cNvSpPr txBox="1"/>
          <p:nvPr/>
        </p:nvSpPr>
        <p:spPr>
          <a:xfrm>
            <a:off x="663388" y="2760412"/>
            <a:ext cx="3155576" cy="646331"/>
          </a:xfrm>
          <a:prstGeom prst="rect">
            <a:avLst/>
          </a:prstGeom>
          <a:noFill/>
        </p:spPr>
        <p:txBody>
          <a:bodyPr wrap="square" rtlCol="0">
            <a:spAutoFit/>
          </a:bodyPr>
          <a:lstStyle/>
          <a:p>
            <a:r>
              <a:rPr lang="en-IN" dirty="0"/>
              <a:t>Before Encoding the image set a password.</a:t>
            </a:r>
          </a:p>
        </p:txBody>
      </p:sp>
      <p:pic>
        <p:nvPicPr>
          <p:cNvPr id="8" name="Picture 7">
            <a:extLst>
              <a:ext uri="{FF2B5EF4-FFF2-40B4-BE49-F238E27FC236}">
                <a16:creationId xmlns:a16="http://schemas.microsoft.com/office/drawing/2014/main" id="{CE7D2562-039A-3070-F9FA-4F9F5CA5740B}"/>
              </a:ext>
            </a:extLst>
          </p:cNvPr>
          <p:cNvPicPr>
            <a:picLocks noChangeAspect="1"/>
          </p:cNvPicPr>
          <p:nvPr/>
        </p:nvPicPr>
        <p:blipFill>
          <a:blip r:embed="rId3"/>
          <a:stretch>
            <a:fillRect/>
          </a:stretch>
        </p:blipFill>
        <p:spPr>
          <a:xfrm>
            <a:off x="6525298" y="556380"/>
            <a:ext cx="4732430" cy="5936494"/>
          </a:xfrm>
          <a:prstGeom prst="rect">
            <a:avLst/>
          </a:prstGeom>
        </p:spPr>
      </p:pic>
      <p:sp>
        <p:nvSpPr>
          <p:cNvPr id="10" name="TextBox 9">
            <a:extLst>
              <a:ext uri="{FF2B5EF4-FFF2-40B4-BE49-F238E27FC236}">
                <a16:creationId xmlns:a16="http://schemas.microsoft.com/office/drawing/2014/main" id="{8724C17F-03B8-94F4-9665-2454582B055C}"/>
              </a:ext>
            </a:extLst>
          </p:cNvPr>
          <p:cNvSpPr txBox="1"/>
          <p:nvPr/>
        </p:nvSpPr>
        <p:spPr>
          <a:xfrm>
            <a:off x="3594343" y="4714718"/>
            <a:ext cx="3155576" cy="369332"/>
          </a:xfrm>
          <a:prstGeom prst="rect">
            <a:avLst/>
          </a:prstGeom>
          <a:noFill/>
        </p:spPr>
        <p:txBody>
          <a:bodyPr wrap="square" rtlCol="0">
            <a:spAutoFit/>
          </a:bodyPr>
          <a:lstStyle/>
          <a:p>
            <a:r>
              <a:rPr lang="en-IN" dirty="0"/>
              <a:t>Enter the Secret information.</a:t>
            </a:r>
          </a:p>
        </p:txBody>
      </p:sp>
    </p:spTree>
    <p:extLst>
      <p:ext uri="{BB962C8B-B14F-4D97-AF65-F5344CB8AC3E}">
        <p14:creationId xmlns:p14="http://schemas.microsoft.com/office/powerpoint/2010/main" val="20341301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532</TotalTime>
  <Words>2048</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Söhne</vt:lpstr>
      <vt:lpstr>Times New Roman</vt:lpstr>
      <vt:lpstr>Tw Cen MT</vt:lpstr>
      <vt:lpstr>Droplet</vt:lpstr>
      <vt:lpstr>Steganography</vt:lpstr>
      <vt:lpstr>contents</vt:lpstr>
      <vt:lpstr>Abstract</vt:lpstr>
      <vt:lpstr>Methodology</vt:lpstr>
      <vt:lpstr>Algorithm</vt:lpstr>
      <vt:lpstr>PowerPoint Presentation</vt:lpstr>
      <vt:lpstr>IMPLEMENTATION AND RESULTS</vt:lpstr>
      <vt:lpstr>Behind the scenes of encoding</vt:lpstr>
      <vt:lpstr>PowerPoint Presentation</vt:lpstr>
      <vt:lpstr>Behind the scenes of Decoding</vt:lpstr>
      <vt:lpstr>PowerPoint Presentation</vt:lpstr>
      <vt:lpstr>objectives</vt:lpstr>
      <vt:lpstr>LITERATURE SURVEY</vt:lpstr>
      <vt:lpstr>EXISTING SYSTEM</vt:lpstr>
      <vt:lpstr>PROPOSED SYSTEM</vt:lpstr>
      <vt:lpstr>FUTURE SCOPE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dc:title>
  <dc:creator>Ankitha Gorre</dc:creator>
  <cp:lastModifiedBy>Sai Hrushith .B</cp:lastModifiedBy>
  <cp:revision>16</cp:revision>
  <dcterms:created xsi:type="dcterms:W3CDTF">2024-01-03T12:39:54Z</dcterms:created>
  <dcterms:modified xsi:type="dcterms:W3CDTF">2024-10-18T04:11:16Z</dcterms:modified>
</cp:coreProperties>
</file>