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082" r:id="rId1"/>
    <p:sldMasterId id="2147484207" r:id="rId2"/>
  </p:sldMasterIdLst>
  <p:notesMasterIdLst>
    <p:notesMasterId r:id="rId96"/>
  </p:notesMasterIdLst>
  <p:handoutMasterIdLst>
    <p:handoutMasterId r:id="rId97"/>
  </p:handoutMasterIdLst>
  <p:sldIdLst>
    <p:sldId id="349" r:id="rId3"/>
    <p:sldId id="276" r:id="rId4"/>
    <p:sldId id="322" r:id="rId5"/>
    <p:sldId id="323" r:id="rId6"/>
    <p:sldId id="350" r:id="rId7"/>
    <p:sldId id="423" r:id="rId8"/>
    <p:sldId id="351" r:id="rId9"/>
    <p:sldId id="324" r:id="rId10"/>
    <p:sldId id="352" r:id="rId11"/>
    <p:sldId id="325" r:id="rId12"/>
    <p:sldId id="366" r:id="rId13"/>
    <p:sldId id="427" r:id="rId14"/>
    <p:sldId id="428" r:id="rId15"/>
    <p:sldId id="440" r:id="rId16"/>
    <p:sldId id="438" r:id="rId17"/>
    <p:sldId id="450" r:id="rId18"/>
    <p:sldId id="444" r:id="rId19"/>
    <p:sldId id="353" r:id="rId20"/>
    <p:sldId id="354" r:id="rId21"/>
    <p:sldId id="355" r:id="rId22"/>
    <p:sldId id="367" r:id="rId23"/>
    <p:sldId id="429" r:id="rId24"/>
    <p:sldId id="446" r:id="rId25"/>
    <p:sldId id="447" r:id="rId26"/>
    <p:sldId id="432" r:id="rId27"/>
    <p:sldId id="430" r:id="rId28"/>
    <p:sldId id="359" r:id="rId29"/>
    <p:sldId id="358" r:id="rId30"/>
    <p:sldId id="388" r:id="rId31"/>
    <p:sldId id="389" r:id="rId32"/>
    <p:sldId id="437" r:id="rId33"/>
    <p:sldId id="360" r:id="rId34"/>
    <p:sldId id="361" r:id="rId35"/>
    <p:sldId id="362" r:id="rId36"/>
    <p:sldId id="416" r:id="rId37"/>
    <p:sldId id="363" r:id="rId38"/>
    <p:sldId id="364" r:id="rId39"/>
    <p:sldId id="365" r:id="rId40"/>
    <p:sldId id="433" r:id="rId41"/>
    <p:sldId id="369" r:id="rId42"/>
    <p:sldId id="370" r:id="rId43"/>
    <p:sldId id="377" r:id="rId44"/>
    <p:sldId id="381" r:id="rId45"/>
    <p:sldId id="371" r:id="rId46"/>
    <p:sldId id="372" r:id="rId47"/>
    <p:sldId id="378" r:id="rId48"/>
    <p:sldId id="374" r:id="rId49"/>
    <p:sldId id="379" r:id="rId50"/>
    <p:sldId id="375" r:id="rId51"/>
    <p:sldId id="380" r:id="rId52"/>
    <p:sldId id="448" r:id="rId53"/>
    <p:sldId id="449" r:id="rId54"/>
    <p:sldId id="317" r:id="rId55"/>
    <p:sldId id="326" r:id="rId56"/>
    <p:sldId id="382" r:id="rId57"/>
    <p:sldId id="327" r:id="rId58"/>
    <p:sldId id="383" r:id="rId59"/>
    <p:sldId id="421" r:id="rId60"/>
    <p:sldId id="329" r:id="rId61"/>
    <p:sldId id="445" r:id="rId62"/>
    <p:sldId id="384" r:id="rId63"/>
    <p:sldId id="385" r:id="rId64"/>
    <p:sldId id="387" r:id="rId65"/>
    <p:sldId id="422" r:id="rId66"/>
    <p:sldId id="390" r:id="rId67"/>
    <p:sldId id="391" r:id="rId68"/>
    <p:sldId id="392" r:id="rId69"/>
    <p:sldId id="393" r:id="rId70"/>
    <p:sldId id="404" r:id="rId71"/>
    <p:sldId id="405" r:id="rId72"/>
    <p:sldId id="394" r:id="rId73"/>
    <p:sldId id="400" r:id="rId74"/>
    <p:sldId id="403" r:id="rId75"/>
    <p:sldId id="406" r:id="rId76"/>
    <p:sldId id="395" r:id="rId77"/>
    <p:sldId id="396" r:id="rId78"/>
    <p:sldId id="425" r:id="rId79"/>
    <p:sldId id="426" r:id="rId80"/>
    <p:sldId id="434" r:id="rId81"/>
    <p:sldId id="399" r:id="rId82"/>
    <p:sldId id="435" r:id="rId83"/>
    <p:sldId id="436" r:id="rId84"/>
    <p:sldId id="401" r:id="rId85"/>
    <p:sldId id="402" r:id="rId86"/>
    <p:sldId id="408" r:id="rId87"/>
    <p:sldId id="409" r:id="rId88"/>
    <p:sldId id="410" r:id="rId89"/>
    <p:sldId id="411" r:id="rId90"/>
    <p:sldId id="412" r:id="rId91"/>
    <p:sldId id="413" r:id="rId92"/>
    <p:sldId id="414" r:id="rId93"/>
    <p:sldId id="415" r:id="rId94"/>
    <p:sldId id="424" r:id="rId9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D80A"/>
    <a:srgbClr val="FFC20F"/>
    <a:srgbClr val="01AC8F"/>
    <a:srgbClr val="FFC20B"/>
    <a:srgbClr val="D53B01"/>
    <a:srgbClr val="107C10"/>
    <a:srgbClr val="FFFFFF"/>
    <a:srgbClr val="B4009E"/>
    <a:srgbClr val="5C005C"/>
    <a:srgbClr val="004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2BE9C-6A22-4526-B30E-8062A112C7E7}" v="25" dt="2023-10-29T22:52:20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7" autoAdjust="0"/>
    <p:restoredTop sz="92680" autoAdjust="0"/>
  </p:normalViewPr>
  <p:slideViewPr>
    <p:cSldViewPr>
      <p:cViewPr varScale="1">
        <p:scale>
          <a:sx n="75" d="100"/>
          <a:sy n="75" d="100"/>
        </p:scale>
        <p:origin x="552" y="53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commentAuthors" Target="commentAuthors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8BE52D-E11F-4B73-8ECD-E6AF80625DBF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9C1C3B0C-CF8D-44E7-82A1-72314FB79FE8}">
      <dgm:prSet phldrT="[Texto]"/>
      <dgm:spPr/>
      <dgm:t>
        <a:bodyPr/>
        <a:lstStyle/>
        <a:p>
          <a:r>
            <a:rPr lang="pt-BR" dirty="0"/>
            <a:t>Código </a:t>
          </a:r>
          <a:r>
            <a:rPr lang="pt-BR" dirty="0" err="1"/>
            <a:t>TypeScript</a:t>
          </a:r>
          <a:endParaRPr lang="pt-BR" dirty="0"/>
        </a:p>
      </dgm:t>
    </dgm:pt>
    <dgm:pt modelId="{84A729D3-9B82-44BE-A73F-8EAA4D45E779}" type="parTrans" cxnId="{C72FA9DA-148D-4F49-8BCA-BC9EC33916EB}">
      <dgm:prSet/>
      <dgm:spPr/>
      <dgm:t>
        <a:bodyPr/>
        <a:lstStyle/>
        <a:p>
          <a:endParaRPr lang="pt-BR"/>
        </a:p>
      </dgm:t>
    </dgm:pt>
    <dgm:pt modelId="{7DDF3605-C5BB-4327-BF8F-322B4DA0FA5C}" type="sibTrans" cxnId="{C72FA9DA-148D-4F49-8BCA-BC9EC33916EB}">
      <dgm:prSet/>
      <dgm:spPr/>
      <dgm:t>
        <a:bodyPr/>
        <a:lstStyle/>
        <a:p>
          <a:endParaRPr lang="pt-BR"/>
        </a:p>
      </dgm:t>
    </dgm:pt>
    <dgm:pt modelId="{4D5198F8-BFE0-4750-B93B-CD7C36F3BAD2}">
      <dgm:prSet phldrT="[Texto]"/>
      <dgm:spPr/>
      <dgm:t>
        <a:bodyPr/>
        <a:lstStyle/>
        <a:p>
          <a:r>
            <a:rPr lang="pt-BR" dirty="0"/>
            <a:t>Compilador </a:t>
          </a:r>
          <a:r>
            <a:rPr lang="pt-BR" dirty="0" err="1"/>
            <a:t>tsc</a:t>
          </a:r>
          <a:endParaRPr lang="pt-BR" dirty="0"/>
        </a:p>
      </dgm:t>
    </dgm:pt>
    <dgm:pt modelId="{917C507A-C87E-4051-9447-7408436147CD}" type="parTrans" cxnId="{8AC54EA0-F2B9-41D1-A51B-CE11EC0B30CF}">
      <dgm:prSet/>
      <dgm:spPr/>
      <dgm:t>
        <a:bodyPr/>
        <a:lstStyle/>
        <a:p>
          <a:endParaRPr lang="pt-BR"/>
        </a:p>
      </dgm:t>
    </dgm:pt>
    <dgm:pt modelId="{09519510-9FDA-499C-B848-7D9FBA836A53}" type="sibTrans" cxnId="{8AC54EA0-F2B9-41D1-A51B-CE11EC0B30CF}">
      <dgm:prSet/>
      <dgm:spPr/>
      <dgm:t>
        <a:bodyPr/>
        <a:lstStyle/>
        <a:p>
          <a:endParaRPr lang="pt-BR"/>
        </a:p>
      </dgm:t>
    </dgm:pt>
    <dgm:pt modelId="{9F1D50FE-26A5-410B-9861-910865AA5C29}">
      <dgm:prSet phldrT="[Texto]"/>
      <dgm:spPr/>
      <dgm:t>
        <a:bodyPr/>
        <a:lstStyle/>
        <a:p>
          <a:r>
            <a:rPr lang="pt-BR" dirty="0"/>
            <a:t>Código </a:t>
          </a:r>
          <a:r>
            <a:rPr lang="pt-BR" dirty="0" err="1"/>
            <a:t>JavaScript</a:t>
          </a:r>
          <a:endParaRPr lang="pt-BR" dirty="0"/>
        </a:p>
      </dgm:t>
    </dgm:pt>
    <dgm:pt modelId="{DC2FC8A3-ED03-4D60-BD5A-3CB5938BCAA3}" type="parTrans" cxnId="{C32ED0F3-3EA7-46CD-A1EA-D8711C0F43B3}">
      <dgm:prSet/>
      <dgm:spPr/>
      <dgm:t>
        <a:bodyPr/>
        <a:lstStyle/>
        <a:p>
          <a:endParaRPr lang="pt-BR"/>
        </a:p>
      </dgm:t>
    </dgm:pt>
    <dgm:pt modelId="{9B0BEF63-6743-43B9-B2E1-7BAC551EF364}" type="sibTrans" cxnId="{C32ED0F3-3EA7-46CD-A1EA-D8711C0F43B3}">
      <dgm:prSet/>
      <dgm:spPr/>
      <dgm:t>
        <a:bodyPr/>
        <a:lstStyle/>
        <a:p>
          <a:endParaRPr lang="pt-BR"/>
        </a:p>
      </dgm:t>
    </dgm:pt>
    <dgm:pt modelId="{A10041B0-357B-498B-87A8-DE5E9EB354FA}" type="pres">
      <dgm:prSet presAssocID="{E28BE52D-E11F-4B73-8ECD-E6AF80625DBF}" presName="Name0" presStyleCnt="0">
        <dgm:presLayoutVars>
          <dgm:dir/>
          <dgm:resizeHandles val="exact"/>
        </dgm:presLayoutVars>
      </dgm:prSet>
      <dgm:spPr/>
    </dgm:pt>
    <dgm:pt modelId="{4C0CC234-40F6-4606-BB0F-78D9FD6D5853}" type="pres">
      <dgm:prSet presAssocID="{9C1C3B0C-CF8D-44E7-82A1-72314FB79FE8}" presName="node" presStyleLbl="node1" presStyleIdx="0" presStyleCnt="3">
        <dgm:presLayoutVars>
          <dgm:bulletEnabled val="1"/>
        </dgm:presLayoutVars>
      </dgm:prSet>
      <dgm:spPr/>
    </dgm:pt>
    <dgm:pt modelId="{06195EC2-9EBF-410A-B1AB-5B5B6A263959}" type="pres">
      <dgm:prSet presAssocID="{7DDF3605-C5BB-4327-BF8F-322B4DA0FA5C}" presName="sibTrans" presStyleLbl="sibTrans2D1" presStyleIdx="0" presStyleCnt="2"/>
      <dgm:spPr/>
    </dgm:pt>
    <dgm:pt modelId="{778E8AE0-B1DB-4C2F-A898-152BF94E3631}" type="pres">
      <dgm:prSet presAssocID="{7DDF3605-C5BB-4327-BF8F-322B4DA0FA5C}" presName="connectorText" presStyleLbl="sibTrans2D1" presStyleIdx="0" presStyleCnt="2"/>
      <dgm:spPr/>
    </dgm:pt>
    <dgm:pt modelId="{9D988F8B-ACA1-40D1-9C9B-4549514ECFA5}" type="pres">
      <dgm:prSet presAssocID="{4D5198F8-BFE0-4750-B93B-CD7C36F3BAD2}" presName="node" presStyleLbl="node1" presStyleIdx="1" presStyleCnt="3">
        <dgm:presLayoutVars>
          <dgm:bulletEnabled val="1"/>
        </dgm:presLayoutVars>
      </dgm:prSet>
      <dgm:spPr/>
    </dgm:pt>
    <dgm:pt modelId="{91DDA790-4922-4C0E-AC94-FDE83C3130F1}" type="pres">
      <dgm:prSet presAssocID="{09519510-9FDA-499C-B848-7D9FBA836A53}" presName="sibTrans" presStyleLbl="sibTrans2D1" presStyleIdx="1" presStyleCnt="2"/>
      <dgm:spPr/>
    </dgm:pt>
    <dgm:pt modelId="{8B7CC9A6-318F-4522-A832-35F18E20A42D}" type="pres">
      <dgm:prSet presAssocID="{09519510-9FDA-499C-B848-7D9FBA836A53}" presName="connectorText" presStyleLbl="sibTrans2D1" presStyleIdx="1" presStyleCnt="2"/>
      <dgm:spPr/>
    </dgm:pt>
    <dgm:pt modelId="{53104F60-CFC0-49D1-9992-C4A468D437AE}" type="pres">
      <dgm:prSet presAssocID="{9F1D50FE-26A5-410B-9861-910865AA5C29}" presName="node" presStyleLbl="node1" presStyleIdx="2" presStyleCnt="3">
        <dgm:presLayoutVars>
          <dgm:bulletEnabled val="1"/>
        </dgm:presLayoutVars>
      </dgm:prSet>
      <dgm:spPr/>
    </dgm:pt>
  </dgm:ptLst>
  <dgm:cxnLst>
    <dgm:cxn modelId="{DE45F003-0384-43D6-A2D1-96D42B88EA2F}" type="presOf" srcId="{09519510-9FDA-499C-B848-7D9FBA836A53}" destId="{91DDA790-4922-4C0E-AC94-FDE83C3130F1}" srcOrd="0" destOrd="0" presId="urn:microsoft.com/office/officeart/2005/8/layout/process1"/>
    <dgm:cxn modelId="{D782663C-EDEF-4A85-92D2-0EDE22EA60B4}" type="presOf" srcId="{09519510-9FDA-499C-B848-7D9FBA836A53}" destId="{8B7CC9A6-318F-4522-A832-35F18E20A42D}" srcOrd="1" destOrd="0" presId="urn:microsoft.com/office/officeart/2005/8/layout/process1"/>
    <dgm:cxn modelId="{17C5DA61-AB68-4939-86C3-1769AB6B451A}" type="presOf" srcId="{4D5198F8-BFE0-4750-B93B-CD7C36F3BAD2}" destId="{9D988F8B-ACA1-40D1-9C9B-4549514ECFA5}" srcOrd="0" destOrd="0" presId="urn:microsoft.com/office/officeart/2005/8/layout/process1"/>
    <dgm:cxn modelId="{BAD9CD63-3617-484A-9E5B-3681794797F0}" type="presOf" srcId="{7DDF3605-C5BB-4327-BF8F-322B4DA0FA5C}" destId="{06195EC2-9EBF-410A-B1AB-5B5B6A263959}" srcOrd="0" destOrd="0" presId="urn:microsoft.com/office/officeart/2005/8/layout/process1"/>
    <dgm:cxn modelId="{275C8F6B-BF39-4A86-ADFC-E97C3E3C1D02}" type="presOf" srcId="{9F1D50FE-26A5-410B-9861-910865AA5C29}" destId="{53104F60-CFC0-49D1-9992-C4A468D437AE}" srcOrd="0" destOrd="0" presId="urn:microsoft.com/office/officeart/2005/8/layout/process1"/>
    <dgm:cxn modelId="{9EACFC72-7DDF-4DC9-B5E7-57E7494905DD}" type="presOf" srcId="{9C1C3B0C-CF8D-44E7-82A1-72314FB79FE8}" destId="{4C0CC234-40F6-4606-BB0F-78D9FD6D5853}" srcOrd="0" destOrd="0" presId="urn:microsoft.com/office/officeart/2005/8/layout/process1"/>
    <dgm:cxn modelId="{C198B487-85C7-47E3-A8FA-D4475C5DB6C0}" type="presOf" srcId="{E28BE52D-E11F-4B73-8ECD-E6AF80625DBF}" destId="{A10041B0-357B-498B-87A8-DE5E9EB354FA}" srcOrd="0" destOrd="0" presId="urn:microsoft.com/office/officeart/2005/8/layout/process1"/>
    <dgm:cxn modelId="{8AC54EA0-F2B9-41D1-A51B-CE11EC0B30CF}" srcId="{E28BE52D-E11F-4B73-8ECD-E6AF80625DBF}" destId="{4D5198F8-BFE0-4750-B93B-CD7C36F3BAD2}" srcOrd="1" destOrd="0" parTransId="{917C507A-C87E-4051-9447-7408436147CD}" sibTransId="{09519510-9FDA-499C-B848-7D9FBA836A53}"/>
    <dgm:cxn modelId="{6A71D8BF-91D5-4430-ADA4-B2257B45CED4}" type="presOf" srcId="{7DDF3605-C5BB-4327-BF8F-322B4DA0FA5C}" destId="{778E8AE0-B1DB-4C2F-A898-152BF94E3631}" srcOrd="1" destOrd="0" presId="urn:microsoft.com/office/officeart/2005/8/layout/process1"/>
    <dgm:cxn modelId="{C72FA9DA-148D-4F49-8BCA-BC9EC33916EB}" srcId="{E28BE52D-E11F-4B73-8ECD-E6AF80625DBF}" destId="{9C1C3B0C-CF8D-44E7-82A1-72314FB79FE8}" srcOrd="0" destOrd="0" parTransId="{84A729D3-9B82-44BE-A73F-8EAA4D45E779}" sibTransId="{7DDF3605-C5BB-4327-BF8F-322B4DA0FA5C}"/>
    <dgm:cxn modelId="{C32ED0F3-3EA7-46CD-A1EA-D8711C0F43B3}" srcId="{E28BE52D-E11F-4B73-8ECD-E6AF80625DBF}" destId="{9F1D50FE-26A5-410B-9861-910865AA5C29}" srcOrd="2" destOrd="0" parTransId="{DC2FC8A3-ED03-4D60-BD5A-3CB5938BCAA3}" sibTransId="{9B0BEF63-6743-43B9-B2E1-7BAC551EF364}"/>
    <dgm:cxn modelId="{CD61F155-3504-4735-B643-040842E56220}" type="presParOf" srcId="{A10041B0-357B-498B-87A8-DE5E9EB354FA}" destId="{4C0CC234-40F6-4606-BB0F-78D9FD6D5853}" srcOrd="0" destOrd="0" presId="urn:microsoft.com/office/officeart/2005/8/layout/process1"/>
    <dgm:cxn modelId="{79A7F8C3-3655-43E3-BF79-2B13A7359EF4}" type="presParOf" srcId="{A10041B0-357B-498B-87A8-DE5E9EB354FA}" destId="{06195EC2-9EBF-410A-B1AB-5B5B6A263959}" srcOrd="1" destOrd="0" presId="urn:microsoft.com/office/officeart/2005/8/layout/process1"/>
    <dgm:cxn modelId="{7D96599B-2E81-4DD1-97AA-78BF98E94DC3}" type="presParOf" srcId="{06195EC2-9EBF-410A-B1AB-5B5B6A263959}" destId="{778E8AE0-B1DB-4C2F-A898-152BF94E3631}" srcOrd="0" destOrd="0" presId="urn:microsoft.com/office/officeart/2005/8/layout/process1"/>
    <dgm:cxn modelId="{BCCB747C-C98C-4D9C-A0D4-51BADBA3F32C}" type="presParOf" srcId="{A10041B0-357B-498B-87A8-DE5E9EB354FA}" destId="{9D988F8B-ACA1-40D1-9C9B-4549514ECFA5}" srcOrd="2" destOrd="0" presId="urn:microsoft.com/office/officeart/2005/8/layout/process1"/>
    <dgm:cxn modelId="{002BD8F0-ABB9-4F83-9843-D469D3CEF5EF}" type="presParOf" srcId="{A10041B0-357B-498B-87A8-DE5E9EB354FA}" destId="{91DDA790-4922-4C0E-AC94-FDE83C3130F1}" srcOrd="3" destOrd="0" presId="urn:microsoft.com/office/officeart/2005/8/layout/process1"/>
    <dgm:cxn modelId="{9EB87914-606E-4F8D-8371-025A74DC1D4F}" type="presParOf" srcId="{91DDA790-4922-4C0E-AC94-FDE83C3130F1}" destId="{8B7CC9A6-318F-4522-A832-35F18E20A42D}" srcOrd="0" destOrd="0" presId="urn:microsoft.com/office/officeart/2005/8/layout/process1"/>
    <dgm:cxn modelId="{92278AD2-8D2A-46A5-963F-C60F7A5D8783}" type="presParOf" srcId="{A10041B0-357B-498B-87A8-DE5E9EB354FA}" destId="{53104F60-CFC0-49D1-9992-C4A468D437A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CC234-40F6-4606-BB0F-78D9FD6D5853}">
      <dsp:nvSpPr>
        <dsp:cNvPr id="0" name=""/>
        <dsp:cNvSpPr/>
      </dsp:nvSpPr>
      <dsp:spPr>
        <a:xfrm>
          <a:off x="7286" y="2110260"/>
          <a:ext cx="2178002" cy="13068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Código </a:t>
          </a:r>
          <a:r>
            <a:rPr lang="pt-BR" sz="2800" kern="1200" dirty="0" err="1"/>
            <a:t>TypeScript</a:t>
          </a:r>
          <a:endParaRPr lang="pt-BR" sz="2800" kern="1200" dirty="0"/>
        </a:p>
      </dsp:txBody>
      <dsp:txXfrm>
        <a:off x="45561" y="2148535"/>
        <a:ext cx="2101452" cy="1230251"/>
      </dsp:txXfrm>
    </dsp:sp>
    <dsp:sp modelId="{06195EC2-9EBF-410A-B1AB-5B5B6A263959}">
      <dsp:nvSpPr>
        <dsp:cNvPr id="0" name=""/>
        <dsp:cNvSpPr/>
      </dsp:nvSpPr>
      <dsp:spPr>
        <a:xfrm>
          <a:off x="2403089" y="2493588"/>
          <a:ext cx="461736" cy="540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2403089" y="2601617"/>
        <a:ext cx="323215" cy="324086"/>
      </dsp:txXfrm>
    </dsp:sp>
    <dsp:sp modelId="{9D988F8B-ACA1-40D1-9C9B-4549514ECFA5}">
      <dsp:nvSpPr>
        <dsp:cNvPr id="0" name=""/>
        <dsp:cNvSpPr/>
      </dsp:nvSpPr>
      <dsp:spPr>
        <a:xfrm>
          <a:off x="3056490" y="2110260"/>
          <a:ext cx="2178002" cy="1306801"/>
        </a:xfrm>
        <a:prstGeom prst="roundRect">
          <a:avLst>
            <a:gd name="adj" fmla="val 10000"/>
          </a:avLst>
        </a:prstGeom>
        <a:solidFill>
          <a:schemeClr val="accent3">
            <a:hueOff val="-5096635"/>
            <a:satOff val="0"/>
            <a:lumOff val="-981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Compilador </a:t>
          </a:r>
          <a:r>
            <a:rPr lang="pt-BR" sz="2800" kern="1200" dirty="0" err="1"/>
            <a:t>tsc</a:t>
          </a:r>
          <a:endParaRPr lang="pt-BR" sz="2800" kern="1200" dirty="0"/>
        </a:p>
      </dsp:txBody>
      <dsp:txXfrm>
        <a:off x="3094765" y="2148535"/>
        <a:ext cx="2101452" cy="1230251"/>
      </dsp:txXfrm>
    </dsp:sp>
    <dsp:sp modelId="{91DDA790-4922-4C0E-AC94-FDE83C3130F1}">
      <dsp:nvSpPr>
        <dsp:cNvPr id="0" name=""/>
        <dsp:cNvSpPr/>
      </dsp:nvSpPr>
      <dsp:spPr>
        <a:xfrm>
          <a:off x="5452292" y="2493588"/>
          <a:ext cx="461736" cy="540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0193270"/>
            <a:satOff val="0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5452292" y="2601617"/>
        <a:ext cx="323215" cy="324086"/>
      </dsp:txXfrm>
    </dsp:sp>
    <dsp:sp modelId="{53104F60-CFC0-49D1-9992-C4A468D437AE}">
      <dsp:nvSpPr>
        <dsp:cNvPr id="0" name=""/>
        <dsp:cNvSpPr/>
      </dsp:nvSpPr>
      <dsp:spPr>
        <a:xfrm>
          <a:off x="6105693" y="2110260"/>
          <a:ext cx="2178002" cy="1306801"/>
        </a:xfrm>
        <a:prstGeom prst="roundRect">
          <a:avLst>
            <a:gd name="adj" fmla="val 10000"/>
          </a:avLst>
        </a:prstGeom>
        <a:solidFill>
          <a:schemeClr val="accent3">
            <a:hueOff val="-10193270"/>
            <a:satOff val="0"/>
            <a:lumOff val="-1961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Código </a:t>
          </a:r>
          <a:r>
            <a:rPr lang="pt-BR" sz="2800" kern="1200" dirty="0" err="1"/>
            <a:t>JavaScript</a:t>
          </a:r>
          <a:endParaRPr lang="pt-BR" sz="2800" kern="1200" dirty="0"/>
        </a:p>
      </dsp:txBody>
      <dsp:txXfrm>
        <a:off x="6143968" y="2148535"/>
        <a:ext cx="2101452" cy="1230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pPr/>
              <a:t>10/29/2023 7:33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pPr/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pPr/>
              <a:t>10/29/2023 7:33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563" y="4716462"/>
            <a:ext cx="15517065" cy="22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4437" y="2125662"/>
            <a:ext cx="5534188" cy="41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ed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563" y="4708524"/>
            <a:ext cx="15517065" cy="22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365760" y="6292888"/>
            <a:ext cx="1170432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00" baseline="0" dirty="0">
                <a:solidFill>
                  <a:schemeClr val="bg1"/>
                </a:soli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563" y="4716462"/>
            <a:ext cx="15517065" cy="2278063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563" y="4716462"/>
            <a:ext cx="15517065" cy="22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ed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563" y="4708524"/>
            <a:ext cx="15517065" cy="2278063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563" y="4708524"/>
            <a:ext cx="15517065" cy="22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563" y="4716462"/>
            <a:ext cx="15517065" cy="2278063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563" y="4716462"/>
            <a:ext cx="15517065" cy="22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494078"/>
            <a:ext cx="12436475" cy="255769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4494078"/>
            <a:ext cx="12436475" cy="25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ed 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494078"/>
            <a:ext cx="12436475" cy="2557690"/>
          </a:xfrm>
          <a:prstGeom prst="rect">
            <a:avLst/>
          </a:prstGeom>
        </p:spPr>
      </p:pic>
      <p:pic>
        <p:nvPicPr>
          <p:cNvPr id="10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4494078"/>
            <a:ext cx="12436475" cy="25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8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563" y="4716462"/>
            <a:ext cx="15517065" cy="22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4494078"/>
            <a:ext cx="12436475" cy="25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  <p:pic>
        <p:nvPicPr>
          <p:cNvPr id="5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  <p:pic>
        <p:nvPicPr>
          <p:cNvPr id="5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437" y="2125662"/>
            <a:ext cx="5534188" cy="4155496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4437" y="2125662"/>
            <a:ext cx="5534188" cy="41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  <p:pic>
        <p:nvPicPr>
          <p:cNvPr id="4" name="Picture 14" descr="Z:\03 - ATIVIDADES CI - GERAL\Comunicação\Logotipos\CI\Versão atual\Microsoft Innovation Center-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7037" y="3192462"/>
            <a:ext cx="390631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Z:\03 - ATIVIDADES CI - GERAL\Comunicação\Logotipos\PUCRS\Brasão PUCRS - Origin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4037" y="2582862"/>
            <a:ext cx="101161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Z:\03 - ATIVIDADES CI - GERAL\Comunicação\Logotipos\Inovapuc\Aplicação Origin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28037" y="2659062"/>
            <a:ext cx="1905000" cy="1687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365760" y="6292888"/>
            <a:ext cx="1170432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00" baseline="0" dirty="0">
                <a:solidFill>
                  <a:schemeClr val="bg1"/>
                </a:soli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24" y="280105"/>
            <a:ext cx="11192828" cy="116575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824" y="1632056"/>
            <a:ext cx="11192828" cy="46160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89"/>
            <a:ext cx="2901844" cy="372394"/>
          </a:xfrm>
          <a:prstGeom prst="rect">
            <a:avLst/>
          </a:prstGeom>
        </p:spPr>
        <p:txBody>
          <a:bodyPr lIns="111026" tIns="55513" rIns="111026" bIns="55513"/>
          <a:lstStyle>
            <a:lvl1pPr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89"/>
            <a:ext cx="3938217" cy="372394"/>
          </a:xfrm>
          <a:prstGeom prst="rect">
            <a:avLst/>
          </a:prstGeom>
        </p:spPr>
        <p:txBody>
          <a:bodyPr lIns="111026" tIns="55513" rIns="111026" bIns="55513"/>
          <a:lstStyle>
            <a:lvl1pPr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7" y="6482889"/>
            <a:ext cx="2901844" cy="372394"/>
          </a:xfrm>
          <a:prstGeom prst="rect">
            <a:avLst/>
          </a:prstGeom>
        </p:spPr>
        <p:txBody>
          <a:bodyPr lIns="111026" tIns="55513" rIns="111026" bIns="55513"/>
          <a:lstStyle>
            <a:lvl1pPr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DFE96607-F1B6-4EDD-9A3E-58B46BE569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ed 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4494078"/>
            <a:ext cx="12436475" cy="25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8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3" r:id="rId2"/>
    <p:sldLayoutId id="2147484204" r:id="rId3"/>
    <p:sldLayoutId id="2147484206" r:id="rId4"/>
    <p:sldLayoutId id="2147484205" r:id="rId5"/>
    <p:sldLayoutId id="2147484197" r:id="rId6"/>
    <p:sldLayoutId id="2147484087" r:id="rId7"/>
    <p:sldLayoutId id="2147484098" r:id="rId8"/>
    <p:sldLayoutId id="2147484086" r:id="rId9"/>
    <p:sldLayoutId id="2147484099" r:id="rId10"/>
    <p:sldLayoutId id="2147484106" r:id="rId11"/>
    <p:sldLayoutId id="2147484092" r:id="rId12"/>
    <p:sldLayoutId id="2147484196" r:id="rId13"/>
    <p:sldLayoutId id="2147484201" r:id="rId14"/>
    <p:sldLayoutId id="2147484198" r:id="rId15"/>
    <p:sldLayoutId id="2147484202" r:id="rId16"/>
    <p:sldLayoutId id="2147484199" r:id="rId17"/>
    <p:sldLayoutId id="2147484200" r:id="rId18"/>
    <p:sldLayoutId id="2147484130" r:id="rId19"/>
    <p:sldLayoutId id="2147484093" r:id="rId20"/>
    <p:sldLayoutId id="2147484127" r:id="rId21"/>
    <p:sldLayoutId id="2147484094" r:id="rId22"/>
    <p:sldLayoutId id="2147484195" r:id="rId23"/>
    <p:sldLayoutId id="2147484096" r:id="rId2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  <p:sldLayoutId id="2147484219" r:id="rId12"/>
    <p:sldLayoutId id="2147484220" r:id="rId13"/>
    <p:sldLayoutId id="2147484221" r:id="rId14"/>
    <p:sldLayoutId id="2147484222" r:id="rId15"/>
    <p:sldLayoutId id="2147484223" r:id="rId16"/>
    <p:sldLayoutId id="2147484224" r:id="rId17"/>
    <p:sldLayoutId id="2147484225" r:id="rId18"/>
    <p:sldLayoutId id="2147484226" r:id="rId19"/>
    <p:sldLayoutId id="2147484227" r:id="rId20"/>
    <p:sldLayoutId id="2147484228" r:id="rId21"/>
    <p:sldLayoutId id="2147484229" r:id="rId22"/>
    <p:sldLayoutId id="2147484230" r:id="rId23"/>
    <p:sldLayoutId id="2147484231" r:id="rId24"/>
    <p:sldLayoutId id="2147484232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Strict_mode" TargetMode="Externa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tsconfig" TargetMode="External"/><Relationship Id="rId2" Type="http://schemas.openxmlformats.org/officeDocument/2006/relationships/hyperlink" Target="https://www.typescriptlang.org/docs/handbook/tsconfig-json.html" TargetMode="External"/><Relationship Id="rId1" Type="http://schemas.openxmlformats.org/officeDocument/2006/relationships/slideLayout" Target="../slideLayouts/slideLayout32.xml"/><Relationship Id="rId4" Type="http://schemas.openxmlformats.org/officeDocument/2006/relationships/hyperlink" Target="https://www.typescriptlang.org/docs/handbook/compiler-options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ma-international.org/publications/standards/Ecma-402.htm" TargetMode="External"/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c39.es/ecma262/" TargetMode="External"/><Relationship Id="rId2" Type="http://schemas.openxmlformats.org/officeDocument/2006/relationships/hyperlink" Target="https://www.ecma-international.org/publications-and-standards/standards/ecma-262/" TargetMode="External"/><Relationship Id="rId1" Type="http://schemas.openxmlformats.org/officeDocument/2006/relationships/slideLayout" Target="../slideLayouts/slideLayout3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" TargetMode="External"/><Relationship Id="rId2" Type="http://schemas.openxmlformats.org/officeDocument/2006/relationships/hyperlink" Target="https://compat-table.github.io/compat-table/" TargetMode="External"/><Relationship Id="rId1" Type="http://schemas.openxmlformats.org/officeDocument/2006/relationships/slideLayout" Target="../slideLayouts/slideLayout3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" TargetMode="External"/><Relationship Id="rId1" Type="http://schemas.openxmlformats.org/officeDocument/2006/relationships/slideLayout" Target="../slideLayouts/slideLayout3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ma-international.org/ecma-262/7.0/index.html" TargetMode="External"/><Relationship Id="rId1" Type="http://schemas.openxmlformats.org/officeDocument/2006/relationships/slideLayout" Target="../slideLayouts/slideLayout3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50837" y="3192462"/>
            <a:ext cx="11506200" cy="914400"/>
          </a:xfrm>
        </p:spPr>
        <p:txBody>
          <a:bodyPr/>
          <a:lstStyle/>
          <a:p>
            <a:r>
              <a:rPr lang="pt-BR" dirty="0" err="1">
                <a:latin typeface="Segoe UI"/>
                <a:cs typeface="Segoe UI"/>
              </a:rPr>
              <a:t>JavaScript</a:t>
            </a:r>
            <a:r>
              <a:rPr lang="pt-BR" dirty="0">
                <a:latin typeface="Segoe UI"/>
                <a:cs typeface="Segoe UI"/>
              </a:rPr>
              <a:t> e </a:t>
            </a:r>
            <a:r>
              <a:rPr lang="pt-BR" dirty="0" err="1">
                <a:latin typeface="Segoe UI"/>
                <a:cs typeface="Segoe UI"/>
              </a:rPr>
              <a:t>TypeScript</a:t>
            </a:r>
            <a:endParaRPr lang="pt-BR" dirty="0">
              <a:latin typeface="Segoe UI"/>
              <a:cs typeface="Segoe UI"/>
            </a:endParaRPr>
          </a:p>
          <a:p>
            <a:r>
              <a:rPr lang="pt-BR" dirty="0">
                <a:latin typeface="Segoe UI"/>
                <a:cs typeface="Segoe UI"/>
              </a:rPr>
              <a:t>Instrutor: Júlio Pereira Machado (julio.machado@pucrs.br)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DBStart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734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93837" y="1516062"/>
            <a:ext cx="10134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2400" dirty="0">
                <a:solidFill>
                  <a:srgbClr val="8231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!DOCTYPE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CF48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2400" dirty="0">
                <a:solidFill>
                  <a:srgbClr val="8231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CF48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="en"&gt;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altLang="en-US" sz="2400" dirty="0">
                <a:solidFill>
                  <a:srgbClr val="8231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2400" dirty="0">
                <a:solidFill>
                  <a:srgbClr val="8231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CF48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lang="en-US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="utf-8"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2400" dirty="0">
                <a:solidFill>
                  <a:srgbClr val="8231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en-US" sz="2400" dirty="0">
                <a:solidFill>
                  <a:srgbClr val="8231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altLang="en-US" sz="2400" dirty="0">
                <a:solidFill>
                  <a:srgbClr val="8231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altLang="en-US" sz="2400" dirty="0">
                <a:solidFill>
                  <a:srgbClr val="8231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2400" dirty="0">
                <a:solidFill>
                  <a:srgbClr val="8231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a boring website!</a:t>
            </a:r>
            <a:r>
              <a:rPr lang="en-US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2400" dirty="0">
                <a:solidFill>
                  <a:srgbClr val="8231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2400" dirty="0">
                <a:solidFill>
                  <a:srgbClr val="8231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8231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2400" dirty="0">
                <a:solidFill>
                  <a:srgbClr val="8231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2400" dirty="0">
                <a:solidFill>
                  <a:srgbClr val="8231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2400" dirty="0">
                <a:solidFill>
                  <a:srgbClr val="8231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417637" y="4716462"/>
            <a:ext cx="640080" cy="635103"/>
          </a:xfrm>
          <a:prstGeom prst="ellipse">
            <a:avLst/>
          </a:prstGeom>
          <a:solidFill>
            <a:srgbClr val="FEB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/>
                <a:cs typeface="Consola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17916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Estrito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319472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Modo estrito é o modo de execução restrito do </a:t>
            </a:r>
            <a:r>
              <a:rPr lang="pt-BR" dirty="0" err="1"/>
              <a:t>JavaScript</a:t>
            </a: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dirty="0"/>
              <a:t>Tornam explícitos erros “silenciosos” do </a:t>
            </a:r>
            <a:r>
              <a:rPr lang="pt-BR" dirty="0" err="1"/>
              <a:t>JavaScrip</a:t>
            </a:r>
            <a:r>
              <a:rPr lang="pt-BR" dirty="0"/>
              <a:t> “normal”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Aplica correções semânticas que permite otimização de código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Proibi certas construções sintáticas</a:t>
            </a:r>
          </a:p>
          <a:p>
            <a:pPr lvl="1">
              <a:buFont typeface="Arial" pitchFamily="34" charset="0"/>
              <a:buChar char="•"/>
            </a:pPr>
            <a:r>
              <a:rPr lang="pt-BR" dirty="0">
                <a:hlinkClick r:id="rId2"/>
              </a:rPr>
              <a:t>https://developer.mozilla.org/en-US/docs/Web/JavaScript/Reference/Strict_mode</a:t>
            </a:r>
            <a:r>
              <a:rPr lang="pt-BR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Habilita-se através do comando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"use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strict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";</a:t>
            </a:r>
            <a:r>
              <a:rPr lang="pt-BR" dirty="0">
                <a:cs typeface="Consolas" pitchFamily="49" charset="0"/>
              </a:rPr>
              <a:t> como primeira linha do script</a:t>
            </a:r>
          </a:p>
          <a:p>
            <a:pPr lvl="1">
              <a:buFont typeface="Arial" pitchFamily="34" charset="0"/>
              <a:buChar char="•"/>
            </a:pPr>
            <a:r>
              <a:rPr lang="pt-BR" dirty="0">
                <a:cs typeface="Consolas" pitchFamily="49" charset="0"/>
              </a:rPr>
              <a:t>Observação: módulos são por padrão “</a:t>
            </a:r>
            <a:r>
              <a:rPr lang="pt-BR" dirty="0" err="1">
                <a:cs typeface="Consolas" pitchFamily="49" charset="0"/>
              </a:rPr>
              <a:t>strict</a:t>
            </a:r>
            <a:r>
              <a:rPr lang="pt-BR" dirty="0">
                <a:cs typeface="Consolas" pitchFamily="49" charset="0"/>
              </a:rPr>
              <a:t>”, então não necessitam de configuração explícita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097280"/>
            <a:ext cx="7315200" cy="1200329"/>
          </a:xfrm>
        </p:spPr>
        <p:txBody>
          <a:bodyPr/>
          <a:lstStyle/>
          <a:p>
            <a:r>
              <a:rPr lang="en-US" dirty="0"/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3281078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TypeScript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3911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Superconjunto da linguagem </a:t>
            </a:r>
            <a:r>
              <a:rPr lang="pt-BR" dirty="0" err="1"/>
              <a:t>JavaScript</a:t>
            </a:r>
            <a:endParaRPr lang="pt-BR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 err="1"/>
              <a:t>JavaScript</a:t>
            </a:r>
            <a:r>
              <a:rPr lang="pt-BR" dirty="0"/>
              <a:t> + Sistema de tipos + Analisador estático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Código aberto</a:t>
            </a:r>
          </a:p>
        </p:txBody>
      </p:sp>
      <p:sp>
        <p:nvSpPr>
          <p:cNvPr id="5" name="Retângulo 4">
            <a:hlinkClick r:id="rId2"/>
          </p:cNvPr>
          <p:cNvSpPr/>
          <p:nvPr/>
        </p:nvSpPr>
        <p:spPr>
          <a:xfrm>
            <a:off x="54165" y="3261348"/>
            <a:ext cx="12028349" cy="1127773"/>
          </a:xfrm>
          <a:prstGeom prst="rect">
            <a:avLst/>
          </a:prstGeom>
          <a:noFill/>
        </p:spPr>
        <p:txBody>
          <a:bodyPr wrap="none" lIns="111026" tIns="55513" rIns="111026" bIns="55513">
            <a:spAutoFit/>
          </a:bodyPr>
          <a:lstStyle/>
          <a:p>
            <a:pPr algn="ctr"/>
            <a:r>
              <a:rPr lang="pt-BR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https://www.typescriptlang.org/</a:t>
            </a:r>
          </a:p>
        </p:txBody>
      </p:sp>
      <p:pic>
        <p:nvPicPr>
          <p:cNvPr id="2050" name="Picture 2" descr="Resultado de imagem para typescript">
            <a:extLst>
              <a:ext uri="{FF2B5EF4-FFF2-40B4-BE49-F238E27FC236}">
                <a16:creationId xmlns:a16="http://schemas.microsoft.com/office/drawing/2014/main" id="{9D0E36FC-2D9F-41E4-AA21-DF7AC26AE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017" y="365760"/>
            <a:ext cx="2278063" cy="227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15814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0E892-C626-4EFA-94B2-0F05AE0F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TypeScript</a:t>
            </a:r>
            <a:endParaRPr lang="pt-BR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2A362533-363B-4225-835D-24E76565D22B}"/>
              </a:ext>
            </a:extLst>
          </p:cNvPr>
          <p:cNvGraphicFramePr/>
          <p:nvPr/>
        </p:nvGraphicFramePr>
        <p:xfrm>
          <a:off x="2072746" y="733601"/>
          <a:ext cx="8290983" cy="5527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165853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TypeScript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599"/>
            <a:ext cx="11704320" cy="234218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Compilador </a:t>
            </a:r>
            <a:r>
              <a:rPr lang="pt-BR" dirty="0" err="1"/>
              <a:t>tsc</a:t>
            </a:r>
            <a:r>
              <a:rPr lang="pt-BR" dirty="0"/>
              <a:t> pode ser configurado via arquivo de configuração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Arquivo </a:t>
            </a:r>
            <a:r>
              <a:rPr lang="pt-BR" dirty="0" err="1"/>
              <a:t>tsconfig.json</a:t>
            </a:r>
            <a:endParaRPr lang="pt-BR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Documentação oficial:</a:t>
            </a:r>
          </a:p>
          <a:p>
            <a:pPr marL="914400" lvl="2" indent="-457200">
              <a:buFont typeface="Arial" panose="020B0604020202020204" pitchFamily="34" charset="0"/>
              <a:buChar char="•"/>
            </a:pPr>
            <a:r>
              <a:rPr lang="pt-BR" dirty="0">
                <a:hlinkClick r:id="rId2"/>
              </a:rPr>
              <a:t>https://www.typescriptlang.org/docs/handbook/tsconfig-json.html</a:t>
            </a:r>
            <a:endParaRPr lang="pt-BR" dirty="0"/>
          </a:p>
          <a:p>
            <a:pPr marL="914400" lvl="2" indent="-457200">
              <a:buFont typeface="Arial" panose="020B0604020202020204" pitchFamily="34" charset="0"/>
              <a:buChar char="•"/>
            </a:pPr>
            <a:r>
              <a:rPr lang="pt-BR" dirty="0">
                <a:hlinkClick r:id="rId3"/>
              </a:rPr>
              <a:t>https://www.typescriptlang.org/tsconfig</a:t>
            </a:r>
            <a:r>
              <a:rPr lang="pt-BR" dirty="0"/>
              <a:t> </a:t>
            </a:r>
          </a:p>
          <a:p>
            <a:pPr marL="914400" lvl="2" indent="-457200">
              <a:buFont typeface="Arial" panose="020B0604020202020204" pitchFamily="34" charset="0"/>
              <a:buChar char="•"/>
            </a:pPr>
            <a:r>
              <a:rPr lang="pt-BR" dirty="0">
                <a:hlinkClick r:id="rId4"/>
              </a:rPr>
              <a:t>https://www.typescriptlang.org/docs/handbook/compiler-options.html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76838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923330"/>
          </a:xfrm>
        </p:spPr>
        <p:txBody>
          <a:bodyPr/>
          <a:lstStyle/>
          <a:p>
            <a:r>
              <a:rPr lang="pt-BR" sz="4800" dirty="0"/>
              <a:t>Laboratório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03237" y="1897062"/>
            <a:ext cx="11658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Abra as instruções do </a:t>
            </a:r>
            <a:r>
              <a:rPr lang="pt-BR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arquivo Lab00_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Ambiente</a:t>
            </a:r>
          </a:p>
        </p:txBody>
      </p:sp>
    </p:spTree>
    <p:extLst>
      <p:ext uri="{BB962C8B-B14F-4D97-AF65-F5344CB8AC3E}">
        <p14:creationId xmlns:p14="http://schemas.microsoft.com/office/powerpoint/2010/main" val="77314068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923330"/>
          </a:xfrm>
        </p:spPr>
        <p:txBody>
          <a:bodyPr/>
          <a:lstStyle/>
          <a:p>
            <a:r>
              <a:rPr lang="pt-BR" sz="4800" dirty="0"/>
              <a:t>Laboratório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03237" y="1897062"/>
            <a:ext cx="11658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Abra as instruções do arquivo Lab01_TypeScript_Node</a:t>
            </a:r>
          </a:p>
        </p:txBody>
      </p:sp>
    </p:spTree>
    <p:extLst>
      <p:ext uri="{BB962C8B-B14F-4D97-AF65-F5344CB8AC3E}">
        <p14:creationId xmlns:p14="http://schemas.microsoft.com/office/powerpoint/2010/main" val="190502906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097280"/>
            <a:ext cx="7315200" cy="3176254"/>
          </a:xfrm>
        </p:spPr>
        <p:txBody>
          <a:bodyPr/>
          <a:lstStyle/>
          <a:p>
            <a:r>
              <a:rPr lang="en-US" dirty="0" err="1"/>
              <a:t>Variáveis</a:t>
            </a:r>
            <a:r>
              <a:rPr lang="en-US" dirty="0"/>
              <a:t>, </a:t>
            </a:r>
            <a:r>
              <a:rPr lang="en-US" dirty="0" err="1"/>
              <a:t>Tipos</a:t>
            </a:r>
            <a:r>
              <a:rPr lang="en-US" dirty="0"/>
              <a:t> de Dados, </a:t>
            </a:r>
            <a:r>
              <a:rPr lang="en-US" dirty="0" err="1"/>
              <a:t>Operadores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6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4047262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pt-BR" dirty="0"/>
              <a:t>Variáveis são definidas através da palavra-chave </a:t>
            </a:r>
            <a:r>
              <a:rPr lang="pt-BR" dirty="0">
                <a:latin typeface="Consolas"/>
                <a:cs typeface="Consolas"/>
              </a:rPr>
              <a:t>var</a:t>
            </a:r>
            <a:r>
              <a:rPr lang="pt-BR" dirty="0"/>
              <a:t> ou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let</a:t>
            </a:r>
            <a:r>
              <a:rPr lang="pt-BR" dirty="0"/>
              <a:t> seguida do nome que se deseja e do tipo associado</a:t>
            </a:r>
          </a:p>
          <a:p>
            <a:pPr marL="685800" lvl="1" indent="-457200">
              <a:buFont typeface="Arial"/>
              <a:buChar char="•"/>
            </a:pPr>
            <a:r>
              <a:rPr lang="pt-BR" dirty="0">
                <a:cs typeface="Consolas"/>
              </a:rPr>
              <a:t>Não são totalmente equivalentes</a:t>
            </a:r>
          </a:p>
          <a:p>
            <a:pPr marL="685800" lvl="1" indent="-457200">
              <a:buFont typeface="Arial"/>
              <a:buChar char="•"/>
            </a:pPr>
            <a:r>
              <a:rPr lang="pt-BR" dirty="0">
                <a:cs typeface="Consolas"/>
              </a:rPr>
              <a:t>Var é uma construção “mais antiga”</a:t>
            </a:r>
          </a:p>
          <a:p>
            <a:pPr marL="914400" lvl="2" indent="-457200">
              <a:buFont typeface="Arial"/>
              <a:buChar char="•"/>
            </a:pPr>
            <a:r>
              <a:rPr lang="pt-BR" dirty="0">
                <a:cs typeface="Consolas"/>
              </a:rPr>
              <a:t>Não possui escopo de bloco (pode ser referenciada fora do bloco de declaração)</a:t>
            </a:r>
          </a:p>
          <a:p>
            <a:pPr marL="685800" lvl="1" indent="-457200">
              <a:buFont typeface="Arial"/>
              <a:buChar char="•"/>
            </a:pPr>
            <a:r>
              <a:rPr lang="pt-BR" dirty="0">
                <a:cs typeface="Consolas"/>
              </a:rPr>
              <a:t>Let é uma construção “mais nova”</a:t>
            </a:r>
          </a:p>
          <a:p>
            <a:pPr marL="914400" lvl="2" indent="-457200">
              <a:buFont typeface="Arial"/>
              <a:buChar char="•"/>
            </a:pPr>
            <a:r>
              <a:rPr lang="pt-BR" dirty="0">
                <a:cs typeface="Consolas"/>
              </a:rPr>
              <a:t>Possui escopo de bloco</a:t>
            </a:r>
          </a:p>
          <a:p>
            <a:pPr marL="457200" indent="-457200">
              <a:buFont typeface="Arial"/>
              <a:buChar char="•"/>
            </a:pPr>
            <a:r>
              <a:rPr lang="pt-BR" dirty="0">
                <a:cs typeface="Consolas"/>
              </a:rPr>
              <a:t>Cuidado! Variáveis declaradas fora do escopo de uma função são chamadas de variáveis globais e podem ser acessadas de qualquer ponto do script</a:t>
            </a:r>
          </a:p>
          <a:p>
            <a:pPr marL="685800" lvl="1" indent="-457200">
              <a:buFont typeface="Arial"/>
              <a:buChar char="•"/>
            </a:pPr>
            <a:r>
              <a:rPr lang="pt-BR" dirty="0">
                <a:cs typeface="Consolas"/>
              </a:rPr>
              <a:t>Seu uso não é recomendado</a:t>
            </a:r>
          </a:p>
        </p:txBody>
      </p:sp>
    </p:spTree>
    <p:extLst>
      <p:ext uri="{BB962C8B-B14F-4D97-AF65-F5344CB8AC3E}">
        <p14:creationId xmlns:p14="http://schemas.microsoft.com/office/powerpoint/2010/main" val="22720109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097280"/>
            <a:ext cx="7315200" cy="1200329"/>
          </a:xfrm>
        </p:spPr>
        <p:txBody>
          <a:bodyPr/>
          <a:lstStyle/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Variáveis</a:t>
            </a:r>
            <a:endParaRPr lang="en-US" dirty="0"/>
          </a:p>
        </p:txBody>
      </p:sp>
      <p:grpSp>
        <p:nvGrpSpPr>
          <p:cNvPr id="3" name="Group 20"/>
          <p:cNvGrpSpPr/>
          <p:nvPr/>
        </p:nvGrpSpPr>
        <p:grpSpPr>
          <a:xfrm>
            <a:off x="1341437" y="1516062"/>
            <a:ext cx="10058400" cy="2312866"/>
            <a:chOff x="1494118" y="1957291"/>
            <a:chExt cx="8356209" cy="2312866"/>
          </a:xfrm>
        </p:grpSpPr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1494118" y="1957291"/>
              <a:ext cx="8356209" cy="10160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4800" dirty="0">
                  <a:solidFill>
                    <a:srgbClr val="4F76AC"/>
                  </a:solidFill>
                  <a:latin typeface="Consolas"/>
                  <a:cs typeface="Consolas"/>
                </a:rPr>
                <a:t>var</a:t>
              </a:r>
              <a:r>
                <a:rPr lang="en-US" altLang="en-US" sz="4800" dirty="0">
                  <a:solidFill>
                    <a:srgbClr val="000000"/>
                  </a:solidFill>
                  <a:latin typeface="Consolas"/>
                  <a:cs typeface="Consolas"/>
                </a:rPr>
                <a:t> </a:t>
              </a:r>
              <a:r>
                <a:rPr lang="en-US" sz="4800" dirty="0">
                  <a:latin typeface="Consolas"/>
                  <a:cs typeface="Consolas"/>
                </a:rPr>
                <a:t>height: number = 6;</a:t>
              </a:r>
            </a:p>
          </p:txBody>
        </p:sp>
        <p:cxnSp>
          <p:nvCxnSpPr>
            <p:cNvPr id="23" name="Elbow Connector 22"/>
            <p:cNvCxnSpPr/>
            <p:nvPr/>
          </p:nvCxnSpPr>
          <p:spPr>
            <a:xfrm rot="5400000">
              <a:off x="2468075" y="2801473"/>
              <a:ext cx="597648" cy="493059"/>
            </a:xfrm>
            <a:prstGeom prst="bentConnector3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5400000">
              <a:off x="3917579" y="2801474"/>
              <a:ext cx="597648" cy="493059"/>
            </a:xfrm>
            <a:prstGeom prst="bentConnector3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6200000" flipH="1">
              <a:off x="8255975" y="2808200"/>
              <a:ext cx="597651" cy="479608"/>
            </a:xfrm>
            <a:prstGeom prst="bentConnector3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494118" y="3346828"/>
              <a:ext cx="1519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palavra-chave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57285" y="3346828"/>
              <a:ext cx="1225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nome</a:t>
              </a:r>
              <a:r>
                <a:rPr lang="en-US" dirty="0"/>
                <a:t> </a:t>
              </a:r>
              <a:r>
                <a:rPr lang="en-US" dirty="0" err="1"/>
                <a:t>da</a:t>
              </a:r>
              <a:r>
                <a:rPr lang="en-US" dirty="0"/>
                <a:t> </a:t>
              </a:r>
              <a:r>
                <a:rPr lang="en-US" dirty="0" err="1"/>
                <a:t>variável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182019" y="3346827"/>
              <a:ext cx="1225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valor </a:t>
              </a:r>
              <a:r>
                <a:rPr lang="en-US" dirty="0" err="1"/>
                <a:t>da</a:t>
              </a:r>
              <a:r>
                <a:rPr lang="en-US" dirty="0"/>
                <a:t> </a:t>
              </a:r>
              <a:r>
                <a:rPr lang="en-US" dirty="0" err="1"/>
                <a:t>variável</a:t>
              </a:r>
              <a:endParaRPr lang="en-US" dirty="0"/>
            </a:p>
          </p:txBody>
        </p:sp>
        <p:cxnSp>
          <p:nvCxnSpPr>
            <p:cNvPr id="29" name="Elbow Connector 28"/>
            <p:cNvCxnSpPr/>
            <p:nvPr/>
          </p:nvCxnSpPr>
          <p:spPr>
            <a:xfrm rot="5400000">
              <a:off x="7166226" y="2801473"/>
              <a:ext cx="597648" cy="493059"/>
            </a:xfrm>
            <a:prstGeom prst="bentConnector3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556628" y="3346827"/>
              <a:ext cx="13312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operador</a:t>
              </a:r>
              <a:r>
                <a:rPr lang="en-US" dirty="0"/>
                <a:t> de </a:t>
              </a:r>
              <a:r>
                <a:rPr lang="en-US" dirty="0" err="1"/>
                <a:t>atribuição</a:t>
              </a:r>
              <a:endParaRPr lang="en-US" dirty="0"/>
            </a:p>
          </p:txBody>
        </p:sp>
      </p:grpSp>
      <p:grpSp>
        <p:nvGrpSpPr>
          <p:cNvPr id="13" name="Group 20"/>
          <p:cNvGrpSpPr/>
          <p:nvPr/>
        </p:nvGrpSpPr>
        <p:grpSpPr>
          <a:xfrm>
            <a:off x="1341437" y="3954462"/>
            <a:ext cx="9829799" cy="2312866"/>
            <a:chOff x="1494118" y="1957291"/>
            <a:chExt cx="6429846" cy="2312866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1494118" y="1957291"/>
              <a:ext cx="6230471" cy="10160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4800" dirty="0">
                  <a:solidFill>
                    <a:srgbClr val="4F76AC"/>
                  </a:solidFill>
                  <a:latin typeface="Consolas"/>
                  <a:cs typeface="Consolas"/>
                </a:rPr>
                <a:t>let</a:t>
              </a:r>
              <a:r>
                <a:rPr lang="en-US" altLang="en-US" sz="4800" dirty="0">
                  <a:solidFill>
                    <a:srgbClr val="000000"/>
                  </a:solidFill>
                  <a:latin typeface="Consolas"/>
                  <a:cs typeface="Consolas"/>
                </a:rPr>
                <a:t> </a:t>
              </a:r>
              <a:r>
                <a:rPr lang="en-US" sz="4800" dirty="0">
                  <a:latin typeface="Consolas"/>
                  <a:cs typeface="Consolas"/>
                </a:rPr>
                <a:t>height: number = 6;</a:t>
              </a:r>
            </a:p>
          </p:txBody>
        </p:sp>
        <p:cxnSp>
          <p:nvCxnSpPr>
            <p:cNvPr id="15" name="Elbow Connector 22"/>
            <p:cNvCxnSpPr/>
            <p:nvPr/>
          </p:nvCxnSpPr>
          <p:spPr>
            <a:xfrm rot="5400000">
              <a:off x="2061885" y="2801473"/>
              <a:ext cx="597648" cy="493059"/>
            </a:xfrm>
            <a:prstGeom prst="bentConnector3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23"/>
            <p:cNvCxnSpPr/>
            <p:nvPr/>
          </p:nvCxnSpPr>
          <p:spPr>
            <a:xfrm rot="5400000">
              <a:off x="3221734" y="2801474"/>
              <a:ext cx="597648" cy="493059"/>
            </a:xfrm>
            <a:prstGeom prst="bentConnector3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24"/>
            <p:cNvCxnSpPr/>
            <p:nvPr/>
          </p:nvCxnSpPr>
          <p:spPr>
            <a:xfrm rot="16200000" flipH="1">
              <a:off x="6772747" y="2808200"/>
              <a:ext cx="597651" cy="479608"/>
            </a:xfrm>
            <a:prstGeom prst="bentConnector3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25"/>
            <p:cNvSpPr txBox="1"/>
            <p:nvPr/>
          </p:nvSpPr>
          <p:spPr>
            <a:xfrm>
              <a:off x="1494118" y="3346828"/>
              <a:ext cx="1225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palavra-chave</a:t>
              </a:r>
              <a:endParaRPr lang="en-US" dirty="0"/>
            </a:p>
          </p:txBody>
        </p:sp>
        <p:sp>
          <p:nvSpPr>
            <p:cNvPr id="19" name="TextBox 26"/>
            <p:cNvSpPr txBox="1"/>
            <p:nvPr/>
          </p:nvSpPr>
          <p:spPr>
            <a:xfrm>
              <a:off x="2661443" y="3346828"/>
              <a:ext cx="1225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nome</a:t>
              </a:r>
              <a:r>
                <a:rPr lang="en-US" dirty="0"/>
                <a:t> </a:t>
              </a:r>
              <a:r>
                <a:rPr lang="en-US" dirty="0" err="1"/>
                <a:t>da</a:t>
              </a:r>
              <a:r>
                <a:rPr lang="en-US" dirty="0"/>
                <a:t> </a:t>
              </a:r>
              <a:r>
                <a:rPr lang="en-US" dirty="0" err="1"/>
                <a:t>variável</a:t>
              </a:r>
              <a:endParaRPr lang="en-US" dirty="0"/>
            </a:p>
          </p:txBody>
        </p:sp>
        <p:sp>
          <p:nvSpPr>
            <p:cNvPr id="20" name="TextBox 27"/>
            <p:cNvSpPr txBox="1"/>
            <p:nvPr/>
          </p:nvSpPr>
          <p:spPr>
            <a:xfrm>
              <a:off x="6698788" y="3346827"/>
              <a:ext cx="1225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valor </a:t>
              </a:r>
              <a:r>
                <a:rPr lang="en-US" dirty="0" err="1"/>
                <a:t>da</a:t>
              </a:r>
              <a:r>
                <a:rPr lang="en-US" dirty="0"/>
                <a:t> </a:t>
              </a:r>
              <a:r>
                <a:rPr lang="en-US" dirty="0" err="1"/>
                <a:t>variável</a:t>
              </a:r>
              <a:endParaRPr lang="en-US" dirty="0"/>
            </a:p>
          </p:txBody>
        </p:sp>
        <p:cxnSp>
          <p:nvCxnSpPr>
            <p:cNvPr id="21" name="Elbow Connector 28"/>
            <p:cNvCxnSpPr/>
            <p:nvPr/>
          </p:nvCxnSpPr>
          <p:spPr>
            <a:xfrm rot="5400000">
              <a:off x="5806682" y="2801473"/>
              <a:ext cx="597648" cy="493059"/>
            </a:xfrm>
            <a:prstGeom prst="bentConnector3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29"/>
            <p:cNvSpPr txBox="1"/>
            <p:nvPr/>
          </p:nvSpPr>
          <p:spPr>
            <a:xfrm>
              <a:off x="5197083" y="3346827"/>
              <a:ext cx="13312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operador</a:t>
              </a:r>
              <a:r>
                <a:rPr lang="en-US" dirty="0"/>
                <a:t> de </a:t>
              </a:r>
              <a:r>
                <a:rPr lang="en-US" dirty="0" err="1"/>
                <a:t>atribuição</a:t>
              </a:r>
              <a:endParaRPr lang="en-US" dirty="0"/>
            </a:p>
          </p:txBody>
        </p:sp>
      </p:grpSp>
      <p:cxnSp>
        <p:nvCxnSpPr>
          <p:cNvPr id="32" name="Elbow Connector 23">
            <a:extLst>
              <a:ext uri="{FF2B5EF4-FFF2-40B4-BE49-F238E27FC236}">
                <a16:creationId xmlns:a16="http://schemas.microsoft.com/office/drawing/2014/main" id="{09D51DE7-D744-4DD5-81F4-A129A18A499C}"/>
              </a:ext>
            </a:extLst>
          </p:cNvPr>
          <p:cNvCxnSpPr/>
          <p:nvPr/>
        </p:nvCxnSpPr>
        <p:spPr>
          <a:xfrm rot="5400000">
            <a:off x="6342471" y="2287668"/>
            <a:ext cx="597648" cy="593497"/>
          </a:xfrm>
          <a:prstGeom prst="bentConnector3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26">
            <a:extLst>
              <a:ext uri="{FF2B5EF4-FFF2-40B4-BE49-F238E27FC236}">
                <a16:creationId xmlns:a16="http://schemas.microsoft.com/office/drawing/2014/main" id="{88E4CE3D-402D-4B13-98F5-1EE80D1A5C2F}"/>
              </a:ext>
            </a:extLst>
          </p:cNvPr>
          <p:cNvSpPr txBox="1"/>
          <p:nvPr/>
        </p:nvSpPr>
        <p:spPr>
          <a:xfrm>
            <a:off x="5607171" y="2883241"/>
            <a:ext cx="1474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tipo</a:t>
            </a:r>
            <a:r>
              <a:rPr lang="en-US" dirty="0"/>
              <a:t> da </a:t>
            </a:r>
            <a:r>
              <a:rPr lang="en-US" dirty="0" err="1"/>
              <a:t>variável</a:t>
            </a:r>
            <a:endParaRPr lang="en-US" dirty="0"/>
          </a:p>
        </p:txBody>
      </p:sp>
      <p:cxnSp>
        <p:nvCxnSpPr>
          <p:cNvPr id="34" name="Elbow Connector 23">
            <a:extLst>
              <a:ext uri="{FF2B5EF4-FFF2-40B4-BE49-F238E27FC236}">
                <a16:creationId xmlns:a16="http://schemas.microsoft.com/office/drawing/2014/main" id="{1A9961AC-F928-4B78-B836-CBDC3F895774}"/>
              </a:ext>
            </a:extLst>
          </p:cNvPr>
          <p:cNvCxnSpPr/>
          <p:nvPr/>
        </p:nvCxnSpPr>
        <p:spPr>
          <a:xfrm rot="5400000">
            <a:off x="6115337" y="4718538"/>
            <a:ext cx="597648" cy="593497"/>
          </a:xfrm>
          <a:prstGeom prst="bentConnector3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26">
            <a:extLst>
              <a:ext uri="{FF2B5EF4-FFF2-40B4-BE49-F238E27FC236}">
                <a16:creationId xmlns:a16="http://schemas.microsoft.com/office/drawing/2014/main" id="{15D97E11-5175-4431-8DB9-589537C3A3D0}"/>
              </a:ext>
            </a:extLst>
          </p:cNvPr>
          <p:cNvSpPr txBox="1"/>
          <p:nvPr/>
        </p:nvSpPr>
        <p:spPr>
          <a:xfrm>
            <a:off x="5380037" y="5314111"/>
            <a:ext cx="1474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tipo</a:t>
            </a:r>
            <a:r>
              <a:rPr lang="en-US" dirty="0"/>
              <a:t> da </a:t>
            </a:r>
            <a:r>
              <a:rPr lang="en-US" dirty="0" err="1"/>
              <a:t>variável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8805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Constantes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889748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Scripts 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vezes</a:t>
            </a:r>
            <a:r>
              <a:rPr lang="en-US" dirty="0"/>
              <a:t> </a:t>
            </a:r>
            <a:r>
              <a:rPr lang="en-US" dirty="0" err="1"/>
              <a:t>necessitam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mudam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err="1"/>
              <a:t>Esses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armazenados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dirty="0" err="1"/>
              <a:t>constantes</a:t>
            </a:r>
            <a:endParaRPr lang="en-US" b="1" dirty="0"/>
          </a:p>
          <a:p>
            <a:pPr marL="457200" indent="-457200">
              <a:buFont typeface="Arial"/>
              <a:buChar char="•"/>
            </a:pPr>
            <a:r>
              <a:rPr lang="en-US" dirty="0" err="1"/>
              <a:t>Constantes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da </a:t>
            </a:r>
            <a:r>
              <a:rPr lang="en-US" dirty="0" err="1"/>
              <a:t>palavra-chave</a:t>
            </a:r>
            <a:r>
              <a:rPr lang="en-US" dirty="0"/>
              <a:t> </a:t>
            </a:r>
            <a:r>
              <a:rPr lang="en-US" dirty="0">
                <a:latin typeface="Consolas"/>
                <a:cs typeface="Consolas"/>
              </a:rPr>
              <a:t>const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 do </a:t>
            </a:r>
            <a:r>
              <a:rPr lang="en-US" dirty="0" err="1"/>
              <a:t>nome</a:t>
            </a:r>
            <a:r>
              <a:rPr lang="en-US" dirty="0"/>
              <a:t> que se </a:t>
            </a:r>
            <a:r>
              <a:rPr lang="en-US" dirty="0" err="1"/>
              <a:t>deseja</a:t>
            </a:r>
            <a:r>
              <a:rPr lang="en-US" dirty="0"/>
              <a:t>, do </a:t>
            </a:r>
            <a:r>
              <a:rPr lang="en-US" dirty="0" err="1"/>
              <a:t>tipo</a:t>
            </a:r>
            <a:r>
              <a:rPr lang="en-US" dirty="0"/>
              <a:t> associado e do valor</a:t>
            </a:r>
          </a:p>
        </p:txBody>
      </p:sp>
      <p:grpSp>
        <p:nvGrpSpPr>
          <p:cNvPr id="4" name="Group 20"/>
          <p:cNvGrpSpPr/>
          <p:nvPr/>
        </p:nvGrpSpPr>
        <p:grpSpPr>
          <a:xfrm>
            <a:off x="365760" y="3649662"/>
            <a:ext cx="11704320" cy="2312866"/>
            <a:chOff x="1417918" y="1957291"/>
            <a:chExt cx="6400800" cy="2312866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1417918" y="1957291"/>
              <a:ext cx="6400800" cy="10160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4800" dirty="0">
                  <a:solidFill>
                    <a:srgbClr val="4F76AC"/>
                  </a:solidFill>
                  <a:latin typeface="Consolas"/>
                  <a:cs typeface="Consolas"/>
                </a:rPr>
                <a:t>const</a:t>
              </a:r>
              <a:r>
                <a:rPr lang="en-US" altLang="en-US" sz="4800" dirty="0">
                  <a:solidFill>
                    <a:srgbClr val="000000"/>
                  </a:solidFill>
                  <a:latin typeface="Consolas"/>
                  <a:cs typeface="Consolas"/>
                </a:rPr>
                <a:t> </a:t>
              </a:r>
              <a:r>
                <a:rPr lang="en-US" sz="4800" dirty="0">
                  <a:latin typeface="Consolas"/>
                  <a:cs typeface="Consolas"/>
                </a:rPr>
                <a:t>RED: string = ‘#F00’;</a:t>
              </a:r>
            </a:p>
          </p:txBody>
        </p:sp>
        <p:cxnSp>
          <p:nvCxnSpPr>
            <p:cNvPr id="6" name="Elbow Connector 22"/>
            <p:cNvCxnSpPr/>
            <p:nvPr/>
          </p:nvCxnSpPr>
          <p:spPr>
            <a:xfrm rot="5400000">
              <a:off x="2061885" y="2801473"/>
              <a:ext cx="597648" cy="493059"/>
            </a:xfrm>
            <a:prstGeom prst="bentConnector3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23"/>
            <p:cNvCxnSpPr/>
            <p:nvPr/>
          </p:nvCxnSpPr>
          <p:spPr>
            <a:xfrm rot="5400000">
              <a:off x="3078500" y="2801474"/>
              <a:ext cx="597648" cy="493059"/>
            </a:xfrm>
            <a:prstGeom prst="bentConnector3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24"/>
            <p:cNvCxnSpPr/>
            <p:nvPr/>
          </p:nvCxnSpPr>
          <p:spPr>
            <a:xfrm rot="16200000" flipH="1">
              <a:off x="6573371" y="2808200"/>
              <a:ext cx="597651" cy="479608"/>
            </a:xfrm>
            <a:prstGeom prst="bentConnector3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25"/>
            <p:cNvSpPr txBox="1"/>
            <p:nvPr/>
          </p:nvSpPr>
          <p:spPr>
            <a:xfrm>
              <a:off x="1494118" y="3346828"/>
              <a:ext cx="1225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palavra-chave</a:t>
              </a:r>
              <a:endParaRPr lang="en-US" dirty="0"/>
            </a:p>
          </p:txBody>
        </p:sp>
        <p:sp>
          <p:nvSpPr>
            <p:cNvPr id="10" name="TextBox 26"/>
            <p:cNvSpPr txBox="1"/>
            <p:nvPr/>
          </p:nvSpPr>
          <p:spPr>
            <a:xfrm>
              <a:off x="2518206" y="3346828"/>
              <a:ext cx="1225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nome</a:t>
              </a:r>
              <a:r>
                <a:rPr lang="en-US" dirty="0"/>
                <a:t> </a:t>
              </a:r>
              <a:r>
                <a:rPr lang="en-US" dirty="0" err="1"/>
                <a:t>da</a:t>
              </a:r>
              <a:r>
                <a:rPr lang="en-US" dirty="0"/>
                <a:t> </a:t>
              </a:r>
              <a:r>
                <a:rPr lang="en-US" dirty="0" err="1"/>
                <a:t>constante</a:t>
              </a:r>
              <a:endParaRPr lang="en-US" dirty="0"/>
            </a:p>
          </p:txBody>
        </p:sp>
        <p:sp>
          <p:nvSpPr>
            <p:cNvPr id="11" name="TextBox 27"/>
            <p:cNvSpPr txBox="1"/>
            <p:nvPr/>
          </p:nvSpPr>
          <p:spPr>
            <a:xfrm>
              <a:off x="6499413" y="3346827"/>
              <a:ext cx="1225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valor </a:t>
              </a:r>
              <a:r>
                <a:rPr lang="en-US" dirty="0" err="1"/>
                <a:t>da</a:t>
              </a:r>
              <a:r>
                <a:rPr lang="en-US" dirty="0"/>
                <a:t> </a:t>
              </a:r>
              <a:r>
                <a:rPr lang="en-US" dirty="0" err="1"/>
                <a:t>constante</a:t>
              </a:r>
              <a:endParaRPr lang="en-US" dirty="0"/>
            </a:p>
          </p:txBody>
        </p:sp>
        <p:cxnSp>
          <p:nvCxnSpPr>
            <p:cNvPr id="12" name="Elbow Connector 28"/>
            <p:cNvCxnSpPr/>
            <p:nvPr/>
          </p:nvCxnSpPr>
          <p:spPr>
            <a:xfrm rot="5400000">
              <a:off x="5021973" y="2801473"/>
              <a:ext cx="597648" cy="493059"/>
            </a:xfrm>
            <a:prstGeom prst="bentConnector3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29"/>
            <p:cNvSpPr txBox="1"/>
            <p:nvPr/>
          </p:nvSpPr>
          <p:spPr>
            <a:xfrm>
              <a:off x="4412376" y="3346827"/>
              <a:ext cx="13312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operador</a:t>
              </a:r>
              <a:r>
                <a:rPr lang="en-US" dirty="0"/>
                <a:t> de </a:t>
              </a:r>
              <a:r>
                <a:rPr lang="en-US" dirty="0" err="1"/>
                <a:t>atribuição</a:t>
              </a:r>
              <a:endParaRPr lang="en-US" dirty="0"/>
            </a:p>
          </p:txBody>
        </p:sp>
      </p:grpSp>
      <p:cxnSp>
        <p:nvCxnSpPr>
          <p:cNvPr id="14" name="Elbow Connector 23">
            <a:extLst>
              <a:ext uri="{FF2B5EF4-FFF2-40B4-BE49-F238E27FC236}">
                <a16:creationId xmlns:a16="http://schemas.microsoft.com/office/drawing/2014/main" id="{C861CEB8-AFE4-4BAE-8D2D-72F01021D198}"/>
              </a:ext>
            </a:extLst>
          </p:cNvPr>
          <p:cNvCxnSpPr/>
          <p:nvPr/>
        </p:nvCxnSpPr>
        <p:spPr>
          <a:xfrm rot="5400000">
            <a:off x="5505737" y="4465158"/>
            <a:ext cx="597648" cy="593497"/>
          </a:xfrm>
          <a:prstGeom prst="bentConnector3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26">
            <a:extLst>
              <a:ext uri="{FF2B5EF4-FFF2-40B4-BE49-F238E27FC236}">
                <a16:creationId xmlns:a16="http://schemas.microsoft.com/office/drawing/2014/main" id="{F7925A59-7939-4DC1-B880-A4BE3CE9ACB6}"/>
              </a:ext>
            </a:extLst>
          </p:cNvPr>
          <p:cNvSpPr txBox="1"/>
          <p:nvPr/>
        </p:nvSpPr>
        <p:spPr>
          <a:xfrm>
            <a:off x="4770437" y="5060731"/>
            <a:ext cx="147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tipo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109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460126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pt-BR" dirty="0"/>
              <a:t>O sistema de tipos de </a:t>
            </a:r>
            <a:r>
              <a:rPr lang="pt-BR" dirty="0" err="1"/>
              <a:t>TypeScript</a:t>
            </a:r>
            <a:r>
              <a:rPr lang="pt-BR" dirty="0"/>
              <a:t> é chamado de “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structural</a:t>
            </a:r>
            <a:r>
              <a:rPr lang="pt-BR" dirty="0"/>
              <a:t> </a:t>
            </a:r>
            <a:r>
              <a:rPr lang="pt-BR" dirty="0" err="1"/>
              <a:t>typing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erasure</a:t>
            </a:r>
            <a:r>
              <a:rPr lang="pt-BR" dirty="0"/>
              <a:t>”</a:t>
            </a:r>
          </a:p>
          <a:p>
            <a:pPr marL="685800" lvl="1" indent="-457200">
              <a:buFont typeface="Arial"/>
              <a:buChar char="•"/>
            </a:pPr>
            <a:r>
              <a:rPr lang="pt-BR" dirty="0"/>
              <a:t>Possui características diferentes do sistema de tipos estático usual de linguagens como Java ou C#</a:t>
            </a:r>
          </a:p>
          <a:p>
            <a:pPr marL="685800" lvl="1" indent="-457200">
              <a:buFont typeface="Arial"/>
              <a:buChar char="•"/>
            </a:pPr>
            <a:r>
              <a:rPr lang="pt-BR" dirty="0"/>
              <a:t>Um tipo é definido pela sua estrutura ao invés do “tipo” em si</a:t>
            </a:r>
          </a:p>
          <a:p>
            <a:pPr marL="685800" lvl="1" indent="-457200">
              <a:buFont typeface="Arial"/>
              <a:buChar char="•"/>
            </a:pPr>
            <a:r>
              <a:rPr lang="pt-BR" dirty="0"/>
              <a:t>“</a:t>
            </a: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erasure</a:t>
            </a:r>
            <a:r>
              <a:rPr lang="pt-BR" dirty="0"/>
              <a:t>” se refere ao processo de compilação para </a:t>
            </a:r>
            <a:r>
              <a:rPr lang="pt-BR" dirty="0" err="1"/>
              <a:t>JavaScript</a:t>
            </a:r>
            <a:r>
              <a:rPr lang="pt-BR" dirty="0"/>
              <a:t> remover qualquer informação de tipo anotado</a:t>
            </a:r>
          </a:p>
          <a:p>
            <a:pPr marL="457200" indent="-457200">
              <a:buFont typeface="Arial"/>
              <a:buChar char="•"/>
            </a:pPr>
            <a:r>
              <a:rPr lang="pt-BR" dirty="0" err="1"/>
              <a:t>TypeScript</a:t>
            </a:r>
            <a:r>
              <a:rPr lang="pt-BR" dirty="0"/>
              <a:t> possui uma seleção de tipos básicos e diversos “mecanismos de composição” para tipos definidos pelo usuário</a:t>
            </a:r>
          </a:p>
          <a:p>
            <a:pPr marL="457200" indent="-457200">
              <a:buFont typeface="Arial"/>
              <a:buChar char="•"/>
            </a:pPr>
            <a:r>
              <a:rPr lang="pt-BR" dirty="0"/>
              <a:t>CONVENÇÃO:</a:t>
            </a:r>
          </a:p>
          <a:p>
            <a:pPr marL="685800" lvl="1" indent="-457200">
              <a:buFont typeface="Arial"/>
              <a:buChar char="•"/>
            </a:pPr>
            <a:r>
              <a:rPr lang="pt-BR" dirty="0"/>
              <a:t>verificação de tipos é opcional no </a:t>
            </a:r>
            <a:r>
              <a:rPr lang="pt-BR" dirty="0" err="1"/>
              <a:t>TypeScript</a:t>
            </a:r>
            <a:endParaRPr lang="pt-BR" dirty="0"/>
          </a:p>
          <a:p>
            <a:pPr marL="685800" lvl="1" indent="-457200">
              <a:buFont typeface="Arial"/>
              <a:buChar char="•"/>
            </a:pPr>
            <a:r>
              <a:rPr lang="pt-BR" dirty="0"/>
              <a:t>neste curso iremos utilizar tipos explícitos nas variáveis e funções</a:t>
            </a:r>
          </a:p>
        </p:txBody>
      </p:sp>
    </p:spTree>
    <p:extLst>
      <p:ext uri="{BB962C8B-B14F-4D97-AF65-F5344CB8AC3E}">
        <p14:creationId xmlns:p14="http://schemas.microsoft.com/office/powerpoint/2010/main" val="17521701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32606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Tipos primitivos:</a:t>
            </a:r>
          </a:p>
          <a:p>
            <a:pPr lvl="1"/>
            <a:r>
              <a:rPr lang="pt-BR" dirty="0" err="1"/>
              <a:t>boolean</a:t>
            </a:r>
            <a:endParaRPr lang="pt-BR" dirty="0"/>
          </a:p>
          <a:p>
            <a:pPr lvl="2"/>
            <a:r>
              <a:rPr lang="pt-BR" dirty="0"/>
              <a:t>Valores </a:t>
            </a:r>
            <a:r>
              <a:rPr lang="pt-BR" i="1" dirty="0" err="1"/>
              <a:t>true</a:t>
            </a:r>
            <a:r>
              <a:rPr lang="pt-BR" dirty="0"/>
              <a:t> ou </a:t>
            </a:r>
            <a:r>
              <a:rPr lang="pt-BR" i="1" dirty="0" err="1"/>
              <a:t>false</a:t>
            </a:r>
            <a:endParaRPr lang="pt-BR" i="1" dirty="0"/>
          </a:p>
          <a:p>
            <a:pPr lvl="1"/>
            <a:r>
              <a:rPr lang="pt-BR" dirty="0" err="1"/>
              <a:t>string</a:t>
            </a:r>
            <a:endParaRPr lang="pt-BR" dirty="0"/>
          </a:p>
          <a:p>
            <a:pPr lvl="2"/>
            <a:r>
              <a:rPr lang="pt-BR" dirty="0"/>
              <a:t>Valores de sequência de caracteres</a:t>
            </a:r>
          </a:p>
          <a:p>
            <a:pPr lvl="1"/>
            <a:r>
              <a:rPr lang="pt-BR" dirty="0" err="1"/>
              <a:t>number</a:t>
            </a:r>
            <a:endParaRPr lang="pt-BR" dirty="0"/>
          </a:p>
          <a:p>
            <a:pPr lvl="2"/>
            <a:r>
              <a:rPr lang="pt-BR" dirty="0"/>
              <a:t>Valores numéricos inteiros ou de ponto-flutuante</a:t>
            </a:r>
          </a:p>
          <a:p>
            <a:pPr lvl="1"/>
            <a:r>
              <a:rPr lang="pt-BR" dirty="0" err="1"/>
              <a:t>bigint</a:t>
            </a:r>
            <a:endParaRPr lang="pt-BR" dirty="0"/>
          </a:p>
          <a:p>
            <a:pPr lvl="2"/>
            <a:r>
              <a:rPr lang="pt-BR" dirty="0"/>
              <a:t>Valores numéricos inteiros de precisão arbitrária</a:t>
            </a:r>
          </a:p>
          <a:p>
            <a:pPr lvl="1"/>
            <a:r>
              <a:rPr lang="pt-BR" dirty="0" err="1"/>
              <a:t>undefined</a:t>
            </a:r>
            <a:endParaRPr lang="pt-BR" dirty="0"/>
          </a:p>
          <a:p>
            <a:pPr lvl="2"/>
            <a:r>
              <a:rPr lang="pt-BR" dirty="0"/>
              <a:t>Valor único </a:t>
            </a:r>
            <a:r>
              <a:rPr lang="pt-BR" i="1" dirty="0" err="1"/>
              <a:t>undefined</a:t>
            </a:r>
            <a:r>
              <a:rPr lang="pt-BR" dirty="0"/>
              <a:t>, representa um valor de variáveis que não receberam nenhuma atribuição</a:t>
            </a:r>
          </a:p>
          <a:p>
            <a:pPr lvl="1"/>
            <a:r>
              <a:rPr lang="pt-BR" dirty="0" err="1"/>
              <a:t>null</a:t>
            </a:r>
            <a:endParaRPr lang="pt-BR" dirty="0"/>
          </a:p>
          <a:p>
            <a:pPr lvl="2"/>
            <a:r>
              <a:rPr lang="pt-BR" dirty="0"/>
              <a:t>Valor único </a:t>
            </a:r>
            <a:r>
              <a:rPr lang="pt-BR" i="1" dirty="0" err="1"/>
              <a:t>null</a:t>
            </a:r>
            <a:r>
              <a:rPr lang="pt-BR" dirty="0"/>
              <a:t>, representa a ideia de “nada” ou “vazio”</a:t>
            </a:r>
          </a:p>
          <a:p>
            <a:pPr lvl="1"/>
            <a:r>
              <a:rPr lang="pt-BR" dirty="0" err="1"/>
              <a:t>symbol</a:t>
            </a:r>
            <a:endParaRPr lang="pt-BR" dirty="0"/>
          </a:p>
          <a:p>
            <a:pPr lvl="2"/>
            <a:r>
              <a:rPr lang="pt-BR" dirty="0"/>
              <a:t>Representa um tipo imutável e único utilizada para chaves de propriedades de objetos</a:t>
            </a:r>
          </a:p>
        </p:txBody>
      </p:sp>
    </p:spTree>
    <p:extLst>
      <p:ext uri="{BB962C8B-B14F-4D97-AF65-F5344CB8AC3E}">
        <p14:creationId xmlns:p14="http://schemas.microsoft.com/office/powerpoint/2010/main" val="261583254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326062"/>
          </a:xfrm>
        </p:spPr>
        <p:txBody>
          <a:bodyPr>
            <a:normAutofit/>
          </a:bodyPr>
          <a:lstStyle/>
          <a:p>
            <a:r>
              <a:rPr lang="pt-BR" dirty="0"/>
              <a:t>Tipos não-primitivos:</a:t>
            </a:r>
          </a:p>
          <a:p>
            <a:pPr lvl="1"/>
            <a:r>
              <a:rPr lang="pt-BR" dirty="0" err="1"/>
              <a:t>object</a:t>
            </a:r>
            <a:endParaRPr lang="pt-BR" dirty="0"/>
          </a:p>
          <a:p>
            <a:pPr lvl="2"/>
            <a:r>
              <a:rPr lang="pt-BR" dirty="0"/>
              <a:t>Representa o conceito de objeto</a:t>
            </a:r>
          </a:p>
          <a:p>
            <a:endParaRPr lang="pt-BR" dirty="0"/>
          </a:p>
          <a:p>
            <a:r>
              <a:rPr lang="pt-BR" dirty="0"/>
              <a:t>Vários tipos de objetos:</a:t>
            </a:r>
          </a:p>
          <a:p>
            <a:pPr lvl="1"/>
            <a:r>
              <a:rPr lang="pt-BR" dirty="0" err="1"/>
              <a:t>Math</a:t>
            </a:r>
            <a:r>
              <a:rPr lang="pt-BR" dirty="0"/>
              <a:t>, Date, </a:t>
            </a:r>
            <a:r>
              <a:rPr lang="pt-BR" dirty="0" err="1"/>
              <a:t>Array</a:t>
            </a:r>
            <a:r>
              <a:rPr lang="pt-BR" dirty="0"/>
              <a:t>, Map, Set, </a:t>
            </a:r>
            <a:r>
              <a:rPr lang="pt-BR" dirty="0" err="1"/>
              <a:t>etc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829110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</a:t>
            </a:r>
            <a:r>
              <a:rPr lang="pt-BR" dirty="0" err="1"/>
              <a:t>TypeScript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326062"/>
          </a:xfrm>
        </p:spPr>
        <p:txBody>
          <a:bodyPr>
            <a:normAutofit/>
          </a:bodyPr>
          <a:lstStyle/>
          <a:p>
            <a:r>
              <a:rPr lang="pt-BR" dirty="0"/>
              <a:t>Tipos da linguagem:</a:t>
            </a:r>
          </a:p>
          <a:p>
            <a:pPr lvl="1"/>
            <a:r>
              <a:rPr lang="pt-BR" dirty="0" err="1"/>
              <a:t>any</a:t>
            </a:r>
            <a:endParaRPr lang="pt-BR" dirty="0"/>
          </a:p>
          <a:p>
            <a:pPr lvl="2"/>
            <a:r>
              <a:rPr lang="pt-BR" dirty="0"/>
              <a:t>Representa qualquer tipo</a:t>
            </a:r>
          </a:p>
          <a:p>
            <a:pPr lvl="2"/>
            <a:r>
              <a:rPr lang="pt-BR" dirty="0"/>
              <a:t>Utilizado para uma variável que pode receber quaisquer valores</a:t>
            </a:r>
          </a:p>
          <a:p>
            <a:pPr lvl="2"/>
            <a:r>
              <a:rPr lang="pt-BR" dirty="0"/>
              <a:t>Significa desabilitar a verificação de tipo</a:t>
            </a:r>
          </a:p>
          <a:p>
            <a:pPr lvl="1"/>
            <a:r>
              <a:rPr lang="pt-BR" dirty="0" err="1"/>
              <a:t>unknown</a:t>
            </a:r>
            <a:endParaRPr lang="pt-BR" dirty="0"/>
          </a:p>
          <a:p>
            <a:pPr lvl="2"/>
            <a:r>
              <a:rPr lang="pt-BR" dirty="0"/>
              <a:t>Representa qualquer tipo</a:t>
            </a:r>
          </a:p>
          <a:p>
            <a:pPr lvl="2"/>
            <a:r>
              <a:rPr lang="pt-BR" dirty="0"/>
              <a:t>Mais seguro do que </a:t>
            </a:r>
            <a:r>
              <a:rPr lang="pt-BR" i="1" dirty="0" err="1"/>
              <a:t>any</a:t>
            </a:r>
            <a:r>
              <a:rPr lang="pt-BR" dirty="0"/>
              <a:t>, pois não é permitido realizar qualquer computação sobre um valor do tipo </a:t>
            </a:r>
            <a:r>
              <a:rPr lang="pt-BR" i="1"/>
              <a:t>unknown</a:t>
            </a:r>
            <a:endParaRPr lang="pt-BR" dirty="0"/>
          </a:p>
          <a:p>
            <a:pPr lvl="1"/>
            <a:r>
              <a:rPr lang="pt-BR" dirty="0" err="1"/>
              <a:t>void</a:t>
            </a:r>
            <a:endParaRPr lang="pt-BR" dirty="0"/>
          </a:p>
          <a:p>
            <a:pPr lvl="2"/>
            <a:r>
              <a:rPr lang="pt-BR" dirty="0"/>
              <a:t>Representa a ausência completa de tipo</a:t>
            </a:r>
          </a:p>
          <a:p>
            <a:pPr lvl="2"/>
            <a:r>
              <a:rPr lang="pt-BR" dirty="0"/>
              <a:t>Utilizado para indicar funções que não retornam um valor, ou seja, são funções que retornam tipo </a:t>
            </a:r>
            <a:r>
              <a:rPr lang="pt-BR" i="1" dirty="0" err="1"/>
              <a:t>void</a:t>
            </a:r>
            <a:endParaRPr lang="pt-BR" dirty="0"/>
          </a:p>
          <a:p>
            <a:pPr lvl="2"/>
            <a:r>
              <a:rPr lang="pt-BR" dirty="0"/>
              <a:t>Uma variável do tipo </a:t>
            </a:r>
            <a:r>
              <a:rPr lang="pt-BR" i="1" dirty="0" err="1"/>
              <a:t>void</a:t>
            </a:r>
            <a:r>
              <a:rPr lang="pt-BR" dirty="0"/>
              <a:t> somente pode receber valores </a:t>
            </a:r>
            <a:r>
              <a:rPr lang="pt-BR" i="1" dirty="0" err="1"/>
              <a:t>undefined</a:t>
            </a:r>
            <a:r>
              <a:rPr lang="pt-BR" dirty="0"/>
              <a:t> ou </a:t>
            </a:r>
            <a:r>
              <a:rPr lang="pt-BR" i="1" dirty="0" err="1"/>
              <a:t>null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417966726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</a:t>
            </a:r>
            <a:r>
              <a:rPr lang="pt-BR" dirty="0" err="1"/>
              <a:t>TypeScript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326062"/>
          </a:xfrm>
        </p:spPr>
        <p:txBody>
          <a:bodyPr>
            <a:normAutofit/>
          </a:bodyPr>
          <a:lstStyle/>
          <a:p>
            <a:r>
              <a:rPr lang="pt-BR" dirty="0"/>
              <a:t>Tipos da linguagem:</a:t>
            </a:r>
          </a:p>
          <a:p>
            <a:pPr lvl="1"/>
            <a:r>
              <a:rPr lang="pt-BR" dirty="0" err="1"/>
              <a:t>enum</a:t>
            </a:r>
            <a:endParaRPr lang="pt-BR" dirty="0"/>
          </a:p>
          <a:p>
            <a:pPr lvl="2"/>
            <a:r>
              <a:rPr lang="pt-BR" dirty="0"/>
              <a:t>Representa enumerações</a:t>
            </a:r>
          </a:p>
          <a:p>
            <a:pPr lvl="1"/>
            <a:r>
              <a:rPr lang="pt-BR" dirty="0" err="1"/>
              <a:t>tuple</a:t>
            </a:r>
            <a:endParaRPr lang="pt-BR" dirty="0"/>
          </a:p>
          <a:p>
            <a:pPr lvl="2"/>
            <a:r>
              <a:rPr lang="pt-BR" dirty="0"/>
              <a:t>Representa o conceito de </a:t>
            </a:r>
            <a:r>
              <a:rPr lang="pt-BR" dirty="0" err="1"/>
              <a:t>tuplas</a:t>
            </a:r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87854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Number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4239394"/>
          </a:xfrm>
          <a:prstGeom prst="rect">
            <a:avLst/>
          </a:prstGeom>
        </p:spPr>
        <p:txBody>
          <a:bodyPr lIns="111026" tIns="55513" rIns="111026" bIns="55513"/>
          <a:lstStyle/>
          <a:p>
            <a:pPr>
              <a:buFont typeface="Arial" pitchFamily="34" charset="0"/>
              <a:buChar char="•"/>
            </a:pPr>
            <a:r>
              <a:rPr lang="pt-BR" dirty="0"/>
              <a:t>Valores numéricos de ponto flutuante 64 bits padrão IEEE754</a:t>
            </a:r>
          </a:p>
          <a:p>
            <a:pPr lvl="1"/>
            <a:r>
              <a:rPr lang="pt-BR" dirty="0"/>
              <a:t>64 bit de precisão dupla IEEE 754</a:t>
            </a:r>
          </a:p>
          <a:p>
            <a:pPr lvl="1"/>
            <a:r>
              <a:rPr lang="pt-BR" dirty="0"/>
              <a:t>Valores especiais </a:t>
            </a:r>
            <a:r>
              <a:rPr lang="pt-BR" i="1" dirty="0" err="1"/>
              <a:t>NaN</a:t>
            </a:r>
            <a:r>
              <a:rPr lang="pt-BR" dirty="0"/>
              <a:t>, </a:t>
            </a:r>
            <a:r>
              <a:rPr lang="pt-BR" i="1" dirty="0"/>
              <a:t>+</a:t>
            </a:r>
            <a:r>
              <a:rPr lang="pt-BR" i="1" dirty="0" err="1"/>
              <a:t>Infinity</a:t>
            </a:r>
            <a:r>
              <a:rPr lang="pt-BR" dirty="0"/>
              <a:t> e </a:t>
            </a:r>
            <a:r>
              <a:rPr lang="pt-BR" i="1" dirty="0"/>
              <a:t>–</a:t>
            </a:r>
            <a:r>
              <a:rPr lang="pt-BR" i="1" dirty="0" err="1"/>
              <a:t>Infinity</a:t>
            </a: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Valores em hexadecimal inicial por 0x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Valores em </a:t>
            </a:r>
            <a:r>
              <a:rPr lang="pt-BR" dirty="0" err="1"/>
              <a:t>octal</a:t>
            </a:r>
            <a:r>
              <a:rPr lang="pt-BR" dirty="0"/>
              <a:t> iniciam por 0o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Valores em binário iniciam por 0b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Propriedades:</a:t>
            </a:r>
          </a:p>
          <a:p>
            <a:pPr lvl="1"/>
            <a:r>
              <a:rPr lang="pt-BR" i="1" dirty="0"/>
              <a:t>MAX_VALUE</a:t>
            </a:r>
            <a:r>
              <a:rPr lang="pt-BR" dirty="0"/>
              <a:t>, </a:t>
            </a:r>
            <a:r>
              <a:rPr lang="pt-BR" i="1" dirty="0"/>
              <a:t>MIN_VALUE</a:t>
            </a:r>
            <a:r>
              <a:rPr lang="pt-BR" dirty="0"/>
              <a:t>, </a:t>
            </a:r>
            <a:r>
              <a:rPr lang="pt-BR" dirty="0" err="1"/>
              <a:t>etc</a:t>
            </a: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Métodos:</a:t>
            </a:r>
          </a:p>
          <a:p>
            <a:pPr lvl="1"/>
            <a:r>
              <a:rPr lang="pt-BR" i="1" dirty="0" err="1"/>
              <a:t>toExponential</a:t>
            </a:r>
            <a:r>
              <a:rPr lang="pt-BR" i="1" dirty="0"/>
              <a:t>()</a:t>
            </a:r>
            <a:r>
              <a:rPr lang="pt-BR" dirty="0"/>
              <a:t>, </a:t>
            </a:r>
            <a:r>
              <a:rPr lang="pt-BR" i="1" dirty="0" err="1"/>
              <a:t>toFixed</a:t>
            </a:r>
            <a:r>
              <a:rPr lang="pt-BR" i="1" dirty="0"/>
              <a:t>()</a:t>
            </a:r>
            <a:r>
              <a:rPr lang="pt-BR" dirty="0"/>
              <a:t>, </a:t>
            </a:r>
            <a:r>
              <a:rPr lang="pt-BR" i="1" dirty="0" err="1"/>
              <a:t>toPrecision</a:t>
            </a:r>
            <a:r>
              <a:rPr lang="pt-BR" i="1" dirty="0"/>
              <a:t>()</a:t>
            </a:r>
            <a:r>
              <a:rPr lang="pt-BR" dirty="0"/>
              <a:t>, </a:t>
            </a:r>
            <a:r>
              <a:rPr lang="pt-BR" i="1" dirty="0" err="1"/>
              <a:t>toString</a:t>
            </a:r>
            <a:r>
              <a:rPr lang="pt-BR" i="1" dirty="0"/>
              <a:t>()</a:t>
            </a:r>
            <a:r>
              <a:rPr lang="pt-BR" dirty="0"/>
              <a:t>, </a:t>
            </a:r>
            <a:r>
              <a:rPr lang="pt-BR" i="1" dirty="0" err="1"/>
              <a:t>valueOf</a:t>
            </a:r>
            <a:r>
              <a:rPr lang="pt-BR" i="1" dirty="0"/>
              <a:t>()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4627192"/>
          </a:xfrm>
          <a:prstGeom prst="rect">
            <a:avLst/>
          </a:prstGeom>
        </p:spPr>
        <p:txBody>
          <a:bodyPr lIns="111026" tIns="55513" rIns="111026" bIns="55513"/>
          <a:lstStyle/>
          <a:p>
            <a:pPr>
              <a:buFont typeface="Arial" pitchFamily="34" charset="0"/>
              <a:buChar char="•"/>
            </a:pPr>
            <a:r>
              <a:rPr lang="pt-BR" dirty="0"/>
              <a:t>Sequência imutável de caracteres Unicode UTF-16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Representada por caracteres entre “ ou ‘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Quando representadas entre `, permitem embutir valores de variáveis ou expressões via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${}</a:t>
            </a: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dirty="0"/>
              <a:t>Exemplo: </a:t>
            </a:r>
            <a:r>
              <a:rPr lang="pt-BR" i="1" dirty="0"/>
              <a:t>`Alo ${nome}`</a:t>
            </a: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É possível acessar caracteres por posição (inicia em 0) via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Propriedades:</a:t>
            </a:r>
          </a:p>
          <a:p>
            <a:pPr lvl="1"/>
            <a:r>
              <a:rPr lang="pt-BR" i="1" dirty="0" err="1"/>
              <a:t>length</a:t>
            </a:r>
            <a:r>
              <a:rPr lang="pt-BR" dirty="0"/>
              <a:t> – informa o número de caracteres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Métodos:</a:t>
            </a:r>
          </a:p>
          <a:p>
            <a:pPr lvl="1"/>
            <a:r>
              <a:rPr lang="pt-BR" i="1" dirty="0" err="1"/>
              <a:t>charAt</a:t>
            </a:r>
            <a:r>
              <a:rPr lang="pt-BR" i="1" dirty="0"/>
              <a:t>()</a:t>
            </a:r>
            <a:r>
              <a:rPr lang="pt-BR" dirty="0"/>
              <a:t>, </a:t>
            </a:r>
            <a:r>
              <a:rPr lang="pt-BR" i="1" dirty="0" err="1"/>
              <a:t>indexOf</a:t>
            </a:r>
            <a:r>
              <a:rPr lang="pt-BR" i="1" dirty="0"/>
              <a:t>()</a:t>
            </a:r>
            <a:r>
              <a:rPr lang="pt-BR" dirty="0"/>
              <a:t>, </a:t>
            </a:r>
            <a:r>
              <a:rPr lang="pt-BR" i="1" dirty="0" err="1"/>
              <a:t>split</a:t>
            </a:r>
            <a:r>
              <a:rPr lang="pt-BR" i="1" dirty="0"/>
              <a:t>()</a:t>
            </a:r>
            <a:r>
              <a:rPr lang="pt-BR" dirty="0"/>
              <a:t>, </a:t>
            </a:r>
            <a:r>
              <a:rPr lang="pt-BR" i="1" dirty="0"/>
              <a:t>substring()</a:t>
            </a:r>
            <a:r>
              <a:rPr lang="pt-BR" dirty="0"/>
              <a:t>, </a:t>
            </a:r>
            <a:r>
              <a:rPr lang="pt-BR" i="1" dirty="0" err="1"/>
              <a:t>toUpperCase</a:t>
            </a:r>
            <a:r>
              <a:rPr lang="pt-BR" i="1" dirty="0"/>
              <a:t>()</a:t>
            </a:r>
            <a:r>
              <a:rPr lang="pt-BR" dirty="0"/>
              <a:t>, </a:t>
            </a:r>
            <a:r>
              <a:rPr lang="pt-BR" dirty="0" err="1"/>
              <a:t>etc</a:t>
            </a:r>
            <a:endParaRPr lang="pt-BR" dirty="0"/>
          </a:p>
          <a:p>
            <a:pPr lvl="1"/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7246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Caracteres  especiais (de escape)</a:t>
            </a:r>
          </a:p>
        </p:txBody>
      </p:sp>
      <p:graphicFrame>
        <p:nvGraphicFramePr>
          <p:cNvPr id="4" name="Table 3" descr="Table of grid layout using the display property with the grid or inline-grid values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8818"/>
              </p:ext>
            </p:extLst>
          </p:nvPr>
        </p:nvGraphicFramePr>
        <p:xfrm>
          <a:off x="1493837" y="2430462"/>
          <a:ext cx="9632297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8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CARACTERE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DESCRIÇÃO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Backspace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\f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Form feed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New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\r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Carriage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\</a:t>
                      </a:r>
                      <a:r>
                        <a:rPr lang="en-US" sz="2400" dirty="0" err="1"/>
                        <a:t>uNNNN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Símbolo</a:t>
                      </a:r>
                      <a:r>
                        <a:rPr lang="en-US" sz="2400" dirty="0"/>
                        <a:t> Unicode</a:t>
                      </a:r>
                      <a:r>
                        <a:rPr lang="en-US" sz="2400" baseline="0" dirty="0"/>
                        <a:t> com valor hexadecimal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\u{NNNNNNNN}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Símbolo</a:t>
                      </a:r>
                      <a:r>
                        <a:rPr lang="en-US" sz="2400" dirty="0"/>
                        <a:t> Unicode</a:t>
                      </a:r>
                      <a:r>
                        <a:rPr lang="en-US" sz="2400" baseline="0" dirty="0"/>
                        <a:t> com valor hexadecimal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Interativas na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2436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pt-BR" b="1" dirty="0"/>
              <a:t>HTML5</a:t>
            </a:r>
            <a:r>
              <a:rPr lang="pt-BR" dirty="0"/>
              <a:t> e </a:t>
            </a:r>
            <a:r>
              <a:rPr lang="pt-BR" b="1" dirty="0"/>
              <a:t>CSS3</a:t>
            </a:r>
            <a:r>
              <a:rPr lang="pt-BR" dirty="0"/>
              <a:t> permitem a criação de páginas web</a:t>
            </a:r>
          </a:p>
          <a:p>
            <a:pPr marL="457200" indent="-457200">
              <a:buFont typeface="Arial"/>
              <a:buChar char="•"/>
            </a:pPr>
            <a:r>
              <a:rPr lang="pt-BR" dirty="0"/>
              <a:t>Entretanto, a experiência é relativamente sem interatividade</a:t>
            </a:r>
          </a:p>
          <a:p>
            <a:pPr lvl="2"/>
            <a:r>
              <a:rPr lang="pt-BR" b="1" dirty="0"/>
              <a:t>Interatividade</a:t>
            </a:r>
            <a:r>
              <a:rPr lang="pt-BR" dirty="0"/>
              <a:t> permite que o usuário realize uma ação e receba uma resposta</a:t>
            </a:r>
          </a:p>
          <a:p>
            <a:pPr marL="457200" indent="-457200">
              <a:buFont typeface="Arial"/>
              <a:buChar char="•"/>
            </a:pPr>
            <a:r>
              <a:rPr lang="pt-BR" dirty="0"/>
              <a:t>Implementar a interatividade requer código na linguagem de programação </a:t>
            </a:r>
            <a:r>
              <a:rPr lang="pt-BR" b="1" dirty="0" err="1"/>
              <a:t>JavaScript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831493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85589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CUIDADO! Comparação de </a:t>
            </a:r>
            <a:r>
              <a:rPr lang="pt-BR" dirty="0" err="1"/>
              <a:t>strings</a:t>
            </a:r>
            <a:r>
              <a:rPr lang="pt-BR" dirty="0"/>
              <a:t> para ordenação não é trivial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Alfabetos diferentes em linguagens diferentes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Padrão </a:t>
            </a:r>
            <a:r>
              <a:rPr lang="pt-BR" dirty="0">
                <a:hlinkClick r:id="rId2"/>
              </a:rPr>
              <a:t>ECMA 402 </a:t>
            </a:r>
            <a:r>
              <a:rPr lang="pt-BR" dirty="0"/>
              <a:t>busca resolver a questão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Método </a:t>
            </a:r>
            <a:r>
              <a:rPr lang="pt-BR" i="1" dirty="0" err="1"/>
              <a:t>localeCompare</a:t>
            </a:r>
            <a:r>
              <a:rPr lang="pt-BR" i="1" dirty="0"/>
              <a:t>()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Enums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5019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Enumerações são um conjunto de constantes nomeadas</a:t>
            </a:r>
          </a:p>
          <a:p>
            <a:pPr>
              <a:buFont typeface="Arial" pitchFamily="34" charset="0"/>
              <a:buChar char="•"/>
            </a:pPr>
            <a:r>
              <a:rPr lang="pt-BR" dirty="0" err="1"/>
              <a:t>TypeScript</a:t>
            </a:r>
            <a:r>
              <a:rPr lang="pt-BR" dirty="0"/>
              <a:t> suporta enumerações com base em </a:t>
            </a:r>
            <a:r>
              <a:rPr lang="pt-BR" dirty="0" err="1"/>
              <a:t>string</a:t>
            </a:r>
            <a:r>
              <a:rPr lang="pt-BR" dirty="0"/>
              <a:t> e </a:t>
            </a:r>
            <a:r>
              <a:rPr lang="pt-BR" dirty="0" err="1"/>
              <a:t>number</a:t>
            </a: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Ex.: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31FD824-8AF2-4E81-BC68-878B293AA702}"/>
              </a:ext>
            </a:extLst>
          </p:cNvPr>
          <p:cNvSpPr/>
          <p:nvPr/>
        </p:nvSpPr>
        <p:spPr bwMode="auto">
          <a:xfrm>
            <a:off x="1265237" y="3040062"/>
            <a:ext cx="4816944" cy="25743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enum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Direcao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{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Acima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,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Abaixo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,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Direita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,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Esquerda</a:t>
            </a:r>
            <a:endParaRPr lang="en-US" sz="2000" dirty="0">
              <a:solidFill>
                <a:schemeClr val="tx1"/>
              </a:solidFill>
              <a:latin typeface="Arial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}</a:t>
            </a:r>
          </a:p>
          <a:p>
            <a:endParaRPr lang="en-US" sz="2000" dirty="0">
              <a:solidFill>
                <a:schemeClr val="tx1"/>
              </a:solidFill>
              <a:latin typeface="Arial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let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dir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Direcao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Direcao.Direita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4642109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111026" tIns="55513" rIns="111026" bIns="55513"/>
          <a:lstStyle/>
          <a:p>
            <a:pPr>
              <a:buFont typeface="Arial" pitchFamily="34" charset="0"/>
              <a:buChar char="•"/>
            </a:pPr>
            <a:r>
              <a:rPr lang="pt-BR" dirty="0"/>
              <a:t>Conjuntos diferentes de objetos são disponibilizados:</a:t>
            </a:r>
          </a:p>
          <a:p>
            <a:pPr lvl="1"/>
            <a:r>
              <a:rPr lang="pt-BR" dirty="0"/>
              <a:t>Intrínsecos ao </a:t>
            </a:r>
            <a:r>
              <a:rPr lang="pt-BR" dirty="0" err="1"/>
              <a:t>JavaScript</a:t>
            </a:r>
            <a:endParaRPr lang="pt-BR" dirty="0"/>
          </a:p>
          <a:p>
            <a:pPr lvl="1"/>
            <a:r>
              <a:rPr lang="pt-BR" dirty="0"/>
              <a:t>Fornecidos pelo navegador</a:t>
            </a:r>
          </a:p>
          <a:p>
            <a:pPr lvl="1"/>
            <a:r>
              <a:rPr lang="pt-BR" dirty="0"/>
              <a:t>Fornecidos pela API DOM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Cada objeto possui métodos e propriedades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491223"/>
          </a:xfrm>
          <a:prstGeom prst="rect">
            <a:avLst/>
          </a:prstGeom>
        </p:spPr>
        <p:txBody>
          <a:bodyPr lIns="111026" tIns="55513" rIns="111026" bIns="55513"/>
          <a:lstStyle/>
          <a:p>
            <a:pPr>
              <a:buFont typeface="Arial" pitchFamily="34" charset="0"/>
              <a:buChar char="•"/>
            </a:pPr>
            <a:r>
              <a:rPr lang="pt-BR" dirty="0" err="1"/>
              <a:t>JavaScript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Array</a:t>
            </a:r>
            <a:r>
              <a:rPr lang="pt-BR" dirty="0"/>
              <a:t>, </a:t>
            </a:r>
            <a:r>
              <a:rPr lang="pt-BR" dirty="0" err="1"/>
              <a:t>Boolean</a:t>
            </a:r>
            <a:r>
              <a:rPr lang="pt-BR" dirty="0"/>
              <a:t>, Date, </a:t>
            </a:r>
            <a:r>
              <a:rPr lang="pt-BR" dirty="0" err="1"/>
              <a:t>Math</a:t>
            </a:r>
            <a:r>
              <a:rPr lang="pt-BR" dirty="0"/>
              <a:t>, </a:t>
            </a:r>
            <a:r>
              <a:rPr lang="pt-BR" dirty="0" err="1"/>
              <a:t>Number</a:t>
            </a:r>
            <a:r>
              <a:rPr lang="pt-BR" dirty="0"/>
              <a:t>, String, </a:t>
            </a:r>
            <a:r>
              <a:rPr lang="pt-BR" dirty="0" err="1"/>
              <a:t>RegExp</a:t>
            </a:r>
            <a:r>
              <a:rPr lang="pt-BR" dirty="0"/>
              <a:t>, Global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Navegador:</a:t>
            </a:r>
          </a:p>
          <a:p>
            <a:pPr lvl="1"/>
            <a:r>
              <a:rPr lang="pt-BR" dirty="0" err="1"/>
              <a:t>Window</a:t>
            </a:r>
            <a:r>
              <a:rPr lang="pt-BR" dirty="0"/>
              <a:t>, </a:t>
            </a:r>
            <a:r>
              <a:rPr lang="pt-BR" dirty="0" err="1"/>
              <a:t>Navigator</a:t>
            </a:r>
            <a:r>
              <a:rPr lang="pt-BR" dirty="0"/>
              <a:t>, Screen, </a:t>
            </a:r>
            <a:r>
              <a:rPr lang="pt-BR" dirty="0" err="1"/>
              <a:t>History</a:t>
            </a:r>
            <a:r>
              <a:rPr lang="pt-BR" dirty="0"/>
              <a:t>, </a:t>
            </a:r>
            <a:r>
              <a:rPr lang="pt-BR" dirty="0" err="1"/>
              <a:t>Location</a:t>
            </a:r>
            <a:r>
              <a:rPr lang="pt-BR" dirty="0"/>
              <a:t>, Console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DOM:</a:t>
            </a:r>
          </a:p>
          <a:p>
            <a:pPr lvl="1"/>
            <a:r>
              <a:rPr lang="pt-BR" dirty="0" err="1"/>
              <a:t>Document</a:t>
            </a:r>
            <a:r>
              <a:rPr lang="pt-BR" dirty="0"/>
              <a:t>, </a:t>
            </a:r>
            <a:r>
              <a:rPr lang="pt-BR" dirty="0" err="1"/>
              <a:t>Event</a:t>
            </a:r>
            <a:r>
              <a:rPr lang="pt-BR" dirty="0"/>
              <a:t>, </a:t>
            </a:r>
            <a:r>
              <a:rPr lang="pt-BR" dirty="0" err="1"/>
              <a:t>etc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525078"/>
          </a:xfrm>
          <a:prstGeom prst="rect">
            <a:avLst/>
          </a:prstGeom>
        </p:spPr>
        <p:txBody>
          <a:bodyPr lIns="111026" tIns="55513" rIns="111026" bIns="55513"/>
          <a:lstStyle/>
          <a:p>
            <a:pPr>
              <a:buFont typeface="Arial" pitchFamily="34" charset="0"/>
              <a:buChar char="•"/>
            </a:pPr>
            <a:r>
              <a:rPr lang="pt-BR" dirty="0"/>
              <a:t>Objeto que possui a definição de constantes e operações matemáticas de uso geral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Propriedades:</a:t>
            </a:r>
          </a:p>
          <a:p>
            <a:pPr lvl="1"/>
            <a:r>
              <a:rPr lang="pt-BR" i="1" dirty="0"/>
              <a:t>E</a:t>
            </a:r>
            <a:r>
              <a:rPr lang="pt-BR" dirty="0"/>
              <a:t>, </a:t>
            </a:r>
            <a:r>
              <a:rPr lang="pt-BR" i="1" dirty="0"/>
              <a:t>PI</a:t>
            </a:r>
            <a:r>
              <a:rPr lang="pt-BR" dirty="0"/>
              <a:t>, </a:t>
            </a:r>
            <a:r>
              <a:rPr lang="pt-BR" i="1" dirty="0"/>
              <a:t>LN2</a:t>
            </a:r>
            <a:r>
              <a:rPr lang="pt-BR" dirty="0"/>
              <a:t>, </a:t>
            </a:r>
            <a:r>
              <a:rPr lang="pt-BR" dirty="0" err="1"/>
              <a:t>etc</a:t>
            </a: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Métodos:</a:t>
            </a:r>
          </a:p>
          <a:p>
            <a:pPr lvl="1"/>
            <a:r>
              <a:rPr lang="pt-BR" i="1" dirty="0" err="1"/>
              <a:t>abs</a:t>
            </a:r>
            <a:r>
              <a:rPr lang="pt-BR" i="1" dirty="0"/>
              <a:t>()</a:t>
            </a:r>
            <a:r>
              <a:rPr lang="pt-BR" dirty="0"/>
              <a:t>, </a:t>
            </a:r>
            <a:r>
              <a:rPr lang="pt-BR" i="1" dirty="0" err="1"/>
              <a:t>sin</a:t>
            </a:r>
            <a:r>
              <a:rPr lang="pt-BR" i="1" dirty="0"/>
              <a:t>()</a:t>
            </a:r>
            <a:r>
              <a:rPr lang="pt-BR" dirty="0"/>
              <a:t>, </a:t>
            </a:r>
            <a:r>
              <a:rPr lang="pt-BR" i="1" dirty="0" err="1"/>
              <a:t>exp</a:t>
            </a:r>
            <a:r>
              <a:rPr lang="pt-BR" i="1" dirty="0"/>
              <a:t>()</a:t>
            </a:r>
            <a:r>
              <a:rPr lang="pt-BR" dirty="0"/>
              <a:t>, </a:t>
            </a:r>
            <a:r>
              <a:rPr lang="pt-BR" i="1" dirty="0" err="1"/>
              <a:t>max</a:t>
            </a:r>
            <a:r>
              <a:rPr lang="pt-BR" i="1" dirty="0"/>
              <a:t>()</a:t>
            </a:r>
            <a:r>
              <a:rPr lang="pt-BR" dirty="0"/>
              <a:t>, </a:t>
            </a:r>
            <a:r>
              <a:rPr lang="pt-BR" i="1" dirty="0" err="1"/>
              <a:t>pow</a:t>
            </a:r>
            <a:r>
              <a:rPr lang="pt-BR" i="1" dirty="0"/>
              <a:t>()</a:t>
            </a:r>
            <a:r>
              <a:rPr lang="pt-BR" dirty="0"/>
              <a:t>, </a:t>
            </a:r>
            <a:r>
              <a:rPr lang="pt-BR" i="1" dirty="0" err="1"/>
              <a:t>random</a:t>
            </a:r>
            <a:r>
              <a:rPr lang="pt-BR" i="1" dirty="0"/>
              <a:t>()</a:t>
            </a:r>
            <a:r>
              <a:rPr lang="pt-BR" dirty="0"/>
              <a:t>, </a:t>
            </a:r>
            <a:r>
              <a:rPr lang="pt-BR" dirty="0" err="1"/>
              <a:t>etc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486594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Suporta a manipulação de tempo e data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Construtor: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Ano possui 4 dígitos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Mês de 0 a 11</a:t>
            </a:r>
          </a:p>
          <a:p>
            <a:endParaRPr lang="pt-BR" dirty="0"/>
          </a:p>
          <a:p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Comparação:</a:t>
            </a:r>
          </a:p>
          <a:p>
            <a:pPr lvl="1"/>
            <a:r>
              <a:rPr lang="pt-BR" dirty="0"/>
              <a:t>Suporta comparação via &gt;, &lt;, </a:t>
            </a:r>
            <a:r>
              <a:rPr lang="pt-BR" dirty="0" err="1"/>
              <a:t>etc</a:t>
            </a: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Métodos:</a:t>
            </a:r>
          </a:p>
          <a:p>
            <a:pPr lvl="1"/>
            <a:r>
              <a:rPr lang="pt-BR" dirty="0" err="1"/>
              <a:t>getFullYear</a:t>
            </a:r>
            <a:r>
              <a:rPr lang="pt-BR" dirty="0"/>
              <a:t>(), </a:t>
            </a:r>
            <a:r>
              <a:rPr lang="pt-BR" dirty="0" err="1"/>
              <a:t>getMonth</a:t>
            </a:r>
            <a:r>
              <a:rPr lang="pt-BR" dirty="0"/>
              <a:t>(), </a:t>
            </a:r>
            <a:r>
              <a:rPr lang="pt-BR" dirty="0" err="1"/>
              <a:t>getDate</a:t>
            </a:r>
            <a:r>
              <a:rPr lang="pt-BR" dirty="0"/>
              <a:t>(), </a:t>
            </a:r>
            <a:r>
              <a:rPr lang="pt-BR" dirty="0" err="1"/>
              <a:t>getDay</a:t>
            </a:r>
            <a:r>
              <a:rPr lang="pt-BR" dirty="0"/>
              <a:t>(), </a:t>
            </a:r>
            <a:r>
              <a:rPr lang="pt-BR" dirty="0" err="1"/>
              <a:t>getHours</a:t>
            </a:r>
            <a:r>
              <a:rPr lang="pt-BR" dirty="0"/>
              <a:t>(), </a:t>
            </a:r>
            <a:r>
              <a:rPr lang="pt-BR" dirty="0" err="1"/>
              <a:t>getMinutes</a:t>
            </a:r>
            <a:r>
              <a:rPr lang="pt-BR" dirty="0"/>
              <a:t>(), </a:t>
            </a:r>
            <a:r>
              <a:rPr lang="pt-BR" dirty="0" err="1"/>
              <a:t>getSeconds</a:t>
            </a:r>
            <a:r>
              <a:rPr lang="pt-BR" dirty="0"/>
              <a:t>(), </a:t>
            </a:r>
            <a:r>
              <a:rPr lang="pt-BR" dirty="0" err="1"/>
              <a:t>getMilliseconds</a:t>
            </a:r>
            <a:r>
              <a:rPr lang="pt-BR" dirty="0"/>
              <a:t>(), </a:t>
            </a:r>
            <a:r>
              <a:rPr lang="pt-BR" dirty="0" err="1"/>
              <a:t>getTime</a:t>
            </a:r>
            <a:r>
              <a:rPr lang="pt-BR" dirty="0"/>
              <a:t>(), </a:t>
            </a:r>
            <a:r>
              <a:rPr lang="pt-BR" dirty="0" err="1"/>
              <a:t>toString</a:t>
            </a:r>
            <a:r>
              <a:rPr lang="pt-BR" dirty="0"/>
              <a:t>(), </a:t>
            </a:r>
            <a:r>
              <a:rPr lang="pt-BR" dirty="0" err="1"/>
              <a:t>toDateString</a:t>
            </a:r>
            <a:r>
              <a:rPr lang="pt-BR" dirty="0"/>
              <a:t>(), </a:t>
            </a:r>
            <a:r>
              <a:rPr lang="pt-BR" dirty="0" err="1"/>
              <a:t>setFullYear</a:t>
            </a:r>
            <a:r>
              <a:rPr lang="pt-BR" dirty="0"/>
              <a:t>(), </a:t>
            </a:r>
            <a:r>
              <a:rPr lang="pt-BR" dirty="0" err="1"/>
              <a:t>setMonth</a:t>
            </a:r>
            <a:r>
              <a:rPr lang="pt-BR" dirty="0"/>
              <a:t>(), </a:t>
            </a:r>
            <a:r>
              <a:rPr lang="pt-BR" dirty="0" err="1"/>
              <a:t>setDate</a:t>
            </a:r>
            <a:r>
              <a:rPr lang="pt-BR" dirty="0"/>
              <a:t>(), </a:t>
            </a:r>
            <a:r>
              <a:rPr lang="pt-BR" dirty="0" err="1"/>
              <a:t>setHours</a:t>
            </a:r>
            <a:r>
              <a:rPr lang="pt-BR" dirty="0"/>
              <a:t>(), </a:t>
            </a:r>
            <a:r>
              <a:rPr lang="pt-BR" dirty="0" err="1"/>
              <a:t>setMinutes</a:t>
            </a:r>
            <a:r>
              <a:rPr lang="pt-BR" dirty="0"/>
              <a:t>(), </a:t>
            </a:r>
            <a:r>
              <a:rPr lang="pt-BR" dirty="0" err="1"/>
              <a:t>setSeconds</a:t>
            </a:r>
            <a:r>
              <a:rPr lang="pt-BR" dirty="0"/>
              <a:t>(), </a:t>
            </a:r>
            <a:r>
              <a:rPr lang="pt-BR" dirty="0" err="1"/>
              <a:t>setMilliseconds</a:t>
            </a:r>
            <a:r>
              <a:rPr lang="pt-BR" dirty="0"/>
              <a:t>(), </a:t>
            </a:r>
            <a:r>
              <a:rPr lang="pt-BR" dirty="0" err="1"/>
              <a:t>setTime</a:t>
            </a:r>
            <a:r>
              <a:rPr lang="pt-BR" dirty="0"/>
              <a:t>(), </a:t>
            </a:r>
            <a:r>
              <a:rPr lang="pt-BR" dirty="0" err="1"/>
              <a:t>etc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 bwMode="auto">
          <a:xfrm>
            <a:off x="884237" y="3192462"/>
            <a:ext cx="10007546" cy="6661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hoje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= new Date();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dia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= new Date(2017,4,2);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4541837" y="4411662"/>
            <a:ext cx="1860782" cy="3891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Arial" charset="0"/>
              </a:rPr>
              <a:t>hoje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&lt; d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Global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397955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Objeto que possui várias propriedades e métodos de uso geral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Em um navegador, recebe o nome de </a:t>
            </a:r>
            <a:r>
              <a:rPr lang="pt-BR" i="1" dirty="0" err="1"/>
              <a:t>window</a:t>
            </a: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dirty="0"/>
              <a:t>No </a:t>
            </a:r>
            <a:r>
              <a:rPr lang="pt-BR" dirty="0" err="1"/>
              <a:t>NodeJS</a:t>
            </a:r>
            <a:r>
              <a:rPr lang="pt-BR" dirty="0"/>
              <a:t>, recebe o nome de </a:t>
            </a:r>
            <a:r>
              <a:rPr lang="pt-BR" i="1" dirty="0"/>
              <a:t>global</a:t>
            </a: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Propriedades:</a:t>
            </a:r>
          </a:p>
          <a:p>
            <a:pPr lvl="1"/>
            <a:r>
              <a:rPr lang="pt-BR" dirty="0" err="1"/>
              <a:t>Infinity</a:t>
            </a:r>
            <a:r>
              <a:rPr lang="pt-BR" dirty="0"/>
              <a:t>, </a:t>
            </a:r>
            <a:r>
              <a:rPr lang="pt-BR" dirty="0" err="1"/>
              <a:t>NaN</a:t>
            </a:r>
            <a:r>
              <a:rPr lang="pt-BR" dirty="0"/>
              <a:t>, </a:t>
            </a:r>
            <a:r>
              <a:rPr lang="pt-BR" dirty="0" err="1"/>
              <a:t>undefined</a:t>
            </a: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Métodos:</a:t>
            </a:r>
          </a:p>
          <a:p>
            <a:pPr lvl="1"/>
            <a:r>
              <a:rPr lang="pt-BR" dirty="0" err="1"/>
              <a:t>parseFloat</a:t>
            </a:r>
            <a:r>
              <a:rPr lang="pt-BR" dirty="0"/>
              <a:t>(string) e </a:t>
            </a:r>
            <a:r>
              <a:rPr lang="pt-BR" dirty="0" err="1"/>
              <a:t>parseInt</a:t>
            </a:r>
            <a:r>
              <a:rPr lang="pt-BR" dirty="0"/>
              <a:t>(string) – convertem uma string para número</a:t>
            </a:r>
          </a:p>
          <a:p>
            <a:pPr lvl="1"/>
            <a:r>
              <a:rPr lang="pt-BR" dirty="0"/>
              <a:t>escape(string) e </a:t>
            </a:r>
            <a:r>
              <a:rPr lang="pt-BR" dirty="0" err="1"/>
              <a:t>unescape</a:t>
            </a:r>
            <a:r>
              <a:rPr lang="pt-BR" dirty="0"/>
              <a:t>(string) – codifica/decodifica uma string</a:t>
            </a:r>
          </a:p>
          <a:p>
            <a:pPr lvl="1"/>
            <a:r>
              <a:rPr lang="pt-BR" dirty="0" err="1"/>
              <a:t>eval</a:t>
            </a:r>
            <a:r>
              <a:rPr lang="pt-BR" dirty="0"/>
              <a:t>(string) – avalia e executa o conteúdo da string com código de script</a:t>
            </a:r>
          </a:p>
          <a:p>
            <a:pPr lvl="1"/>
            <a:r>
              <a:rPr lang="pt-BR" dirty="0" err="1"/>
              <a:t>etc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0198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Aritméticos:</a:t>
            </a:r>
          </a:p>
          <a:p>
            <a:pPr lvl="1"/>
            <a:r>
              <a:rPr lang="pt-BR" dirty="0"/>
              <a:t>+ - * / % **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Unitários:</a:t>
            </a:r>
          </a:p>
          <a:p>
            <a:pPr lvl="1"/>
            <a:r>
              <a:rPr lang="pt-BR" dirty="0"/>
              <a:t>++ -- - +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Comparação:</a:t>
            </a:r>
          </a:p>
          <a:p>
            <a:pPr lvl="1"/>
            <a:r>
              <a:rPr lang="pt-BR" dirty="0"/>
              <a:t>&lt; &lt;= &gt; &gt;= == != === !==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Lógicos:</a:t>
            </a:r>
          </a:p>
          <a:p>
            <a:pPr lvl="1"/>
            <a:r>
              <a:rPr lang="pt-BR" dirty="0"/>
              <a:t>&amp;&amp; |</a:t>
            </a:r>
            <a:r>
              <a:rPr lang="pt-BR" dirty="0" err="1"/>
              <a:t>|</a:t>
            </a:r>
            <a:r>
              <a:rPr lang="pt-BR" dirty="0"/>
              <a:t> !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Bits:</a:t>
            </a:r>
          </a:p>
          <a:p>
            <a:pPr lvl="1"/>
            <a:r>
              <a:rPr lang="pt-BR" dirty="0"/>
              <a:t>&amp; | ^ ~ &lt;&lt; &gt;&gt; &gt;&gt;&gt;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Atribuição:</a:t>
            </a:r>
          </a:p>
          <a:p>
            <a:pPr lvl="1"/>
            <a:r>
              <a:rPr lang="pt-BR" dirty="0"/>
              <a:t>= += -= *= /= %= &lt;&lt;= &gt;&gt;= &gt;&gt;&gt;= &amp;= |= ^=</a:t>
            </a: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- Igualdade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3442253"/>
          </a:xfrm>
          <a:prstGeom prst="rect">
            <a:avLst/>
          </a:prstGeom>
        </p:spPr>
        <p:txBody>
          <a:bodyPr lIns="111026" tIns="55513" rIns="111026" bIns="55513"/>
          <a:lstStyle/>
          <a:p>
            <a:r>
              <a:rPr lang="pt-BR" dirty="0"/>
              <a:t>== e !=</a:t>
            </a:r>
          </a:p>
          <a:p>
            <a:pPr lvl="1"/>
            <a:r>
              <a:rPr lang="pt-BR" dirty="0"/>
              <a:t>Tentam converter os operandos para um mesmo tipo e em seguida testam se são iguais</a:t>
            </a:r>
          </a:p>
          <a:p>
            <a:pPr marL="0" lvl="1" indent="0">
              <a:buNone/>
            </a:pPr>
            <a:endParaRPr lang="pt-BR" dirty="0"/>
          </a:p>
          <a:p>
            <a:pPr marL="0" lvl="1" indent="0">
              <a:buNone/>
            </a:pPr>
            <a:endParaRPr lang="pt-BR" dirty="0"/>
          </a:p>
          <a:p>
            <a:pPr marL="0" lvl="1" indent="0">
              <a:buNone/>
            </a:pPr>
            <a:endParaRPr lang="pt-BR" dirty="0"/>
          </a:p>
          <a:p>
            <a:pPr marL="0" lvl="1" indent="0">
              <a:buNone/>
            </a:pPr>
            <a:endParaRPr lang="pt-BR" dirty="0"/>
          </a:p>
          <a:p>
            <a:r>
              <a:rPr lang="pt-BR" dirty="0"/>
              <a:t>=== e !==</a:t>
            </a:r>
          </a:p>
          <a:p>
            <a:pPr lvl="1"/>
            <a:r>
              <a:rPr lang="pt-BR" dirty="0"/>
              <a:t>Se os tipos dos operandos forem diferentes, retorna </a:t>
            </a:r>
            <a:r>
              <a:rPr lang="pt-BR" i="1" dirty="0"/>
              <a:t>false</a:t>
            </a:r>
          </a:p>
          <a:p>
            <a:pPr lvl="1"/>
            <a:r>
              <a:rPr lang="pt-BR" dirty="0"/>
              <a:t>São chamados de operadores de igualdade restritos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31D0FA5-0DDC-46C7-8739-D94953E9A8EC}"/>
              </a:ext>
            </a:extLst>
          </p:cNvPr>
          <p:cNvSpPr/>
          <p:nvPr/>
        </p:nvSpPr>
        <p:spPr bwMode="auto">
          <a:xfrm>
            <a:off x="1189037" y="2354262"/>
            <a:ext cx="4816944" cy="6661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console.log(5 == "5"); // true   , TS Error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console.log(5 === "5"); // false , TS Error</a:t>
            </a: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Asserções de Tipos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4302716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pt-BR" dirty="0"/>
              <a:t>Uma asserção de tipo deve ser utilizada quando o compilador </a:t>
            </a:r>
            <a:r>
              <a:rPr lang="pt-BR" dirty="0" err="1"/>
              <a:t>TypeScript</a:t>
            </a:r>
            <a:r>
              <a:rPr lang="pt-BR" dirty="0"/>
              <a:t> não conseguir realizar uma inferência sobre o tipo de uma expressão</a:t>
            </a:r>
          </a:p>
          <a:p>
            <a:pPr marL="685800" lvl="1" indent="-457200">
              <a:buFont typeface="Arial"/>
              <a:buChar char="•"/>
            </a:pPr>
            <a:r>
              <a:rPr lang="pt-BR" dirty="0"/>
              <a:t>É tarefa do programador indicar o tipo correto</a:t>
            </a:r>
          </a:p>
          <a:p>
            <a:pPr marL="457200" indent="-457200">
              <a:buFont typeface="Arial"/>
              <a:buChar char="•"/>
            </a:pPr>
            <a:r>
              <a:rPr lang="pt-BR" dirty="0"/>
              <a:t>Duas sintaxes:</a:t>
            </a:r>
          </a:p>
          <a:p>
            <a:pPr marL="685800" lvl="1" indent="-457200">
              <a:buFont typeface="Arial"/>
              <a:buChar char="•"/>
            </a:pPr>
            <a:r>
              <a:rPr lang="pt-BR" dirty="0"/>
              <a:t>&lt;tipo&gt;</a:t>
            </a:r>
          </a:p>
          <a:p>
            <a:pPr marL="914400" lvl="2" indent="-457200">
              <a:buFont typeface="Arial"/>
              <a:buChar char="•"/>
            </a:pPr>
            <a:r>
              <a:rPr lang="pt-BR" dirty="0"/>
              <a:t>Ex.:</a:t>
            </a:r>
            <a:br>
              <a:rPr lang="pt-BR" dirty="0"/>
            </a:b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umvalor</a:t>
            </a:r>
            <a:r>
              <a:rPr lang="pt-BR" dirty="0"/>
              <a:t>: </a:t>
            </a:r>
            <a:r>
              <a:rPr lang="pt-BR" dirty="0" err="1"/>
              <a:t>any</a:t>
            </a:r>
            <a:r>
              <a:rPr lang="pt-BR" dirty="0"/>
              <a:t> = ‘um texto’;</a:t>
            </a:r>
            <a:br>
              <a:rPr lang="pt-BR" dirty="0"/>
            </a:br>
            <a:r>
              <a:rPr lang="pt-BR" dirty="0" err="1"/>
              <a:t>let</a:t>
            </a:r>
            <a:r>
              <a:rPr lang="pt-BR" dirty="0"/>
              <a:t> tamanho: </a:t>
            </a:r>
            <a:r>
              <a:rPr lang="pt-BR" dirty="0" err="1"/>
              <a:t>number</a:t>
            </a:r>
            <a:r>
              <a:rPr lang="pt-BR" dirty="0"/>
              <a:t> = (&lt;</a:t>
            </a:r>
            <a:r>
              <a:rPr lang="pt-BR" dirty="0" err="1"/>
              <a:t>string</a:t>
            </a:r>
            <a:r>
              <a:rPr lang="pt-BR" dirty="0"/>
              <a:t>&gt;</a:t>
            </a:r>
            <a:r>
              <a:rPr lang="pt-BR" dirty="0" err="1"/>
              <a:t>umvalor</a:t>
            </a:r>
            <a:r>
              <a:rPr lang="pt-BR" dirty="0"/>
              <a:t>).</a:t>
            </a:r>
            <a:r>
              <a:rPr lang="pt-BR" dirty="0" err="1"/>
              <a:t>length</a:t>
            </a:r>
            <a:r>
              <a:rPr lang="pt-BR" dirty="0"/>
              <a:t>;</a:t>
            </a:r>
          </a:p>
          <a:p>
            <a:pPr marL="685800" lvl="1" indent="-457200">
              <a:buFont typeface="Arial"/>
              <a:buChar char="•"/>
            </a:pPr>
            <a:r>
              <a:rPr lang="pt-BR" dirty="0"/>
              <a:t>as</a:t>
            </a:r>
          </a:p>
          <a:p>
            <a:pPr marL="914400" lvl="2" indent="-457200">
              <a:buFont typeface="Arial"/>
              <a:buChar char="•"/>
            </a:pPr>
            <a:r>
              <a:rPr lang="pt-BR" dirty="0"/>
              <a:t>Ex.:</a:t>
            </a:r>
            <a:br>
              <a:rPr lang="pt-BR" dirty="0"/>
            </a:b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umvalor</a:t>
            </a:r>
            <a:r>
              <a:rPr lang="pt-BR" dirty="0"/>
              <a:t>: </a:t>
            </a:r>
            <a:r>
              <a:rPr lang="pt-BR" dirty="0" err="1"/>
              <a:t>any</a:t>
            </a:r>
            <a:r>
              <a:rPr lang="pt-BR" dirty="0"/>
              <a:t> = ‘um texto’;</a:t>
            </a:r>
            <a:br>
              <a:rPr lang="pt-BR" dirty="0"/>
            </a:br>
            <a:r>
              <a:rPr lang="pt-BR" dirty="0" err="1"/>
              <a:t>let</a:t>
            </a:r>
            <a:r>
              <a:rPr lang="pt-BR" dirty="0"/>
              <a:t> tamanho: </a:t>
            </a:r>
            <a:r>
              <a:rPr lang="pt-BR" dirty="0" err="1"/>
              <a:t>number</a:t>
            </a:r>
            <a:r>
              <a:rPr lang="pt-BR" dirty="0"/>
              <a:t> = (</a:t>
            </a:r>
            <a:r>
              <a:rPr lang="pt-BR" dirty="0" err="1"/>
              <a:t>umvalor</a:t>
            </a:r>
            <a:r>
              <a:rPr lang="pt-BR" dirty="0"/>
              <a:t> as </a:t>
            </a:r>
            <a:r>
              <a:rPr lang="pt-BR" dirty="0" err="1"/>
              <a:t>string</a:t>
            </a:r>
            <a:r>
              <a:rPr lang="pt-BR" dirty="0"/>
              <a:t>).</a:t>
            </a:r>
            <a:r>
              <a:rPr lang="pt-BR" dirty="0" err="1"/>
              <a:t>length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837192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JavaScript</a:t>
            </a:r>
            <a:r>
              <a:rPr lang="pt-BR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852477" cy="396108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pt-BR" b="1" dirty="0" err="1"/>
              <a:t>JavaScript</a:t>
            </a:r>
            <a:r>
              <a:rPr lang="pt-BR" dirty="0"/>
              <a:t> é uma linguagem </a:t>
            </a:r>
            <a:r>
              <a:rPr lang="pt-BR" dirty="0" err="1"/>
              <a:t>multiparadigma</a:t>
            </a:r>
            <a:r>
              <a:rPr lang="pt-BR" dirty="0"/>
              <a:t>, baseada em objetos via protótipos, dinâmica, fracamente </a:t>
            </a:r>
            <a:r>
              <a:rPr lang="pt-BR" dirty="0" err="1"/>
              <a:t>tipada</a:t>
            </a:r>
            <a:r>
              <a:rPr lang="pt-BR" dirty="0"/>
              <a:t> e usualmente interpretada por navegadores</a:t>
            </a:r>
          </a:p>
          <a:p>
            <a:pPr marL="685800" lvl="1" indent="-457200">
              <a:buFont typeface="Arial"/>
              <a:buChar char="•"/>
            </a:pPr>
            <a:r>
              <a:rPr lang="pt-BR" b="1" dirty="0" err="1"/>
              <a:t>WebAssembly</a:t>
            </a:r>
            <a:r>
              <a:rPr lang="pt-BR" b="1" dirty="0"/>
              <a:t> é compilado</a:t>
            </a:r>
          </a:p>
          <a:p>
            <a:pPr marL="457200" indent="-457200">
              <a:buFont typeface="Arial"/>
              <a:buChar char="•"/>
            </a:pPr>
            <a:r>
              <a:rPr lang="pt-BR" dirty="0"/>
              <a:t>Com a linguagem, criam-se </a:t>
            </a:r>
            <a:r>
              <a:rPr lang="pt-BR" b="1" dirty="0"/>
              <a:t>scripts</a:t>
            </a:r>
            <a:r>
              <a:rPr lang="pt-BR" dirty="0"/>
              <a:t> que manipulam o HTML e CSS</a:t>
            </a:r>
          </a:p>
          <a:p>
            <a:pPr lvl="2"/>
            <a:r>
              <a:rPr lang="pt-BR" dirty="0"/>
              <a:t>A extensão do arquivo de script é usualmente .</a:t>
            </a:r>
            <a:r>
              <a:rPr lang="pt-BR" dirty="0" err="1"/>
              <a:t>js</a:t>
            </a:r>
            <a:endParaRPr lang="pt-BR" dirty="0"/>
          </a:p>
        </p:txBody>
      </p:sp>
      <p:grpSp>
        <p:nvGrpSpPr>
          <p:cNvPr id="12" name="Group 11"/>
          <p:cNvGrpSpPr/>
          <p:nvPr/>
        </p:nvGrpSpPr>
        <p:grpSpPr>
          <a:xfrm>
            <a:off x="7513637" y="1516062"/>
            <a:ext cx="3543896" cy="3350249"/>
            <a:chOff x="4974577" y="1228875"/>
            <a:chExt cx="3543896" cy="3350249"/>
          </a:xfrm>
        </p:grpSpPr>
        <p:grpSp>
          <p:nvGrpSpPr>
            <p:cNvPr id="13" name="Group 4"/>
            <p:cNvGrpSpPr>
              <a:grpSpLocks noChangeAspect="1"/>
            </p:cNvGrpSpPr>
            <p:nvPr/>
          </p:nvGrpSpPr>
          <p:grpSpPr bwMode="auto">
            <a:xfrm flipH="1">
              <a:off x="4974577" y="1228875"/>
              <a:ext cx="3543896" cy="3350249"/>
              <a:chOff x="645" y="1325"/>
              <a:chExt cx="1104" cy="1003"/>
            </a:xfrm>
          </p:grpSpPr>
          <p:sp>
            <p:nvSpPr>
              <p:cNvPr id="15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645" y="1328"/>
                <a:ext cx="1104" cy="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751" y="1441"/>
                <a:ext cx="680" cy="9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>
                <a:off x="751" y="1325"/>
                <a:ext cx="786" cy="900"/>
              </a:xfrm>
              <a:custGeom>
                <a:avLst/>
                <a:gdLst>
                  <a:gd name="T0" fmla="*/ 205 w 237"/>
                  <a:gd name="T1" fmla="*/ 0 h 271"/>
                  <a:gd name="T2" fmla="*/ 0 w 237"/>
                  <a:gd name="T3" fmla="*/ 0 h 271"/>
                  <a:gd name="T4" fmla="*/ 0 w 237"/>
                  <a:gd name="T5" fmla="*/ 63 h 271"/>
                  <a:gd name="T6" fmla="*/ 31 w 237"/>
                  <a:gd name="T7" fmla="*/ 63 h 271"/>
                  <a:gd name="T8" fmla="*/ 31 w 237"/>
                  <a:gd name="T9" fmla="*/ 271 h 271"/>
                  <a:gd name="T10" fmla="*/ 237 w 237"/>
                  <a:gd name="T11" fmla="*/ 271 h 271"/>
                  <a:gd name="T12" fmla="*/ 237 w 237"/>
                  <a:gd name="T13" fmla="*/ 31 h 271"/>
                  <a:gd name="T14" fmla="*/ 205 w 237"/>
                  <a:gd name="T15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7" h="271">
                    <a:moveTo>
                      <a:pt x="20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271"/>
                      <a:pt x="31" y="271"/>
                      <a:pt x="31" y="271"/>
                    </a:cubicBezTo>
                    <a:cubicBezTo>
                      <a:pt x="237" y="271"/>
                      <a:pt x="237" y="271"/>
                      <a:pt x="237" y="271"/>
                    </a:cubicBezTo>
                    <a:cubicBezTo>
                      <a:pt x="237" y="31"/>
                      <a:pt x="237" y="31"/>
                      <a:pt x="237" y="31"/>
                    </a:cubicBezTo>
                    <a:cubicBezTo>
                      <a:pt x="237" y="14"/>
                      <a:pt x="223" y="0"/>
                      <a:pt x="20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50505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18" name="Oval 7"/>
              <p:cNvSpPr>
                <a:spLocks noChangeArrowheads="1"/>
              </p:cNvSpPr>
              <p:nvPr/>
            </p:nvSpPr>
            <p:spPr bwMode="auto">
              <a:xfrm>
                <a:off x="645" y="1325"/>
                <a:ext cx="209" cy="20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19" name="Oval 8"/>
              <p:cNvSpPr>
                <a:spLocks noChangeArrowheads="1"/>
              </p:cNvSpPr>
              <p:nvPr/>
            </p:nvSpPr>
            <p:spPr bwMode="auto">
              <a:xfrm>
                <a:off x="1537" y="2119"/>
                <a:ext cx="209" cy="209"/>
              </a:xfrm>
              <a:prstGeom prst="ellipse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960" y="2119"/>
                <a:ext cx="680" cy="209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1" name="Oval 10"/>
              <p:cNvSpPr>
                <a:spLocks noChangeArrowheads="1"/>
              </p:cNvSpPr>
              <p:nvPr/>
            </p:nvSpPr>
            <p:spPr bwMode="auto">
              <a:xfrm>
                <a:off x="854" y="2119"/>
                <a:ext cx="209" cy="20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5889531" y="2161706"/>
              <a:ext cx="15119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0" dirty="0">
                  <a:solidFill>
                    <a:srgbClr val="575757"/>
                  </a:solidFill>
                  <a:latin typeface="Consolas"/>
                  <a:cs typeface="Consolas"/>
                </a:rPr>
                <a:t>.</a:t>
              </a:r>
              <a:r>
                <a:rPr lang="pt-BR" sz="6000" dirty="0" err="1">
                  <a:solidFill>
                    <a:srgbClr val="575757"/>
                  </a:solidFill>
                  <a:latin typeface="Consolas"/>
                  <a:cs typeface="Consolas"/>
                </a:rPr>
                <a:t>js</a:t>
              </a:r>
              <a:endParaRPr lang="pt-BR" sz="6000" dirty="0">
                <a:solidFill>
                  <a:srgbClr val="575757"/>
                </a:solidFill>
                <a:latin typeface="Consolas"/>
                <a:cs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378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097280"/>
            <a:ext cx="7315200" cy="1181862"/>
          </a:xfrm>
        </p:spPr>
        <p:txBody>
          <a:bodyPr/>
          <a:lstStyle/>
          <a:p>
            <a:r>
              <a:rPr lang="en-US" dirty="0" err="1"/>
              <a:t>Comandos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6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- IF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111026" tIns="55513" rIns="111026" bIns="55513"/>
          <a:lstStyle/>
          <a:p>
            <a:r>
              <a:rPr lang="pt-BR" dirty="0"/>
              <a:t>Estrutura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972586" y="2395640"/>
            <a:ext cx="10007546" cy="3891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if 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condição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comando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;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951143" y="2963862"/>
            <a:ext cx="10007546" cy="6661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if 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condição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comando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else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comando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;</a:t>
            </a:r>
          </a:p>
        </p:txBody>
      </p:sp>
      <p:sp>
        <p:nvSpPr>
          <p:cNvPr id="6" name="Retângulo 5"/>
          <p:cNvSpPr/>
          <p:nvPr/>
        </p:nvSpPr>
        <p:spPr bwMode="auto">
          <a:xfrm>
            <a:off x="981880" y="4376840"/>
            <a:ext cx="10007546" cy="3891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if 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condição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 {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bloco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comandos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}</a:t>
            </a:r>
          </a:p>
        </p:txBody>
      </p:sp>
      <p:sp>
        <p:nvSpPr>
          <p:cNvPr id="7" name="Retângulo 6"/>
          <p:cNvSpPr/>
          <p:nvPr/>
        </p:nvSpPr>
        <p:spPr bwMode="auto">
          <a:xfrm>
            <a:off x="960437" y="4945062"/>
            <a:ext cx="10007546" cy="6661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if 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condição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 {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bloco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comandos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}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else {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bloco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comandos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}</a:t>
            </a: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- IF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499909"/>
          </a:xfrm>
          <a:prstGeom prst="rect">
            <a:avLst/>
          </a:prstGeom>
        </p:spPr>
        <p:txBody>
          <a:bodyPr lIns="111026" tIns="55513" rIns="111026" bIns="55513"/>
          <a:lstStyle/>
          <a:p>
            <a:r>
              <a:rPr lang="pt-BR" dirty="0"/>
              <a:t>Exemplo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972586" y="2395640"/>
            <a:ext cx="10007546" cy="943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if 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hora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&lt; 12)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saudacao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= “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bom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dia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”;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  <p:sp>
        <p:nvSpPr>
          <p:cNvPr id="8" name="Retângulo 7"/>
          <p:cNvSpPr/>
          <p:nvPr/>
        </p:nvSpPr>
        <p:spPr bwMode="auto">
          <a:xfrm>
            <a:off x="960437" y="3725862"/>
            <a:ext cx="10007546" cy="149710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if 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hora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&lt; 12)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saudacao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= “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bom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dia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”;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} else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saudacao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= “boa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tarde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”;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- SWITCH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111026" tIns="55513" rIns="111026" bIns="55513"/>
          <a:lstStyle/>
          <a:p>
            <a:r>
              <a:rPr lang="pt-BR" dirty="0"/>
              <a:t>Estrutura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972586" y="2395640"/>
            <a:ext cx="10007546" cy="149710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switch 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expressão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case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expressão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: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comandos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; break;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case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expressão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comandos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; break;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default :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comandos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- SWITCH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111026" tIns="55513" rIns="111026" bIns="55513"/>
          <a:lstStyle/>
          <a:p>
            <a:r>
              <a:rPr lang="pt-BR" dirty="0"/>
              <a:t>Estrutura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972586" y="2395640"/>
            <a:ext cx="10007546" cy="315909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switch (valor)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case 0: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case 1: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   console.log(“zero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ou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um”);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   break;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case 2: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   console.log(“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dois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”);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   break;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default: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   console.log(“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outro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valor”);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- WHILE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111026" tIns="55513" rIns="111026" bIns="55513"/>
          <a:lstStyle/>
          <a:p>
            <a:r>
              <a:rPr lang="pt-BR" dirty="0"/>
              <a:t>Estrutura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972586" y="2395640"/>
            <a:ext cx="10007546" cy="3891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while 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condição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comando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;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960437" y="3268662"/>
            <a:ext cx="10007546" cy="3891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while 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condição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 {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bloco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comandos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}</a:t>
            </a: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- WHILE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499909"/>
          </a:xfrm>
          <a:prstGeom prst="rect">
            <a:avLst/>
          </a:prstGeom>
        </p:spPr>
        <p:txBody>
          <a:bodyPr lIns="111026" tIns="55513" rIns="111026" bIns="55513"/>
          <a:lstStyle/>
          <a:p>
            <a:r>
              <a:rPr lang="pt-BR" dirty="0"/>
              <a:t>Exemplo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972586" y="2395640"/>
            <a:ext cx="10007546" cy="149710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= 0;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while 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&lt; 3)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console.log(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++;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- DO WHILE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111026" tIns="55513" rIns="111026" bIns="55513"/>
          <a:lstStyle/>
          <a:p>
            <a:r>
              <a:rPr lang="pt-BR" dirty="0"/>
              <a:t>Estrutura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972586" y="2395640"/>
            <a:ext cx="10007546" cy="3891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comando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while 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condição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);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960437" y="3040062"/>
            <a:ext cx="10007546" cy="3891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do {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bloco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comandos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} while 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condição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);</a:t>
            </a: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- DO WHILE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499909"/>
          </a:xfrm>
          <a:prstGeom prst="rect">
            <a:avLst/>
          </a:prstGeom>
        </p:spPr>
        <p:txBody>
          <a:bodyPr lIns="111026" tIns="55513" rIns="111026" bIns="55513"/>
          <a:lstStyle/>
          <a:p>
            <a:r>
              <a:rPr lang="pt-BR" dirty="0"/>
              <a:t>Exemplo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972586" y="2395640"/>
            <a:ext cx="10007546" cy="149710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= 0;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do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console.log(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++;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} while 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&lt;3);</a:t>
            </a: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- 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111026" tIns="55513" rIns="111026" bIns="55513"/>
          <a:lstStyle/>
          <a:p>
            <a:r>
              <a:rPr lang="pt-BR" dirty="0"/>
              <a:t>Estrutura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972586" y="2395640"/>
            <a:ext cx="10007546" cy="3891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inicialização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;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condição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;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passo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comando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;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960437" y="3268662"/>
            <a:ext cx="10007546" cy="3891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inicialização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;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condição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;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passo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 {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bloco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comandos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}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JavaScript</a:t>
            </a:r>
            <a:endParaRPr lang="pt-BR" dirty="0"/>
          </a:p>
        </p:txBody>
      </p:sp>
      <p:sp>
        <p:nvSpPr>
          <p:cNvPr id="191491" name="Espaço Reservado para Conteúdo 2"/>
          <p:cNvSpPr>
            <a:spLocks noGrp="1"/>
          </p:cNvSpPr>
          <p:nvPr>
            <p:ph type="body" sz="quarter" idx="10"/>
          </p:nvPr>
        </p:nvSpPr>
        <p:spPr>
          <a:xfrm>
            <a:off x="365760" y="1371601"/>
            <a:ext cx="11704320" cy="5402262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pt-BR" dirty="0" err="1"/>
              <a:t>JavaScript</a:t>
            </a:r>
            <a:r>
              <a:rPr lang="pt-BR" dirty="0"/>
              <a:t> possui múltiplas versões, suportadas ou não pelos diversos navegadores</a:t>
            </a:r>
          </a:p>
          <a:p>
            <a:pPr>
              <a:buFont typeface="Arial" pitchFamily="34" charset="0"/>
              <a:buChar char="•"/>
            </a:pPr>
            <a:r>
              <a:rPr lang="pt-BR" dirty="0" err="1"/>
              <a:t>JavaScript</a:t>
            </a:r>
            <a:r>
              <a:rPr lang="pt-BR" dirty="0"/>
              <a:t> é o nome “comum” de versões da linguagem que seguem a especificação </a:t>
            </a:r>
            <a:r>
              <a:rPr lang="pt-BR" dirty="0" err="1"/>
              <a:t>ECMAScript</a:t>
            </a: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Versões:</a:t>
            </a:r>
          </a:p>
          <a:p>
            <a:pPr lvl="1"/>
            <a:r>
              <a:rPr lang="pt-BR" dirty="0" err="1"/>
              <a:t>ECMAScript</a:t>
            </a:r>
            <a:r>
              <a:rPr lang="pt-BR" dirty="0"/>
              <a:t> 2011, </a:t>
            </a:r>
            <a:r>
              <a:rPr lang="pt-BR" dirty="0" err="1"/>
              <a:t>ECMAScript</a:t>
            </a:r>
            <a:r>
              <a:rPr lang="pt-BR" dirty="0"/>
              <a:t> 5.1</a:t>
            </a:r>
          </a:p>
          <a:p>
            <a:pPr lvl="1"/>
            <a:r>
              <a:rPr lang="pt-BR" dirty="0" err="1"/>
              <a:t>ECMAScript</a:t>
            </a:r>
            <a:r>
              <a:rPr lang="pt-BR" dirty="0"/>
              <a:t> 2015, </a:t>
            </a:r>
            <a:r>
              <a:rPr lang="pt-BR" dirty="0" err="1"/>
              <a:t>ECMAScript</a:t>
            </a:r>
            <a:r>
              <a:rPr lang="pt-BR" dirty="0"/>
              <a:t> 6</a:t>
            </a:r>
          </a:p>
          <a:p>
            <a:pPr lvl="1"/>
            <a:r>
              <a:rPr lang="pt-BR" dirty="0" err="1"/>
              <a:t>ECMAScript</a:t>
            </a:r>
            <a:r>
              <a:rPr lang="pt-BR" dirty="0"/>
              <a:t> 2016, </a:t>
            </a:r>
            <a:r>
              <a:rPr lang="pt-BR" dirty="0" err="1"/>
              <a:t>ECMAScript</a:t>
            </a:r>
            <a:r>
              <a:rPr lang="pt-BR" dirty="0"/>
              <a:t> 7</a:t>
            </a:r>
          </a:p>
          <a:p>
            <a:pPr lvl="1"/>
            <a:r>
              <a:rPr lang="pt-BR" dirty="0" err="1"/>
              <a:t>ECMAScript</a:t>
            </a:r>
            <a:r>
              <a:rPr lang="pt-BR" dirty="0"/>
              <a:t> 2017, </a:t>
            </a:r>
            <a:r>
              <a:rPr lang="pt-BR" dirty="0" err="1"/>
              <a:t>ECMAScript</a:t>
            </a:r>
            <a:r>
              <a:rPr lang="pt-BR" dirty="0"/>
              <a:t> 8</a:t>
            </a:r>
          </a:p>
          <a:p>
            <a:pPr lvl="1"/>
            <a:r>
              <a:rPr lang="pt-BR" dirty="0" err="1"/>
              <a:t>ECMAScript</a:t>
            </a:r>
            <a:r>
              <a:rPr lang="pt-BR" dirty="0"/>
              <a:t> 2018, </a:t>
            </a:r>
            <a:r>
              <a:rPr lang="pt-BR" dirty="0" err="1"/>
              <a:t>ECMAScript</a:t>
            </a:r>
            <a:r>
              <a:rPr lang="pt-BR" dirty="0"/>
              <a:t> 9</a:t>
            </a:r>
          </a:p>
          <a:p>
            <a:pPr lvl="1"/>
            <a:r>
              <a:rPr lang="pt-BR" dirty="0"/>
              <a:t>...</a:t>
            </a:r>
          </a:p>
          <a:p>
            <a:pPr lvl="1"/>
            <a:r>
              <a:rPr lang="pt-BR" dirty="0" err="1"/>
              <a:t>ECMAScript</a:t>
            </a:r>
            <a:r>
              <a:rPr lang="pt-BR" dirty="0"/>
              <a:t> 2023, </a:t>
            </a:r>
            <a:r>
              <a:rPr lang="pt-BR" dirty="0" err="1"/>
              <a:t>ECMAScript</a:t>
            </a:r>
            <a:r>
              <a:rPr lang="pt-BR" dirty="0"/>
              <a:t> 14</a:t>
            </a:r>
          </a:p>
          <a:p>
            <a:pPr>
              <a:buFont typeface="Arial" pitchFamily="34" charset="0"/>
              <a:buChar char="•"/>
            </a:pPr>
            <a:r>
              <a:rPr lang="pt-BR" dirty="0">
                <a:hlinkClick r:id="rId2"/>
              </a:rPr>
              <a:t>https://www.ecma-international.org/publications-and-standards/standards/ecma-262/</a:t>
            </a:r>
            <a:r>
              <a:rPr lang="pt-BR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 </a:t>
            </a:r>
            <a:r>
              <a:rPr lang="pt-BR" dirty="0">
                <a:hlinkClick r:id="rId3"/>
              </a:rPr>
              <a:t>https://tc39.es/ecma262/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6955158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- 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499909"/>
          </a:xfrm>
          <a:prstGeom prst="rect">
            <a:avLst/>
          </a:prstGeom>
        </p:spPr>
        <p:txBody>
          <a:bodyPr lIns="111026" tIns="55513" rIns="111026" bIns="55513"/>
          <a:lstStyle/>
          <a:p>
            <a:r>
              <a:rPr lang="pt-BR" dirty="0"/>
              <a:t>Exemplo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972586" y="2395640"/>
            <a:ext cx="10007546" cy="943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for (let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= 0;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&lt;3;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++)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console.log(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– FOR..OF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111026" tIns="55513" rIns="111026" bIns="55513"/>
          <a:lstStyle/>
          <a:p>
            <a:r>
              <a:rPr lang="pt-BR" dirty="0"/>
              <a:t>Estrutura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972586" y="2395640"/>
            <a:ext cx="10007546" cy="3891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variável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of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objeto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comando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;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960437" y="3268662"/>
            <a:ext cx="10007546" cy="3891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variável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of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objeto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 {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bloco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comandos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}</a:t>
            </a:r>
          </a:p>
        </p:txBody>
      </p:sp>
      <p:sp>
        <p:nvSpPr>
          <p:cNvPr id="6" name="Balão de Fala: Retângulo 5">
            <a:extLst>
              <a:ext uri="{FF2B5EF4-FFF2-40B4-BE49-F238E27FC236}">
                <a16:creationId xmlns:a16="http://schemas.microsoft.com/office/drawing/2014/main" id="{BF48868D-31E1-B5E7-4A45-583A0B79A101}"/>
              </a:ext>
            </a:extLst>
          </p:cNvPr>
          <p:cNvSpPr/>
          <p:nvPr/>
        </p:nvSpPr>
        <p:spPr bwMode="auto">
          <a:xfrm>
            <a:off x="4313237" y="4044426"/>
            <a:ext cx="4038600" cy="1281636"/>
          </a:xfrm>
          <a:prstGeom prst="wedgeRectCallout">
            <a:avLst>
              <a:gd name="adj1" fmla="val -85135"/>
              <a:gd name="adj2" fmla="val -67214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O objeto alvo deve ser um objeto iterável, ou seja, fornece um </a:t>
            </a:r>
            <a:r>
              <a:rPr lang="pt-BR" sz="240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iterador</a:t>
            </a:r>
            <a:r>
              <a:rPr lang="pt-BR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1147936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– FOR..OF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499909"/>
          </a:xfrm>
          <a:prstGeom prst="rect">
            <a:avLst/>
          </a:prstGeom>
        </p:spPr>
        <p:txBody>
          <a:bodyPr lIns="111026" tIns="55513" rIns="111026" bIns="55513"/>
          <a:lstStyle/>
          <a:p>
            <a:r>
              <a:rPr lang="pt-BR" dirty="0"/>
              <a:t>Exemplo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972586" y="2395640"/>
            <a:ext cx="10007546" cy="12201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const a = [3,5,7];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for (const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>
                <a:solidFill>
                  <a:schemeClr val="tx1"/>
                </a:solidFill>
                <a:latin typeface="Arial" charset="0"/>
              </a:rPr>
              <a:t>of a) 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console.log(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7527679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097280"/>
            <a:ext cx="7315200" cy="1181862"/>
          </a:xfrm>
        </p:spPr>
        <p:txBody>
          <a:bodyPr/>
          <a:lstStyle/>
          <a:p>
            <a:r>
              <a:rPr lang="en-US" dirty="0" err="1"/>
              <a:t>Funções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6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200602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pt-BR" dirty="0"/>
              <a:t>Uma </a:t>
            </a:r>
            <a:r>
              <a:rPr lang="pt-BR" b="1" dirty="0"/>
              <a:t>função</a:t>
            </a:r>
            <a:r>
              <a:rPr lang="pt-BR" dirty="0"/>
              <a:t> é um agrupamento de comandos que realizam uma tarefa específica</a:t>
            </a:r>
          </a:p>
          <a:p>
            <a:pPr marL="457200" indent="-457200">
              <a:buFont typeface="Arial"/>
              <a:buChar char="•"/>
            </a:pPr>
            <a:r>
              <a:rPr lang="pt-BR" dirty="0"/>
              <a:t>Se diferentes partes de um script repetem a mesma tarefa, então o código pode ser estruturado para utilizar uma função contendo os comandos que se repetem</a:t>
            </a:r>
          </a:p>
        </p:txBody>
      </p:sp>
    </p:spTree>
    <p:extLst>
      <p:ext uri="{BB962C8B-B14F-4D97-AF65-F5344CB8AC3E}">
        <p14:creationId xmlns:p14="http://schemas.microsoft.com/office/powerpoint/2010/main" val="20509355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3573462"/>
          </a:xfrm>
          <a:prstGeom prst="rect">
            <a:avLst/>
          </a:prstGeom>
        </p:spPr>
        <p:txBody>
          <a:bodyPr lIns="111026" tIns="55513" rIns="111026" bIns="55513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/>
              <a:t>Funções são definidas com a palavra reservada </a:t>
            </a:r>
            <a:r>
              <a:rPr lang="pt-BR" i="1" dirty="0" err="1"/>
              <a:t>function</a:t>
            </a: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Uma função pode possuir um nome</a:t>
            </a:r>
          </a:p>
          <a:p>
            <a:pPr lvl="1"/>
            <a:r>
              <a:rPr lang="pt-BR" dirty="0"/>
              <a:t>Existe o conceito de função anônima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Uma função pode ter argumentos e retornar valor</a:t>
            </a:r>
          </a:p>
          <a:p>
            <a:pPr lvl="1"/>
            <a:r>
              <a:rPr lang="pt-BR" dirty="0"/>
              <a:t>A passagem de parâmetros é por valor</a:t>
            </a:r>
          </a:p>
          <a:p>
            <a:pPr lvl="1"/>
            <a:r>
              <a:rPr lang="pt-BR" dirty="0"/>
              <a:t>Cuidado: </a:t>
            </a:r>
            <a:r>
              <a:rPr lang="pt-BR" dirty="0" err="1"/>
              <a:t>JavaScript</a:t>
            </a:r>
            <a:r>
              <a:rPr lang="pt-BR" dirty="0"/>
              <a:t> não verifica o número de parâmetros passados (se não recebe um valor, o parâmetro tem valor </a:t>
            </a:r>
            <a:r>
              <a:rPr lang="pt-BR" dirty="0" err="1"/>
              <a:t>undefined</a:t>
            </a:r>
            <a:r>
              <a:rPr lang="pt-BR" dirty="0"/>
              <a:t>; parâmetros podem possuir valores padrão via símbolo de atribuição), mas </a:t>
            </a:r>
            <a:r>
              <a:rPr lang="pt-BR" dirty="0" err="1"/>
              <a:t>TypeScript</a:t>
            </a:r>
            <a:r>
              <a:rPr lang="pt-BR" dirty="0"/>
              <a:t> verifica!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1341437" y="5021262"/>
            <a:ext cx="10007546" cy="4814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nome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lista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de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parâmetros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):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tipo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{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bloco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de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comandos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}</a:t>
            </a: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Funções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5760" y="1897062"/>
            <a:ext cx="10088671" cy="3841526"/>
            <a:chOff x="214413" y="1131343"/>
            <a:chExt cx="8472387" cy="3841526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457200" y="1792940"/>
              <a:ext cx="8229600" cy="10160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en-US" sz="4400" dirty="0">
                  <a:solidFill>
                    <a:srgbClr val="4F76AC"/>
                  </a:solidFill>
                  <a:latin typeface="Consolas"/>
                  <a:cs typeface="Consolas"/>
                </a:rPr>
                <a:t>function</a:t>
              </a:r>
              <a:r>
                <a:rPr lang="en-US" altLang="en-US" sz="4400" dirty="0">
                  <a:solidFill>
                    <a:srgbClr val="000000"/>
                  </a:solidFill>
                  <a:latin typeface="Consolas"/>
                  <a:cs typeface="Consolas"/>
                </a:rPr>
                <a:t> </a:t>
              </a:r>
              <a:r>
                <a:rPr lang="en-US" sz="4400" dirty="0" err="1">
                  <a:latin typeface="Consolas"/>
                  <a:cs typeface="Consolas"/>
                </a:rPr>
                <a:t>helloWorld</a:t>
              </a:r>
              <a:r>
                <a:rPr lang="en-US" sz="4400" dirty="0">
                  <a:latin typeface="Consolas"/>
                  <a:cs typeface="Consolas"/>
                </a:rPr>
                <a:t>(): void {</a:t>
              </a:r>
            </a:p>
            <a:p>
              <a:pPr marL="800100" lvl="2" indent="0">
                <a:buNone/>
              </a:pPr>
              <a:r>
                <a:rPr lang="en-US" sz="4400" dirty="0">
                  <a:latin typeface="Consolas"/>
                  <a:cs typeface="Consolas"/>
                </a:rPr>
                <a:t>alert(‘Hello, World!’);</a:t>
              </a:r>
            </a:p>
            <a:p>
              <a:pPr marL="0" indent="0">
                <a:buNone/>
              </a:pPr>
              <a:r>
                <a:rPr lang="en-US" sz="4400" dirty="0">
                  <a:latin typeface="Consolas"/>
                  <a:cs typeface="Consolas"/>
                </a:rPr>
                <a:t>}</a:t>
              </a:r>
            </a:p>
          </p:txBody>
        </p:sp>
        <p:cxnSp>
          <p:nvCxnSpPr>
            <p:cNvPr id="8" name="Elbow Connector 7"/>
            <p:cNvCxnSpPr/>
            <p:nvPr/>
          </p:nvCxnSpPr>
          <p:spPr>
            <a:xfrm rot="16200000" flipV="1">
              <a:off x="1272249" y="1594969"/>
              <a:ext cx="328701" cy="246531"/>
            </a:xfrm>
            <a:prstGeom prst="bentConnector3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14413" y="1157027"/>
              <a:ext cx="2197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palavra-chave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19176" y="1131343"/>
              <a:ext cx="2330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nome</a:t>
              </a:r>
              <a:r>
                <a:rPr lang="en-US" dirty="0"/>
                <a:t> </a:t>
              </a:r>
              <a:r>
                <a:rPr lang="en-US" dirty="0" err="1"/>
                <a:t>da</a:t>
              </a:r>
              <a:r>
                <a:rPr lang="en-US" dirty="0"/>
                <a:t> </a:t>
              </a:r>
              <a:r>
                <a:rPr lang="en-US" dirty="0" err="1"/>
                <a:t>função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05205" y="3705288"/>
              <a:ext cx="133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comando</a:t>
              </a:r>
              <a:endParaRPr lang="en-US" dirty="0"/>
            </a:p>
          </p:txBody>
        </p:sp>
        <p:cxnSp>
          <p:nvCxnSpPr>
            <p:cNvPr id="12" name="Elbow Connector 11"/>
            <p:cNvCxnSpPr/>
            <p:nvPr/>
          </p:nvCxnSpPr>
          <p:spPr>
            <a:xfrm rot="5400000" flipH="1" flipV="1">
              <a:off x="4885335" y="1587199"/>
              <a:ext cx="332568" cy="265937"/>
            </a:xfrm>
            <a:prstGeom prst="bentConnector3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1313334" y="3451411"/>
              <a:ext cx="6979019" cy="239060"/>
              <a:chOff x="1313334" y="3526116"/>
              <a:chExt cx="6979019" cy="23906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V="1">
                <a:off x="1313334" y="3526116"/>
                <a:ext cx="6979019" cy="298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870833" y="3555998"/>
                <a:ext cx="0" cy="20917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457200" y="4350870"/>
              <a:ext cx="8229600" cy="239060"/>
              <a:chOff x="1313334" y="3526116"/>
              <a:chExt cx="6979019" cy="23906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1313334" y="3526116"/>
                <a:ext cx="6979019" cy="298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870833" y="3555998"/>
                <a:ext cx="0" cy="20917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457200" y="4603537"/>
              <a:ext cx="822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bloco</a:t>
              </a:r>
              <a:r>
                <a:rPr lang="en-US" dirty="0"/>
                <a:t> de </a:t>
              </a:r>
              <a:r>
                <a:rPr lang="en-US" dirty="0" err="1"/>
                <a:t>definição</a:t>
              </a:r>
              <a:r>
                <a:rPr lang="en-US" dirty="0"/>
                <a:t> </a:t>
              </a:r>
              <a:r>
                <a:rPr lang="en-US" dirty="0" err="1"/>
                <a:t>da</a:t>
              </a:r>
              <a:r>
                <a:rPr lang="en-US" dirty="0"/>
                <a:t> </a:t>
              </a:r>
              <a:r>
                <a:rPr lang="en-US" dirty="0" err="1"/>
                <a:t>função</a:t>
              </a:r>
              <a:endParaRPr lang="en-US" dirty="0"/>
            </a:p>
          </p:txBody>
        </p: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B940BA1F-D4C6-4327-8884-B0183A7AD9A1}"/>
              </a:ext>
            </a:extLst>
          </p:cNvPr>
          <p:cNvSpPr txBox="1"/>
          <p:nvPr/>
        </p:nvSpPr>
        <p:spPr>
          <a:xfrm>
            <a:off x="7557560" y="1897062"/>
            <a:ext cx="277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tipo</a:t>
            </a:r>
            <a:r>
              <a:rPr lang="en-US" dirty="0"/>
              <a:t> da </a:t>
            </a:r>
            <a:r>
              <a:rPr lang="en-US" dirty="0" err="1"/>
              <a:t>função</a:t>
            </a:r>
            <a:endParaRPr lang="en-US" dirty="0"/>
          </a:p>
        </p:txBody>
      </p:sp>
      <p:cxnSp>
        <p:nvCxnSpPr>
          <p:cNvPr id="22" name="Elbow Connector 11">
            <a:extLst>
              <a:ext uri="{FF2B5EF4-FFF2-40B4-BE49-F238E27FC236}">
                <a16:creationId xmlns:a16="http://schemas.microsoft.com/office/drawing/2014/main" id="{342AE8E8-D66A-4208-948A-80A05A428B80}"/>
              </a:ext>
            </a:extLst>
          </p:cNvPr>
          <p:cNvCxnSpPr/>
          <p:nvPr/>
        </p:nvCxnSpPr>
        <p:spPr>
          <a:xfrm rot="5400000" flipH="1" flipV="1">
            <a:off x="8620679" y="2327551"/>
            <a:ext cx="332568" cy="316670"/>
          </a:xfrm>
          <a:prstGeom prst="bentConnector3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265947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Funções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 bwMode="auto">
          <a:xfrm>
            <a:off x="972586" y="1587784"/>
            <a:ext cx="10007546" cy="943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function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aloMundo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(): void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console.log(‘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Alô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Mundo!’);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929700" y="3048913"/>
            <a:ext cx="10007546" cy="943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function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aloMundo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(): string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return ‘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Alô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Mundo!’;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  <p:sp>
        <p:nvSpPr>
          <p:cNvPr id="6" name="Retângulo 5"/>
          <p:cNvSpPr/>
          <p:nvPr/>
        </p:nvSpPr>
        <p:spPr bwMode="auto">
          <a:xfrm>
            <a:off x="929700" y="4598886"/>
            <a:ext cx="10007546" cy="943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function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aloMundo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: string): void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console.log(‘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Alô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’ +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+ ‘!’);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Funções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 bwMode="auto">
          <a:xfrm>
            <a:off x="972586" y="1587784"/>
            <a:ext cx="10007546" cy="380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potencia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(base: number,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expoente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: number = 2): number {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 let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resultado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= 1;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 for (let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cont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= 0;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cont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&lt;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expoente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;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cont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++) {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   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resultado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*= base;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 }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 return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resultado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Arial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potencia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(4));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potencia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(2,6));</a:t>
            </a:r>
          </a:p>
        </p:txBody>
      </p:sp>
    </p:spTree>
    <p:extLst>
      <p:ext uri="{BB962C8B-B14F-4D97-AF65-F5344CB8AC3E}">
        <p14:creationId xmlns:p14="http://schemas.microsoft.com/office/powerpoint/2010/main" val="3232349765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r>
              <a:rPr lang="en-US" dirty="0"/>
              <a:t> e </a:t>
            </a:r>
            <a:r>
              <a:rPr lang="en-US" dirty="0" err="1"/>
              <a:t>Execução</a:t>
            </a:r>
            <a:r>
              <a:rPr lang="en-US" dirty="0"/>
              <a:t> de </a:t>
            </a:r>
            <a:r>
              <a:rPr lang="en-US" dirty="0" err="1"/>
              <a:t>Funções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63149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O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é </a:t>
            </a:r>
            <a:r>
              <a:rPr lang="en-US" dirty="0" err="1"/>
              <a:t>definida</a:t>
            </a:r>
            <a:r>
              <a:rPr lang="en-US" dirty="0"/>
              <a:t> é </a:t>
            </a:r>
            <a:r>
              <a:rPr lang="en-US" dirty="0" err="1"/>
              <a:t>diferente</a:t>
            </a:r>
            <a:r>
              <a:rPr lang="en-US" dirty="0"/>
              <a:t> do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é </a:t>
            </a:r>
            <a:r>
              <a:rPr lang="en-US" dirty="0" err="1"/>
              <a:t>executada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A </a:t>
            </a:r>
            <a:r>
              <a:rPr lang="en-US" dirty="0" err="1"/>
              <a:t>definição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descreve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, </a:t>
            </a:r>
            <a:r>
              <a:rPr lang="en-US" dirty="0" err="1"/>
              <a:t>parâmetros</a:t>
            </a:r>
            <a:r>
              <a:rPr lang="en-US" dirty="0"/>
              <a:t> e </a:t>
            </a:r>
            <a:r>
              <a:rPr lang="en-US" dirty="0" err="1"/>
              <a:t>comandos</a:t>
            </a:r>
            <a:endParaRPr lang="en-US" dirty="0"/>
          </a:p>
          <a:p>
            <a:pPr lvl="2"/>
            <a:r>
              <a:rPr lang="en-US" b="1" dirty="0"/>
              <a:t>NOTA: </a:t>
            </a:r>
            <a:r>
              <a:rPr lang="en-US" dirty="0"/>
              <a:t>a </a:t>
            </a:r>
            <a:r>
              <a:rPr lang="en-US" dirty="0" err="1"/>
              <a:t>definição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nenhum</a:t>
            </a:r>
            <a:r>
              <a:rPr lang="en-US" dirty="0"/>
              <a:t> dos </a:t>
            </a:r>
            <a:r>
              <a:rPr lang="en-US" dirty="0" err="1"/>
              <a:t>comandos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err="1"/>
              <a:t>Quando</a:t>
            </a:r>
            <a:r>
              <a:rPr lang="en-US" dirty="0"/>
              <a:t> a </a:t>
            </a:r>
            <a:r>
              <a:rPr lang="en-US" dirty="0" err="1"/>
              <a:t>função</a:t>
            </a:r>
            <a:r>
              <a:rPr lang="en-US" dirty="0"/>
              <a:t> é </a:t>
            </a:r>
            <a:r>
              <a:rPr lang="en-US" dirty="0" err="1"/>
              <a:t>chamada</a:t>
            </a:r>
            <a:r>
              <a:rPr lang="en-US" dirty="0"/>
              <a:t>,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o </a:t>
            </a:r>
            <a:r>
              <a:rPr lang="en-US" dirty="0" err="1"/>
              <a:t>bloco</a:t>
            </a:r>
            <a:r>
              <a:rPr lang="en-US" dirty="0"/>
              <a:t> de </a:t>
            </a:r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função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103120" y="4335462"/>
            <a:ext cx="8229600" cy="1754327"/>
            <a:chOff x="457200" y="2909650"/>
            <a:chExt cx="8229600" cy="1754327"/>
          </a:xfrm>
        </p:grpSpPr>
        <p:sp>
          <p:nvSpPr>
            <p:cNvPr id="6" name="Rectangle 5"/>
            <p:cNvSpPr/>
            <p:nvPr/>
          </p:nvSpPr>
          <p:spPr>
            <a:xfrm>
              <a:off x="457200" y="3278982"/>
              <a:ext cx="8229600" cy="1384995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txBody>
            <a:bodyPr wrap="square">
              <a:sp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100" dirty="0">
                  <a:solidFill>
                    <a:srgbClr val="4F76A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en-US" altLang="en-US" sz="2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en-US" sz="2100" dirty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doSomethingAwesome</a:t>
              </a:r>
              <a:r>
                <a:rPr lang="en-US" altLang="en-US" sz="2100" dirty="0">
                  <a:solidFill>
                    <a:srgbClr val="1E7C7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altLang="en-US" sz="2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en-US" sz="2100" dirty="0">
                  <a:solidFill>
                    <a:srgbClr val="1E7C7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r>
                <a:rPr lang="en-US" altLang="en-US" sz="2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lvl="1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100" dirty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US" altLang="en-US" sz="2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name = prompt(“What is your name?”); </a:t>
              </a:r>
            </a:p>
            <a:p>
              <a:pPr lvl="1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alert</a:t>
              </a:r>
              <a:r>
                <a:rPr lang="en-US" altLang="en-US" sz="2100" dirty="0">
                  <a:solidFill>
                    <a:srgbClr val="1E7C7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en-US" sz="2100" dirty="0">
                  <a:solidFill>
                    <a:srgbClr val="82312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name + “, you just did something awesome!"</a:t>
              </a:r>
              <a:r>
                <a:rPr lang="en-US" altLang="en-US" sz="2100" dirty="0">
                  <a:solidFill>
                    <a:srgbClr val="1E7C7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100" dirty="0">
                  <a:solidFill>
                    <a:srgbClr val="1E7C7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altLang="en-US" sz="2100" dirty="0">
                <a:latin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200" y="2909650"/>
              <a:ext cx="3690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Defining the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01067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63429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Como identificar a compatibilidade de versão?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>
                <a:hlinkClick r:id="rId2"/>
              </a:rPr>
              <a:t>https://compat-table.github.io/compat-table/</a:t>
            </a:r>
            <a:r>
              <a:rPr lang="pt-BR" dirty="0"/>
              <a:t> 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>
                <a:hlinkClick r:id="rId3"/>
              </a:rPr>
              <a:t>https://caniuse.com/</a:t>
            </a:r>
            <a:endParaRPr lang="pt-BR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4670794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r>
              <a:rPr lang="en-US" dirty="0"/>
              <a:t> e </a:t>
            </a:r>
            <a:r>
              <a:rPr lang="en-US" dirty="0" err="1"/>
              <a:t>Execução</a:t>
            </a:r>
            <a:r>
              <a:rPr lang="en-US" dirty="0"/>
              <a:t> de </a:t>
            </a:r>
            <a:r>
              <a:rPr lang="en-US" dirty="0" err="1"/>
              <a:t>Funções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63149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O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é </a:t>
            </a:r>
            <a:r>
              <a:rPr lang="en-US" dirty="0" err="1"/>
              <a:t>definida</a:t>
            </a:r>
            <a:r>
              <a:rPr lang="en-US" dirty="0"/>
              <a:t> é </a:t>
            </a:r>
            <a:r>
              <a:rPr lang="en-US" dirty="0" err="1"/>
              <a:t>diferente</a:t>
            </a:r>
            <a:r>
              <a:rPr lang="en-US" dirty="0"/>
              <a:t> do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é </a:t>
            </a:r>
            <a:r>
              <a:rPr lang="en-US" dirty="0" err="1"/>
              <a:t>executada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A </a:t>
            </a:r>
            <a:r>
              <a:rPr lang="en-US" dirty="0" err="1"/>
              <a:t>definição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descreve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, </a:t>
            </a:r>
            <a:r>
              <a:rPr lang="en-US" dirty="0" err="1"/>
              <a:t>parâmetros</a:t>
            </a:r>
            <a:r>
              <a:rPr lang="en-US" dirty="0"/>
              <a:t> e </a:t>
            </a:r>
            <a:r>
              <a:rPr lang="en-US" dirty="0" err="1"/>
              <a:t>comandos</a:t>
            </a:r>
            <a:endParaRPr lang="en-US" dirty="0"/>
          </a:p>
          <a:p>
            <a:pPr lvl="2"/>
            <a:r>
              <a:rPr lang="en-US" b="1" dirty="0"/>
              <a:t>NOTA: </a:t>
            </a:r>
            <a:r>
              <a:rPr lang="en-US" dirty="0"/>
              <a:t>a </a:t>
            </a:r>
            <a:r>
              <a:rPr lang="en-US" dirty="0" err="1"/>
              <a:t>definição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nenhum</a:t>
            </a:r>
            <a:r>
              <a:rPr lang="en-US" dirty="0"/>
              <a:t> dos </a:t>
            </a:r>
            <a:r>
              <a:rPr lang="en-US" dirty="0" err="1"/>
              <a:t>comandos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err="1"/>
              <a:t>Quando</a:t>
            </a:r>
            <a:r>
              <a:rPr lang="en-US" dirty="0"/>
              <a:t> a </a:t>
            </a:r>
            <a:r>
              <a:rPr lang="en-US" dirty="0" err="1"/>
              <a:t>função</a:t>
            </a:r>
            <a:r>
              <a:rPr lang="en-US" dirty="0"/>
              <a:t> é </a:t>
            </a:r>
            <a:r>
              <a:rPr lang="en-US" dirty="0" err="1"/>
              <a:t>chamada</a:t>
            </a:r>
            <a:r>
              <a:rPr lang="en-US" dirty="0"/>
              <a:t>,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o </a:t>
            </a:r>
            <a:r>
              <a:rPr lang="en-US" dirty="0" err="1"/>
              <a:t>bloco</a:t>
            </a:r>
            <a:r>
              <a:rPr lang="en-US" dirty="0"/>
              <a:t> de </a:t>
            </a:r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função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103120" y="4545707"/>
            <a:ext cx="8229600" cy="1077218"/>
            <a:chOff x="457200" y="2909650"/>
            <a:chExt cx="8229600" cy="1077218"/>
          </a:xfrm>
        </p:grpSpPr>
        <p:sp>
          <p:nvSpPr>
            <p:cNvPr id="9" name="Rectangle 8"/>
            <p:cNvSpPr/>
            <p:nvPr/>
          </p:nvSpPr>
          <p:spPr>
            <a:xfrm>
              <a:off x="457200" y="3278982"/>
              <a:ext cx="8229600" cy="707886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>
                  <a:solidFill>
                    <a:srgbClr val="4F76A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altLang="en-US" sz="2000" dirty="0">
                  <a:solidFill>
                    <a:srgbClr val="82312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input</a:t>
              </a:r>
              <a:r>
                <a:rPr lang="en-US" altLang="en-US" sz="20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en-US" sz="2000" dirty="0">
                  <a:solidFill>
                    <a:srgbClr val="CF482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type</a:t>
              </a:r>
              <a:r>
                <a:rPr lang="en-US" altLang="en-US" sz="2000" dirty="0">
                  <a:solidFill>
                    <a:srgbClr val="4F76A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="button"</a:t>
              </a:r>
              <a:r>
                <a:rPr lang="en-US" altLang="en-US" sz="20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en-US" sz="2000" dirty="0">
                  <a:solidFill>
                    <a:srgbClr val="CF482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altLang="en-US" sz="2000" dirty="0">
                  <a:solidFill>
                    <a:srgbClr val="4F76A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="Click Me" </a:t>
              </a: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>
                  <a:solidFill>
                    <a:srgbClr val="4F76A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en-US" sz="20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en-US" sz="2000" dirty="0" err="1">
                  <a:solidFill>
                    <a:srgbClr val="CF482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onclick</a:t>
              </a:r>
              <a:r>
                <a:rPr lang="en-US" altLang="en-US" sz="2000" dirty="0">
                  <a:solidFill>
                    <a:srgbClr val="4F76A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="</a:t>
              </a:r>
              <a:r>
                <a:rPr lang="en-US" altLang="en-US" sz="2000" dirty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doSomethingAwesome</a:t>
              </a:r>
              <a:r>
                <a:rPr lang="en-US" altLang="en-US" sz="2000" dirty="0">
                  <a:solidFill>
                    <a:srgbClr val="1E7C7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altLang="en-US" sz="2000" dirty="0">
                  <a:solidFill>
                    <a:srgbClr val="4F76A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"&gt;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" y="2909650"/>
              <a:ext cx="3690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Calling the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16004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Manipuláveis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306237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Em </a:t>
            </a:r>
            <a:r>
              <a:rPr lang="pt-BR" dirty="0" err="1"/>
              <a:t>JavaScript</a:t>
            </a:r>
            <a:r>
              <a:rPr lang="pt-BR" dirty="0"/>
              <a:t>, funções podem ser manipuladas assim como valores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Pode-se atribuir a variáveis, passar a função como parâmetro para outra função, retornar uma função como valor de retorno de outra função, </a:t>
            </a:r>
            <a:r>
              <a:rPr lang="pt-BR" dirty="0" err="1"/>
              <a:t>etc</a:t>
            </a: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Uma forma alternativa de definir funções é através de funções anônimas: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  <a:p>
            <a:pPr>
              <a:buFont typeface="Arial" pitchFamily="34" charset="0"/>
              <a:buChar char="•"/>
            </a:pP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Outra forma alternativa de definir funções é através de “expressões lambda”: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1036637" y="3116262"/>
            <a:ext cx="10007546" cy="3891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identificador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tipo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= function 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lista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parâmetros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):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tipo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{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bloco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comandos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};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1036637" y="4640262"/>
            <a:ext cx="10007546" cy="3891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identificador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= 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lista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parâmetros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 =&gt;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expressão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;</a:t>
            </a:r>
          </a:p>
        </p:txBody>
      </p:sp>
      <p:sp>
        <p:nvSpPr>
          <p:cNvPr id="6" name="Retângulo 5"/>
          <p:cNvSpPr/>
          <p:nvPr/>
        </p:nvSpPr>
        <p:spPr bwMode="auto">
          <a:xfrm>
            <a:off x="1036637" y="5326062"/>
            <a:ext cx="10007546" cy="3891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identificador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= 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lista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parâmetros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 =&gt; {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bloco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comandos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};</a:t>
            </a:r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Manipuláveis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Exemplo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1036637" y="2201862"/>
            <a:ext cx="10007546" cy="19587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const </a:t>
            </a:r>
            <a:r>
              <a:rPr lang="en-US" sz="2400" dirty="0" err="1"/>
              <a:t>somar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F0000"/>
                </a:solidFill>
              </a:rPr>
              <a:t>(x: number, y: number) =&gt; number</a:t>
            </a:r>
            <a:r>
              <a:rPr lang="en-US" sz="2400" dirty="0"/>
              <a:t> = function(x: number, y: number): number {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 return x + y;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}</a:t>
            </a:r>
          </a:p>
          <a:p>
            <a:r>
              <a:rPr lang="nn-NO" sz="2400" dirty="0">
                <a:solidFill>
                  <a:schemeClr val="tx1"/>
                </a:solidFill>
                <a:latin typeface="Arial" charset="0"/>
              </a:rPr>
              <a:t>console.log(somar(1, 2));</a:t>
            </a:r>
            <a:endParaRPr lang="en-US" sz="2400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Manipuláveis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Exemplo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1036637" y="2354262"/>
            <a:ext cx="10007546" cy="9738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const </a:t>
            </a:r>
            <a:r>
              <a:rPr lang="en-US" sz="2800" dirty="0" err="1"/>
              <a:t>somar</a:t>
            </a:r>
            <a:r>
              <a:rPr lang="en-US" sz="2800" dirty="0"/>
              <a:t> = (x: number ,y: number) =&gt; x + y;</a:t>
            </a:r>
          </a:p>
          <a:p>
            <a:r>
              <a:rPr lang="en-US" sz="2800" dirty="0">
                <a:solidFill>
                  <a:schemeClr val="tx1"/>
                </a:solidFill>
                <a:latin typeface="Arial" charset="0"/>
              </a:rPr>
              <a:t>console.log(</a:t>
            </a:r>
            <a:r>
              <a:rPr lang="en-US" sz="2800" dirty="0" err="1">
                <a:solidFill>
                  <a:schemeClr val="tx1"/>
                </a:solidFill>
                <a:latin typeface="Arial" charset="0"/>
              </a:rPr>
              <a:t>somar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(1,2));</a:t>
            </a:r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Manipuláveis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72464"/>
          </a:xfrm>
        </p:spPr>
        <p:txBody>
          <a:bodyPr/>
          <a:lstStyle/>
          <a:p>
            <a:pPr>
              <a:buNone/>
            </a:pPr>
            <a:r>
              <a:rPr lang="pt-BR" dirty="0"/>
              <a:t>Exemplo (</a:t>
            </a:r>
            <a:r>
              <a:rPr lang="pt-BR" dirty="0" err="1"/>
              <a:t>closure</a:t>
            </a:r>
            <a:r>
              <a:rPr lang="pt-BR" dirty="0"/>
              <a:t>)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1036637" y="2278062"/>
            <a:ext cx="10007546" cy="23281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function </a:t>
            </a:r>
            <a:r>
              <a:rPr lang="en-US" sz="2400" dirty="0" err="1"/>
              <a:t>multiplicar</a:t>
            </a:r>
            <a:r>
              <a:rPr lang="en-US" sz="2400" dirty="0"/>
              <a:t> (</a:t>
            </a:r>
            <a:r>
              <a:rPr lang="en-US" sz="2400" dirty="0" err="1"/>
              <a:t>fator</a:t>
            </a:r>
            <a:r>
              <a:rPr lang="en-US" sz="2400" dirty="0"/>
              <a:t>: number): (f: number) =&gt; number {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rgbClr val="FF0000"/>
                </a:solidFill>
              </a:rPr>
              <a:t>return </a:t>
            </a:r>
            <a:r>
              <a:rPr lang="en-US" sz="2400" dirty="0" err="1">
                <a:solidFill>
                  <a:srgbClr val="FF0000"/>
                </a:solidFill>
              </a:rPr>
              <a:t>numero</a:t>
            </a:r>
            <a:r>
              <a:rPr lang="en-US" sz="2400" dirty="0">
                <a:solidFill>
                  <a:srgbClr val="FF0000"/>
                </a:solidFill>
              </a:rPr>
              <a:t> =&gt; </a:t>
            </a:r>
            <a:r>
              <a:rPr lang="en-US" sz="2400" dirty="0" err="1">
                <a:solidFill>
                  <a:srgbClr val="FF0000"/>
                </a:solidFill>
              </a:rPr>
              <a:t>numero</a:t>
            </a:r>
            <a:r>
              <a:rPr lang="en-US" sz="2400" dirty="0">
                <a:solidFill>
                  <a:srgbClr val="FF0000"/>
                </a:solidFill>
              </a:rPr>
              <a:t> * </a:t>
            </a:r>
            <a:r>
              <a:rPr lang="en-US" sz="2400" dirty="0" err="1">
                <a:solidFill>
                  <a:srgbClr val="FF0000"/>
                </a:solidFill>
              </a:rPr>
              <a:t>fator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let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dobrar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multiplicar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(2);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dobrar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(5));</a:t>
            </a:r>
          </a:p>
        </p:txBody>
      </p:sp>
    </p:spTree>
    <p:extLst>
      <p:ext uri="{BB962C8B-B14F-4D97-AF65-F5344CB8AC3E}">
        <p14:creationId xmlns:p14="http://schemas.microsoft.com/office/powerpoint/2010/main" val="4080469590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097280"/>
            <a:ext cx="7315200" cy="1181862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56336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81280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Objeto que provê uma estrutura de dados que permite armazenar uma coleção indexada de qualquer tipo de elemento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Também funcionam  como base para implementação de outras estruturas de dados, como listas, filas e pilhas</a:t>
            </a:r>
          </a:p>
        </p:txBody>
      </p: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351480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Declaração de </a:t>
            </a:r>
            <a:r>
              <a:rPr lang="pt-BR" dirty="0" err="1"/>
              <a:t>arrays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Literal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Indexação de elementos:</a:t>
            </a:r>
          </a:p>
          <a:p>
            <a:pPr lvl="1"/>
            <a:r>
              <a:rPr lang="pt-BR" dirty="0"/>
              <a:t>Começa no índice 0</a:t>
            </a:r>
          </a:p>
          <a:p>
            <a:pPr lvl="1"/>
            <a:r>
              <a:rPr lang="pt-BR" dirty="0"/>
              <a:t>Operador [ ]</a:t>
            </a:r>
          </a:p>
        </p:txBody>
      </p:sp>
      <p:sp>
        <p:nvSpPr>
          <p:cNvPr id="12" name="Retângulo 11"/>
          <p:cNvSpPr/>
          <p:nvPr/>
        </p:nvSpPr>
        <p:spPr bwMode="auto">
          <a:xfrm>
            <a:off x="1189037" y="2354262"/>
            <a:ext cx="4816944" cy="12201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a: string[] = ["A", "B", "C"];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console.log(a);</a:t>
            </a:r>
          </a:p>
          <a:p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a: Array&lt;string&gt; = ["A", "B", "C"];</a:t>
            </a:r>
          </a:p>
        </p:txBody>
      </p:sp>
      <p:sp>
        <p:nvSpPr>
          <p:cNvPr id="13" name="Retângulo 12"/>
          <p:cNvSpPr/>
          <p:nvPr/>
        </p:nvSpPr>
        <p:spPr bwMode="auto">
          <a:xfrm>
            <a:off x="1189037" y="5021262"/>
            <a:ext cx="4816944" cy="3891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c = a[1];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1189037" y="5707062"/>
            <a:ext cx="4816944" cy="3891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a[2] = "c";</a:t>
            </a:r>
          </a:p>
        </p:txBody>
      </p: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413651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Comprimento do </a:t>
            </a:r>
            <a:r>
              <a:rPr lang="pt-BR" dirty="0" err="1"/>
              <a:t>array</a:t>
            </a:r>
            <a:r>
              <a:rPr lang="pt-BR" dirty="0"/>
              <a:t> definido na propriedade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length</a:t>
            </a:r>
            <a:endParaRPr lang="pt-BR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Char char="•"/>
            </a:pP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Comprimento do </a:t>
            </a:r>
            <a:r>
              <a:rPr lang="pt-BR" dirty="0" err="1"/>
              <a:t>array</a:t>
            </a:r>
            <a:r>
              <a:rPr lang="pt-BR" dirty="0"/>
              <a:t> poder ser aumentado atribuindo-se um valor a uma posição de índice maior ao tamanho atual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dirty="0"/>
              <a:t>Cuidado: Aumentar o tamanho do </a:t>
            </a:r>
            <a:r>
              <a:rPr lang="pt-BR" dirty="0" err="1"/>
              <a:t>array</a:t>
            </a:r>
            <a:r>
              <a:rPr lang="pt-BR" dirty="0"/>
              <a:t> gera posições intermediárias com valores indefinidos!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Os </a:t>
            </a:r>
            <a:r>
              <a:rPr lang="pt-BR" dirty="0" err="1"/>
              <a:t>array</a:t>
            </a:r>
            <a:r>
              <a:rPr lang="pt-BR" dirty="0"/>
              <a:t> são esparsos, isto é, somente reservam espaço para os elementos definidos</a:t>
            </a:r>
          </a:p>
        </p:txBody>
      </p:sp>
      <p:sp>
        <p:nvSpPr>
          <p:cNvPr id="8" name="Retângulo 7"/>
          <p:cNvSpPr/>
          <p:nvPr/>
        </p:nvSpPr>
        <p:spPr bwMode="auto">
          <a:xfrm>
            <a:off x="1265237" y="3268662"/>
            <a:ext cx="4816944" cy="3891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a[3] = "D";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1265237" y="1897062"/>
            <a:ext cx="4816944" cy="3891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console.log(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);</a:t>
            </a:r>
          </a:p>
        </p:txBody>
      </p:sp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r>
              <a:rPr lang="pt-BR" dirty="0"/>
              <a:t> - Iteração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9602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O meio mais tradicional de iterar sobre os elementos de um </a:t>
            </a:r>
            <a:r>
              <a:rPr lang="pt-BR" dirty="0" err="1"/>
              <a:t>array</a:t>
            </a:r>
            <a:r>
              <a:rPr lang="pt-BR" dirty="0"/>
              <a:t> é através de laços de repetição do tipo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for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1112837" y="2659062"/>
            <a:ext cx="4816944" cy="12201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a = [1, 2, 3];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for (let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=0;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;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++)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console.log(a[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]);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31420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Para escrever código que se comunica com os elementos dos navegadores, </a:t>
            </a:r>
            <a:r>
              <a:rPr lang="pt-BR" dirty="0" err="1"/>
              <a:t>JavaScript</a:t>
            </a:r>
            <a:r>
              <a:rPr lang="pt-BR" dirty="0"/>
              <a:t> faz uso de diversas </a:t>
            </a:r>
            <a:r>
              <a:rPr lang="pt-BR" dirty="0" err="1"/>
              <a:t>APIs</a:t>
            </a:r>
            <a:endParaRPr lang="pt-BR" dirty="0"/>
          </a:p>
          <a:p>
            <a:pPr lvl="1"/>
            <a:r>
              <a:rPr lang="pt-BR" dirty="0">
                <a:hlinkClick r:id="rId2"/>
              </a:rPr>
              <a:t>https://developer.mozilla.org/en-US/docs/Web/API</a:t>
            </a:r>
            <a:r>
              <a:rPr lang="pt-BR" dirty="0"/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r>
              <a:rPr lang="pt-BR" dirty="0"/>
              <a:t> - Iteração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63429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Comando para laços de repetição do tipo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for..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of</a:t>
            </a:r>
            <a:endParaRPr lang="pt-BR" dirty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pt-BR" dirty="0">
                <a:cs typeface="Consolas" pitchFamily="49" charset="0"/>
              </a:rPr>
              <a:t>Itera sobre os elementos do </a:t>
            </a:r>
            <a:r>
              <a:rPr lang="pt-BR" dirty="0" err="1">
                <a:cs typeface="Consolas" pitchFamily="49" charset="0"/>
              </a:rPr>
              <a:t>array</a:t>
            </a:r>
            <a:r>
              <a:rPr lang="pt-BR" dirty="0">
                <a:cs typeface="Consolas" pitchFamily="49" charset="0"/>
              </a:rPr>
              <a:t>, sem expor os índices</a:t>
            </a:r>
          </a:p>
          <a:p>
            <a:pPr lvl="1">
              <a:buFont typeface="Arial" pitchFamily="34" charset="0"/>
              <a:buChar char="•"/>
            </a:pPr>
            <a:r>
              <a:rPr lang="pt-BR" dirty="0">
                <a:cs typeface="Consolas" pitchFamily="49" charset="0"/>
              </a:rPr>
              <a:t>Na verdade, o comando funciona com qualquer objeto iterável, ou seja, que fornece um </a:t>
            </a:r>
            <a:r>
              <a:rPr lang="pt-BR" dirty="0" err="1">
                <a:cs typeface="Consolas" pitchFamily="49" charset="0"/>
              </a:rPr>
              <a:t>iterador</a:t>
            </a:r>
            <a:endParaRPr lang="pt-BR" dirty="0">
              <a:cs typeface="Consolas" pitchFamily="49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pt-BR" dirty="0">
                <a:cs typeface="Consolas" pitchFamily="49" charset="0"/>
              </a:rPr>
              <a:t>Por exemplo, strings também são objetos iteráveis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1036637" y="3954462"/>
            <a:ext cx="4816944" cy="12201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a = [1, 2, 3];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for (let e of a)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console.log(e);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r>
              <a:rPr lang="pt-BR" dirty="0"/>
              <a:t> - Métodos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438889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Métodos:</a:t>
            </a:r>
          </a:p>
          <a:p>
            <a:pPr lvl="1">
              <a:buFont typeface="Arial" pitchFamily="34" charset="0"/>
              <a:buChar char="•"/>
            </a:pPr>
            <a:r>
              <a:rPr lang="pt-BR" dirty="0" err="1"/>
              <a:t>toString</a:t>
            </a:r>
            <a:r>
              <a:rPr lang="pt-BR" dirty="0"/>
              <a:t>() – retorna uma string com os valores do </a:t>
            </a:r>
            <a:r>
              <a:rPr lang="pt-BR" dirty="0" err="1"/>
              <a:t>array</a:t>
            </a:r>
            <a:r>
              <a:rPr lang="pt-BR" dirty="0"/>
              <a:t> separados por vírgula</a:t>
            </a:r>
          </a:p>
          <a:p>
            <a:pPr lvl="1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 err="1"/>
              <a:t>join</a:t>
            </a:r>
            <a:r>
              <a:rPr lang="pt-BR" dirty="0"/>
              <a:t>() – retorna uma string com os valores do </a:t>
            </a:r>
            <a:r>
              <a:rPr lang="pt-BR" dirty="0" err="1"/>
              <a:t>array</a:t>
            </a:r>
            <a:r>
              <a:rPr lang="pt-BR" dirty="0"/>
              <a:t> separados pelo símbolo fornecido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 err="1"/>
              <a:t>concat</a:t>
            </a:r>
            <a:r>
              <a:rPr lang="pt-BR" dirty="0"/>
              <a:t>() – retorna um novo </a:t>
            </a:r>
            <a:r>
              <a:rPr lang="pt-BR" dirty="0" err="1"/>
              <a:t>array</a:t>
            </a:r>
            <a:r>
              <a:rPr lang="pt-BR" dirty="0"/>
              <a:t> resultante da concatenação dos </a:t>
            </a:r>
            <a:r>
              <a:rPr lang="pt-BR" dirty="0" err="1"/>
              <a:t>arrays</a:t>
            </a:r>
            <a:r>
              <a:rPr lang="pt-BR" dirty="0"/>
              <a:t> passados por parâmetro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 err="1"/>
              <a:t>slice</a:t>
            </a:r>
            <a:r>
              <a:rPr lang="pt-BR" dirty="0"/>
              <a:t>(</a:t>
            </a:r>
            <a:r>
              <a:rPr lang="pt-BR" dirty="0" err="1"/>
              <a:t>indice</a:t>
            </a:r>
            <a:r>
              <a:rPr lang="pt-BR" dirty="0"/>
              <a:t>, fim) – </a:t>
            </a:r>
            <a:r>
              <a:rPr lang="pt-BR" dirty="0" err="1"/>
              <a:t>particiona</a:t>
            </a:r>
            <a:r>
              <a:rPr lang="pt-BR" dirty="0"/>
              <a:t> um </a:t>
            </a:r>
            <a:r>
              <a:rPr lang="pt-BR" dirty="0" err="1"/>
              <a:t>array</a:t>
            </a:r>
            <a:r>
              <a:rPr lang="pt-BR" dirty="0"/>
              <a:t> e retorna um novo </a:t>
            </a:r>
            <a:r>
              <a:rPr lang="pt-BR" dirty="0" err="1"/>
              <a:t>array</a:t>
            </a:r>
            <a:r>
              <a:rPr lang="pt-BR" dirty="0"/>
              <a:t> com a partição, sem alterar o </a:t>
            </a:r>
            <a:r>
              <a:rPr lang="pt-BR" dirty="0" err="1"/>
              <a:t>array</a:t>
            </a:r>
            <a:r>
              <a:rPr lang="pt-BR" dirty="0"/>
              <a:t> original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1112837" y="2430462"/>
            <a:ext cx="4816944" cy="3891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console.log(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a.toString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());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1112837" y="3421062"/>
            <a:ext cx="4816944" cy="3891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console.log(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a.join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(" – "));</a:t>
            </a:r>
          </a:p>
        </p:txBody>
      </p:sp>
      <p:sp>
        <p:nvSpPr>
          <p:cNvPr id="6" name="Retângulo 5"/>
          <p:cNvSpPr/>
          <p:nvPr/>
        </p:nvSpPr>
        <p:spPr bwMode="auto">
          <a:xfrm>
            <a:off x="1112837" y="4487862"/>
            <a:ext cx="4816944" cy="3891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a2 =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a.concat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(["X","Y"]);</a:t>
            </a:r>
          </a:p>
        </p:txBody>
      </p:sp>
      <p:sp>
        <p:nvSpPr>
          <p:cNvPr id="7" name="Retângulo 6"/>
          <p:cNvSpPr/>
          <p:nvPr/>
        </p:nvSpPr>
        <p:spPr bwMode="auto">
          <a:xfrm>
            <a:off x="1112837" y="5707062"/>
            <a:ext cx="4816944" cy="943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a = ["A", "B", "C"];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a3 =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a.slice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(1); //a[1], a[2]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a4 =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a.slice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(0,2); //a[0], a[1]</a:t>
            </a:r>
          </a:p>
        </p:txBody>
      </p:sp>
    </p:spTree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r>
              <a:rPr lang="pt-BR" dirty="0"/>
              <a:t> - Métodos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74228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Métodos:</a:t>
            </a:r>
          </a:p>
          <a:p>
            <a:pPr lvl="1">
              <a:buFont typeface="Arial" pitchFamily="34" charset="0"/>
              <a:buChar char="•"/>
            </a:pPr>
            <a:r>
              <a:rPr lang="pt-BR" dirty="0" err="1"/>
              <a:t>indexOf</a:t>
            </a:r>
            <a:r>
              <a:rPr lang="pt-BR" dirty="0"/>
              <a:t>(item, inicio) – retorna o índice do </a:t>
            </a:r>
            <a:r>
              <a:rPr lang="pt-BR" dirty="0" err="1"/>
              <a:t>array</a:t>
            </a:r>
            <a:r>
              <a:rPr lang="pt-BR" dirty="0"/>
              <a:t> que contem o elemento </a:t>
            </a:r>
            <a:r>
              <a:rPr lang="pt-BR" i="1" dirty="0"/>
              <a:t>item</a:t>
            </a:r>
            <a:r>
              <a:rPr lang="pt-BR" dirty="0"/>
              <a:t>, opcionalmente a partir da posição </a:t>
            </a:r>
            <a:r>
              <a:rPr lang="pt-BR" i="1" dirty="0"/>
              <a:t>inicio</a:t>
            </a:r>
            <a:r>
              <a:rPr lang="pt-BR" dirty="0"/>
              <a:t>; ou -1 caso não encontre</a:t>
            </a:r>
          </a:p>
          <a:p>
            <a:pPr lvl="1">
              <a:buFont typeface="Arial" pitchFamily="34" charset="0"/>
              <a:buChar char="•"/>
            </a:pPr>
            <a:r>
              <a:rPr lang="pt-BR" dirty="0" err="1"/>
              <a:t>lastIndexOf</a:t>
            </a:r>
            <a:r>
              <a:rPr lang="pt-BR" dirty="0"/>
              <a:t>(item, inicio) – retorna o índice da última ocorrência do elemento </a:t>
            </a:r>
            <a:r>
              <a:rPr lang="pt-BR" i="1" dirty="0"/>
              <a:t>item </a:t>
            </a:r>
            <a:r>
              <a:rPr lang="pt-BR" dirty="0"/>
              <a:t>no </a:t>
            </a:r>
            <a:r>
              <a:rPr lang="pt-BR" dirty="0" err="1"/>
              <a:t>array</a:t>
            </a:r>
            <a:r>
              <a:rPr lang="pt-BR" dirty="0"/>
              <a:t> (ou seja, realiza a busca de trás para frente), opcionalmente a partir da posição </a:t>
            </a:r>
            <a:r>
              <a:rPr lang="pt-BR" i="1" dirty="0"/>
              <a:t>inicio</a:t>
            </a:r>
            <a:r>
              <a:rPr lang="pt-BR" dirty="0"/>
              <a:t>; ou -1 caso não encontre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includes(item, inicio) – retorna </a:t>
            </a:r>
            <a:r>
              <a:rPr lang="pt-BR" dirty="0" err="1"/>
              <a:t>true</a:t>
            </a:r>
            <a:r>
              <a:rPr lang="pt-BR" dirty="0"/>
              <a:t> caso o </a:t>
            </a:r>
            <a:r>
              <a:rPr lang="pt-BR" dirty="0" err="1"/>
              <a:t>array</a:t>
            </a:r>
            <a:r>
              <a:rPr lang="pt-BR" dirty="0"/>
              <a:t> contenha o elemento </a:t>
            </a:r>
            <a:r>
              <a:rPr lang="pt-BR" i="1" dirty="0"/>
              <a:t>item</a:t>
            </a:r>
            <a:r>
              <a:rPr lang="pt-BR" dirty="0"/>
              <a:t>, opcionalmente a partir da posição </a:t>
            </a:r>
            <a:r>
              <a:rPr lang="pt-BR" i="1" dirty="0"/>
              <a:t>inicio</a:t>
            </a:r>
            <a:r>
              <a:rPr lang="pt-BR" dirty="0"/>
              <a:t>; ou </a:t>
            </a:r>
            <a:r>
              <a:rPr lang="pt-BR" dirty="0" err="1"/>
              <a:t>false</a:t>
            </a:r>
            <a:r>
              <a:rPr lang="pt-BR" dirty="0"/>
              <a:t> caso contrário</a:t>
            </a:r>
          </a:p>
        </p:txBody>
      </p:sp>
      <p:sp>
        <p:nvSpPr>
          <p:cNvPr id="7" name="Retângulo 6"/>
          <p:cNvSpPr/>
          <p:nvPr/>
        </p:nvSpPr>
        <p:spPr bwMode="auto">
          <a:xfrm>
            <a:off x="1036637" y="4362357"/>
            <a:ext cx="4816944" cy="149710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a = [1,2,2];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console.log(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a.indexOf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(2));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console.log(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a.indexOf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(2,2));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console.log(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a.lastIndexOf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(2));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console.log(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a.includes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(0));</a:t>
            </a:r>
          </a:p>
        </p:txBody>
      </p:sp>
    </p:spTree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r>
              <a:rPr lang="pt-BR" dirty="0"/>
              <a:t> - Métodos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309623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Métodos:</a:t>
            </a:r>
          </a:p>
          <a:p>
            <a:pPr lvl="1">
              <a:buFont typeface="Arial" pitchFamily="34" charset="0"/>
              <a:buChar char="•"/>
            </a:pPr>
            <a:r>
              <a:rPr lang="pt-BR" dirty="0" err="1"/>
              <a:t>findIndex</a:t>
            </a:r>
            <a:r>
              <a:rPr lang="pt-BR" dirty="0"/>
              <a:t>(</a:t>
            </a:r>
            <a:r>
              <a:rPr lang="pt-BR" dirty="0" err="1"/>
              <a:t>funçãoPredicado</a:t>
            </a:r>
            <a:r>
              <a:rPr lang="pt-BR" dirty="0"/>
              <a:t>) – retorna o </a:t>
            </a:r>
            <a:r>
              <a:rPr lang="pt-BR" dirty="0" err="1"/>
              <a:t>index</a:t>
            </a:r>
            <a:r>
              <a:rPr lang="pt-BR" dirty="0"/>
              <a:t> do primeiro elemento do </a:t>
            </a:r>
            <a:r>
              <a:rPr lang="pt-BR" dirty="0" err="1"/>
              <a:t>array</a:t>
            </a:r>
            <a:r>
              <a:rPr lang="pt-BR" dirty="0"/>
              <a:t> de acordo com a função de predicado; retorna -1 caso contrário</a:t>
            </a:r>
          </a:p>
          <a:p>
            <a:pPr lvl="2">
              <a:buFont typeface="Arial" pitchFamily="34" charset="0"/>
              <a:buChar char="•"/>
            </a:pPr>
            <a:r>
              <a:rPr lang="pt-BR" dirty="0"/>
              <a:t>A função de predicado é uma função que retorna </a:t>
            </a:r>
            <a:r>
              <a:rPr lang="pt-BR" dirty="0" err="1"/>
              <a:t>true</a:t>
            </a:r>
            <a:r>
              <a:rPr lang="pt-BR" dirty="0"/>
              <a:t> ou </a:t>
            </a:r>
            <a:r>
              <a:rPr lang="pt-BR" dirty="0" err="1"/>
              <a:t>false</a:t>
            </a:r>
            <a:endParaRPr lang="pt-BR" dirty="0"/>
          </a:p>
          <a:p>
            <a:pPr lvl="2">
              <a:buFont typeface="Arial" pitchFamily="34" charset="0"/>
              <a:buChar char="•"/>
            </a:pPr>
            <a:r>
              <a:rPr lang="pt-BR" dirty="0"/>
              <a:t>A função de predicado tem a assinatura </a:t>
            </a:r>
            <a:r>
              <a:rPr lang="pt-BR" dirty="0" err="1"/>
              <a:t>function</a:t>
            </a:r>
            <a:r>
              <a:rPr lang="pt-BR" dirty="0"/>
              <a:t>(item,</a:t>
            </a:r>
            <a:r>
              <a:rPr lang="pt-BR" dirty="0" err="1"/>
              <a:t>index</a:t>
            </a:r>
            <a:r>
              <a:rPr lang="pt-BR" dirty="0"/>
              <a:t>,</a:t>
            </a:r>
            <a:r>
              <a:rPr lang="pt-BR" dirty="0" err="1"/>
              <a:t>array</a:t>
            </a:r>
            <a:r>
              <a:rPr lang="pt-BR" dirty="0"/>
              <a:t>), onde </a:t>
            </a:r>
            <a:r>
              <a:rPr lang="pt-BR" i="1" dirty="0"/>
              <a:t>item</a:t>
            </a:r>
            <a:r>
              <a:rPr lang="pt-BR" dirty="0"/>
              <a:t> é o elemento, </a:t>
            </a:r>
            <a:r>
              <a:rPr lang="pt-BR" i="1" dirty="0" err="1"/>
              <a:t>index</a:t>
            </a:r>
            <a:r>
              <a:rPr lang="pt-BR" dirty="0"/>
              <a:t> é a posição atual do elemento, </a:t>
            </a:r>
            <a:r>
              <a:rPr lang="pt-BR" i="1" dirty="0" err="1"/>
              <a:t>array</a:t>
            </a:r>
            <a:r>
              <a:rPr lang="pt-BR" dirty="0"/>
              <a:t> é o próprio </a:t>
            </a:r>
            <a:r>
              <a:rPr lang="pt-BR" dirty="0" err="1"/>
              <a:t>array</a:t>
            </a:r>
            <a:r>
              <a:rPr lang="pt-BR" dirty="0"/>
              <a:t>; usualmente utiliza-se somente o primeiro parâmetro</a:t>
            </a:r>
          </a:p>
          <a:p>
            <a:pPr lvl="1">
              <a:buFont typeface="Arial" pitchFamily="34" charset="0"/>
              <a:buChar char="•"/>
            </a:pPr>
            <a:r>
              <a:rPr lang="pt-BR" dirty="0" err="1"/>
              <a:t>find</a:t>
            </a:r>
            <a:r>
              <a:rPr lang="pt-BR" dirty="0"/>
              <a:t>(</a:t>
            </a:r>
            <a:r>
              <a:rPr lang="pt-BR" dirty="0" err="1"/>
              <a:t>funçãoPredicado</a:t>
            </a:r>
            <a:r>
              <a:rPr lang="pt-BR" dirty="0"/>
              <a:t>) – retorna a primeira ocorrência de um elemento no </a:t>
            </a:r>
            <a:r>
              <a:rPr lang="pt-BR" dirty="0" err="1"/>
              <a:t>array</a:t>
            </a:r>
            <a:r>
              <a:rPr lang="pt-BR" dirty="0"/>
              <a:t> de acordo com a função de predicado; retorna </a:t>
            </a:r>
            <a:r>
              <a:rPr lang="pt-BR" i="1" dirty="0" err="1"/>
              <a:t>undefined</a:t>
            </a:r>
            <a:r>
              <a:rPr lang="pt-BR" dirty="0"/>
              <a:t> caso contrário</a:t>
            </a:r>
          </a:p>
        </p:txBody>
      </p:sp>
      <p:sp>
        <p:nvSpPr>
          <p:cNvPr id="7" name="Retângulo 6"/>
          <p:cNvSpPr/>
          <p:nvPr/>
        </p:nvSpPr>
        <p:spPr bwMode="auto">
          <a:xfrm>
            <a:off x="884237" y="4487862"/>
            <a:ext cx="4816944" cy="20511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a = [1,2,3];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a.findIndex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(function(item){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return item &gt;= 2;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});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e =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a.findIndex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(function(item){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return item &gt;= 0 &amp;&amp; item &lt;= 2;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});</a:t>
            </a:r>
          </a:p>
        </p:txBody>
      </p:sp>
    </p:spTree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r>
              <a:rPr lang="pt-BR" dirty="0"/>
              <a:t> - Métodos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11134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Métodos:</a:t>
            </a:r>
          </a:p>
          <a:p>
            <a:pPr lvl="1">
              <a:buFont typeface="Arial" pitchFamily="34" charset="0"/>
              <a:buChar char="•"/>
            </a:pPr>
            <a:r>
              <a:rPr lang="pt-BR" dirty="0" err="1"/>
              <a:t>forEach</a:t>
            </a:r>
            <a:r>
              <a:rPr lang="pt-BR" dirty="0"/>
              <a:t>(</a:t>
            </a:r>
            <a:r>
              <a:rPr lang="pt-BR" dirty="0" err="1"/>
              <a:t>funçãoAplicação</a:t>
            </a:r>
            <a:r>
              <a:rPr lang="pt-BR" dirty="0"/>
              <a:t>) – itera sobre cada elemento do </a:t>
            </a:r>
            <a:r>
              <a:rPr lang="pt-BR" dirty="0" err="1"/>
              <a:t>array</a:t>
            </a:r>
            <a:r>
              <a:rPr lang="pt-BR" dirty="0"/>
              <a:t> e chama a função de aplicação sobre cada um</a:t>
            </a:r>
          </a:p>
          <a:p>
            <a:pPr lvl="2">
              <a:buFont typeface="Arial" pitchFamily="34" charset="0"/>
              <a:buChar char="•"/>
            </a:pPr>
            <a:r>
              <a:rPr lang="pt-BR" dirty="0"/>
              <a:t>A função de aplicação tem a assinatura </a:t>
            </a:r>
            <a:r>
              <a:rPr lang="pt-BR" dirty="0" err="1"/>
              <a:t>function</a:t>
            </a:r>
            <a:r>
              <a:rPr lang="pt-BR" dirty="0"/>
              <a:t>(item,</a:t>
            </a:r>
            <a:r>
              <a:rPr lang="pt-BR" dirty="0" err="1"/>
              <a:t>index</a:t>
            </a:r>
            <a:r>
              <a:rPr lang="pt-BR" dirty="0"/>
              <a:t>,</a:t>
            </a:r>
            <a:r>
              <a:rPr lang="pt-BR" dirty="0" err="1"/>
              <a:t>array</a:t>
            </a:r>
            <a:r>
              <a:rPr lang="pt-BR" dirty="0"/>
              <a:t>), onde </a:t>
            </a:r>
            <a:r>
              <a:rPr lang="pt-BR" i="1" dirty="0"/>
              <a:t>item</a:t>
            </a:r>
            <a:r>
              <a:rPr lang="pt-BR" dirty="0"/>
              <a:t> é o elemento, </a:t>
            </a:r>
            <a:r>
              <a:rPr lang="pt-BR" i="1" dirty="0" err="1"/>
              <a:t>index</a:t>
            </a:r>
            <a:r>
              <a:rPr lang="pt-BR" dirty="0"/>
              <a:t> é a posição atual do elemento, </a:t>
            </a:r>
            <a:r>
              <a:rPr lang="pt-BR" i="1" dirty="0" err="1"/>
              <a:t>array</a:t>
            </a:r>
            <a:r>
              <a:rPr lang="pt-BR" dirty="0"/>
              <a:t> é o próprio </a:t>
            </a:r>
            <a:r>
              <a:rPr lang="pt-BR" dirty="0" err="1"/>
              <a:t>array</a:t>
            </a:r>
            <a:r>
              <a:rPr lang="pt-BR" dirty="0"/>
              <a:t>; usualmente utiliza-se somente o primeiro parâmetro</a:t>
            </a:r>
          </a:p>
        </p:txBody>
      </p:sp>
      <p:sp>
        <p:nvSpPr>
          <p:cNvPr id="7" name="Retângulo 6"/>
          <p:cNvSpPr/>
          <p:nvPr/>
        </p:nvSpPr>
        <p:spPr bwMode="auto">
          <a:xfrm>
            <a:off x="960437" y="3802062"/>
            <a:ext cx="4816944" cy="12201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a = [1,2,3];</a:t>
            </a:r>
          </a:p>
          <a:p>
            <a:r>
              <a:rPr lang="en-US" dirty="0" err="1">
                <a:solidFill>
                  <a:schemeClr val="tx1"/>
                </a:solidFill>
                <a:latin typeface="Arial" charset="0"/>
              </a:rPr>
              <a:t>a.forEach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(function(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item,index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console.log(`${item}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posição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${index}`);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});</a:t>
            </a:r>
          </a:p>
        </p:txBody>
      </p:sp>
    </p:spTree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r>
              <a:rPr lang="pt-BR" dirty="0"/>
              <a:t> - Ordenação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368100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Métodos:</a:t>
            </a:r>
          </a:p>
          <a:p>
            <a:pPr lvl="1">
              <a:buFont typeface="Arial" pitchFamily="34" charset="0"/>
              <a:buChar char="•"/>
            </a:pPr>
            <a:r>
              <a:rPr lang="pt-BR" dirty="0" err="1"/>
              <a:t>sort</a:t>
            </a:r>
            <a:r>
              <a:rPr lang="pt-BR" dirty="0"/>
              <a:t>() – ordena um </a:t>
            </a:r>
            <a:r>
              <a:rPr lang="pt-BR" dirty="0" err="1"/>
              <a:t>array</a:t>
            </a:r>
            <a:r>
              <a:rPr lang="pt-BR" dirty="0"/>
              <a:t> de forma ascendente, de acordo com o tipo string (ordem lexicográfica)</a:t>
            </a:r>
          </a:p>
          <a:p>
            <a:pPr lvl="1">
              <a:buFont typeface="Arial" pitchFamily="34" charset="0"/>
              <a:buChar char="•"/>
            </a:pPr>
            <a:endParaRPr lang="pt-BR" dirty="0"/>
          </a:p>
          <a:p>
            <a:pPr lvl="1">
              <a:buFont typeface="Arial" pitchFamily="34" charset="0"/>
              <a:buChar char="•"/>
            </a:pPr>
            <a:endParaRPr lang="pt-BR" dirty="0"/>
          </a:p>
          <a:p>
            <a:pPr lvl="1">
              <a:buFont typeface="Arial" pitchFamily="34" charset="0"/>
              <a:buChar char="•"/>
            </a:pP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dirty="0"/>
              <a:t>reverse() – ordena um </a:t>
            </a:r>
            <a:r>
              <a:rPr lang="pt-BR" dirty="0" err="1"/>
              <a:t>array</a:t>
            </a:r>
            <a:r>
              <a:rPr lang="pt-BR" dirty="0"/>
              <a:t> de forma descendente, de acordo com o tipo string (ordem lexicográfica)</a:t>
            </a:r>
          </a:p>
          <a:p>
            <a:pPr lvl="1">
              <a:buFont typeface="Arial" pitchFamily="34" charset="0"/>
              <a:buChar char="•"/>
            </a:pPr>
            <a:endParaRPr lang="pt-BR" dirty="0"/>
          </a:p>
          <a:p>
            <a:pPr lvl="1">
              <a:buFont typeface="Arial" pitchFamily="34" charset="0"/>
              <a:buChar char="•"/>
            </a:pPr>
            <a:endParaRPr lang="pt-BR" dirty="0"/>
          </a:p>
          <a:p>
            <a:pPr lvl="1">
              <a:buFont typeface="Arial" pitchFamily="34" charset="0"/>
              <a:buChar char="•"/>
            </a:pPr>
            <a:endParaRPr lang="pt-BR" dirty="0"/>
          </a:p>
        </p:txBody>
      </p:sp>
      <p:sp>
        <p:nvSpPr>
          <p:cNvPr id="7" name="Retângulo 6"/>
          <p:cNvSpPr/>
          <p:nvPr/>
        </p:nvSpPr>
        <p:spPr bwMode="auto">
          <a:xfrm>
            <a:off x="1036637" y="2430462"/>
            <a:ext cx="4816944" cy="6661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a = ["A", "B", "C"];</a:t>
            </a:r>
          </a:p>
          <a:p>
            <a:r>
              <a:rPr lang="en-US" dirty="0" err="1">
                <a:solidFill>
                  <a:schemeClr val="tx1"/>
                </a:solidFill>
                <a:latin typeface="Arial" charset="0"/>
              </a:rPr>
              <a:t>a.sort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();</a:t>
            </a:r>
          </a:p>
        </p:txBody>
      </p:sp>
      <p:sp>
        <p:nvSpPr>
          <p:cNvPr id="8" name="Retângulo 7"/>
          <p:cNvSpPr/>
          <p:nvPr/>
        </p:nvSpPr>
        <p:spPr bwMode="auto">
          <a:xfrm>
            <a:off x="960437" y="4106862"/>
            <a:ext cx="4816944" cy="6661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a = ["A", "B", "C"];</a:t>
            </a:r>
          </a:p>
          <a:p>
            <a:r>
              <a:rPr lang="en-US" dirty="0" err="1">
                <a:solidFill>
                  <a:schemeClr val="tx1"/>
                </a:solidFill>
                <a:latin typeface="Arial" charset="0"/>
              </a:rPr>
              <a:t>a.reverse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();</a:t>
            </a:r>
          </a:p>
        </p:txBody>
      </p:sp>
    </p:spTree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r>
              <a:rPr lang="pt-BR" dirty="0"/>
              <a:t> - Ordenação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55734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Métodos:</a:t>
            </a:r>
          </a:p>
          <a:p>
            <a:pPr lvl="1">
              <a:buFont typeface="Arial" pitchFamily="34" charset="0"/>
              <a:buChar char="•"/>
            </a:pPr>
            <a:r>
              <a:rPr lang="pt-BR" dirty="0" err="1"/>
              <a:t>sort</a:t>
            </a:r>
            <a:r>
              <a:rPr lang="pt-BR" dirty="0"/>
              <a:t>(</a:t>
            </a:r>
            <a:r>
              <a:rPr lang="pt-BR" dirty="0" err="1"/>
              <a:t>funçãoDeComparação</a:t>
            </a:r>
            <a:r>
              <a:rPr lang="pt-BR" dirty="0"/>
              <a:t>) – ordena um </a:t>
            </a:r>
            <a:r>
              <a:rPr lang="pt-BR" dirty="0" err="1"/>
              <a:t>array</a:t>
            </a:r>
            <a:r>
              <a:rPr lang="pt-BR" dirty="0"/>
              <a:t> de acordo com a função de comparação fornecida</a:t>
            </a:r>
          </a:p>
          <a:p>
            <a:pPr lvl="2">
              <a:buFont typeface="Arial" pitchFamily="34" charset="0"/>
              <a:buChar char="•"/>
            </a:pPr>
            <a:r>
              <a:rPr lang="pt-BR" dirty="0"/>
              <a:t>A função de comparação deve comparar dois valores e retornar um número negativo (primeiro menor que segundo), número positivo (primeiro maior que segundo), zero (caso contrário)</a:t>
            </a:r>
          </a:p>
        </p:txBody>
      </p:sp>
      <p:sp>
        <p:nvSpPr>
          <p:cNvPr id="7" name="Retângulo 6"/>
          <p:cNvSpPr/>
          <p:nvPr/>
        </p:nvSpPr>
        <p:spPr bwMode="auto">
          <a:xfrm>
            <a:off x="1112837" y="3268662"/>
            <a:ext cx="4816944" cy="17741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a = [3, 1, 2];</a:t>
            </a:r>
          </a:p>
          <a:p>
            <a:r>
              <a:rPr lang="en-US" dirty="0" err="1">
                <a:solidFill>
                  <a:schemeClr val="tx1"/>
                </a:solidFill>
                <a:latin typeface="Arial" charset="0"/>
              </a:rPr>
              <a:t>a.sort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(function(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x,y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if (x&lt;y) return -1;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if (x&gt;y) return 1;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return 0;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});</a:t>
            </a:r>
          </a:p>
        </p:txBody>
      </p:sp>
    </p:spTree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r>
              <a:rPr lang="pt-BR" dirty="0"/>
              <a:t> - Desestruturando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31420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A operação de atribuição pode utilizar um modo de “desestruturação” que permite funcionalidades interessantes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A ideia é “desempacotar” um </a:t>
            </a:r>
            <a:r>
              <a:rPr lang="pt-BR" dirty="0" err="1"/>
              <a:t>array</a:t>
            </a:r>
            <a:r>
              <a:rPr lang="pt-BR" dirty="0"/>
              <a:t> em vários “pedaços”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1493837" y="3268662"/>
            <a:ext cx="9372600" cy="12201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let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= [‘Julio’, ‘Machado’];</a:t>
            </a:r>
          </a:p>
          <a:p>
            <a:r>
              <a:rPr lang="en-US" sz="2400" dirty="0">
                <a:solidFill>
                  <a:srgbClr val="FF0000"/>
                </a:solidFill>
                <a:latin typeface="Arial" charset="0"/>
              </a:rPr>
              <a:t>let [</a:t>
            </a:r>
            <a:r>
              <a:rPr lang="en-US" sz="2400" dirty="0" err="1">
                <a:solidFill>
                  <a:srgbClr val="FF0000"/>
                </a:solidFill>
                <a:latin typeface="Arial" charset="0"/>
              </a:rPr>
              <a:t>primeiroNome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Arial" charset="0"/>
              </a:rPr>
              <a:t>segundoNome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] = </a:t>
            </a:r>
            <a:r>
              <a:rPr lang="en-US" sz="2400" dirty="0" err="1">
                <a:solidFill>
                  <a:srgbClr val="FF0000"/>
                </a:solidFill>
                <a:latin typeface="Arial" charset="0"/>
              </a:rPr>
              <a:t>arr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primeiroNome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62722935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r>
              <a:rPr lang="pt-BR" dirty="0"/>
              <a:t> - Desestruturando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69612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Exemplo: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Ignorar elementos do início</a:t>
            </a:r>
          </a:p>
          <a:p>
            <a:pPr lvl="1">
              <a:buFont typeface="Arial" pitchFamily="34" charset="0"/>
              <a:buChar char="•"/>
            </a:pPr>
            <a:endParaRPr lang="pt-BR" dirty="0"/>
          </a:p>
          <a:p>
            <a:pPr lvl="1">
              <a:buFont typeface="Arial" pitchFamily="34" charset="0"/>
              <a:buChar char="•"/>
            </a:pPr>
            <a:endParaRPr lang="pt-BR" dirty="0"/>
          </a:p>
          <a:p>
            <a:pPr lvl="1">
              <a:buFont typeface="Arial" pitchFamily="34" charset="0"/>
              <a:buChar char="•"/>
            </a:pPr>
            <a:endParaRPr lang="pt-BR" dirty="0"/>
          </a:p>
          <a:p>
            <a:pPr lvl="1">
              <a:buFont typeface="Arial" pitchFamily="34" charset="0"/>
              <a:buChar char="•"/>
            </a:pP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dirty="0"/>
              <a:t>Desestruturar em </a:t>
            </a:r>
            <a:r>
              <a:rPr lang="pt-BR" dirty="0" err="1"/>
              <a:t>sub-pedaços</a:t>
            </a:r>
            <a:r>
              <a:rPr lang="pt-BR" dirty="0"/>
              <a:t> com “...”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1493837" y="2494088"/>
            <a:ext cx="9372600" cy="8507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let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= [‘Julio’, ‘Machado’];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let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[ , </a:t>
            </a:r>
            <a:r>
              <a:rPr lang="en-US" sz="2400" dirty="0" err="1">
                <a:solidFill>
                  <a:srgbClr val="FF0000"/>
                </a:solidFill>
                <a:latin typeface="Arial" charset="0"/>
              </a:rPr>
              <a:t>ultimoNome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]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EAEFFFC-708C-46F8-9643-7C43C81C60C4}"/>
              </a:ext>
            </a:extLst>
          </p:cNvPr>
          <p:cNvSpPr/>
          <p:nvPr/>
        </p:nvSpPr>
        <p:spPr bwMode="auto">
          <a:xfrm>
            <a:off x="1493837" y="4246688"/>
            <a:ext cx="9372600" cy="12201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let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= [‘Julio’, ‘Machado’, ‘Professor’, ‘PUCRS’];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let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[ </a:t>
            </a:r>
            <a:r>
              <a:rPr lang="en-US" sz="2400" dirty="0" err="1">
                <a:solidFill>
                  <a:srgbClr val="FF0000"/>
                </a:solidFill>
                <a:latin typeface="Arial" charset="0"/>
              </a:rPr>
              <a:t>primeiroNome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Arial" charset="0"/>
              </a:rPr>
              <a:t>ultimoNome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, …info]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info.length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); //2</a:t>
            </a:r>
          </a:p>
        </p:txBody>
      </p:sp>
    </p:spTree>
    <p:extLst>
      <p:ext uri="{BB962C8B-B14F-4D97-AF65-F5344CB8AC3E}">
        <p14:creationId xmlns:p14="http://schemas.microsoft.com/office/powerpoint/2010/main" val="1570275626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r>
              <a:rPr lang="pt-BR" dirty="0"/>
              <a:t> - Espalhando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9602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A operação de atribuição pode utilizar um modo de “espalhamento” que permite inserir um </a:t>
            </a:r>
            <a:r>
              <a:rPr lang="pt-BR" dirty="0" err="1"/>
              <a:t>array</a:t>
            </a:r>
            <a:r>
              <a:rPr lang="pt-BR" dirty="0"/>
              <a:t> em outro </a:t>
            </a:r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 bwMode="auto">
          <a:xfrm>
            <a:off x="1493837" y="3268662"/>
            <a:ext cx="9372600" cy="15894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let arr1 = [1, 2];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let arr2 = [3, 4];</a:t>
            </a:r>
          </a:p>
          <a:p>
            <a:r>
              <a:rPr lang="en-US" sz="2400" dirty="0">
                <a:solidFill>
                  <a:srgbClr val="FF0000"/>
                </a:solidFill>
                <a:latin typeface="Arial" charset="0"/>
              </a:rPr>
              <a:t>let arr3 = [0, …arr1, …arr2, 5];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primeiroNome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4061553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Conectando </a:t>
            </a:r>
            <a:r>
              <a:rPr lang="pt-BR" dirty="0" err="1"/>
              <a:t>JavaScript</a:t>
            </a:r>
            <a:r>
              <a:rPr lang="pt-BR" dirty="0"/>
              <a:t> com HTML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28035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Conecta-se </a:t>
            </a:r>
            <a:r>
              <a:rPr lang="pt-BR" dirty="0" err="1"/>
              <a:t>JavaScript</a:t>
            </a:r>
            <a:r>
              <a:rPr lang="pt-BR" dirty="0"/>
              <a:t> ao documento HTML de diversas formas: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Embutindo código com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>
                <a:latin typeface="Consolas"/>
                <a:cs typeface="Consolas"/>
              </a:rPr>
              <a:t>&lt;script&gt;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Referenciando um arquivo separado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51037" y="3116262"/>
            <a:ext cx="9829800" cy="16288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en-US" sz="2400" dirty="0">
                <a:solidFill>
                  <a:srgbClr val="8231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pt-BR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pt-BR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en-US" sz="2400" dirty="0">
                <a:solidFill>
                  <a:srgbClr val="8231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en-US" sz="2400" dirty="0" err="1">
                <a:solidFill>
                  <a:srgbClr val="8231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pt-BR" altLang="en-US" sz="2400" dirty="0">
                <a:solidFill>
                  <a:srgbClr val="8231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World </a:t>
            </a:r>
            <a:r>
              <a:rPr lang="pt-BR" altLang="en-US" sz="2400" dirty="0" err="1">
                <a:solidFill>
                  <a:srgbClr val="8231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Wide</a:t>
            </a:r>
            <a:r>
              <a:rPr lang="pt-BR" altLang="en-US" sz="2400" dirty="0">
                <a:solidFill>
                  <a:srgbClr val="8231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Web"</a:t>
            </a:r>
            <a:r>
              <a:rPr lang="pt-BR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altLang="en-US" sz="2400" dirty="0">
                <a:solidFill>
                  <a:srgbClr val="8231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pt-BR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51037" y="4792662"/>
            <a:ext cx="9829800" cy="167640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en-US" sz="2400" dirty="0" err="1">
                <a:solidFill>
                  <a:srgbClr val="8231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pt-BR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pt-BR" altLang="en-US" sz="2400" dirty="0">
                <a:solidFill>
                  <a:srgbClr val="8231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pt-BR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en-US" sz="2400" dirty="0" err="1">
                <a:solidFill>
                  <a:srgbClr val="CF48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pt-BR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="Script.js"&gt;&lt;/</a:t>
            </a:r>
            <a:r>
              <a:rPr lang="pt-BR" altLang="en-US" sz="2400" dirty="0">
                <a:solidFill>
                  <a:srgbClr val="8231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pt-BR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altLang="en-US" sz="2400" dirty="0" err="1">
                <a:solidFill>
                  <a:srgbClr val="8231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pt-BR" altLang="en-US" sz="2400" dirty="0">
                <a:solidFill>
                  <a:srgbClr val="4F76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84236" y="3268660"/>
            <a:ext cx="886968" cy="8869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Consolas"/>
                <a:cs typeface="Consolas"/>
              </a:rPr>
              <a:t>1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884237" y="4945062"/>
            <a:ext cx="887315" cy="880416"/>
          </a:xfrm>
          <a:prstGeom prst="ellipse">
            <a:avLst/>
          </a:prstGeom>
          <a:solidFill>
            <a:srgbClr val="FEB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Consolas"/>
                <a:cs typeface="Consola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64228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r>
              <a:rPr lang="pt-BR" dirty="0"/>
              <a:t> Multidimensionais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3911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 err="1"/>
              <a:t>Arrays</a:t>
            </a:r>
            <a:r>
              <a:rPr lang="pt-BR" dirty="0"/>
              <a:t> podem armazenar qualquer tipo de objeto, inclusive outros </a:t>
            </a:r>
            <a:r>
              <a:rPr lang="pt-BR" dirty="0" err="1"/>
              <a:t>arrays</a:t>
            </a: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 err="1"/>
              <a:t>Arrays</a:t>
            </a:r>
            <a:r>
              <a:rPr lang="pt-BR" dirty="0"/>
              <a:t> multidimensionais são </a:t>
            </a:r>
            <a:r>
              <a:rPr lang="pt-BR" dirty="0" err="1"/>
              <a:t>arrays</a:t>
            </a:r>
            <a:r>
              <a:rPr lang="pt-BR" dirty="0"/>
              <a:t> de </a:t>
            </a:r>
            <a:r>
              <a:rPr lang="pt-BR" dirty="0" err="1"/>
              <a:t>arrays</a:t>
            </a: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dirty="0"/>
              <a:t>Útil para implementar o conceito matemático de matriz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1493837" y="2963862"/>
            <a:ext cx="4816944" cy="23281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m: number[][] = [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[1,2,3],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[4,5,6],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[7,8,9]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];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console.log(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m.length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console.log(m[0].length);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console.log(m[1][2]);</a:t>
            </a:r>
          </a:p>
        </p:txBody>
      </p:sp>
    </p:spTree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097280"/>
            <a:ext cx="7315200" cy="1181862"/>
          </a:xfrm>
        </p:spPr>
        <p:txBody>
          <a:bodyPr/>
          <a:lstStyle/>
          <a:p>
            <a:r>
              <a:rPr lang="en-US" dirty="0" err="1"/>
              <a:t>Tuplas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64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Tuplas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5019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 err="1"/>
              <a:t>TypeScript</a:t>
            </a:r>
            <a:r>
              <a:rPr lang="pt-BR" dirty="0"/>
              <a:t> suporta o conceito de </a:t>
            </a:r>
            <a:r>
              <a:rPr lang="pt-BR" dirty="0" err="1"/>
              <a:t>tuplas</a:t>
            </a:r>
            <a:r>
              <a:rPr lang="pt-BR" dirty="0"/>
              <a:t> através da sintaxe de </a:t>
            </a:r>
            <a:r>
              <a:rPr lang="pt-BR" dirty="0" err="1"/>
              <a:t>array</a:t>
            </a: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Declara-se o tipo de cada elemento da </a:t>
            </a:r>
            <a:r>
              <a:rPr lang="pt-BR" dirty="0" err="1"/>
              <a:t>tupla</a:t>
            </a: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Ex.: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1493837" y="2963862"/>
            <a:ext cx="4816944" cy="8507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let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tupla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: [string, number];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tupla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= [‘TypeScript’, 1];</a:t>
            </a:r>
          </a:p>
        </p:txBody>
      </p:sp>
    </p:spTree>
    <p:extLst>
      <p:ext uri="{BB962C8B-B14F-4D97-AF65-F5344CB8AC3E}">
        <p14:creationId xmlns:p14="http://schemas.microsoft.com/office/powerpoint/2010/main" val="1482128299"/>
      </p:ext>
    </p:extLst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097280"/>
            <a:ext cx="7315200" cy="1181862"/>
          </a:xfrm>
        </p:spPr>
        <p:txBody>
          <a:bodyPr/>
          <a:lstStyle/>
          <a:p>
            <a:r>
              <a:rPr lang="en-US" dirty="0" err="1"/>
              <a:t>Coleções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6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44374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Listas são implementadas diretamente sobre </a:t>
            </a:r>
            <a:r>
              <a:rPr lang="pt-BR" dirty="0" err="1"/>
              <a:t>Arrays</a:t>
            </a:r>
            <a:r>
              <a:rPr lang="pt-BR" dirty="0"/>
              <a:t> e seus métodos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Basta não permitir que posições </a:t>
            </a:r>
            <a:r>
              <a:rPr lang="pt-BR" i="1" dirty="0" err="1"/>
              <a:t>undefined</a:t>
            </a:r>
            <a:r>
              <a:rPr lang="pt-BR" dirty="0"/>
              <a:t> estejam presentes, de forma que a propriedade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length</a:t>
            </a:r>
            <a:r>
              <a:rPr lang="pt-BR" dirty="0"/>
              <a:t> seja equivalente à contagem do número de elementos dentro do </a:t>
            </a:r>
            <a:r>
              <a:rPr lang="pt-BR" dirty="0" err="1"/>
              <a:t>array</a:t>
            </a: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dirty="0"/>
              <a:t>Lembre-se que a propriedade </a:t>
            </a:r>
            <a:r>
              <a:rPr lang="pt-BR" dirty="0" err="1"/>
              <a:t>length</a:t>
            </a:r>
            <a:r>
              <a:rPr lang="pt-BR" dirty="0"/>
              <a:t> é de leitura/escrita e corresponde sempre ao índice de maior valor somado a um</a:t>
            </a:r>
          </a:p>
        </p:txBody>
      </p:sp>
    </p:spTree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9451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 err="1"/>
              <a:t>Arrays</a:t>
            </a:r>
            <a:r>
              <a:rPr lang="pt-BR" dirty="0"/>
              <a:t> fornecem métodos para manipular seus elementos como uma coleção do tipo pilha (</a:t>
            </a:r>
            <a:r>
              <a:rPr lang="pt-BR" i="1" dirty="0"/>
              <a:t>LIFO – </a:t>
            </a:r>
            <a:r>
              <a:rPr lang="pt-BR" i="1" dirty="0" err="1"/>
              <a:t>last</a:t>
            </a:r>
            <a:r>
              <a:rPr lang="pt-BR" i="1" dirty="0"/>
              <a:t> in, </a:t>
            </a:r>
            <a:r>
              <a:rPr lang="pt-BR" i="1" dirty="0" err="1"/>
              <a:t>first</a:t>
            </a:r>
            <a:r>
              <a:rPr lang="pt-BR" i="1" dirty="0"/>
              <a:t> out</a:t>
            </a:r>
            <a:r>
              <a:rPr lang="pt-BR" dirty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pt-BR" dirty="0" err="1"/>
              <a:t>push</a:t>
            </a:r>
            <a:r>
              <a:rPr lang="pt-BR" dirty="0"/>
              <a:t>(item) – adiciona elemento ao final do </a:t>
            </a:r>
            <a:r>
              <a:rPr lang="pt-BR" dirty="0" err="1"/>
              <a:t>array</a:t>
            </a:r>
            <a:r>
              <a:rPr lang="pt-BR" dirty="0"/>
              <a:t> e retorna o novo tamanho do </a:t>
            </a:r>
            <a:r>
              <a:rPr lang="pt-BR" dirty="0" err="1"/>
              <a:t>array</a:t>
            </a: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dirty="0"/>
              <a:t>pop() – remove e retorna o último elemento do </a:t>
            </a:r>
            <a:r>
              <a:rPr lang="pt-BR" dirty="0" err="1"/>
              <a:t>array</a:t>
            </a:r>
            <a:r>
              <a:rPr lang="pt-BR" dirty="0"/>
              <a:t>, diminuindo o tamanho do </a:t>
            </a:r>
            <a:r>
              <a:rPr lang="pt-BR" dirty="0" err="1"/>
              <a:t>array</a:t>
            </a:r>
            <a:r>
              <a:rPr lang="pt-BR" dirty="0"/>
              <a:t> de uma posição</a:t>
            </a:r>
          </a:p>
        </p:txBody>
      </p:sp>
      <p:pic>
        <p:nvPicPr>
          <p:cNvPr id="1026" name="Picture 2" descr="https://javascript.info/article/array/stac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80437" y="3954462"/>
            <a:ext cx="2133600" cy="2272371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 bwMode="auto">
          <a:xfrm>
            <a:off x="1112837" y="3878262"/>
            <a:ext cx="4816944" cy="943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pilha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= [1, 2, 3];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console.log(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pilha.push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(4));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console.log(pilha.pop());</a:t>
            </a:r>
          </a:p>
        </p:txBody>
      </p:sp>
    </p:spTree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9451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 err="1"/>
              <a:t>Arrays</a:t>
            </a:r>
            <a:r>
              <a:rPr lang="pt-BR" dirty="0"/>
              <a:t> fornecem métodos para manipular seus elementos como uma coleção do tipo fila (</a:t>
            </a:r>
            <a:r>
              <a:rPr lang="pt-BR" i="1" dirty="0"/>
              <a:t>FIFO – </a:t>
            </a:r>
            <a:r>
              <a:rPr lang="pt-BR" i="1" dirty="0" err="1"/>
              <a:t>first</a:t>
            </a:r>
            <a:r>
              <a:rPr lang="pt-BR" i="1" dirty="0"/>
              <a:t> in, </a:t>
            </a:r>
            <a:r>
              <a:rPr lang="pt-BR" i="1" dirty="0" err="1"/>
              <a:t>first</a:t>
            </a:r>
            <a:r>
              <a:rPr lang="pt-BR" i="1" dirty="0"/>
              <a:t> out</a:t>
            </a:r>
            <a:r>
              <a:rPr lang="pt-BR" dirty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pt-BR" dirty="0" err="1"/>
              <a:t>push</a:t>
            </a:r>
            <a:r>
              <a:rPr lang="pt-BR" dirty="0"/>
              <a:t>(item) – adiciona elemento ao final do </a:t>
            </a:r>
            <a:r>
              <a:rPr lang="pt-BR" dirty="0" err="1"/>
              <a:t>array</a:t>
            </a:r>
            <a:r>
              <a:rPr lang="pt-BR" dirty="0"/>
              <a:t> e retorna o novo tamanho do </a:t>
            </a:r>
            <a:r>
              <a:rPr lang="pt-BR" dirty="0" err="1"/>
              <a:t>array</a:t>
            </a: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dirty="0" err="1"/>
              <a:t>shift</a:t>
            </a:r>
            <a:r>
              <a:rPr lang="pt-BR" dirty="0"/>
              <a:t>() – remove e retorna o primeiro elemento do </a:t>
            </a:r>
            <a:r>
              <a:rPr lang="pt-BR" dirty="0" err="1"/>
              <a:t>array</a:t>
            </a:r>
            <a:r>
              <a:rPr lang="pt-BR" dirty="0"/>
              <a:t>, reposicionando os demais elementos através de deslocamento, diminuindo o tamanho do </a:t>
            </a:r>
            <a:r>
              <a:rPr lang="pt-BR" dirty="0" err="1"/>
              <a:t>array</a:t>
            </a:r>
            <a:r>
              <a:rPr lang="pt-BR" dirty="0"/>
              <a:t> de uma posição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1112837" y="3878262"/>
            <a:ext cx="4816944" cy="943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fila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= [1, 2, 3];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console.log(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fila.push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(4));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console.log(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fila.shift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());</a:t>
            </a:r>
          </a:p>
        </p:txBody>
      </p:sp>
      <p:pic>
        <p:nvPicPr>
          <p:cNvPr id="128002" name="Picture 2" descr="https://javascript.info/article/array/queu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89837" y="4030662"/>
            <a:ext cx="3523226" cy="1905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 de Extremidade Dupla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93003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 err="1"/>
              <a:t>Arrays</a:t>
            </a:r>
            <a:r>
              <a:rPr lang="pt-BR" dirty="0"/>
              <a:t> fornecem métodos para manipular seus elementos como uma coleção do tipo fila de extremidade dupla (</a:t>
            </a:r>
            <a:r>
              <a:rPr lang="pt-BR" i="1" dirty="0"/>
              <a:t>DEQUE – </a:t>
            </a:r>
            <a:r>
              <a:rPr lang="pt-BR" i="1" dirty="0" err="1"/>
              <a:t>double-ended</a:t>
            </a:r>
            <a:r>
              <a:rPr lang="pt-BR" i="1" dirty="0"/>
              <a:t> </a:t>
            </a:r>
            <a:r>
              <a:rPr lang="pt-BR" i="1" dirty="0" err="1"/>
              <a:t>queue</a:t>
            </a:r>
            <a:r>
              <a:rPr lang="pt-BR" dirty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pt-BR" dirty="0" err="1"/>
              <a:t>push</a:t>
            </a:r>
            <a:r>
              <a:rPr lang="pt-BR" dirty="0"/>
              <a:t>(item) – adiciona elemento ao final do </a:t>
            </a:r>
            <a:r>
              <a:rPr lang="pt-BR" dirty="0" err="1"/>
              <a:t>array</a:t>
            </a:r>
            <a:r>
              <a:rPr lang="pt-BR" dirty="0"/>
              <a:t> e retorna o novo tamanho do </a:t>
            </a:r>
            <a:r>
              <a:rPr lang="pt-BR" dirty="0" err="1"/>
              <a:t>array</a:t>
            </a: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dirty="0"/>
              <a:t>pop() – remove e retorna o último elemento do </a:t>
            </a:r>
            <a:r>
              <a:rPr lang="pt-BR" dirty="0" err="1"/>
              <a:t>array</a:t>
            </a:r>
            <a:r>
              <a:rPr lang="pt-BR" dirty="0"/>
              <a:t>, diminuindo o tamanho do </a:t>
            </a:r>
            <a:r>
              <a:rPr lang="pt-BR" dirty="0" err="1"/>
              <a:t>array</a:t>
            </a:r>
            <a:r>
              <a:rPr lang="pt-BR" dirty="0"/>
              <a:t> de uma posição</a:t>
            </a:r>
          </a:p>
          <a:p>
            <a:pPr lvl="1">
              <a:buFont typeface="Arial" pitchFamily="34" charset="0"/>
              <a:buChar char="•"/>
            </a:pPr>
            <a:r>
              <a:rPr lang="pt-BR" dirty="0" err="1"/>
              <a:t>unshift</a:t>
            </a:r>
            <a:r>
              <a:rPr lang="pt-BR" dirty="0"/>
              <a:t>(item) – adiciona elemento ao início do </a:t>
            </a:r>
            <a:r>
              <a:rPr lang="pt-BR" dirty="0" err="1"/>
              <a:t>array</a:t>
            </a:r>
            <a:r>
              <a:rPr lang="pt-BR" dirty="0"/>
              <a:t> e retorna o novo tamanho do </a:t>
            </a:r>
            <a:r>
              <a:rPr lang="pt-BR" dirty="0" err="1"/>
              <a:t>array</a:t>
            </a: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dirty="0" err="1"/>
              <a:t>shift</a:t>
            </a:r>
            <a:r>
              <a:rPr lang="pt-BR" dirty="0"/>
              <a:t>() – remove e retorna o primeiro elemento do </a:t>
            </a:r>
            <a:r>
              <a:rPr lang="pt-BR" dirty="0" err="1"/>
              <a:t>array</a:t>
            </a:r>
            <a:r>
              <a:rPr lang="pt-BR" dirty="0"/>
              <a:t>, reposicionando os demais elementos através de deslocamento, diminuindo o tamanho do </a:t>
            </a:r>
            <a:r>
              <a:rPr lang="pt-BR" dirty="0" err="1"/>
              <a:t>array</a:t>
            </a:r>
            <a:r>
              <a:rPr lang="pt-BR" dirty="0"/>
              <a:t> de uma posição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1189037" y="4716462"/>
            <a:ext cx="4816944" cy="149710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deque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= [1, 2, 3];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console.log(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deque.push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(4));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console.log(deque.pop());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console.log(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deque.unshift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(0));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console.log(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deque.shift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());</a:t>
            </a:r>
          </a:p>
        </p:txBody>
      </p:sp>
      <p:pic>
        <p:nvPicPr>
          <p:cNvPr id="129028" name="Picture 4" descr="https://javascript.info/article/array/array-spe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7837" y="4411662"/>
            <a:ext cx="4485132" cy="2057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315163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São coleções de valores indexadas por chaves, implementadas no objeto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Map&lt;K,V&gt;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Abstraem o armazenamento de pares “chave/valor”, onde ambos podem ser qualquer tipo do </a:t>
            </a:r>
            <a:r>
              <a:rPr lang="pt-BR" dirty="0" err="1"/>
              <a:t>TypeScript</a:t>
            </a: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dirty="0"/>
              <a:t>A chave deve ser um valor único na coleção para cada par</a:t>
            </a:r>
          </a:p>
          <a:p>
            <a:pPr lvl="2">
              <a:buFont typeface="Arial" pitchFamily="34" charset="0"/>
              <a:buChar char="•"/>
            </a:pPr>
            <a:r>
              <a:rPr lang="pt-BR" dirty="0"/>
              <a:t>O valores de chaves são comparados através do algoritmo </a:t>
            </a:r>
            <a:r>
              <a:rPr lang="pt-BR" i="1" dirty="0" err="1">
                <a:hlinkClick r:id="rId2"/>
              </a:rPr>
              <a:t>SameValueZero</a:t>
            </a:r>
            <a:r>
              <a:rPr lang="pt-BR" dirty="0"/>
              <a:t>, semelhante ao comparador estrito de igualdade ===</a:t>
            </a:r>
          </a:p>
          <a:p>
            <a:pPr lvl="2">
              <a:buFont typeface="Arial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457663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Propriedades:</a:t>
            </a:r>
          </a:p>
          <a:p>
            <a:pPr lvl="1">
              <a:buFont typeface="Arial" pitchFamily="34" charset="0"/>
              <a:buChar char="•"/>
            </a:pPr>
            <a:r>
              <a:rPr lang="pt-BR" dirty="0" err="1"/>
              <a:t>size</a:t>
            </a:r>
            <a:r>
              <a:rPr lang="pt-BR" dirty="0"/>
              <a:t> – informa a contagem de elementos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Métodos:</a:t>
            </a:r>
          </a:p>
          <a:p>
            <a:pPr lvl="1">
              <a:buFont typeface="Arial" pitchFamily="34" charset="0"/>
              <a:buChar char="•"/>
            </a:pPr>
            <a:r>
              <a:rPr lang="pt-BR" dirty="0" err="1"/>
              <a:t>new</a:t>
            </a:r>
            <a:r>
              <a:rPr lang="pt-BR" dirty="0"/>
              <a:t> </a:t>
            </a:r>
            <a:r>
              <a:rPr lang="pt-BR" dirty="0" err="1"/>
              <a:t>Map</a:t>
            </a:r>
            <a:r>
              <a:rPr lang="pt-BR" dirty="0"/>
              <a:t>() – construtor de mapas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set(chave,valor) – armazena o par chave/valor</a:t>
            </a:r>
          </a:p>
          <a:p>
            <a:pPr lvl="1">
              <a:buFont typeface="Arial" pitchFamily="34" charset="0"/>
              <a:buChar char="•"/>
            </a:pPr>
            <a:r>
              <a:rPr lang="pt-BR" dirty="0" err="1"/>
              <a:t>get</a:t>
            </a:r>
            <a:r>
              <a:rPr lang="pt-BR" dirty="0"/>
              <a:t>(chave) – retorna o valor armazenado na chave</a:t>
            </a:r>
          </a:p>
          <a:p>
            <a:pPr lvl="1">
              <a:buFont typeface="Arial" pitchFamily="34" charset="0"/>
              <a:buChar char="•"/>
            </a:pPr>
            <a:r>
              <a:rPr lang="pt-BR" dirty="0" err="1"/>
              <a:t>has</a:t>
            </a:r>
            <a:r>
              <a:rPr lang="pt-BR" dirty="0"/>
              <a:t>(chave) – retorna </a:t>
            </a:r>
            <a:r>
              <a:rPr lang="pt-BR" dirty="0" err="1"/>
              <a:t>true</a:t>
            </a:r>
            <a:r>
              <a:rPr lang="pt-BR" dirty="0"/>
              <a:t> se existe a chave, </a:t>
            </a:r>
            <a:r>
              <a:rPr lang="pt-BR" dirty="0" err="1"/>
              <a:t>false</a:t>
            </a:r>
            <a:r>
              <a:rPr lang="pt-BR" dirty="0"/>
              <a:t> caso contrário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delete(chave) – remove o par chave/valor</a:t>
            </a:r>
          </a:p>
          <a:p>
            <a:pPr lvl="1">
              <a:buFont typeface="Arial" pitchFamily="34" charset="0"/>
              <a:buChar char="•"/>
            </a:pPr>
            <a:r>
              <a:rPr lang="pt-BR" dirty="0" err="1"/>
              <a:t>clear</a:t>
            </a:r>
            <a:r>
              <a:rPr lang="pt-BR" dirty="0"/>
              <a:t>() – esvazia o mapa</a:t>
            </a:r>
          </a:p>
          <a:p>
            <a:pPr lvl="1">
              <a:buFont typeface="Arial" pitchFamily="34" charset="0"/>
              <a:buChar char="•"/>
            </a:pPr>
            <a:r>
              <a:rPr lang="pt-BR" dirty="0" err="1"/>
              <a:t>keys</a:t>
            </a:r>
            <a:r>
              <a:rPr lang="pt-BR" dirty="0"/>
              <a:t>() – retorna um objeto iterável sobre a coleção de chaves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err="1"/>
              <a:t>values</a:t>
            </a:r>
            <a:r>
              <a:rPr lang="pt-BR" dirty="0"/>
              <a:t>() – retorna um objeto iterável sobre a coleção de valores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err="1"/>
              <a:t>entries</a:t>
            </a:r>
            <a:r>
              <a:rPr lang="pt-BR" dirty="0"/>
              <a:t>() – retorna um objeto iterável sobre pares [chave,valor]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Conectando</a:t>
            </a:r>
            <a:r>
              <a:rPr lang="en-US" dirty="0"/>
              <a:t> JavaScript com 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379180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Elemento SCRIPT:</a:t>
            </a:r>
          </a:p>
          <a:p>
            <a:pPr lvl="1"/>
            <a:r>
              <a:rPr lang="pt-BR" dirty="0"/>
              <a:t>Pode aparecer múltiplas vezes dentro dos elementos HEAD e BODY</a:t>
            </a:r>
          </a:p>
          <a:p>
            <a:pPr lvl="2"/>
            <a:r>
              <a:rPr lang="pt-BR" dirty="0"/>
              <a:t>No HEAD usualmente colocam-se funções</a:t>
            </a:r>
          </a:p>
          <a:p>
            <a:pPr lvl="2"/>
            <a:r>
              <a:rPr lang="pt-BR" dirty="0"/>
              <a:t>No BODY usualmente colocam-se código e chamada a funções que geram conteúdo dinamicamente</a:t>
            </a:r>
          </a:p>
          <a:p>
            <a:pPr lvl="1"/>
            <a:r>
              <a:rPr lang="pt-BR" dirty="0"/>
              <a:t>O script pode ser definido dentro do conteúdo do elemento ou através de referência via atributo </a:t>
            </a:r>
            <a:r>
              <a:rPr lang="pt-BR" dirty="0" err="1"/>
              <a:t>src</a:t>
            </a:r>
            <a:endParaRPr lang="pt-BR" dirty="0"/>
          </a:p>
          <a:p>
            <a:pPr lvl="1"/>
            <a:r>
              <a:rPr lang="pt-BR" dirty="0"/>
              <a:t>A linguagem de script definida via atributo </a:t>
            </a:r>
            <a:r>
              <a:rPr lang="pt-BR" dirty="0" err="1"/>
              <a:t>type</a:t>
            </a:r>
            <a:r>
              <a:rPr lang="pt-BR" dirty="0"/>
              <a:t> (</a:t>
            </a:r>
            <a:r>
              <a:rPr lang="pt-BR" dirty="0" err="1"/>
              <a:t>JavaScript</a:t>
            </a:r>
            <a:r>
              <a:rPr lang="pt-BR" dirty="0"/>
              <a:t> é o valor padrão)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Elemento NOSCRIPT:</a:t>
            </a:r>
          </a:p>
          <a:p>
            <a:pPr lvl="1"/>
            <a:r>
              <a:rPr lang="pt-BR" dirty="0"/>
              <a:t>Deve ser avaliado no caso de scripts não suportados ou desabilitado no navegador</a:t>
            </a:r>
          </a:p>
          <a:p>
            <a:pPr lvl="1"/>
            <a:r>
              <a:rPr lang="pt-BR" dirty="0"/>
              <a:t>Conteúdo do elemento é utilizado ao invés do elemento SCRIPT</a:t>
            </a:r>
          </a:p>
        </p:txBody>
      </p:sp>
    </p:spTree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72464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1112837" y="2201862"/>
            <a:ext cx="6781800" cy="39900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mapa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= new Map&lt;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string,string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&gt;();</a:t>
            </a:r>
          </a:p>
          <a:p>
            <a:r>
              <a:rPr lang="en-US" dirty="0" err="1">
                <a:solidFill>
                  <a:schemeClr val="tx1"/>
                </a:solidFill>
                <a:latin typeface="Arial" charset="0"/>
              </a:rPr>
              <a:t>mapa.set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(“RS”, “Rio Grande do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Sul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”);</a:t>
            </a:r>
          </a:p>
          <a:p>
            <a:r>
              <a:rPr lang="en-US" dirty="0" err="1">
                <a:solidFill>
                  <a:schemeClr val="tx1"/>
                </a:solidFill>
                <a:latin typeface="Arial" charset="0"/>
              </a:rPr>
              <a:t>mapa.set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(“SC”, “Santa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Catarina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”);</a:t>
            </a:r>
          </a:p>
          <a:p>
            <a:r>
              <a:rPr lang="en-US" dirty="0" err="1">
                <a:solidFill>
                  <a:schemeClr val="tx1"/>
                </a:solidFill>
                <a:latin typeface="Arial" charset="0"/>
              </a:rPr>
              <a:t>mapa.set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(“PR”, “Paraná”);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console.log(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mapa.get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(“RS”));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for(let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sigla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of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mapa.keys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())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console.log(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sigla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for(let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estado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of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mapa.values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())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console.log(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estado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for(let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entrada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of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mapa.entries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())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console.log(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entrada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46443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O conceito matemático de conjunto (uma coleção sem elementos repetidos) é fornecida pelo objeto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Set&lt;T&gt;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Propriedades:</a:t>
            </a:r>
          </a:p>
          <a:p>
            <a:pPr lvl="1">
              <a:buFont typeface="Arial" pitchFamily="34" charset="0"/>
              <a:buChar char="•"/>
            </a:pPr>
            <a:r>
              <a:rPr lang="pt-BR" dirty="0" err="1"/>
              <a:t>size</a:t>
            </a:r>
            <a:r>
              <a:rPr lang="pt-BR" dirty="0"/>
              <a:t> – informa a contagem de elementos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Métodos:</a:t>
            </a:r>
          </a:p>
          <a:p>
            <a:pPr lvl="1">
              <a:buFont typeface="Arial" pitchFamily="34" charset="0"/>
              <a:buChar char="•"/>
            </a:pPr>
            <a:r>
              <a:rPr lang="pt-BR" dirty="0" err="1"/>
              <a:t>new</a:t>
            </a:r>
            <a:r>
              <a:rPr lang="pt-BR" dirty="0"/>
              <a:t> Set() – construtor de conjuntos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err="1"/>
              <a:t>add</a:t>
            </a:r>
            <a:r>
              <a:rPr lang="pt-BR" dirty="0"/>
              <a:t>(item) – adiciona um elemento ao conjunto, retornando o próprio conjunto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delete(item) – remove o elemento do conjunto, retornando </a:t>
            </a:r>
            <a:r>
              <a:rPr lang="pt-BR" dirty="0" err="1"/>
              <a:t>true</a:t>
            </a:r>
            <a:r>
              <a:rPr lang="pt-BR" dirty="0"/>
              <a:t> se o elemento estava no conjunto ou </a:t>
            </a:r>
            <a:r>
              <a:rPr lang="pt-BR" dirty="0" err="1"/>
              <a:t>false</a:t>
            </a:r>
            <a:r>
              <a:rPr lang="pt-BR" dirty="0"/>
              <a:t> caso contrário</a:t>
            </a:r>
          </a:p>
          <a:p>
            <a:pPr lvl="1">
              <a:buFont typeface="Arial" pitchFamily="34" charset="0"/>
              <a:buChar char="•"/>
            </a:pPr>
            <a:r>
              <a:rPr lang="pt-BR" dirty="0" err="1"/>
              <a:t>has</a:t>
            </a:r>
            <a:r>
              <a:rPr lang="pt-BR" dirty="0"/>
              <a:t>(item) – retorna </a:t>
            </a:r>
            <a:r>
              <a:rPr lang="pt-BR" dirty="0" err="1"/>
              <a:t>true</a:t>
            </a:r>
            <a:r>
              <a:rPr lang="pt-BR" dirty="0"/>
              <a:t> se o elemento pertence ao conjunto, </a:t>
            </a:r>
            <a:r>
              <a:rPr lang="pt-BR" dirty="0" err="1"/>
              <a:t>false</a:t>
            </a:r>
            <a:r>
              <a:rPr lang="pt-BR" dirty="0"/>
              <a:t> caso contrário</a:t>
            </a:r>
          </a:p>
          <a:p>
            <a:pPr lvl="1">
              <a:buFont typeface="Arial" pitchFamily="34" charset="0"/>
              <a:buChar char="•"/>
            </a:pPr>
            <a:r>
              <a:rPr lang="pt-BR" dirty="0" err="1"/>
              <a:t>clear</a:t>
            </a:r>
            <a:r>
              <a:rPr lang="pt-BR" dirty="0"/>
              <a:t>() – esvazia o conjunto</a:t>
            </a:r>
          </a:p>
          <a:p>
            <a:pPr lvl="1">
              <a:buFont typeface="Arial" pitchFamily="34" charset="0"/>
              <a:buChar char="•"/>
            </a:pPr>
            <a:r>
              <a:rPr lang="pt-BR" dirty="0" err="1"/>
              <a:t>values</a:t>
            </a:r>
            <a:r>
              <a:rPr lang="pt-BR" dirty="0"/>
              <a:t>() – retorna um </a:t>
            </a:r>
            <a:r>
              <a:rPr lang="pt-BR" dirty="0" err="1"/>
              <a:t>iterador</a:t>
            </a:r>
            <a:r>
              <a:rPr lang="pt-BR" dirty="0"/>
              <a:t> sobre a coleção</a:t>
            </a:r>
          </a:p>
        </p:txBody>
      </p:sp>
    </p:spTree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72464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1112837" y="2201862"/>
            <a:ext cx="6781800" cy="17741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conjunto = new Set&lt;number&gt;();</a:t>
            </a:r>
          </a:p>
          <a:p>
            <a:r>
              <a:rPr lang="en-US" dirty="0" err="1">
                <a:solidFill>
                  <a:schemeClr val="tx1"/>
                </a:solidFill>
                <a:latin typeface="Arial" charset="0"/>
              </a:rPr>
              <a:t>conjunto.add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(1);</a:t>
            </a:r>
          </a:p>
          <a:p>
            <a:r>
              <a:rPr lang="en-US" dirty="0" err="1">
                <a:solidFill>
                  <a:schemeClr val="tx1"/>
                </a:solidFill>
                <a:latin typeface="Arial" charset="0"/>
              </a:rPr>
              <a:t>conjunto.add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(1);</a:t>
            </a:r>
          </a:p>
          <a:p>
            <a:r>
              <a:rPr lang="en-US" dirty="0" err="1">
                <a:solidFill>
                  <a:schemeClr val="tx1"/>
                </a:solidFill>
                <a:latin typeface="Arial" charset="0"/>
              </a:rPr>
              <a:t>conjunto.add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(2);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console.log(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conjunto.size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Arial" charset="0"/>
              </a:rPr>
              <a:t>conjunto.forEach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(x =&gt; console.log(x));</a:t>
            </a:r>
          </a:p>
        </p:txBody>
      </p:sp>
    </p:spTree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923330"/>
          </a:xfrm>
        </p:spPr>
        <p:txBody>
          <a:bodyPr/>
          <a:lstStyle/>
          <a:p>
            <a:r>
              <a:rPr lang="pt-BR" sz="4800" dirty="0"/>
              <a:t>Laboratório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03237" y="1897062"/>
            <a:ext cx="11658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Abra as instruções do arquivo Lab02_TypeScript_Introducao</a:t>
            </a:r>
          </a:p>
        </p:txBody>
      </p:sp>
    </p:spTree>
    <p:extLst>
      <p:ext uri="{BB962C8B-B14F-4D97-AF65-F5344CB8AC3E}">
        <p14:creationId xmlns:p14="http://schemas.microsoft.com/office/powerpoint/2010/main" val="17276371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1_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0</TotalTime>
  <Words>5148</Words>
  <Application>Microsoft Office PowerPoint</Application>
  <PresentationFormat>Personalizar</PresentationFormat>
  <Paragraphs>730</Paragraphs>
  <Slides>93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93</vt:i4>
      </vt:variant>
    </vt:vector>
  </HeadingPairs>
  <TitlesOfParts>
    <vt:vector size="100" baseType="lpstr">
      <vt:lpstr>Arial</vt:lpstr>
      <vt:lpstr>Consolas</vt:lpstr>
      <vt:lpstr>Segoe UI</vt:lpstr>
      <vt:lpstr>Segoe UI Light</vt:lpstr>
      <vt:lpstr>Wingdings</vt:lpstr>
      <vt:lpstr>WHITE TEMPLATE</vt:lpstr>
      <vt:lpstr>1_WHITE TEMPLATE</vt:lpstr>
      <vt:lpstr>DBStart</vt:lpstr>
      <vt:lpstr>JavaScript</vt:lpstr>
      <vt:lpstr>Aplicações Interativas na Web</vt:lpstr>
      <vt:lpstr>O que é JavaScript?</vt:lpstr>
      <vt:lpstr>JavaScript</vt:lpstr>
      <vt:lpstr>JavaScript</vt:lpstr>
      <vt:lpstr>JavaScript</vt:lpstr>
      <vt:lpstr>Conectando JavaScript com HTML</vt:lpstr>
      <vt:lpstr>Conectando JavaScript com HTML</vt:lpstr>
      <vt:lpstr>Exemplo</vt:lpstr>
      <vt:lpstr>Modo Estrito</vt:lpstr>
      <vt:lpstr>TypeScript</vt:lpstr>
      <vt:lpstr>TypeScript</vt:lpstr>
      <vt:lpstr>TypeScript</vt:lpstr>
      <vt:lpstr>TypeScript</vt:lpstr>
      <vt:lpstr>Laboratório</vt:lpstr>
      <vt:lpstr>Laboratório</vt:lpstr>
      <vt:lpstr>Variáveis, Tipos de Dados, Operadores</vt:lpstr>
      <vt:lpstr>Variáveis</vt:lpstr>
      <vt:lpstr>Variáveis</vt:lpstr>
      <vt:lpstr>Constantes</vt:lpstr>
      <vt:lpstr>Tipos de Dados</vt:lpstr>
      <vt:lpstr>Tipos de Dados JavaScript</vt:lpstr>
      <vt:lpstr>Tipos de Dados JavaScript</vt:lpstr>
      <vt:lpstr>Tipos de Dados TypeScript</vt:lpstr>
      <vt:lpstr>Tipos de Dados TypeScript</vt:lpstr>
      <vt:lpstr>Number</vt:lpstr>
      <vt:lpstr>String</vt:lpstr>
      <vt:lpstr>String</vt:lpstr>
      <vt:lpstr>String</vt:lpstr>
      <vt:lpstr>Enums</vt:lpstr>
      <vt:lpstr>Objetos</vt:lpstr>
      <vt:lpstr>Objetos</vt:lpstr>
      <vt:lpstr>Math</vt:lpstr>
      <vt:lpstr>Date</vt:lpstr>
      <vt:lpstr>Global</vt:lpstr>
      <vt:lpstr>Operadores</vt:lpstr>
      <vt:lpstr>Operadores - Igualdade</vt:lpstr>
      <vt:lpstr>Asserções de Tipos</vt:lpstr>
      <vt:lpstr>Comandos</vt:lpstr>
      <vt:lpstr>Comandos - IF</vt:lpstr>
      <vt:lpstr>Comandos - IF</vt:lpstr>
      <vt:lpstr>Comandos - SWITCH</vt:lpstr>
      <vt:lpstr>Comandos - SWITCH</vt:lpstr>
      <vt:lpstr>Comandos - WHILE</vt:lpstr>
      <vt:lpstr>Comandos - WHILE</vt:lpstr>
      <vt:lpstr>Comandos - DO WHILE</vt:lpstr>
      <vt:lpstr>Comandos - DO WHILE</vt:lpstr>
      <vt:lpstr>Comandos - FOR</vt:lpstr>
      <vt:lpstr>Comandos - FOR</vt:lpstr>
      <vt:lpstr>Comandos – FOR..OF</vt:lpstr>
      <vt:lpstr>Comandos – FOR..OF</vt:lpstr>
      <vt:lpstr>Funções</vt:lpstr>
      <vt:lpstr>Funções</vt:lpstr>
      <vt:lpstr>Funções</vt:lpstr>
      <vt:lpstr>Funções</vt:lpstr>
      <vt:lpstr>Funções</vt:lpstr>
      <vt:lpstr>Funções</vt:lpstr>
      <vt:lpstr>Definição e Execução de Funções</vt:lpstr>
      <vt:lpstr>Definição e Execução de Funções</vt:lpstr>
      <vt:lpstr>Funções Manipuláveis</vt:lpstr>
      <vt:lpstr>Funções Manipuláveis</vt:lpstr>
      <vt:lpstr>Funções Manipuláveis</vt:lpstr>
      <vt:lpstr>Funções Manipuláveis</vt:lpstr>
      <vt:lpstr>Arrays</vt:lpstr>
      <vt:lpstr>Arrays</vt:lpstr>
      <vt:lpstr>Arrays</vt:lpstr>
      <vt:lpstr>Arrays</vt:lpstr>
      <vt:lpstr>Arrays - Iteração</vt:lpstr>
      <vt:lpstr>Arrays - Iteração</vt:lpstr>
      <vt:lpstr>Arrays - Métodos</vt:lpstr>
      <vt:lpstr>Arrays - Métodos</vt:lpstr>
      <vt:lpstr>Arrays - Métodos</vt:lpstr>
      <vt:lpstr>Arrays - Métodos</vt:lpstr>
      <vt:lpstr>Arrays - Ordenação</vt:lpstr>
      <vt:lpstr>Arrays - Ordenação</vt:lpstr>
      <vt:lpstr>Arrays - Desestruturando</vt:lpstr>
      <vt:lpstr>Arrays - Desestruturando</vt:lpstr>
      <vt:lpstr>Arrays - Espalhando</vt:lpstr>
      <vt:lpstr>Arrays Multidimensionais</vt:lpstr>
      <vt:lpstr>Tuplas</vt:lpstr>
      <vt:lpstr>Tuplas</vt:lpstr>
      <vt:lpstr>Coleções</vt:lpstr>
      <vt:lpstr>Listas</vt:lpstr>
      <vt:lpstr>Pilhas</vt:lpstr>
      <vt:lpstr>Filas</vt:lpstr>
      <vt:lpstr>Filas de Extremidade Dupla</vt:lpstr>
      <vt:lpstr>Mapas</vt:lpstr>
      <vt:lpstr>Mapas</vt:lpstr>
      <vt:lpstr>Mapas</vt:lpstr>
      <vt:lpstr>Conjuntos</vt:lpstr>
      <vt:lpstr>Conjuntos</vt:lpstr>
      <vt:lpstr>Laboratório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2015-08-13T21:28:35Z</dcterms:created>
  <dcterms:modified xsi:type="dcterms:W3CDTF">2023-10-29T22:53:18Z</dcterms:modified>
</cp:coreProperties>
</file>