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  <p:sldMasterId id="2147484207" r:id="rId2"/>
  </p:sldMasterIdLst>
  <p:notesMasterIdLst>
    <p:notesMasterId r:id="rId59"/>
  </p:notesMasterIdLst>
  <p:handoutMasterIdLst>
    <p:handoutMasterId r:id="rId60"/>
  </p:handoutMasterIdLst>
  <p:sldIdLst>
    <p:sldId id="353" r:id="rId3"/>
    <p:sldId id="893" r:id="rId4"/>
    <p:sldId id="378" r:id="rId5"/>
    <p:sldId id="386" r:id="rId6"/>
    <p:sldId id="380" r:id="rId7"/>
    <p:sldId id="390" r:id="rId8"/>
    <p:sldId id="387" r:id="rId9"/>
    <p:sldId id="388" r:id="rId10"/>
    <p:sldId id="837" r:id="rId11"/>
    <p:sldId id="424" r:id="rId12"/>
    <p:sldId id="894" r:id="rId13"/>
    <p:sldId id="892" r:id="rId14"/>
    <p:sldId id="895" r:id="rId15"/>
    <p:sldId id="896" r:id="rId16"/>
    <p:sldId id="897" r:id="rId17"/>
    <p:sldId id="898" r:id="rId18"/>
    <p:sldId id="899" r:id="rId19"/>
    <p:sldId id="900" r:id="rId20"/>
    <p:sldId id="905" r:id="rId21"/>
    <p:sldId id="908" r:id="rId22"/>
    <p:sldId id="917" r:id="rId23"/>
    <p:sldId id="918" r:id="rId24"/>
    <p:sldId id="919" r:id="rId25"/>
    <p:sldId id="920" r:id="rId26"/>
    <p:sldId id="921" r:id="rId27"/>
    <p:sldId id="922" r:id="rId28"/>
    <p:sldId id="949" r:id="rId29"/>
    <p:sldId id="357" r:id="rId30"/>
    <p:sldId id="358" r:id="rId31"/>
    <p:sldId id="359" r:id="rId32"/>
    <p:sldId id="385" r:id="rId33"/>
    <p:sldId id="906" r:id="rId34"/>
    <p:sldId id="923" r:id="rId35"/>
    <p:sldId id="907" r:id="rId36"/>
    <p:sldId id="924" r:id="rId37"/>
    <p:sldId id="925" r:id="rId38"/>
    <p:sldId id="926" r:id="rId39"/>
    <p:sldId id="927" r:id="rId40"/>
    <p:sldId id="941" r:id="rId41"/>
    <p:sldId id="942" r:id="rId42"/>
    <p:sldId id="944" r:id="rId43"/>
    <p:sldId id="945" r:id="rId44"/>
    <p:sldId id="946" r:id="rId45"/>
    <p:sldId id="947" r:id="rId46"/>
    <p:sldId id="948" r:id="rId47"/>
    <p:sldId id="365" r:id="rId48"/>
    <p:sldId id="366" r:id="rId49"/>
    <p:sldId id="374" r:id="rId50"/>
    <p:sldId id="367" r:id="rId51"/>
    <p:sldId id="368" r:id="rId52"/>
    <p:sldId id="369" r:id="rId53"/>
    <p:sldId id="370" r:id="rId54"/>
    <p:sldId id="371" r:id="rId55"/>
    <p:sldId id="372" r:id="rId56"/>
    <p:sldId id="375" r:id="rId57"/>
    <p:sldId id="376" r:id="rId5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FFC20F"/>
    <a:srgbClr val="01AC8F"/>
    <a:srgbClr val="FFC20B"/>
    <a:srgbClr val="D53B01"/>
    <a:srgbClr val="107C10"/>
    <a:srgbClr val="FFFFFF"/>
    <a:srgbClr val="B4009E"/>
    <a:srgbClr val="5C005C"/>
    <a:srgbClr val="004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48454-B660-4A67-BCB2-0CE82904BF1E}" v="17" dt="2023-10-29T22:57:16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87798" autoAdjust="0"/>
  </p:normalViewPr>
  <p:slideViewPr>
    <p:cSldViewPr>
      <p:cViewPr varScale="1">
        <p:scale>
          <a:sx n="71" d="100"/>
          <a:sy n="71" d="100"/>
        </p:scale>
        <p:origin x="643" y="5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22B7B-6C42-41F4-A6E2-C12F2828EBEA}" type="datetime8">
              <a:rPr lang="en-US" smtClean="0">
                <a:latin typeface="Segoe UI" pitchFamily="34" charset="0"/>
              </a:rPr>
              <a:t>10/29/2023 7:57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AEFBB51-0E09-4716-B1F7-01882951F55D}" type="datetime8">
              <a:rPr lang="en-US" smtClean="0"/>
              <a:t>10/29/2023 7:57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08524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563" y="4716462"/>
            <a:ext cx="15517065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  <p:pic>
        <p:nvPicPr>
          <p:cNvPr id="4" name="Picture 14" descr="Z:\03 - ATIVIDADES CI - GERAL\Comunicação\Logotipos\CI\Versão atual\Microsoft Innovation Center-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7037" y="3192462"/>
            <a:ext cx="390631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Z:\03 - ATIVIDADES CI - GERAL\Comunicação\Logotipos\PUCRS\Brasão PUCRS - Origin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7" y="2582862"/>
            <a:ext cx="10116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Z:\03 - ATIVIDADES CI - GERAL\Comunicação\Logotipos\Inovapuc\Aplicação Orig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8037" y="2659062"/>
            <a:ext cx="1905000" cy="168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23F296E-5886-4AC9-86DA-776E90DD2BD0}" type="datetime1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32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3" r:id="rId2"/>
    <p:sldLayoutId id="2147484204" r:id="rId3"/>
    <p:sldLayoutId id="2147484206" r:id="rId4"/>
    <p:sldLayoutId id="2147484205" r:id="rId5"/>
    <p:sldLayoutId id="2147484197" r:id="rId6"/>
    <p:sldLayoutId id="2147484087" r:id="rId7"/>
    <p:sldLayoutId id="2147484098" r:id="rId8"/>
    <p:sldLayoutId id="2147484086" r:id="rId9"/>
    <p:sldLayoutId id="2147484099" r:id="rId10"/>
    <p:sldLayoutId id="2147484106" r:id="rId11"/>
    <p:sldLayoutId id="2147484092" r:id="rId12"/>
    <p:sldLayoutId id="2147484196" r:id="rId13"/>
    <p:sldLayoutId id="2147484201" r:id="rId14"/>
    <p:sldLayoutId id="2147484198" r:id="rId15"/>
    <p:sldLayoutId id="2147484202" r:id="rId16"/>
    <p:sldLayoutId id="2147484199" r:id="rId17"/>
    <p:sldLayoutId id="2147484200" r:id="rId18"/>
    <p:sldLayoutId id="2147484130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1" r:id="rId14"/>
    <p:sldLayoutId id="2147484222" r:id="rId15"/>
    <p:sldLayoutId id="2147484223" r:id="rId16"/>
    <p:sldLayoutId id="2147484224" r:id="rId17"/>
    <p:sldLayoutId id="2147484225" r:id="rId18"/>
    <p:sldLayoutId id="2147484226" r:id="rId19"/>
    <p:sldLayoutId id="2147484227" r:id="rId20"/>
    <p:sldLayoutId id="2147484228" r:id="rId21"/>
    <p:sldLayoutId id="2147484229" r:id="rId22"/>
    <p:sldLayoutId id="2147484230" r:id="rId23"/>
    <p:sldLayoutId id="2147484231" r:id="rId24"/>
    <p:sldLayoutId id="2147484234" r:id="rId25"/>
    <p:sldLayoutId id="2147484235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s://tools.ietf.org/html/rfc4627" TargetMode="External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0837" y="3192462"/>
            <a:ext cx="11506200" cy="914400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JavaScript e TypeScript</a:t>
            </a:r>
          </a:p>
          <a:p>
            <a:r>
              <a:rPr lang="en-US" dirty="0" err="1">
                <a:latin typeface="Segoe UI"/>
                <a:cs typeface="Segoe UI"/>
              </a:rPr>
              <a:t>Instrutor</a:t>
            </a:r>
            <a:r>
              <a:rPr lang="en-US" dirty="0">
                <a:latin typeface="Segoe UI"/>
                <a:cs typeface="Segoe UI"/>
              </a:rPr>
              <a:t>: </a:t>
            </a:r>
            <a:r>
              <a:rPr lang="en-US" dirty="0" err="1">
                <a:latin typeface="Segoe UI"/>
                <a:cs typeface="Segoe UI"/>
              </a:rPr>
              <a:t>Júlio</a:t>
            </a:r>
            <a:r>
              <a:rPr lang="en-US" dirty="0">
                <a:latin typeface="Segoe UI"/>
                <a:cs typeface="Segoe UI"/>
              </a:rPr>
              <a:t> Pereira Machado (julio.machado@pucrs.br)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Lab03_TypeScript_Objetos</a:t>
            </a:r>
          </a:p>
        </p:txBody>
      </p:sp>
    </p:spTree>
    <p:extLst>
      <p:ext uri="{BB962C8B-B14F-4D97-AF65-F5344CB8AC3E}">
        <p14:creationId xmlns:p14="http://schemas.microsoft.com/office/powerpoint/2010/main" val="17276371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Classes e </a:t>
            </a:r>
            <a:r>
              <a:rPr lang="en-US" dirty="0" err="1"/>
              <a:t>Herança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/>
          <a:lstStyle/>
          <a:p>
            <a:r>
              <a:rPr lang="pt-BR" dirty="0"/>
              <a:t>Herança é uma relação de generalização/especialização entre classes</a:t>
            </a:r>
          </a:p>
          <a:p>
            <a:r>
              <a:rPr lang="pt-BR" dirty="0"/>
              <a:t>A ideia central de herança é que novas classes são criadas a partir de classes já existentes</a:t>
            </a:r>
          </a:p>
          <a:p>
            <a:pPr lvl="1"/>
            <a:r>
              <a:rPr lang="pt-BR" dirty="0"/>
              <a:t>Superclasse: classe já existente</a:t>
            </a:r>
          </a:p>
          <a:p>
            <a:pPr lvl="1"/>
            <a:r>
              <a:rPr lang="pt-BR" dirty="0"/>
              <a:t>Subclasse: classe criada a partir da superclasse</a:t>
            </a:r>
          </a:p>
        </p:txBody>
      </p:sp>
    </p:spTree>
    <p:extLst>
      <p:ext uri="{BB962C8B-B14F-4D97-AF65-F5344CB8AC3E}">
        <p14:creationId xmlns:p14="http://schemas.microsoft.com/office/powerpoint/2010/main" val="998132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 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Relacionamento de herança: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966" y="2469082"/>
            <a:ext cx="2667219" cy="34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56066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1027" name="AutoShape 3"/>
          <p:cNvSpPr>
            <a:spLocks noGrp="1" noChangeAspect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Herança cria uma estrutura hierárquica</a:t>
            </a:r>
          </a:p>
          <a:p>
            <a:r>
              <a:rPr lang="pt-BR" dirty="0"/>
              <a:t>Ex.: uma hierarquia de classes para formas geométricas</a:t>
            </a:r>
          </a:p>
          <a:p>
            <a:pPr lvl="1"/>
            <a:r>
              <a:rPr lang="pt-BR" dirty="0"/>
              <a:t>Uma forma geométrica pode ser especializada em dois tipos: bidimensional e tridimensional</a:t>
            </a: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>
            <a:off x="2105513" y="4012946"/>
            <a:ext cx="155434" cy="2020641"/>
          </a:xfrm>
          <a:prstGeom prst="downArrow">
            <a:avLst>
              <a:gd name="adj1" fmla="val 50000"/>
              <a:gd name="adj2" fmla="val 3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836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325838" y="4159830"/>
            <a:ext cx="1697369" cy="38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36" dirty="0"/>
              <a:t>especialização</a:t>
            </a:r>
          </a:p>
        </p:txBody>
      </p:sp>
      <p:sp>
        <p:nvSpPr>
          <p:cNvPr id="1030" name="AutoShape 7"/>
          <p:cNvSpPr>
            <a:spLocks noChangeArrowheads="1"/>
          </p:cNvSpPr>
          <p:nvPr/>
        </p:nvSpPr>
        <p:spPr bwMode="auto">
          <a:xfrm rot="10800000">
            <a:off x="9955202" y="3939505"/>
            <a:ext cx="155434" cy="2020641"/>
          </a:xfrm>
          <a:prstGeom prst="downArrow">
            <a:avLst>
              <a:gd name="adj1" fmla="val 50000"/>
              <a:gd name="adj2" fmla="val 3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836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8298076" y="4159830"/>
            <a:ext cx="1645051" cy="38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36" dirty="0"/>
              <a:t>generalização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894" y="3570704"/>
            <a:ext cx="4284147" cy="286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66033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5760" y="1371600"/>
            <a:ext cx="11704320" cy="5173662"/>
          </a:xfrm>
        </p:spPr>
        <p:txBody>
          <a:bodyPr>
            <a:normAutofit/>
          </a:bodyPr>
          <a:lstStyle/>
          <a:p>
            <a:r>
              <a:rPr lang="pt-BR" dirty="0"/>
              <a:t>Como implementar herança em </a:t>
            </a:r>
            <a:r>
              <a:rPr lang="pt-BR" dirty="0" err="1"/>
              <a:t>TypeScript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Utiliza-se a palavra-chave </a:t>
            </a:r>
            <a:r>
              <a:rPr lang="pt-BR" dirty="0" err="1">
                <a:latin typeface="Courier New" pitchFamily="49" charset="0"/>
              </a:rPr>
              <a:t>extends</a:t>
            </a:r>
            <a:r>
              <a:rPr lang="pt-BR" dirty="0"/>
              <a:t> para definir herança de classes</a:t>
            </a:r>
          </a:p>
          <a:p>
            <a:pPr lvl="1"/>
            <a:r>
              <a:rPr lang="pt-BR" dirty="0"/>
              <a:t>Somente é possível herdar de uma única superclasse!</a:t>
            </a:r>
          </a:p>
          <a:p>
            <a:pPr marL="0" lvl="1" indent="0">
              <a:buNone/>
            </a:pPr>
            <a:endParaRPr lang="pt-BR" dirty="0"/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676DB1-0DF9-41B9-BC80-A3A9F034A8D6}"/>
              </a:ext>
            </a:extLst>
          </p:cNvPr>
          <p:cNvSpPr/>
          <p:nvPr/>
        </p:nvSpPr>
        <p:spPr bwMode="auto">
          <a:xfrm>
            <a:off x="1214147" y="2963862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Subclasse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extends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Superclasse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…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6771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E6A641-E9C8-4117-8F4E-C800BA17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04" y="2161502"/>
            <a:ext cx="6129924" cy="3914991"/>
          </a:xfrm>
          <a:prstGeom prst="rect">
            <a:avLst/>
          </a:prstGeom>
        </p:spPr>
      </p:pic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7540184" y="2469081"/>
            <a:ext cx="2642376" cy="932603"/>
          </a:xfrm>
          <a:prstGeom prst="wedgeRectCallout">
            <a:avLst>
              <a:gd name="adj1" fmla="val -59082"/>
              <a:gd name="adj2" fmla="val 24800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1836"/>
              <a:t>Não se repete a</a:t>
            </a:r>
          </a:p>
          <a:p>
            <a:r>
              <a:rPr lang="pt-BR" sz="1836"/>
              <a:t>declaração de atributos</a:t>
            </a:r>
          </a:p>
          <a:p>
            <a:r>
              <a:rPr lang="pt-BR" sz="1836"/>
              <a:t>e métodos herdados!</a:t>
            </a:r>
          </a:p>
        </p:txBody>
      </p:sp>
    </p:spTree>
    <p:extLst>
      <p:ext uri="{BB962C8B-B14F-4D97-AF65-F5344CB8AC3E}">
        <p14:creationId xmlns:p14="http://schemas.microsoft.com/office/powerpoint/2010/main" val="37345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6C04A-A958-4262-B31A-3586B3A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02BC8-DAA5-42C0-9EAC-1FAD89C78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571B5-C30F-42D6-80D4-A2F3485D6904}"/>
              </a:ext>
            </a:extLst>
          </p:cNvPr>
          <p:cNvSpPr/>
          <p:nvPr/>
        </p:nvSpPr>
        <p:spPr bwMode="auto">
          <a:xfrm>
            <a:off x="1214147" y="2125662"/>
            <a:ext cx="10007546" cy="2266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class Produto {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    constructor(private _nome: string, private _preco: number) {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    get nome() {return this._nome;}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    get preco() {return this._preco;}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    set preco(preco: number) {this._preco = preco;}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}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7D4FBA-B5A8-4C2E-A2F8-DF017299DF94}"/>
              </a:ext>
            </a:extLst>
          </p:cNvPr>
          <p:cNvSpPr/>
          <p:nvPr/>
        </p:nvSpPr>
        <p:spPr bwMode="auto">
          <a:xfrm>
            <a:off x="1214147" y="4489652"/>
            <a:ext cx="10007546" cy="1958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ProdutoPerecivel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extends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constructor(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string,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preco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number, private 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dataValidade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Date)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Arial" charset="0"/>
              </a:rPr>
              <a:t>super(</a:t>
            </a:r>
            <a:r>
              <a:rPr lang="en-US" sz="2000" dirty="0" err="1">
                <a:solidFill>
                  <a:schemeClr val="accent4"/>
                </a:solidFill>
                <a:latin typeface="Arial" charset="0"/>
              </a:rPr>
              <a:t>nome,preco</a:t>
            </a:r>
            <a:r>
              <a:rPr lang="en-US" sz="2000" dirty="0">
                <a:solidFill>
                  <a:schemeClr val="accent4"/>
                </a:solidFill>
                <a:latin typeface="Arial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get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dataValidade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 {return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dataValidade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3205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6C04A-A958-4262-B31A-3586B3A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02BC8-DAA5-42C0-9EAC-1FAD89C78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571B5-C30F-42D6-80D4-A2F3485D6904}"/>
              </a:ext>
            </a:extLst>
          </p:cNvPr>
          <p:cNvSpPr/>
          <p:nvPr/>
        </p:nvSpPr>
        <p:spPr bwMode="auto">
          <a:xfrm>
            <a:off x="1214147" y="2125662"/>
            <a:ext cx="10007546" cy="2266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let p1 = new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1', 1.99);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let p2 = new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ProdutoPerecivel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2', 2.50, new Date(2018,10,1));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console.log(p1.nome);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console.log(p1.preco);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console.log(p2.nome);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console.log(p2.preco);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console.log(p2.dataValidade);</a:t>
            </a:r>
          </a:p>
        </p:txBody>
      </p:sp>
    </p:spTree>
    <p:extLst>
      <p:ext uri="{BB962C8B-B14F-4D97-AF65-F5344CB8AC3E}">
        <p14:creationId xmlns:p14="http://schemas.microsoft.com/office/powerpoint/2010/main" val="35213083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Sobrescrita de Métodos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Uma subclasse pode sobrescrever (“</a:t>
            </a:r>
            <a:r>
              <a:rPr lang="pt-BR" dirty="0" err="1"/>
              <a:t>override</a:t>
            </a:r>
            <a:r>
              <a:rPr lang="pt-BR" dirty="0"/>
              <a:t>”) métodos da superclasse</a:t>
            </a:r>
          </a:p>
          <a:p>
            <a:pPr lvl="1"/>
            <a:r>
              <a:rPr lang="pt-BR" dirty="0"/>
              <a:t>Sobrescrita permite completar ou modificar um comportamento herdado</a:t>
            </a:r>
          </a:p>
          <a:p>
            <a:pPr lvl="1"/>
            <a:r>
              <a:rPr lang="pt-BR" dirty="0"/>
              <a:t>Quando um método é referenciado em uma subclasse, a versão escrita para a subclasse é utilizada, ao invés do método na superclasse</a:t>
            </a:r>
          </a:p>
          <a:p>
            <a:pPr lvl="1"/>
            <a:r>
              <a:rPr lang="pt-BR" dirty="0"/>
              <a:t>É possível acessar o método original da superclasse: </a:t>
            </a:r>
            <a:r>
              <a:rPr lang="pt-BR" sz="2448" dirty="0">
                <a:latin typeface="Courier New" pitchFamily="49" charset="0"/>
              </a:rPr>
              <a:t>super.</a:t>
            </a:r>
            <a:r>
              <a:rPr lang="pt-BR" sz="2448" dirty="0" err="1">
                <a:latin typeface="Courier New" pitchFamily="49" charset="0"/>
              </a:rPr>
              <a:t>nomeDoMetodo</a:t>
            </a:r>
            <a:r>
              <a:rPr lang="pt-BR" sz="2448" dirty="0">
                <a:latin typeface="Courier New" pitchFamily="49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609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088339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6C04A-A958-4262-B31A-3586B3A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Sobrescrita de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02BC8-DAA5-42C0-9EAC-1FAD89C78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571B5-C30F-42D6-80D4-A2F3485D6904}"/>
              </a:ext>
            </a:extLst>
          </p:cNvPr>
          <p:cNvSpPr/>
          <p:nvPr/>
        </p:nvSpPr>
        <p:spPr bwMode="auto">
          <a:xfrm>
            <a:off x="1214147" y="2125662"/>
            <a:ext cx="10007546" cy="1343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…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toString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(): string {return `[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=${this._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},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preco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=${this._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preco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}]`;}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7D4FBA-B5A8-4C2E-A2F8-DF017299DF94}"/>
              </a:ext>
            </a:extLst>
          </p:cNvPr>
          <p:cNvSpPr/>
          <p:nvPr/>
        </p:nvSpPr>
        <p:spPr bwMode="auto">
          <a:xfrm>
            <a:off x="1214147" y="3878262"/>
            <a:ext cx="10007546" cy="1650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ProdutoPerecivel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extends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Produto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 …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toString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(): string {return </a:t>
            </a:r>
            <a:r>
              <a:rPr lang="en-US" sz="2000" dirty="0" err="1">
                <a:solidFill>
                  <a:schemeClr val="accent4"/>
                </a:solidFill>
                <a:latin typeface="Arial" charset="0"/>
              </a:rPr>
              <a:t>super.toString</a:t>
            </a:r>
            <a:r>
              <a:rPr lang="en-US" sz="2000" dirty="0">
                <a:solidFill>
                  <a:schemeClr val="accent4"/>
                </a:solidFill>
                <a:latin typeface="Arial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+ `[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dataValidade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=${this._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dataValidade.toDateString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()}]`;}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810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e Métodos Abstratos</a:t>
            </a:r>
            <a:endParaRPr lang="pt-BR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Em uma hierarquia de classe, quanto mais alta a classe na hierarquia, mais abstrata é sua definição</a:t>
            </a:r>
          </a:p>
          <a:p>
            <a:pPr lvl="1"/>
            <a:r>
              <a:rPr lang="pt-BR"/>
              <a:t>Uma classe no topo da hierarquia define o comportamento e atributos que são comuns a todas as classes</a:t>
            </a:r>
          </a:p>
          <a:p>
            <a:pPr lvl="1"/>
            <a:r>
              <a:rPr lang="pt-BR"/>
              <a:t>Em alguns casos, a classe nem precisa ser instanciada alguma vez e cumpre apenas o papel de ser um repositório de comportamentos e atributos em comum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2675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e Métodos Abstratos</a:t>
            </a:r>
            <a:endParaRPr lang="pt-BR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5760" y="1371600"/>
            <a:ext cx="11704320" cy="4567404"/>
          </a:xfrm>
        </p:spPr>
        <p:txBody>
          <a:bodyPr/>
          <a:lstStyle/>
          <a:p>
            <a:r>
              <a:rPr lang="pt-BR" dirty="0"/>
              <a:t>Classes abstratas são classes que não podem ser instanciadas</a:t>
            </a:r>
          </a:p>
          <a:p>
            <a:r>
              <a:rPr lang="pt-BR" dirty="0"/>
              <a:t>São utilizadas apenas para permitir a derivação de novas classes</a:t>
            </a:r>
          </a:p>
          <a:p>
            <a:r>
              <a:rPr lang="pt-BR" dirty="0"/>
              <a:t>Identificamos uma classe como abstrata pelo modificador </a:t>
            </a:r>
            <a:r>
              <a:rPr lang="pt-BR" dirty="0">
                <a:latin typeface="Consolas" panose="020B0609020204030204" pitchFamily="49" charset="0"/>
              </a:rPr>
              <a:t>abstract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uma classe abstrata, um ou mais métodos podem ser declarados sem o código de implementação</a:t>
            </a:r>
          </a:p>
          <a:p>
            <a:pPr lvl="1"/>
            <a:r>
              <a:rPr lang="pt-BR" dirty="0"/>
              <a:t>São os métodos abstratos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00D1877-1254-45D8-A556-C82EAFD35D5F}"/>
              </a:ext>
            </a:extLst>
          </p:cNvPr>
          <p:cNvSpPr/>
          <p:nvPr/>
        </p:nvSpPr>
        <p:spPr bwMode="auto">
          <a:xfrm>
            <a:off x="1214147" y="3115356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abstract class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MinhaClasse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…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214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e Métodos Abstratos</a:t>
            </a:r>
            <a:endParaRPr lang="pt-BR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5760" y="1371600"/>
            <a:ext cx="11704320" cy="2874633"/>
          </a:xfrm>
        </p:spPr>
        <p:txBody>
          <a:bodyPr/>
          <a:lstStyle/>
          <a:p>
            <a:r>
              <a:rPr lang="pt-BR" dirty="0"/>
              <a:t>Métodos abstratos são métodos sem código de implementação</a:t>
            </a:r>
          </a:p>
          <a:p>
            <a:pPr lvl="1"/>
            <a:r>
              <a:rPr lang="pt-BR" dirty="0"/>
              <a:t>São prefixados pela palavra </a:t>
            </a:r>
            <a:r>
              <a:rPr lang="pt-BR" dirty="0">
                <a:latin typeface="Consolas" panose="020B0609020204030204" pitchFamily="49" charset="0"/>
              </a:rPr>
              <a:t>abstract</a:t>
            </a:r>
          </a:p>
          <a:p>
            <a:pPr lvl="1"/>
            <a:r>
              <a:rPr lang="pt-BR" dirty="0"/>
              <a:t>Não apresentam um corpo</a:t>
            </a:r>
          </a:p>
          <a:p>
            <a:pPr lvl="1"/>
            <a:r>
              <a:rPr lang="pt-BR" dirty="0"/>
              <a:t>Sua declaração termina com “;” após a declaração dos parâmetros</a:t>
            </a:r>
          </a:p>
          <a:p>
            <a:r>
              <a:rPr lang="pt-BR" dirty="0"/>
              <a:t>Um método abstrato indica que a classe não implementa aquele método e que ele deve ser obrigatoriamente implementado nas classes derivadas, pois é um comportamento comum das subclasses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64121C-B1D9-4B58-A6A7-92B8E52C2ECD}"/>
              </a:ext>
            </a:extLst>
          </p:cNvPr>
          <p:cNvSpPr/>
          <p:nvPr/>
        </p:nvSpPr>
        <p:spPr bwMode="auto">
          <a:xfrm>
            <a:off x="1214147" y="4564062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abstract class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MinhaClasse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abstract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metodo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(): void;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6704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Exemplo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0879" y="2028433"/>
            <a:ext cx="3588611" cy="49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74155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6C04A-A958-4262-B31A-3586B3A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Métodos Abstratos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02BC8-DAA5-42C0-9EAC-1FAD89C78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571B5-C30F-42D6-80D4-A2F3485D6904}"/>
              </a:ext>
            </a:extLst>
          </p:cNvPr>
          <p:cNvSpPr/>
          <p:nvPr/>
        </p:nvSpPr>
        <p:spPr bwMode="auto">
          <a:xfrm>
            <a:off x="1214147" y="2125662"/>
            <a:ext cx="10007546" cy="26974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abstract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class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FiguraBidimensional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constructor(private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centrox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number, 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centroy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number){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get x() {return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centrox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get y() {return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centroy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abstract area(): number;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0935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6C04A-A958-4262-B31A-3586B3A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Métodos Abstratos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02BC8-DAA5-42C0-9EAC-1FAD89C78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571B5-C30F-42D6-80D4-A2F3485D6904}"/>
              </a:ext>
            </a:extLst>
          </p:cNvPr>
          <p:cNvSpPr/>
          <p:nvPr/>
        </p:nvSpPr>
        <p:spPr bwMode="auto">
          <a:xfrm>
            <a:off x="1214147" y="2125662"/>
            <a:ext cx="10007546" cy="34360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Circulo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extends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FiguraBidimensional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constructor(x: number, y: number, 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raio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    super(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x,y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get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raio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() {return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raio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area(): number {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       return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Math.PI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* this._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raio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** 2;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209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923330"/>
          </a:xfrm>
        </p:spPr>
        <p:txBody>
          <a:bodyPr/>
          <a:lstStyle/>
          <a:p>
            <a:r>
              <a:rPr lang="pt-BR" sz="4800" dirty="0"/>
              <a:t>Laboratório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3237" y="1897062"/>
            <a:ext cx="11658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Abra as instruções do arquivo Lab03_TypeScript_Objetos</a:t>
            </a:r>
          </a:p>
        </p:txBody>
      </p:sp>
    </p:spTree>
    <p:extLst>
      <p:ext uri="{BB962C8B-B14F-4D97-AF65-F5344CB8AC3E}">
        <p14:creationId xmlns:p14="http://schemas.microsoft.com/office/powerpoint/2010/main" val="29418890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Literais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5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Literais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1328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objetos literais são coleções indexadas por “nomes”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Em sua estrutura mais básica, um objeto é uma coleção de pares </a:t>
            </a:r>
            <a:r>
              <a:rPr lang="pt-BR" dirty="0" err="1">
                <a:latin typeface="Consolas" panose="020B0609020204030204" pitchFamily="49" charset="0"/>
              </a:rPr>
              <a:t>nome:valor</a:t>
            </a:r>
            <a:r>
              <a:rPr lang="pt-BR" dirty="0"/>
              <a:t>, chamados de </a:t>
            </a:r>
            <a:r>
              <a:rPr lang="pt-BR" b="1" dirty="0"/>
              <a:t>propriedades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O nome de uma propriedade é uma </a:t>
            </a:r>
            <a:r>
              <a:rPr lang="pt-BR" dirty="0" err="1"/>
              <a:t>String</a:t>
            </a:r>
            <a:r>
              <a:rPr lang="pt-BR" dirty="0"/>
              <a:t> (ou um </a:t>
            </a:r>
            <a:r>
              <a:rPr lang="pt-BR" dirty="0" err="1"/>
              <a:t>Symbol</a:t>
            </a:r>
            <a:r>
              <a:rPr lang="pt-BR" dirty="0"/>
              <a:t>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Uma propriedade pode armazenar um valor de qualquer tipo</a:t>
            </a:r>
          </a:p>
        </p:txBody>
      </p:sp>
    </p:spTree>
    <p:extLst>
      <p:ext uri="{BB962C8B-B14F-4D97-AF65-F5344CB8AC3E}">
        <p14:creationId xmlns:p14="http://schemas.microsoft.com/office/powerpoint/2010/main" val="37214616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C42E4-469D-49FC-9B01-EE16029E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CC4CA-18D2-4200-8AB4-055217CC3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770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 partir do </a:t>
            </a:r>
            <a:r>
              <a:rPr lang="pt-BR" dirty="0" err="1"/>
              <a:t>ECMAScript</a:t>
            </a:r>
            <a:r>
              <a:rPr lang="pt-BR" dirty="0"/>
              <a:t> 6, o suporte a classes foi adicionado ao </a:t>
            </a:r>
            <a:r>
              <a:rPr lang="pt-BR" dirty="0" err="1"/>
              <a:t>JavaScript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suporta a definição de objetos através de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São uma construção sintática para facilitar a definição de classes sobre a estrutura de função construtora + propriedade </a:t>
            </a:r>
            <a:r>
              <a:rPr lang="pt-BR" dirty="0" err="1"/>
              <a:t>prototype</a:t>
            </a:r>
            <a:r>
              <a:rPr lang="pt-BR" dirty="0"/>
              <a:t> do </a:t>
            </a:r>
            <a:r>
              <a:rPr lang="pt-BR" dirty="0" err="1"/>
              <a:t>JavaScript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Palavras-chave: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class</a:t>
            </a:r>
            <a:r>
              <a:rPr lang="pt-BR" dirty="0"/>
              <a:t> – definição de classes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constructor</a:t>
            </a:r>
            <a:r>
              <a:rPr lang="pt-BR" dirty="0"/>
              <a:t> – nome especial para o método construtor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get</a:t>
            </a:r>
            <a:r>
              <a:rPr lang="pt-BR" dirty="0"/>
              <a:t> – definição de propriedades de leitura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set – definição de propriedades de escrita</a:t>
            </a:r>
          </a:p>
        </p:txBody>
      </p:sp>
    </p:spTree>
    <p:extLst>
      <p:ext uri="{BB962C8B-B14F-4D97-AF65-F5344CB8AC3E}">
        <p14:creationId xmlns:p14="http://schemas.microsoft.com/office/powerpoint/2010/main" val="22827541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Objetos Literais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960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Um objeto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r>
              <a:rPr lang="pt-BR" dirty="0"/>
              <a:t> pode ser definido de forma literal com a descrição de propriedades entre chaves </a:t>
            </a:r>
            <a:r>
              <a:rPr lang="pt-BR" dirty="0">
                <a:latin typeface="Consolas" panose="020B0609020204030204" pitchFamily="49" charset="0"/>
              </a:rPr>
              <a:t>{ 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1214147" y="2735262"/>
            <a:ext cx="10007546" cy="2328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: ‘John Doe’,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: 22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pessoa.nome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pessoa.idade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23;</a:t>
            </a:r>
          </a:p>
        </p:txBody>
      </p:sp>
    </p:spTree>
    <p:extLst>
      <p:ext uri="{BB962C8B-B14F-4D97-AF65-F5344CB8AC3E}">
        <p14:creationId xmlns:p14="http://schemas.microsoft.com/office/powerpoint/2010/main" val="84408905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Desestruturando Objetos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7918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Objetos podem também ser desestruturados em suas partes pelo operador de atribuição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Ordem não importa, mapeamento é por identificador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Identificador pode ser renomeado via “:”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1214147" y="2735262"/>
            <a:ext cx="10007546" cy="1774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pessoa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: ‘John Doe’,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: 22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{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idade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nome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} =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pessoa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D08CCD-5EC5-40D8-AE18-7FEB494CE1BD}"/>
              </a:ext>
            </a:extLst>
          </p:cNvPr>
          <p:cNvSpPr/>
          <p:nvPr/>
        </p:nvSpPr>
        <p:spPr bwMode="auto">
          <a:xfrm>
            <a:off x="1229005" y="5075958"/>
            <a:ext cx="10007546" cy="1774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pessoa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: ‘John Doe’,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: 22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{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nome:n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idade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} =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pessoa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console.log(n);</a:t>
            </a:r>
          </a:p>
        </p:txBody>
      </p:sp>
    </p:spTree>
    <p:extLst>
      <p:ext uri="{BB962C8B-B14F-4D97-AF65-F5344CB8AC3E}">
        <p14:creationId xmlns:p14="http://schemas.microsoft.com/office/powerpoint/2010/main" val="402191273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293315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Compatibilidade de Tipos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456605"/>
          </a:xfrm>
        </p:spPr>
        <p:txBody>
          <a:bodyPr/>
          <a:lstStyle/>
          <a:p>
            <a:r>
              <a:rPr lang="pt-BR" dirty="0"/>
              <a:t>Observe o seguinte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irá verificar apenas o mínimo necessário para garantir a compatibilidade dos tipos envolvidos em um processo conhecido como “</a:t>
            </a:r>
            <a:r>
              <a:rPr lang="pt-BR" i="1" dirty="0" err="1"/>
              <a:t>duck</a:t>
            </a:r>
            <a:r>
              <a:rPr lang="pt-BR" i="1" dirty="0"/>
              <a:t> </a:t>
            </a:r>
            <a:r>
              <a:rPr lang="pt-BR" i="1" dirty="0" err="1"/>
              <a:t>typing</a:t>
            </a:r>
            <a:r>
              <a:rPr lang="pt-BR" dirty="0"/>
              <a:t>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2333211"/>
            <a:ext cx="10007546" cy="2328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printLabel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labelledObj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: { label: string }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labelledObj.label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myObj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{size: 10, 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label: "Size 10 Object"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printLabel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myObj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38375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998291"/>
          </a:xfrm>
        </p:spPr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TypeScript</a:t>
            </a:r>
            <a:r>
              <a:rPr lang="pt-BR" dirty="0"/>
              <a:t>, uma interface é um contrato sintático para um tipo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Define a “forma” que um objeto terá</a:t>
            </a:r>
          </a:p>
          <a:p>
            <a:r>
              <a:rPr lang="pt-BR" dirty="0"/>
              <a:t>Uma interface não pode ser instanciada</a:t>
            </a:r>
          </a:p>
          <a:p>
            <a:pPr lvl="2"/>
            <a:r>
              <a:rPr lang="pt-BR" dirty="0"/>
              <a:t>Não se cria objetos a partir de uma interface</a:t>
            </a:r>
          </a:p>
          <a:p>
            <a:r>
              <a:rPr lang="pt-BR" dirty="0"/>
              <a:t>CUIDADO: É uma construção extremamente poderosa em </a:t>
            </a:r>
            <a:r>
              <a:rPr lang="pt-BR" dirty="0" err="1"/>
              <a:t>TypeScript</a:t>
            </a:r>
            <a:r>
              <a:rPr lang="pt-BR" dirty="0"/>
              <a:t>!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Não exploraremos todas as formas de uso da interfaces que a linguagem permite, mas somente o essencial</a:t>
            </a:r>
          </a:p>
          <a:p>
            <a:r>
              <a:rPr lang="pt-BR" dirty="0"/>
              <a:t>As interfaces “básicas” podem declarar: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Propriedades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Propriedades opcionais (usam o símbolo </a:t>
            </a:r>
            <a:r>
              <a:rPr lang="pt-BR" dirty="0">
                <a:latin typeface="Consolas" panose="020B0609020204030204" pitchFamily="49" charset="0"/>
              </a:rPr>
              <a:t>?</a:t>
            </a:r>
            <a:r>
              <a:rPr lang="pt-BR" dirty="0"/>
              <a:t> ao final do nome da propriedade)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Propriedades somente de leitura (usam o modificador </a:t>
            </a:r>
            <a:r>
              <a:rPr lang="pt-BR" dirty="0" err="1">
                <a:latin typeface="Consolas" panose="020B0609020204030204" pitchFamily="49" charset="0"/>
              </a:rPr>
              <a:t>readonly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/>
              <a:t>antes do nome da propriedade)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Métodos abstratos (não necessita repetir o modificador </a:t>
            </a:r>
            <a:r>
              <a:rPr lang="pt-BR" dirty="0">
                <a:latin typeface="Consolas" panose="020B0609020204030204" pitchFamily="49" charset="0"/>
              </a:rPr>
              <a:t>abstract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3164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2333211"/>
            <a:ext cx="10007546" cy="380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interface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LabelledValue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{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   label: string;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printLabel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labelledObj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: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LabelledValue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console.log(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labelledObj.label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myObj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{size: 10, 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label: "Size 10 Object"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printLabel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myObj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156434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 propriedades opcionais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1957897"/>
            <a:ext cx="10007546" cy="48210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interface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SquareConfig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dirty="0">
                <a:solidFill>
                  <a:schemeClr val="accent4"/>
                </a:solidFill>
                <a:latin typeface="Arial" charset="0"/>
              </a:rPr>
              <a:t>color?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string;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dirty="0">
                <a:solidFill>
                  <a:schemeClr val="accent4"/>
                </a:solidFill>
                <a:latin typeface="Arial" charset="0"/>
              </a:rPr>
              <a:t>width?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: number;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createSquare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Arial" charset="0"/>
              </a:rPr>
              <a:t>config: </a:t>
            </a:r>
            <a:r>
              <a:rPr lang="en-US" dirty="0" err="1">
                <a:solidFill>
                  <a:schemeClr val="accent4"/>
                </a:solidFill>
                <a:latin typeface="Arial" charset="0"/>
              </a:rPr>
              <a:t>SquareConfig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): {color: string; area: number}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newSquare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{color: "white", area: 100};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if (</a:t>
            </a:r>
            <a:r>
              <a:rPr lang="en-US" dirty="0" err="1">
                <a:solidFill>
                  <a:schemeClr val="accent4"/>
                </a:solidFill>
                <a:latin typeface="Arial" charset="0"/>
              </a:rPr>
              <a:t>config.color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newSquare.color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config.color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if (</a:t>
            </a:r>
            <a:r>
              <a:rPr lang="en-US" dirty="0" err="1">
                <a:solidFill>
                  <a:schemeClr val="accent4"/>
                </a:solidFill>
                <a:latin typeface="Arial" charset="0"/>
              </a:rPr>
              <a:t>config.width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newSquare.area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config.width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config.width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newSquare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mySquare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createSquare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({ color: "black" });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667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 propriedades somente de leitura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2471710"/>
            <a:ext cx="10007546" cy="26974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interface Point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readonly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x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readonly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p1: Point = { x: 10, y: 20 };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p1.x = 5; //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erro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!</a:t>
            </a:r>
            <a:endParaRPr lang="en-US" sz="320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9599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 método em interface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2354262"/>
            <a:ext cx="10007546" cy="1589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interface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ClockInterface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currentTime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Date;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setTime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(d: Date): void;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20580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e Classes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5760" y="1371600"/>
            <a:ext cx="11704320" cy="2908489"/>
          </a:xfrm>
        </p:spPr>
        <p:txBody>
          <a:bodyPr/>
          <a:lstStyle/>
          <a:p>
            <a:r>
              <a:rPr lang="pt-BR" dirty="0"/>
              <a:t>Interfaces são estruturas abstratas que podem ser utilizadas para separar a especificação do comportamento de um objeto de sua implementação concreta</a:t>
            </a:r>
          </a:p>
          <a:p>
            <a:pPr lvl="1"/>
            <a:r>
              <a:rPr lang="pt-BR" dirty="0"/>
              <a:t>Trazem uma especificação sem código de implementação</a:t>
            </a:r>
          </a:p>
          <a:p>
            <a:pPr lvl="1"/>
            <a:r>
              <a:rPr lang="pt-BR" dirty="0"/>
              <a:t>Ao contrário das classes, definem um novo tipo sem fornecer a implementação</a:t>
            </a:r>
          </a:p>
          <a:p>
            <a:r>
              <a:rPr lang="pt-BR" dirty="0"/>
              <a:t>Dessa forma a interface age como um contrato, o qual define explicitamente quais estruturas uma classe deve obrigatoriamente implementar</a:t>
            </a:r>
          </a:p>
        </p:txBody>
      </p:sp>
    </p:spTree>
    <p:extLst>
      <p:ext uri="{BB962C8B-B14F-4D97-AF65-F5344CB8AC3E}">
        <p14:creationId xmlns:p14="http://schemas.microsoft.com/office/powerpoint/2010/main" val="2084796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C42E4-469D-49FC-9B01-EE16029E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CC4CA-18D2-4200-8AB4-055217CC3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990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suporta os modificadores usuais de acesso: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public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private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 err="1"/>
              <a:t>protected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 não aparece um modificador explícito, usa </a:t>
            </a:r>
            <a:r>
              <a:rPr lang="pt-BR" i="1" dirty="0" err="1"/>
              <a:t>public</a:t>
            </a:r>
            <a:r>
              <a:rPr lang="pt-BR" dirty="0"/>
              <a:t> implicitamente</a:t>
            </a:r>
          </a:p>
        </p:txBody>
      </p:sp>
    </p:spTree>
    <p:extLst>
      <p:ext uri="{BB962C8B-B14F-4D97-AF65-F5344CB8AC3E}">
        <p14:creationId xmlns:p14="http://schemas.microsoft.com/office/powerpoint/2010/main" val="82849673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e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Uma interface pode ser implementada por uma classe</a:t>
            </a:r>
          </a:p>
          <a:p>
            <a:pPr lvl="1"/>
            <a:r>
              <a:rPr lang="pt-BR" dirty="0"/>
              <a:t>Uma interface pode ser implementada por diversas classes</a:t>
            </a:r>
          </a:p>
          <a:p>
            <a:pPr lvl="2"/>
            <a:r>
              <a:rPr lang="pt-BR" dirty="0"/>
              <a:t>POLIMORFISMO!</a:t>
            </a:r>
          </a:p>
          <a:p>
            <a:pPr lvl="1"/>
            <a:r>
              <a:rPr lang="pt-BR" dirty="0"/>
              <a:t>Uma classe pode implementar diversas interfaces</a:t>
            </a:r>
          </a:p>
          <a:p>
            <a:pPr lvl="2"/>
            <a:r>
              <a:rPr lang="pt-BR" dirty="0"/>
              <a:t>Permite uma classes ser utilizada em diferentes contextos!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ECB99E-8967-4846-914B-557175FEA89F}"/>
              </a:ext>
            </a:extLst>
          </p:cNvPr>
          <p:cNvSpPr/>
          <p:nvPr/>
        </p:nvSpPr>
        <p:spPr bwMode="auto">
          <a:xfrm>
            <a:off x="1214147" y="3547341"/>
            <a:ext cx="10007546" cy="1035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interface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MinhaInterface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…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3CF401-57B0-44B6-91BD-00B50348E5DA}"/>
              </a:ext>
            </a:extLst>
          </p:cNvPr>
          <p:cNvSpPr/>
          <p:nvPr/>
        </p:nvSpPr>
        <p:spPr bwMode="auto">
          <a:xfrm>
            <a:off x="1214147" y="4792662"/>
            <a:ext cx="10007546" cy="1035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MinhaClasse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implements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MinhaInterface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…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0669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Classes UML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Relacionamento de realização de interfaces: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2525" y="2332037"/>
            <a:ext cx="2848103" cy="380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8371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B58E-FF1E-47EC-8A63-BD4805EB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Interfaces e Funções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8044B1-A383-4822-ABFC-C43AA5B76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86835"/>
          </a:xfrm>
        </p:spPr>
        <p:txBody>
          <a:bodyPr/>
          <a:lstStyle/>
          <a:p>
            <a:r>
              <a:rPr lang="pt-BR" dirty="0"/>
              <a:t>Interfaces em </a:t>
            </a:r>
            <a:r>
              <a:rPr lang="pt-BR" dirty="0" err="1"/>
              <a:t>TypeScript</a:t>
            </a:r>
            <a:r>
              <a:rPr lang="pt-BR" dirty="0"/>
              <a:t> podem ser utilizadas para descrever tipos funcionais</a:t>
            </a:r>
          </a:p>
          <a:p>
            <a:r>
              <a:rPr lang="pt-BR" dirty="0"/>
              <a:t>Interface irá declarar uma assinatura para uma função</a:t>
            </a:r>
          </a:p>
          <a:p>
            <a:pPr lvl="2"/>
            <a:r>
              <a:rPr lang="pt-BR" dirty="0"/>
              <a:t>Lista de parâmetros e o tipo de retorno</a:t>
            </a:r>
          </a:p>
          <a:p>
            <a:r>
              <a:rPr lang="pt-BR" dirty="0"/>
              <a:t>Permite o uso de variáveis cujo tipo é um tipo de função</a:t>
            </a:r>
          </a:p>
          <a:p>
            <a:pPr lvl="2"/>
            <a:r>
              <a:rPr lang="pt-BR" dirty="0"/>
              <a:t>Assim, a variável pode ser usada para referenciar qualquer função que esteja de acordo com a assinatura presente na interface</a:t>
            </a:r>
          </a:p>
        </p:txBody>
      </p:sp>
    </p:spTree>
    <p:extLst>
      <p:ext uri="{BB962C8B-B14F-4D97-AF65-F5344CB8AC3E}">
        <p14:creationId xmlns:p14="http://schemas.microsoft.com/office/powerpoint/2010/main" val="316033837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e 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 interfaces e métodos genéricos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2354262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interface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Predicado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&lt;T&gt;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(item: T):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A57199-D4F3-478A-8F12-A3D15720D1BB}"/>
              </a:ext>
            </a:extLst>
          </p:cNvPr>
          <p:cNvSpPr/>
          <p:nvPr/>
        </p:nvSpPr>
        <p:spPr bwMode="auto">
          <a:xfrm>
            <a:off x="1214147" y="3954857"/>
            <a:ext cx="10007546" cy="481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i =&gt; i % 2 === 0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FA548CD8-4C44-47B4-9CC0-DC77D536A474}"/>
              </a:ext>
            </a:extLst>
          </p:cNvPr>
          <p:cNvSpPr/>
          <p:nvPr/>
        </p:nvSpPr>
        <p:spPr bwMode="auto">
          <a:xfrm>
            <a:off x="3932237" y="4106862"/>
            <a:ext cx="3200400" cy="1219200"/>
          </a:xfrm>
          <a:prstGeom prst="wedgeRectCallout">
            <a:avLst>
              <a:gd name="adj1" fmla="val -60629"/>
              <a:gd name="adj2" fmla="val -43786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Qual o “tipo” dessa função expressa na notação lambda?</a:t>
            </a:r>
          </a:p>
        </p:txBody>
      </p:sp>
    </p:spTree>
    <p:extLst>
      <p:ext uri="{BB962C8B-B14F-4D97-AF65-F5344CB8AC3E}">
        <p14:creationId xmlns:p14="http://schemas.microsoft.com/office/powerpoint/2010/main" val="361511508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e 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 interfaces e métodos genéricos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1214147" y="2070847"/>
            <a:ext cx="10007546" cy="12201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interface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Predicado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&lt;T&gt;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(item: T):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A57199-D4F3-478A-8F12-A3D15720D1BB}"/>
              </a:ext>
            </a:extLst>
          </p:cNvPr>
          <p:cNvSpPr/>
          <p:nvPr/>
        </p:nvSpPr>
        <p:spPr bwMode="auto">
          <a:xfrm>
            <a:off x="1214147" y="3533262"/>
            <a:ext cx="10007546" cy="3066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filtrar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&lt;T&gt; (array : T[],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filtro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: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Predicado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&lt;T&gt;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): T[]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T[] = [];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for(let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0;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array.length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++)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    let valor = array[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    if (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filtro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(valor)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resultado.length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] = valor;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resultado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11171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D770-2946-4104-BEBD-F62698D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e 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06012-D58F-4939-9431-6316795FC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r>
              <a:rPr lang="pt-BR" dirty="0"/>
              <a:t>Exemplo: interfaces e métodos genéricos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5D88F2-D83C-4ED0-9FD5-97A8CBD8DF27}"/>
              </a:ext>
            </a:extLst>
          </p:cNvPr>
          <p:cNvSpPr/>
          <p:nvPr/>
        </p:nvSpPr>
        <p:spPr bwMode="auto">
          <a:xfrm>
            <a:off x="884237" y="2070847"/>
            <a:ext cx="10337456" cy="850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let pares =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filtrar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([1, 1, 2, 3, 5, 8, 13, 21, 34, 55, 89, 144],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=&gt; </a:t>
            </a:r>
            <a:r>
              <a:rPr lang="en-US" sz="2400" dirty="0" err="1">
                <a:solidFill>
                  <a:schemeClr val="accent4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 % 2 === 0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console.log(pares);</a:t>
            </a:r>
          </a:p>
        </p:txBody>
      </p:sp>
    </p:spTree>
    <p:extLst>
      <p:ext uri="{BB962C8B-B14F-4D97-AF65-F5344CB8AC3E}">
        <p14:creationId xmlns:p14="http://schemas.microsoft.com/office/powerpoint/2010/main" val="122487452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646312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7450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JSON =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Formato textual para serialização de dados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É independente de linguagem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Muito utilizado para retorno de Serviços Web REST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2283789" y="3203496"/>
            <a:ext cx="7504595" cy="26874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3260" tIns="46630" rIns="93260" bIns="4663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36" dirty="0"/>
              <a:t>{</a:t>
            </a:r>
          </a:p>
          <a:p>
            <a:r>
              <a:rPr lang="en-US" sz="1836" dirty="0"/>
              <a:t>  "</a:t>
            </a:r>
            <a:r>
              <a:rPr lang="en-US" sz="1836" dirty="0" err="1"/>
              <a:t>productName</a:t>
            </a:r>
            <a:r>
              <a:rPr lang="en-US" sz="1836" dirty="0"/>
              <a:t>": "Computer Monitor",</a:t>
            </a:r>
          </a:p>
          <a:p>
            <a:r>
              <a:rPr lang="en-US" sz="1836" dirty="0"/>
              <a:t>  "price": "229.00",</a:t>
            </a:r>
          </a:p>
          <a:p>
            <a:r>
              <a:rPr lang="en-US" sz="1836" dirty="0"/>
              <a:t>  "specifications": {</a:t>
            </a:r>
          </a:p>
          <a:p>
            <a:r>
              <a:rPr lang="en-US" sz="1836" dirty="0"/>
              <a:t>     "size": 22,</a:t>
            </a:r>
          </a:p>
          <a:p>
            <a:r>
              <a:rPr lang="en-US" sz="1836" dirty="0"/>
              <a:t>     "type": "LCD",</a:t>
            </a:r>
          </a:p>
          <a:p>
            <a:r>
              <a:rPr lang="en-US" sz="1836" dirty="0"/>
              <a:t>     "colors": ["black", "red", "white"]</a:t>
            </a:r>
          </a:p>
          <a:p>
            <a:r>
              <a:rPr lang="en-US" sz="1836" dirty="0"/>
              <a:t>  }</a:t>
            </a:r>
          </a:p>
          <a:p>
            <a:r>
              <a:rPr lang="en-US" sz="1836" dirty="0"/>
              <a:t>}</a:t>
            </a:r>
            <a:endParaRPr lang="en-US" sz="1836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1091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6342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Documentação sobre o padrão: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http://www.ecma-international.org/publications/standards/Ecma-404.htm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https://tools.ietf.org/html/rfc4627</a:t>
            </a:r>
            <a:endParaRPr lang="pt-BR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http://www.json.org/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701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0500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JSON é capaz de representar:</a:t>
            </a:r>
          </a:p>
          <a:p>
            <a:pPr lvl="1"/>
            <a:r>
              <a:rPr lang="pt-BR" dirty="0"/>
              <a:t>Tipos primitivos</a:t>
            </a:r>
          </a:p>
          <a:p>
            <a:pPr lvl="2"/>
            <a:r>
              <a:rPr lang="pt-BR" dirty="0"/>
              <a:t>Strings, números, booleanos,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Tipos estruturados</a:t>
            </a:r>
          </a:p>
          <a:p>
            <a:pPr lvl="2"/>
            <a:r>
              <a:rPr lang="pt-BR" dirty="0"/>
              <a:t>Objetos</a:t>
            </a:r>
          </a:p>
          <a:p>
            <a:pPr lvl="3"/>
            <a:r>
              <a:rPr lang="pt-BR" dirty="0"/>
              <a:t>Coleção </a:t>
            </a:r>
            <a:r>
              <a:rPr lang="pt-BR" dirty="0" err="1"/>
              <a:t>não-ordenada</a:t>
            </a:r>
            <a:r>
              <a:rPr lang="pt-BR" dirty="0"/>
              <a:t> de zero ou mais pares chave/valor</a:t>
            </a:r>
          </a:p>
          <a:p>
            <a:pPr lvl="2"/>
            <a:r>
              <a:rPr lang="pt-BR" dirty="0"/>
              <a:t>Arranjos</a:t>
            </a:r>
          </a:p>
          <a:p>
            <a:pPr lvl="3"/>
            <a:r>
              <a:rPr lang="pt-BR" dirty="0"/>
              <a:t>Coleção ordenada de zero ou mais valores</a:t>
            </a:r>
          </a:p>
        </p:txBody>
      </p:sp>
    </p:spTree>
    <p:extLst>
      <p:ext uri="{BB962C8B-B14F-4D97-AF65-F5344CB8AC3E}">
        <p14:creationId xmlns:p14="http://schemas.microsoft.com/office/powerpoint/2010/main" val="13372980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68253" y="2201862"/>
            <a:ext cx="11336383" cy="40824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class Pessoa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private 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string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private 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number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constructor(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umNome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string,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umaIdade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: number)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umNome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umaIdade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fazAniversario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(): void {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 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=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+ 1;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get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(): string { return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};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  get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(): number { return this._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 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5D801524-C5B1-452E-9897-DFF3CEF2B0DE}"/>
              </a:ext>
            </a:extLst>
          </p:cNvPr>
          <p:cNvSpPr/>
          <p:nvPr/>
        </p:nvSpPr>
        <p:spPr>
          <a:xfrm>
            <a:off x="3475037" y="2506662"/>
            <a:ext cx="76200" cy="572464"/>
          </a:xfrm>
          <a:prstGeom prst="rightBrace">
            <a:avLst/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040B29-65CA-49E5-9321-5B11EDD568DB}"/>
              </a:ext>
            </a:extLst>
          </p:cNvPr>
          <p:cNvSpPr txBox="1"/>
          <p:nvPr/>
        </p:nvSpPr>
        <p:spPr>
          <a:xfrm>
            <a:off x="3620198" y="2469550"/>
            <a:ext cx="1378839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accent4"/>
                </a:solidFill>
              </a:rPr>
              <a:t>atributos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8A6AA041-91CE-4433-B015-939CE5B560C0}"/>
              </a:ext>
            </a:extLst>
          </p:cNvPr>
          <p:cNvSpPr/>
          <p:nvPr/>
        </p:nvSpPr>
        <p:spPr>
          <a:xfrm>
            <a:off x="6606476" y="3248142"/>
            <a:ext cx="76200" cy="572464"/>
          </a:xfrm>
          <a:prstGeom prst="rightBrace">
            <a:avLst/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38F232-6680-41DC-B303-16B28A6F6D95}"/>
              </a:ext>
            </a:extLst>
          </p:cNvPr>
          <p:cNvSpPr txBox="1"/>
          <p:nvPr/>
        </p:nvSpPr>
        <p:spPr>
          <a:xfrm>
            <a:off x="6751637" y="3211030"/>
            <a:ext cx="154074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accent4"/>
                </a:solidFill>
              </a:rPr>
              <a:t>construtor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3E7E0D69-00C9-482F-9421-CAB5FC6DE028}"/>
              </a:ext>
            </a:extLst>
          </p:cNvPr>
          <p:cNvSpPr/>
          <p:nvPr/>
        </p:nvSpPr>
        <p:spPr>
          <a:xfrm>
            <a:off x="4320476" y="4524974"/>
            <a:ext cx="76200" cy="572464"/>
          </a:xfrm>
          <a:prstGeom prst="rightBrace">
            <a:avLst/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E39B66-8A49-4E50-95A8-8DFEE3AD218E}"/>
              </a:ext>
            </a:extLst>
          </p:cNvPr>
          <p:cNvSpPr txBox="1"/>
          <p:nvPr/>
        </p:nvSpPr>
        <p:spPr>
          <a:xfrm>
            <a:off x="4465637" y="4487862"/>
            <a:ext cx="12618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accent4"/>
                </a:solidFill>
              </a:rPr>
              <a:t>método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DDEBE2DA-A92C-4D2E-A7B5-0AC2253D7785}"/>
              </a:ext>
            </a:extLst>
          </p:cNvPr>
          <p:cNvSpPr/>
          <p:nvPr/>
        </p:nvSpPr>
        <p:spPr>
          <a:xfrm>
            <a:off x="5582296" y="5350060"/>
            <a:ext cx="76200" cy="572464"/>
          </a:xfrm>
          <a:prstGeom prst="rightBrace">
            <a:avLst/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12844A-FCB2-420B-9F84-E328DDD5592E}"/>
              </a:ext>
            </a:extLst>
          </p:cNvPr>
          <p:cNvSpPr txBox="1"/>
          <p:nvPr/>
        </p:nvSpPr>
        <p:spPr>
          <a:xfrm>
            <a:off x="5727457" y="5312948"/>
            <a:ext cx="300768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accent4"/>
                </a:solidFill>
              </a:rPr>
              <a:t>propriedades de leitura</a:t>
            </a:r>
          </a:p>
        </p:txBody>
      </p:sp>
    </p:spTree>
    <p:extLst>
      <p:ext uri="{BB962C8B-B14F-4D97-AF65-F5344CB8AC3E}">
        <p14:creationId xmlns:p14="http://schemas.microsoft.com/office/powerpoint/2010/main" val="72504922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9928" y="1514342"/>
            <a:ext cx="5809342" cy="1097753"/>
          </a:xfrm>
          <a:prstGeom prst="rect">
            <a:avLst/>
          </a:prstGeom>
          <a:noFill/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9928" y="3864469"/>
            <a:ext cx="5809342" cy="1097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308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87042" name="Picture 2" descr="http://www.json.org/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9928" y="1954991"/>
            <a:ext cx="5809342" cy="270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6356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88066" name="Picture 2" descr="http://www.json.org/str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0253" y="1514342"/>
            <a:ext cx="5809342" cy="4012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50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89090" name="Picture 2" descr="http://www.json.org/numb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9928" y="2028433"/>
            <a:ext cx="5809342" cy="258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5816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31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provê o método </a:t>
            </a:r>
            <a:r>
              <a:rPr lang="pt-BR" dirty="0" err="1">
                <a:latin typeface="Consolas" panose="020B0609020204030204" pitchFamily="49" charset="0"/>
              </a:rPr>
              <a:t>JSON.stringfy</a:t>
            </a:r>
            <a:r>
              <a:rPr lang="pt-BR" dirty="0"/>
              <a:t> para converter um objeto para o formato JSON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Cuidado: não pode existir referências circulares dentro do objeto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2465622" y="3192462"/>
            <a:ext cx="7504595" cy="26367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3260" tIns="46630" rIns="93260" bIns="4663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let student = {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name: 'John',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age: 30,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isAdmin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: false,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courses: ['html', '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css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', '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js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'],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wife: null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};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let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json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JSON.stringify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(student);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json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236124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960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provê o método </a:t>
            </a:r>
            <a:r>
              <a:rPr lang="pt-BR" dirty="0" err="1">
                <a:latin typeface="Consolas" panose="020B0609020204030204" pitchFamily="49" charset="0"/>
              </a:rPr>
              <a:t>JSON.parse</a:t>
            </a:r>
            <a:r>
              <a:rPr lang="pt-BR" dirty="0"/>
              <a:t> para converter uma </a:t>
            </a:r>
            <a:r>
              <a:rPr lang="pt-BR" dirty="0" err="1"/>
              <a:t>string</a:t>
            </a:r>
            <a:r>
              <a:rPr lang="pt-BR" dirty="0"/>
              <a:t> no formato JSON em um objeto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2283789" y="2689406"/>
            <a:ext cx="7504595" cy="3201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3260" tIns="46630" rIns="93260" bIns="4663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interface user {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name: string;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age: number;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isAdmin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boolean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friends:number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[]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endParaRPr lang="en-US" sz="1836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let json = '{ "name": "John", "age": 35, "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isAdmin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": false, "friends": [0,1,2,3] }';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let user: user =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JSON.parse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(json);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console.log(user.name);</a:t>
            </a:r>
          </a:p>
        </p:txBody>
      </p:sp>
    </p:spTree>
    <p:extLst>
      <p:ext uri="{BB962C8B-B14F-4D97-AF65-F5344CB8AC3E}">
        <p14:creationId xmlns:p14="http://schemas.microsoft.com/office/powerpoint/2010/main" val="125793106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573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Cuidado! Não assuma que a conversão suporta qualquer tipo!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O exemplo a seguir utiliza um objeto Date, que é serializado como </a:t>
            </a:r>
            <a:r>
              <a:rPr lang="pt-BR" dirty="0" err="1"/>
              <a:t>String</a:t>
            </a:r>
            <a:r>
              <a:rPr lang="pt-BR" dirty="0"/>
              <a:t> e, portanto, não é </a:t>
            </a:r>
            <a:r>
              <a:rPr lang="pt-BR" dirty="0" err="1"/>
              <a:t>desserializado</a:t>
            </a:r>
            <a:r>
              <a:rPr lang="pt-BR" dirty="0"/>
              <a:t> automaticamente para Date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Deve-se utilizar a função </a:t>
            </a:r>
            <a:r>
              <a:rPr lang="pt-BR" i="1" dirty="0"/>
              <a:t>reviver</a:t>
            </a:r>
            <a:r>
              <a:rPr lang="pt-BR" dirty="0"/>
              <a:t>, que é um dos parâmetros da função </a:t>
            </a:r>
            <a:r>
              <a:rPr lang="pt-BR" dirty="0" err="1"/>
              <a:t>JSON.parse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2255837" y="2928949"/>
            <a:ext cx="7504595" cy="40493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3260" tIns="46630" rIns="93260" bIns="4663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interface Person {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name: string;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birth: Date;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  city: string;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}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let json: string = '{ "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name":"John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 Doe", "birth":"2017-11-30T12:00:00.000Z", "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city":"Porto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 Alegre"}';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let obj: Person = 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JSON.parse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(json, </a:t>
            </a:r>
            <a:r>
              <a:rPr lang="en-US" sz="1836" dirty="0">
                <a:solidFill>
                  <a:schemeClr val="accent4"/>
                </a:solidFill>
                <a:latin typeface="Arial" charset="0"/>
              </a:rPr>
              <a:t>function (key, value) {</a:t>
            </a:r>
          </a:p>
          <a:p>
            <a:r>
              <a:rPr lang="en-US" sz="1836" dirty="0">
                <a:solidFill>
                  <a:schemeClr val="accent4"/>
                </a:solidFill>
                <a:latin typeface="Arial" charset="0"/>
              </a:rPr>
              <a:t>   if (key == 'birth') {</a:t>
            </a:r>
          </a:p>
          <a:p>
            <a:r>
              <a:rPr lang="en-US" sz="1836" dirty="0">
                <a:solidFill>
                  <a:schemeClr val="accent4"/>
                </a:solidFill>
                <a:latin typeface="Arial" charset="0"/>
              </a:rPr>
              <a:t>      return new Date(value);</a:t>
            </a:r>
          </a:p>
          <a:p>
            <a:r>
              <a:rPr lang="en-US" sz="1836" dirty="0">
                <a:solidFill>
                  <a:schemeClr val="accent4"/>
                </a:solidFill>
                <a:latin typeface="Arial" charset="0"/>
              </a:rPr>
              <a:t>   }</a:t>
            </a:r>
          </a:p>
          <a:p>
            <a:r>
              <a:rPr lang="en-US" sz="1836" dirty="0">
                <a:solidFill>
                  <a:schemeClr val="accent4"/>
                </a:solidFill>
                <a:latin typeface="Arial" charset="0"/>
              </a:rPr>
              <a:t>   return value;</a:t>
            </a:r>
          </a:p>
          <a:p>
            <a:r>
              <a:rPr lang="en-US" sz="1836" dirty="0">
                <a:solidFill>
                  <a:schemeClr val="accent4"/>
                </a:solidFill>
                <a:latin typeface="Arial" charset="0"/>
              </a:rPr>
              <a:t>}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sz="1836" dirty="0">
                <a:solidFill>
                  <a:schemeClr val="tx1"/>
                </a:solidFill>
                <a:latin typeface="Arial" charset="0"/>
              </a:rPr>
              <a:t>console.log(</a:t>
            </a:r>
            <a:r>
              <a:rPr lang="en-US" sz="1836" dirty="0" err="1">
                <a:solidFill>
                  <a:schemeClr val="tx1"/>
                </a:solidFill>
                <a:latin typeface="Arial" charset="0"/>
              </a:rPr>
              <a:t>obj.birth</a:t>
            </a:r>
            <a:r>
              <a:rPr lang="en-US" sz="1836" dirty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80567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68253" y="2201862"/>
            <a:ext cx="11336383" cy="1343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let p: Pessoa = new Pessoa('John Doe', 12);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p.fazAniversario();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console.log(p.nome);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console.log(p.idade);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438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C42E4-469D-49FC-9B01-EE16029E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CC4CA-18D2-4200-8AB4-055217CC3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7789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r>
              <a:rPr lang="pt-BR" dirty="0"/>
              <a:t> suporta uma notação que une a definição dos campos do objeto junto com a inicialização do construtor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pt-BR" dirty="0"/>
              <a:t>É chamada de </a:t>
            </a:r>
            <a:r>
              <a:rPr lang="pt-BR" i="1" dirty="0" err="1"/>
              <a:t>parameter</a:t>
            </a:r>
            <a:r>
              <a:rPr lang="pt-BR" i="1" dirty="0"/>
              <a:t> </a:t>
            </a:r>
            <a:r>
              <a:rPr lang="pt-BR" i="1" dirty="0" err="1"/>
              <a:t>properties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D11EA5-4209-4057-9098-49E7ABE0875F}"/>
              </a:ext>
            </a:extLst>
          </p:cNvPr>
          <p:cNvSpPr/>
          <p:nvPr/>
        </p:nvSpPr>
        <p:spPr bwMode="auto">
          <a:xfrm>
            <a:off x="1214147" y="3489324"/>
            <a:ext cx="10007546" cy="1958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class Pessoa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constructor(private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string, 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…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837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6C04A-A958-4262-B31A-3586B3A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02BC8-DAA5-42C0-9EAC-1FAD89C78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571B5-C30F-42D6-80D4-A2F3485D6904}"/>
              </a:ext>
            </a:extLst>
          </p:cNvPr>
          <p:cNvSpPr/>
          <p:nvPr/>
        </p:nvSpPr>
        <p:spPr bwMode="auto">
          <a:xfrm>
            <a:off x="1214147" y="2125662"/>
            <a:ext cx="10007546" cy="34360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1026" tIns="55513" rIns="111026" bIns="55513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class Pessoa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constructor(private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string, private 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: number)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fazAniversario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(): void {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+ 1;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get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(): string { return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};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  get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(): number { return this._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; }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1088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Métodos de Classe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5760" y="1371600"/>
            <a:ext cx="11704320" cy="926407"/>
          </a:xfrm>
        </p:spPr>
        <p:txBody>
          <a:bodyPr/>
          <a:lstStyle/>
          <a:p>
            <a:r>
              <a:rPr lang="pt-BR" dirty="0"/>
              <a:t>Atributos e métodos acessados pelo nome da classe</a:t>
            </a:r>
          </a:p>
          <a:p>
            <a:pPr lvl="1"/>
            <a:r>
              <a:rPr lang="pt-BR" dirty="0"/>
              <a:t>Em </a:t>
            </a:r>
            <a:r>
              <a:rPr lang="pt-BR" dirty="0" err="1"/>
              <a:t>TypeScript</a:t>
            </a:r>
            <a:r>
              <a:rPr lang="pt-BR" dirty="0"/>
              <a:t> utiliza-se o modificador </a:t>
            </a:r>
            <a:r>
              <a:rPr lang="pt-BR" dirty="0" err="1">
                <a:latin typeface="Consolas" panose="020B0609020204030204" pitchFamily="49" charset="0"/>
              </a:rPr>
              <a:t>static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001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1_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0</TotalTime>
  <Words>2602</Words>
  <Application>Microsoft Office PowerPoint</Application>
  <PresentationFormat>Personalizar</PresentationFormat>
  <Paragraphs>418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56</vt:i4>
      </vt:variant>
    </vt:vector>
  </HeadingPairs>
  <TitlesOfParts>
    <vt:vector size="64" baseType="lpstr">
      <vt:lpstr>Arial</vt:lpstr>
      <vt:lpstr>Consolas</vt:lpstr>
      <vt:lpstr>Courier New</vt:lpstr>
      <vt:lpstr>Segoe UI</vt:lpstr>
      <vt:lpstr>Segoe UI Light</vt:lpstr>
      <vt:lpstr>Wingdings</vt:lpstr>
      <vt:lpstr>WHITE TEMPLATE</vt:lpstr>
      <vt:lpstr>1_WHITE TEMPLATE</vt:lpstr>
      <vt:lpstr>DBStart</vt:lpstr>
      <vt:lpstr>Classes</vt:lpstr>
      <vt:lpstr>Classes</vt:lpstr>
      <vt:lpstr>Classes</vt:lpstr>
      <vt:lpstr>Classes</vt:lpstr>
      <vt:lpstr>Classes</vt:lpstr>
      <vt:lpstr>Classes</vt:lpstr>
      <vt:lpstr>Classes</vt:lpstr>
      <vt:lpstr>Atributos e Métodos de Classe</vt:lpstr>
      <vt:lpstr>Laboratório</vt:lpstr>
      <vt:lpstr>Classes e Herança</vt:lpstr>
      <vt:lpstr>Herança</vt:lpstr>
      <vt:lpstr>Diagrama de Classes UML</vt:lpstr>
      <vt:lpstr>Herança</vt:lpstr>
      <vt:lpstr>Herança</vt:lpstr>
      <vt:lpstr>Herança</vt:lpstr>
      <vt:lpstr>Herança</vt:lpstr>
      <vt:lpstr>Herança</vt:lpstr>
      <vt:lpstr>Sobrescrita de Métodos</vt:lpstr>
      <vt:lpstr>Sobrescrita de Métodos</vt:lpstr>
      <vt:lpstr>Classes e Métodos Abstratos</vt:lpstr>
      <vt:lpstr>Classes e Métodos Abstratos</vt:lpstr>
      <vt:lpstr>Classes e Métodos Abstratos</vt:lpstr>
      <vt:lpstr>Classes e Métodos Abstratos</vt:lpstr>
      <vt:lpstr>Classes e Métodos Abstratos</vt:lpstr>
      <vt:lpstr>Classes e Métodos Abstratos</vt:lpstr>
      <vt:lpstr>Laboratório</vt:lpstr>
      <vt:lpstr>Objetos Literais</vt:lpstr>
      <vt:lpstr>Objetos Literais</vt:lpstr>
      <vt:lpstr>Definição de Objetos Literais</vt:lpstr>
      <vt:lpstr>Desestruturando Objetos</vt:lpstr>
      <vt:lpstr>Interfaces</vt:lpstr>
      <vt:lpstr>Compatibilidade de Tipos</vt:lpstr>
      <vt:lpstr>Interfaces</vt:lpstr>
      <vt:lpstr>Interfaces</vt:lpstr>
      <vt:lpstr>Interfaces</vt:lpstr>
      <vt:lpstr>Interfaces</vt:lpstr>
      <vt:lpstr>Interfaces</vt:lpstr>
      <vt:lpstr>Interfaces e Classes</vt:lpstr>
      <vt:lpstr>Interfaces e Classes</vt:lpstr>
      <vt:lpstr>Diagrama de Classes UML</vt:lpstr>
      <vt:lpstr>Interfaces e Funções</vt:lpstr>
      <vt:lpstr>Interfaces e Funções</vt:lpstr>
      <vt:lpstr>Interfaces e Funções</vt:lpstr>
      <vt:lpstr>Interfaces e Funções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2015-08-13T21:28:35Z</dcterms:created>
  <dcterms:modified xsi:type="dcterms:W3CDTF">2023-10-29T22:57:24Z</dcterms:modified>
</cp:coreProperties>
</file>