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  <p:sldMasterId id="2147484207" r:id="rId2"/>
  </p:sldMasterIdLst>
  <p:notesMasterIdLst>
    <p:notesMasterId r:id="rId55"/>
  </p:notesMasterIdLst>
  <p:handoutMasterIdLst>
    <p:handoutMasterId r:id="rId56"/>
  </p:handoutMasterIdLst>
  <p:sldIdLst>
    <p:sldId id="353" r:id="rId3"/>
    <p:sldId id="357" r:id="rId4"/>
    <p:sldId id="756" r:id="rId5"/>
    <p:sldId id="757" r:id="rId6"/>
    <p:sldId id="762" r:id="rId7"/>
    <p:sldId id="758" r:id="rId8"/>
    <p:sldId id="761" r:id="rId9"/>
    <p:sldId id="420" r:id="rId10"/>
    <p:sldId id="763" r:id="rId11"/>
    <p:sldId id="765" r:id="rId12"/>
    <p:sldId id="766" r:id="rId13"/>
    <p:sldId id="767" r:id="rId14"/>
    <p:sldId id="768" r:id="rId15"/>
    <p:sldId id="791" r:id="rId16"/>
    <p:sldId id="792" r:id="rId17"/>
    <p:sldId id="764" r:id="rId18"/>
    <p:sldId id="786" r:id="rId19"/>
    <p:sldId id="787" r:id="rId20"/>
    <p:sldId id="770" r:id="rId21"/>
    <p:sldId id="771" r:id="rId22"/>
    <p:sldId id="790" r:id="rId23"/>
    <p:sldId id="772" r:id="rId24"/>
    <p:sldId id="424" r:id="rId25"/>
    <p:sldId id="419" r:id="rId26"/>
    <p:sldId id="777" r:id="rId27"/>
    <p:sldId id="440" r:id="rId28"/>
    <p:sldId id="441" r:id="rId29"/>
    <p:sldId id="779" r:id="rId30"/>
    <p:sldId id="778" r:id="rId31"/>
    <p:sldId id="444" r:id="rId32"/>
    <p:sldId id="445" r:id="rId33"/>
    <p:sldId id="446" r:id="rId34"/>
    <p:sldId id="447" r:id="rId35"/>
    <p:sldId id="442" r:id="rId36"/>
    <p:sldId id="759" r:id="rId37"/>
    <p:sldId id="780" r:id="rId38"/>
    <p:sldId id="782" r:id="rId39"/>
    <p:sldId id="788" r:id="rId40"/>
    <p:sldId id="781" r:id="rId41"/>
    <p:sldId id="775" r:id="rId42"/>
    <p:sldId id="784" r:id="rId43"/>
    <p:sldId id="783" r:id="rId44"/>
    <p:sldId id="785" r:id="rId45"/>
    <p:sldId id="774" r:id="rId46"/>
    <p:sldId id="776" r:id="rId47"/>
    <p:sldId id="793" r:id="rId48"/>
    <p:sldId id="789" r:id="rId49"/>
    <p:sldId id="399" r:id="rId50"/>
    <p:sldId id="463" r:id="rId51"/>
    <p:sldId id="464" r:id="rId52"/>
    <p:sldId id="794" r:id="rId53"/>
    <p:sldId id="795" r:id="rId5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FFC20F"/>
    <a:srgbClr val="01AC8F"/>
    <a:srgbClr val="FFC20B"/>
    <a:srgbClr val="D53B01"/>
    <a:srgbClr val="107C10"/>
    <a:srgbClr val="FFFFFF"/>
    <a:srgbClr val="B4009E"/>
    <a:srgbClr val="5C005C"/>
    <a:srgbClr val="004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CADDC-7974-4A64-A0EA-22B342294A01}" v="7" dt="2023-10-29T22:57:53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87798" autoAdjust="0"/>
  </p:normalViewPr>
  <p:slideViewPr>
    <p:cSldViewPr>
      <p:cViewPr varScale="1">
        <p:scale>
          <a:sx n="71" d="100"/>
          <a:sy n="71" d="100"/>
        </p:scale>
        <p:origin x="547" y="5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BAA95-8EE1-4A1B-9163-54995558E739}" type="datetime8">
              <a:rPr lang="en-US" smtClean="0">
                <a:latin typeface="Segoe UI" pitchFamily="34" charset="0"/>
              </a:rPr>
              <a:t>10/29/2023 7:57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C39E8F7-BF13-4BB4-B28C-2CC47759CB21}" type="datetime8">
              <a:rPr lang="en-US" smtClean="0"/>
              <a:t>10/29/2023 7:57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  <p:pic>
        <p:nvPicPr>
          <p:cNvPr id="4" name="Picture 14" descr="Z:\03 - ATIVIDADES CI - GERAL\Comunicação\Logotipos\CI\Versão atual\Microsoft Innovation Center-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7037" y="3192462"/>
            <a:ext cx="390631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Z:\03 - ATIVIDADES CI - GERAL\Comunicação\Logotipos\PUCRS\Brasão PUCRS - Origin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7" y="2582862"/>
            <a:ext cx="10116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Z:\03 - ATIVIDADES CI - GERAL\Comunicação\Logotipos\Inovapuc\Aplicação Orig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8037" y="2659062"/>
            <a:ext cx="1905000" cy="168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8113" y="109717"/>
            <a:ext cx="11915935" cy="12525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638255" y="6445267"/>
            <a:ext cx="1353732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1914" y="6445267"/>
            <a:ext cx="786444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8113" y="1633888"/>
            <a:ext cx="11915935" cy="4429866"/>
          </a:xfrm>
        </p:spPr>
        <p:txBody>
          <a:bodyPr/>
          <a:lstStyle>
            <a:lvl1pPr>
              <a:spcBef>
                <a:spcPts val="1224"/>
              </a:spcBef>
              <a:defRPr sz="2448"/>
            </a:lvl1pPr>
            <a:lvl2pPr>
              <a:spcBef>
                <a:spcPts val="612"/>
              </a:spcBef>
              <a:defRPr/>
            </a:lvl2pPr>
            <a:lvl3pPr>
              <a:spcBef>
                <a:spcPts val="612"/>
              </a:spcBef>
              <a:defRPr/>
            </a:lvl3pPr>
            <a:lvl4pPr>
              <a:spcBef>
                <a:spcPts val="612"/>
              </a:spcBef>
              <a:defRPr/>
            </a:lvl4pPr>
            <a:lvl5pPr>
              <a:spcBef>
                <a:spcPts val="612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3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0CD7FB1-1658-4213-8125-6CCE6276A739}" type="datetime1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4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3" r:id="rId2"/>
    <p:sldLayoutId id="2147484204" r:id="rId3"/>
    <p:sldLayoutId id="2147484206" r:id="rId4"/>
    <p:sldLayoutId id="2147484205" r:id="rId5"/>
    <p:sldLayoutId id="2147484197" r:id="rId6"/>
    <p:sldLayoutId id="2147484087" r:id="rId7"/>
    <p:sldLayoutId id="2147484098" r:id="rId8"/>
    <p:sldLayoutId id="2147484086" r:id="rId9"/>
    <p:sldLayoutId id="2147484099" r:id="rId10"/>
    <p:sldLayoutId id="2147484106" r:id="rId11"/>
    <p:sldLayoutId id="2147484092" r:id="rId12"/>
    <p:sldLayoutId id="2147484196" r:id="rId13"/>
    <p:sldLayoutId id="2147484201" r:id="rId14"/>
    <p:sldLayoutId id="2147484198" r:id="rId15"/>
    <p:sldLayoutId id="2147484202" r:id="rId16"/>
    <p:sldLayoutId id="2147484199" r:id="rId17"/>
    <p:sldLayoutId id="2147484200" r:id="rId18"/>
    <p:sldLayoutId id="2147484130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1" r:id="rId14"/>
    <p:sldLayoutId id="2147484222" r:id="rId15"/>
    <p:sldLayoutId id="2147484223" r:id="rId16"/>
    <p:sldLayoutId id="2147484224" r:id="rId17"/>
    <p:sldLayoutId id="2147484225" r:id="rId18"/>
    <p:sldLayoutId id="2147484226" r:id="rId19"/>
    <p:sldLayoutId id="2147484227" r:id="rId20"/>
    <p:sldLayoutId id="2147484228" r:id="rId21"/>
    <p:sldLayoutId id="2147484229" r:id="rId22"/>
    <p:sldLayoutId id="2147484230" r:id="rId23"/>
    <p:sldLayoutId id="2147484231" r:id="rId24"/>
    <p:sldLayoutId id="2147484234" r:id="rId25"/>
    <p:sldLayoutId id="2147484235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-fet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axios-htt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-fet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xi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0837" y="3192462"/>
            <a:ext cx="11506200" cy="914400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HTML, CSS e TypeScript</a:t>
            </a:r>
          </a:p>
          <a:p>
            <a:r>
              <a:rPr lang="en-US" dirty="0" err="1">
                <a:latin typeface="Segoe UI"/>
                <a:cs typeface="Segoe UI"/>
              </a:rPr>
              <a:t>Instrutor</a:t>
            </a:r>
            <a:r>
              <a:rPr lang="en-US" dirty="0">
                <a:latin typeface="Segoe UI"/>
                <a:cs typeface="Segoe UI"/>
              </a:rPr>
              <a:t>: </a:t>
            </a:r>
            <a:r>
              <a:rPr lang="en-US" dirty="0" err="1">
                <a:latin typeface="Segoe UI"/>
                <a:cs typeface="Segoe UI"/>
              </a:rPr>
              <a:t>Júlio</a:t>
            </a:r>
            <a:r>
              <a:rPr lang="en-US" dirty="0">
                <a:latin typeface="Segoe UI"/>
                <a:cs typeface="Segoe UI"/>
              </a:rPr>
              <a:t> Pereira Machado (julio.machado@pucrs.br)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5B8E7-FD05-4D08-BC4B-F708FB80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- </a:t>
            </a:r>
            <a:r>
              <a:rPr lang="pt-BR" dirty="0" err="1"/>
              <a:t>CommonJS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0CDC14-3B84-43DD-A567-AEEF0ED4B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6933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Padrão utilizado por um grande número de pacotes disponibilizados via NPM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Ambiente de execução do </a:t>
            </a:r>
            <a:r>
              <a:rPr lang="pt-BR" dirty="0" err="1"/>
              <a:t>NodeJS</a:t>
            </a:r>
            <a:r>
              <a:rPr lang="pt-BR" dirty="0"/>
              <a:t> suporta o padrão </a:t>
            </a:r>
            <a:r>
              <a:rPr lang="pt-BR" dirty="0" err="1"/>
              <a:t>CommonJS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Módulos definem suas interfaces via </a:t>
            </a:r>
            <a:r>
              <a:rPr lang="pt-BR" i="1" dirty="0" err="1"/>
              <a:t>exports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 err="1"/>
              <a:t>module.exports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Use </a:t>
            </a:r>
            <a:r>
              <a:rPr lang="pt-BR" i="1" dirty="0" err="1"/>
              <a:t>exports</a:t>
            </a:r>
            <a:r>
              <a:rPr lang="pt-BR" dirty="0"/>
              <a:t> para adicionar propriedades ao objeto criado automaticamente pelo sistema de módulos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Use </a:t>
            </a:r>
            <a:r>
              <a:rPr lang="pt-BR" i="1" dirty="0" err="1"/>
              <a:t>module.exports</a:t>
            </a:r>
            <a:r>
              <a:rPr lang="pt-BR" dirty="0"/>
              <a:t> para definir o próprio objeto a ser retornado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Dependências para outros módulos são importadas via </a:t>
            </a:r>
            <a:r>
              <a:rPr lang="pt-BR" i="1" dirty="0" err="1"/>
              <a:t>require</a:t>
            </a:r>
            <a:endParaRPr lang="pt-BR" dirty="0"/>
          </a:p>
          <a:p>
            <a:pPr marL="914400" lvl="2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0510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- </a:t>
            </a:r>
            <a:r>
              <a:rPr lang="pt-BR" dirty="0" err="1"/>
              <a:t>CommonJS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14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Definição do módulo: exportando funções no objeto padrão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Importando o módulo: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2526354"/>
            <a:ext cx="10007546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exports.area</a:t>
            </a:r>
            <a:r>
              <a:rPr lang="pt-BR" dirty="0"/>
              <a:t> = (r) =&gt; </a:t>
            </a:r>
            <a:r>
              <a:rPr lang="pt-BR" dirty="0" err="1"/>
              <a:t>Math.PI</a:t>
            </a:r>
            <a:r>
              <a:rPr lang="pt-BR" dirty="0"/>
              <a:t> * r**2;</a:t>
            </a:r>
          </a:p>
          <a:p>
            <a:r>
              <a:rPr lang="pt-BR" dirty="0" err="1"/>
              <a:t>exports.circunferencia</a:t>
            </a:r>
            <a:r>
              <a:rPr lang="pt-BR" dirty="0"/>
              <a:t> = (r) =&gt; 2 * </a:t>
            </a:r>
            <a:r>
              <a:rPr lang="pt-BR" dirty="0" err="1"/>
              <a:t>Math.PI</a:t>
            </a:r>
            <a:r>
              <a:rPr lang="pt-BR" dirty="0"/>
              <a:t> * r;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9C75AF-881B-4CE9-84FB-9F50F36EBFC5}"/>
              </a:ext>
            </a:extLst>
          </p:cNvPr>
          <p:cNvSpPr/>
          <p:nvPr/>
        </p:nvSpPr>
        <p:spPr bwMode="auto">
          <a:xfrm>
            <a:off x="1214147" y="4356964"/>
            <a:ext cx="10007546" cy="1774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const</a:t>
            </a:r>
            <a:r>
              <a:rPr lang="pt-BR" dirty="0"/>
              <a:t> circulo = </a:t>
            </a:r>
            <a:r>
              <a:rPr lang="pt-BR" dirty="0" err="1"/>
              <a:t>require</a:t>
            </a:r>
            <a:r>
              <a:rPr lang="pt-BR" dirty="0"/>
              <a:t>('./</a:t>
            </a:r>
            <a:r>
              <a:rPr lang="pt-BR" dirty="0" err="1"/>
              <a:t>circulo_funcoes</a:t>
            </a:r>
            <a:r>
              <a:rPr lang="pt-BR" dirty="0"/>
              <a:t>');</a:t>
            </a:r>
          </a:p>
          <a:p>
            <a:r>
              <a:rPr lang="pt-BR" dirty="0"/>
              <a:t>console.log(`Área do círculo de raio 4 é ${</a:t>
            </a:r>
            <a:r>
              <a:rPr lang="pt-BR" dirty="0" err="1"/>
              <a:t>circulo.area</a:t>
            </a:r>
            <a:r>
              <a:rPr lang="pt-BR" dirty="0"/>
              <a:t>(4)}`);</a:t>
            </a:r>
          </a:p>
          <a:p>
            <a:br>
              <a:rPr lang="pt-BR" dirty="0"/>
            </a:br>
            <a:r>
              <a:rPr lang="pt-BR" dirty="0"/>
              <a:t>//desestruturando o objeto e acessando a função diretamente</a:t>
            </a:r>
          </a:p>
          <a:p>
            <a:r>
              <a:rPr lang="pt-BR" dirty="0" err="1"/>
              <a:t>const</a:t>
            </a:r>
            <a:r>
              <a:rPr lang="pt-BR" dirty="0"/>
              <a:t> {</a:t>
            </a:r>
            <a:r>
              <a:rPr lang="pt-BR" dirty="0" err="1"/>
              <a:t>area</a:t>
            </a:r>
            <a:r>
              <a:rPr lang="pt-BR" dirty="0"/>
              <a:t>} = </a:t>
            </a:r>
            <a:r>
              <a:rPr lang="pt-BR" dirty="0" err="1"/>
              <a:t>require</a:t>
            </a:r>
            <a:r>
              <a:rPr lang="pt-BR" dirty="0"/>
              <a:t>('./</a:t>
            </a:r>
            <a:r>
              <a:rPr lang="pt-BR" dirty="0" err="1"/>
              <a:t>circulo_funcoes</a:t>
            </a:r>
            <a:r>
              <a:rPr lang="pt-BR" dirty="0"/>
              <a:t>');</a:t>
            </a:r>
          </a:p>
          <a:p>
            <a:r>
              <a:rPr lang="pt-BR" dirty="0"/>
              <a:t>console.log(`Área do círculo de raio 2 é ${</a:t>
            </a:r>
            <a:r>
              <a:rPr lang="pt-BR" dirty="0" err="1"/>
              <a:t>area</a:t>
            </a:r>
            <a:r>
              <a:rPr lang="pt-BR" dirty="0"/>
              <a:t>(2)}`);</a:t>
            </a:r>
          </a:p>
        </p:txBody>
      </p:sp>
    </p:spTree>
    <p:extLst>
      <p:ext uri="{BB962C8B-B14F-4D97-AF65-F5344CB8AC3E}">
        <p14:creationId xmlns:p14="http://schemas.microsoft.com/office/powerpoint/2010/main" val="19718025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- </a:t>
            </a:r>
            <a:r>
              <a:rPr lang="pt-BR" dirty="0" err="1"/>
              <a:t>CommonJS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Definição do módulo: exportando objeto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1992954"/>
            <a:ext cx="10007546" cy="34360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module.exports</a:t>
            </a:r>
            <a:r>
              <a:rPr lang="pt-BR" dirty="0"/>
              <a:t> = </a:t>
            </a:r>
            <a:r>
              <a:rPr lang="pt-BR" dirty="0" err="1"/>
              <a:t>class</a:t>
            </a:r>
            <a:r>
              <a:rPr lang="pt-BR" dirty="0"/>
              <a:t> Circulo {</a:t>
            </a:r>
          </a:p>
          <a:p>
            <a:r>
              <a:rPr lang="pt-BR" dirty="0"/>
              <a:t>  </a:t>
            </a:r>
            <a:r>
              <a:rPr lang="pt-BR" dirty="0" err="1"/>
              <a:t>constructor</a:t>
            </a:r>
            <a:r>
              <a:rPr lang="pt-BR" dirty="0"/>
              <a:t>(r) {</a:t>
            </a:r>
          </a:p>
          <a:p>
            <a:r>
              <a:rPr lang="pt-BR" dirty="0"/>
              <a:t>    </a:t>
            </a:r>
            <a:r>
              <a:rPr lang="pt-BR" dirty="0" err="1"/>
              <a:t>this.raio</a:t>
            </a:r>
            <a:r>
              <a:rPr lang="pt-BR" dirty="0"/>
              <a:t> = r;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area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**2;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circunferencia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2 *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0605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- </a:t>
            </a:r>
            <a:r>
              <a:rPr lang="pt-BR" dirty="0" err="1"/>
              <a:t>CommonJS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Importando o módulo: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9C75AF-881B-4CE9-84FB-9F50F36EBFC5}"/>
              </a:ext>
            </a:extLst>
          </p:cNvPr>
          <p:cNvSpPr/>
          <p:nvPr/>
        </p:nvSpPr>
        <p:spPr bwMode="auto">
          <a:xfrm>
            <a:off x="1214147" y="2173155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const</a:t>
            </a:r>
            <a:r>
              <a:rPr lang="pt-BR" dirty="0"/>
              <a:t> Circulo = </a:t>
            </a:r>
            <a:r>
              <a:rPr lang="pt-BR" dirty="0" err="1"/>
              <a:t>require</a:t>
            </a:r>
            <a:r>
              <a:rPr lang="pt-BR" dirty="0"/>
              <a:t>('./</a:t>
            </a:r>
            <a:r>
              <a:rPr lang="pt-BR" dirty="0" err="1"/>
              <a:t>circulo_objeto</a:t>
            </a:r>
            <a:r>
              <a:rPr lang="pt-BR" dirty="0"/>
              <a:t>');</a:t>
            </a:r>
          </a:p>
          <a:p>
            <a:r>
              <a:rPr lang="pt-BR" dirty="0" err="1"/>
              <a:t>const</a:t>
            </a:r>
            <a:r>
              <a:rPr lang="pt-BR" dirty="0"/>
              <a:t> c1 = new Circulo(4);</a:t>
            </a:r>
          </a:p>
          <a:p>
            <a:r>
              <a:rPr lang="pt-BR" dirty="0"/>
              <a:t>console.log(`Área do círculo de raio 4 é ${c1.area()}`);</a:t>
            </a:r>
          </a:p>
        </p:txBody>
      </p:sp>
    </p:spTree>
    <p:extLst>
      <p:ext uri="{BB962C8B-B14F-4D97-AF65-F5344CB8AC3E}">
        <p14:creationId xmlns:p14="http://schemas.microsoft.com/office/powerpoint/2010/main" val="30073492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- </a:t>
            </a:r>
            <a:r>
              <a:rPr lang="pt-BR" dirty="0" err="1"/>
              <a:t>CommonJS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Definição do módulo: exportando objeto (notação </a:t>
            </a:r>
            <a:r>
              <a:rPr lang="pt-BR" dirty="0" err="1"/>
              <a:t>TypeScript</a:t>
            </a:r>
            <a:r>
              <a:rPr lang="pt-BR" dirty="0"/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1992954"/>
            <a:ext cx="10007546" cy="3713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class</a:t>
            </a:r>
            <a:r>
              <a:rPr lang="pt-BR" dirty="0"/>
              <a:t> Circulo {</a:t>
            </a:r>
          </a:p>
          <a:p>
            <a:r>
              <a:rPr lang="pt-BR" dirty="0"/>
              <a:t>  </a:t>
            </a:r>
            <a:r>
              <a:rPr lang="pt-BR" dirty="0" err="1"/>
              <a:t>constructor</a:t>
            </a:r>
            <a:r>
              <a:rPr lang="pt-BR" dirty="0"/>
              <a:t>(r) {</a:t>
            </a:r>
          </a:p>
          <a:p>
            <a:r>
              <a:rPr lang="pt-BR" dirty="0"/>
              <a:t>    </a:t>
            </a:r>
            <a:r>
              <a:rPr lang="pt-BR" dirty="0" err="1"/>
              <a:t>this.raio</a:t>
            </a:r>
            <a:r>
              <a:rPr lang="pt-BR" dirty="0"/>
              <a:t> = r;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area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**2;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circunferencia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2 *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};</a:t>
            </a:r>
          </a:p>
          <a:p>
            <a:endParaRPr lang="pt-BR" dirty="0"/>
          </a:p>
          <a:p>
            <a:r>
              <a:rPr lang="pt-BR" dirty="0" err="1"/>
              <a:t>exports</a:t>
            </a:r>
            <a:r>
              <a:rPr lang="pt-BR" dirty="0"/>
              <a:t> = Circulo;</a:t>
            </a:r>
          </a:p>
        </p:txBody>
      </p:sp>
    </p:spTree>
    <p:extLst>
      <p:ext uri="{BB962C8B-B14F-4D97-AF65-F5344CB8AC3E}">
        <p14:creationId xmlns:p14="http://schemas.microsoft.com/office/powerpoint/2010/main" val="21366612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- </a:t>
            </a:r>
            <a:r>
              <a:rPr lang="pt-BR" dirty="0" err="1"/>
              <a:t>CommonJS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Importando o módulo: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9C75AF-881B-4CE9-84FB-9F50F36EBFC5}"/>
              </a:ext>
            </a:extLst>
          </p:cNvPr>
          <p:cNvSpPr/>
          <p:nvPr/>
        </p:nvSpPr>
        <p:spPr bwMode="auto">
          <a:xfrm>
            <a:off x="1214147" y="2173155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Circulo = </a:t>
            </a:r>
            <a:r>
              <a:rPr lang="pt-BR" dirty="0" err="1"/>
              <a:t>require</a:t>
            </a:r>
            <a:r>
              <a:rPr lang="pt-BR" dirty="0"/>
              <a:t>('./</a:t>
            </a:r>
            <a:r>
              <a:rPr lang="pt-BR" dirty="0" err="1"/>
              <a:t>circulo_objeto</a:t>
            </a:r>
            <a:r>
              <a:rPr lang="pt-BR" dirty="0"/>
              <a:t>');</a:t>
            </a:r>
          </a:p>
          <a:p>
            <a:r>
              <a:rPr lang="pt-BR" dirty="0" err="1"/>
              <a:t>const</a:t>
            </a:r>
            <a:r>
              <a:rPr lang="pt-BR" dirty="0"/>
              <a:t> c1 = new Circulo(4);</a:t>
            </a:r>
          </a:p>
          <a:p>
            <a:r>
              <a:rPr lang="pt-BR" dirty="0"/>
              <a:t>console.log(`Área do círculo de raio 4 é ${c1.area()}`);</a:t>
            </a:r>
          </a:p>
        </p:txBody>
      </p:sp>
    </p:spTree>
    <p:extLst>
      <p:ext uri="{BB962C8B-B14F-4D97-AF65-F5344CB8AC3E}">
        <p14:creationId xmlns:p14="http://schemas.microsoft.com/office/powerpoint/2010/main" val="21916218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21B3-C81B-473D-A75D-425A4AC4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8B999-525F-45D3-BCA8-CC0A55B3C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2803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Padrão nativo do </a:t>
            </a:r>
            <a:r>
              <a:rPr lang="pt-BR" dirty="0" err="1"/>
              <a:t>JavaScript</a:t>
            </a:r>
            <a:r>
              <a:rPr lang="pt-BR" dirty="0"/>
              <a:t> disponível a partir do </a:t>
            </a:r>
            <a:r>
              <a:rPr lang="pt-BR" dirty="0" err="1"/>
              <a:t>ECMAScript</a:t>
            </a:r>
            <a:r>
              <a:rPr lang="pt-BR" dirty="0"/>
              <a:t> 6 (2015)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suporta módulos ES6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Qualquer arquivo contendo </a:t>
            </a:r>
            <a:r>
              <a:rPr lang="pt-BR" i="1" dirty="0" err="1"/>
              <a:t>import</a:t>
            </a:r>
            <a:r>
              <a:rPr lang="pt-BR" dirty="0"/>
              <a:t> ou </a:t>
            </a:r>
            <a:r>
              <a:rPr lang="pt-BR" i="1" dirty="0" err="1"/>
              <a:t>export</a:t>
            </a:r>
            <a:r>
              <a:rPr lang="pt-BR" dirty="0"/>
              <a:t> (de nível mais alto) é considerado um módulo</a:t>
            </a:r>
          </a:p>
        </p:txBody>
      </p:sp>
    </p:spTree>
    <p:extLst>
      <p:ext uri="{BB962C8B-B14F-4D97-AF65-F5344CB8AC3E}">
        <p14:creationId xmlns:p14="http://schemas.microsoft.com/office/powerpoint/2010/main" val="30500575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21B3-C81B-473D-A75D-425A4AC4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8B999-525F-45D3-BCA8-CC0A55B3C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988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Módulos definem suas interfaces via palavra-chave </a:t>
            </a:r>
            <a:r>
              <a:rPr lang="pt-BR" i="1" dirty="0" err="1"/>
              <a:t>export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Qualquer declaração pode ser exportada adicionando-se </a:t>
            </a:r>
            <a:r>
              <a:rPr lang="pt-BR" i="1" dirty="0" err="1"/>
              <a:t>export</a:t>
            </a: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Vinculação de exportação </a:t>
            </a:r>
            <a:r>
              <a:rPr lang="pt-BR" i="1" dirty="0"/>
              <a:t>default</a:t>
            </a:r>
            <a:r>
              <a:rPr lang="pt-BR" dirty="0"/>
              <a:t> é tratado como elemento principal do módulo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Comandos </a:t>
            </a:r>
            <a:r>
              <a:rPr lang="pt-BR" i="1" dirty="0" err="1"/>
              <a:t>export</a:t>
            </a:r>
            <a:r>
              <a:rPr lang="pt-BR" dirty="0"/>
              <a:t> </a:t>
            </a:r>
            <a:r>
              <a:rPr lang="pt-BR" i="1" dirty="0"/>
              <a:t>{}</a:t>
            </a:r>
            <a:r>
              <a:rPr lang="pt-BR" dirty="0"/>
              <a:t> podem ser utilizados para renomear os elementos exportados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Comandos </a:t>
            </a:r>
            <a:r>
              <a:rPr lang="pt-BR" i="1" dirty="0" err="1"/>
              <a:t>export</a:t>
            </a:r>
            <a:r>
              <a:rPr lang="pt-BR" dirty="0"/>
              <a:t> </a:t>
            </a:r>
            <a:r>
              <a:rPr lang="pt-BR" i="1" dirty="0"/>
              <a:t>{} </a:t>
            </a:r>
            <a:r>
              <a:rPr lang="pt-BR" i="1" dirty="0" err="1"/>
              <a:t>from</a:t>
            </a:r>
            <a:r>
              <a:rPr lang="pt-BR" dirty="0"/>
              <a:t> podem ser utilizados para reexportar elementos</a:t>
            </a:r>
          </a:p>
        </p:txBody>
      </p:sp>
    </p:spTree>
    <p:extLst>
      <p:ext uri="{BB962C8B-B14F-4D97-AF65-F5344CB8AC3E}">
        <p14:creationId xmlns:p14="http://schemas.microsoft.com/office/powerpoint/2010/main" val="10665889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21B3-C81B-473D-A75D-425A4AC4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8B999-525F-45D3-BCA8-CC0A55B3C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3760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Dependências para outros módulos são importadas via palavra-chave </a:t>
            </a:r>
            <a:r>
              <a:rPr lang="pt-BR" i="1" dirty="0" err="1"/>
              <a:t>import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Importar um nome a partir do módulo, importa a exportação </a:t>
            </a:r>
            <a:r>
              <a:rPr lang="pt-BR" i="1" dirty="0"/>
              <a:t>default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Importar com sintaxe de desestruturação {} permite importar elementos indicados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Importar com * importa o módulo inteiro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Importações com {} ou * permite modificar o nome do que foi importado via operador </a:t>
            </a:r>
            <a:r>
              <a:rPr lang="pt-BR" i="1" dirty="0"/>
              <a:t>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8534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8192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Definição do módulo (</a:t>
            </a:r>
            <a:r>
              <a:rPr lang="pt-BR" dirty="0" err="1"/>
              <a:t>circulo_funcoes.ts</a:t>
            </a:r>
            <a:r>
              <a:rPr lang="pt-BR" dirty="0"/>
              <a:t>): exportando funções no objeto padrão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Importando o módulo (</a:t>
            </a:r>
            <a:r>
              <a:rPr lang="pt-BR" dirty="0" err="1"/>
              <a:t>index.ts</a:t>
            </a:r>
            <a:r>
              <a:rPr lang="pt-BR" dirty="0"/>
              <a:t>):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2526354"/>
            <a:ext cx="10007546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(r: </a:t>
            </a:r>
            <a:r>
              <a:rPr lang="pt-BR" dirty="0" err="1"/>
              <a:t>number</a:t>
            </a:r>
            <a:r>
              <a:rPr lang="pt-BR" dirty="0"/>
              <a:t>): </a:t>
            </a:r>
            <a:r>
              <a:rPr lang="pt-BR" dirty="0" err="1"/>
              <a:t>number</a:t>
            </a:r>
            <a:r>
              <a:rPr lang="pt-BR" dirty="0"/>
              <a:t>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Math.PI</a:t>
            </a:r>
            <a:r>
              <a:rPr lang="pt-BR" dirty="0"/>
              <a:t> * r ** 2; }</a:t>
            </a:r>
          </a:p>
          <a:p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circunferencia</a:t>
            </a:r>
            <a:r>
              <a:rPr lang="pt-BR" dirty="0"/>
              <a:t>(r: </a:t>
            </a:r>
            <a:r>
              <a:rPr lang="pt-BR" dirty="0" err="1"/>
              <a:t>number</a:t>
            </a:r>
            <a:r>
              <a:rPr lang="pt-BR" dirty="0"/>
              <a:t>): </a:t>
            </a:r>
            <a:r>
              <a:rPr lang="pt-BR" dirty="0" err="1"/>
              <a:t>number</a:t>
            </a:r>
            <a:r>
              <a:rPr lang="pt-BR" dirty="0"/>
              <a:t> { </a:t>
            </a:r>
            <a:r>
              <a:rPr lang="pt-BR" dirty="0" err="1"/>
              <a:t>return</a:t>
            </a:r>
            <a:r>
              <a:rPr lang="pt-BR" dirty="0"/>
              <a:t> 2 * </a:t>
            </a:r>
            <a:r>
              <a:rPr lang="pt-BR" dirty="0" err="1"/>
              <a:t>Math.PI</a:t>
            </a:r>
            <a:r>
              <a:rPr lang="pt-BR" dirty="0"/>
              <a:t> * r; 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9C75AF-881B-4CE9-84FB-9F50F36EBFC5}"/>
              </a:ext>
            </a:extLst>
          </p:cNvPr>
          <p:cNvSpPr/>
          <p:nvPr/>
        </p:nvSpPr>
        <p:spPr bwMode="auto">
          <a:xfrm>
            <a:off x="1214147" y="4356964"/>
            <a:ext cx="10007546" cy="20511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area</a:t>
            </a:r>
            <a:r>
              <a:rPr lang="pt-BR" dirty="0"/>
              <a:t>, </a:t>
            </a:r>
            <a:r>
              <a:rPr lang="pt-BR" dirty="0" err="1"/>
              <a:t>circunferencia</a:t>
            </a:r>
            <a:r>
              <a:rPr lang="pt-BR" dirty="0"/>
              <a:t> as </a:t>
            </a:r>
            <a:r>
              <a:rPr lang="pt-BR" dirty="0" err="1"/>
              <a:t>circ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"./</a:t>
            </a:r>
            <a:r>
              <a:rPr lang="pt-BR" dirty="0" err="1"/>
              <a:t>circulo_funcoes</a:t>
            </a:r>
            <a:r>
              <a:rPr lang="pt-BR" dirty="0"/>
              <a:t>";</a:t>
            </a:r>
          </a:p>
          <a:p>
            <a:r>
              <a:rPr lang="pt-BR" dirty="0"/>
              <a:t>console.log(`Área do círculo de raio 4 é ${</a:t>
            </a:r>
            <a:r>
              <a:rPr lang="pt-BR" dirty="0" err="1"/>
              <a:t>area</a:t>
            </a:r>
            <a:r>
              <a:rPr lang="pt-BR" dirty="0"/>
              <a:t>(4)}`);</a:t>
            </a:r>
          </a:p>
          <a:p>
            <a:r>
              <a:rPr lang="pt-BR" dirty="0"/>
              <a:t>console.log(`Circunferência do círculo de raio 4 é ${</a:t>
            </a:r>
            <a:r>
              <a:rPr lang="pt-BR" dirty="0" err="1"/>
              <a:t>circ</a:t>
            </a:r>
            <a:r>
              <a:rPr lang="pt-BR" dirty="0"/>
              <a:t>(4)}`);</a:t>
            </a:r>
          </a:p>
          <a:p>
            <a:br>
              <a:rPr lang="pt-BR" dirty="0"/>
            </a:br>
            <a:r>
              <a:rPr lang="pt-BR" dirty="0" err="1"/>
              <a:t>import</a:t>
            </a:r>
            <a:r>
              <a:rPr lang="pt-BR" dirty="0"/>
              <a:t> * as circulo </a:t>
            </a:r>
            <a:r>
              <a:rPr lang="pt-BR" dirty="0" err="1"/>
              <a:t>from</a:t>
            </a:r>
            <a:r>
              <a:rPr lang="pt-BR" dirty="0"/>
              <a:t> "./</a:t>
            </a:r>
            <a:r>
              <a:rPr lang="pt-BR" dirty="0" err="1"/>
              <a:t>circulo_funcoes</a:t>
            </a:r>
            <a:r>
              <a:rPr lang="pt-BR" dirty="0"/>
              <a:t>";</a:t>
            </a:r>
          </a:p>
          <a:p>
            <a:r>
              <a:rPr lang="pt-BR" dirty="0"/>
              <a:t>console.log(`Área do círculo de raio 2 é ${</a:t>
            </a:r>
            <a:r>
              <a:rPr lang="pt-BR" dirty="0" err="1"/>
              <a:t>circulo.area</a:t>
            </a:r>
            <a:r>
              <a:rPr lang="pt-BR" dirty="0"/>
              <a:t>(2)}`);</a:t>
            </a:r>
          </a:p>
          <a:p>
            <a:r>
              <a:rPr lang="pt-BR" dirty="0"/>
              <a:t>console.log(`Circunferência do círculo de raio 4 é ${</a:t>
            </a:r>
            <a:r>
              <a:rPr lang="pt-BR" dirty="0" err="1"/>
              <a:t>circulo.circunferencia</a:t>
            </a:r>
            <a:r>
              <a:rPr lang="pt-BR" dirty="0"/>
              <a:t>(4)}`);</a:t>
            </a:r>
          </a:p>
        </p:txBody>
      </p:sp>
    </p:spTree>
    <p:extLst>
      <p:ext uri="{BB962C8B-B14F-4D97-AF65-F5344CB8AC3E}">
        <p14:creationId xmlns:p14="http://schemas.microsoft.com/office/powerpoint/2010/main" val="3943716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Exceções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67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Definição do módulo (</a:t>
            </a:r>
            <a:r>
              <a:rPr lang="pt-BR" dirty="0" err="1"/>
              <a:t>circulo_objeto.ts</a:t>
            </a:r>
            <a:r>
              <a:rPr lang="pt-BR" dirty="0"/>
              <a:t>): exportando objeto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1992954"/>
            <a:ext cx="10007546" cy="31590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export</a:t>
            </a:r>
            <a:r>
              <a:rPr lang="pt-BR" dirty="0"/>
              <a:t> default </a:t>
            </a:r>
            <a:r>
              <a:rPr lang="pt-BR" dirty="0" err="1"/>
              <a:t>class</a:t>
            </a:r>
            <a:r>
              <a:rPr lang="pt-BR" dirty="0"/>
              <a:t> Circulo {</a:t>
            </a:r>
          </a:p>
          <a:p>
            <a:r>
              <a:rPr lang="pt-BR" dirty="0"/>
              <a:t>  </a:t>
            </a:r>
            <a:r>
              <a:rPr lang="pt-BR" dirty="0" err="1"/>
              <a:t>constructor</a:t>
            </a:r>
            <a:r>
              <a:rPr lang="pt-BR" dirty="0"/>
              <a:t>(</a:t>
            </a:r>
            <a:r>
              <a:rPr lang="pt-BR" dirty="0" err="1"/>
              <a:t>public</a:t>
            </a:r>
            <a:r>
              <a:rPr lang="pt-BR" dirty="0"/>
              <a:t> raio: </a:t>
            </a:r>
            <a:r>
              <a:rPr lang="pt-BR" dirty="0" err="1"/>
              <a:t>number</a:t>
            </a:r>
            <a:r>
              <a:rPr lang="pt-BR" dirty="0"/>
              <a:t>){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area</a:t>
            </a:r>
            <a:r>
              <a:rPr lang="pt-BR" dirty="0"/>
              <a:t>(): </a:t>
            </a:r>
            <a:r>
              <a:rPr lang="pt-BR" dirty="0" err="1"/>
              <a:t>number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 ** 2;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circunferencia</a:t>
            </a:r>
            <a:r>
              <a:rPr lang="pt-BR" dirty="0"/>
              <a:t>(): </a:t>
            </a:r>
            <a:r>
              <a:rPr lang="pt-BR" dirty="0" err="1"/>
              <a:t>number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2 *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6782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Definição do módulo (</a:t>
            </a:r>
            <a:r>
              <a:rPr lang="pt-BR" dirty="0" err="1"/>
              <a:t>circulo_objeto.ts</a:t>
            </a:r>
            <a:r>
              <a:rPr lang="pt-BR" dirty="0"/>
              <a:t>): exportando objeto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1992954"/>
            <a:ext cx="10007546" cy="34360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class</a:t>
            </a:r>
            <a:r>
              <a:rPr lang="pt-BR" dirty="0"/>
              <a:t> Circulo {</a:t>
            </a:r>
          </a:p>
          <a:p>
            <a:r>
              <a:rPr lang="pt-BR" dirty="0"/>
              <a:t>  </a:t>
            </a:r>
            <a:r>
              <a:rPr lang="pt-BR" dirty="0" err="1"/>
              <a:t>constructor</a:t>
            </a:r>
            <a:r>
              <a:rPr lang="pt-BR" dirty="0"/>
              <a:t>(</a:t>
            </a:r>
            <a:r>
              <a:rPr lang="pt-BR" dirty="0" err="1"/>
              <a:t>public</a:t>
            </a:r>
            <a:r>
              <a:rPr lang="pt-BR" dirty="0"/>
              <a:t> raio: </a:t>
            </a:r>
            <a:r>
              <a:rPr lang="pt-BR" dirty="0" err="1"/>
              <a:t>number</a:t>
            </a:r>
            <a:r>
              <a:rPr lang="pt-BR" dirty="0"/>
              <a:t>){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area</a:t>
            </a:r>
            <a:r>
              <a:rPr lang="pt-BR" dirty="0"/>
              <a:t>(): </a:t>
            </a:r>
            <a:r>
              <a:rPr lang="pt-BR" dirty="0" err="1"/>
              <a:t>number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 ** 2;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circunferencia</a:t>
            </a:r>
            <a:r>
              <a:rPr lang="pt-BR" dirty="0"/>
              <a:t>(): </a:t>
            </a:r>
            <a:r>
              <a:rPr lang="pt-BR" dirty="0" err="1"/>
              <a:t>number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2 * </a:t>
            </a:r>
            <a:r>
              <a:rPr lang="pt-BR" dirty="0" err="1"/>
              <a:t>Math.PI</a:t>
            </a:r>
            <a:r>
              <a:rPr lang="pt-BR" dirty="0"/>
              <a:t> * </a:t>
            </a:r>
            <a:r>
              <a:rPr lang="pt-BR" dirty="0" err="1"/>
              <a:t>this.raio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export</a:t>
            </a:r>
            <a:r>
              <a:rPr lang="pt-BR" dirty="0"/>
              <a:t> {Circulo};</a:t>
            </a:r>
          </a:p>
        </p:txBody>
      </p:sp>
    </p:spTree>
    <p:extLst>
      <p:ext uri="{BB962C8B-B14F-4D97-AF65-F5344CB8AC3E}">
        <p14:creationId xmlns:p14="http://schemas.microsoft.com/office/powerpoint/2010/main" val="21528879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– 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Importando o módulo (</a:t>
            </a:r>
            <a:r>
              <a:rPr lang="pt-BR" dirty="0" err="1"/>
              <a:t>index.ts</a:t>
            </a:r>
            <a:r>
              <a:rPr lang="pt-BR" dirty="0"/>
              <a:t>):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9C75AF-881B-4CE9-84FB-9F50F36EBFC5}"/>
              </a:ext>
            </a:extLst>
          </p:cNvPr>
          <p:cNvSpPr/>
          <p:nvPr/>
        </p:nvSpPr>
        <p:spPr bwMode="auto">
          <a:xfrm>
            <a:off x="1214147" y="2173155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Circulo </a:t>
            </a:r>
            <a:r>
              <a:rPr lang="pt-BR" dirty="0" err="1"/>
              <a:t>from</a:t>
            </a:r>
            <a:r>
              <a:rPr lang="pt-BR" dirty="0"/>
              <a:t> "./</a:t>
            </a:r>
            <a:r>
              <a:rPr lang="pt-BR" dirty="0" err="1"/>
              <a:t>circulo_objeto</a:t>
            </a:r>
            <a:r>
              <a:rPr lang="pt-BR" dirty="0"/>
              <a:t>";</a:t>
            </a:r>
          </a:p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circ</a:t>
            </a:r>
            <a:r>
              <a:rPr lang="pt-BR" dirty="0"/>
              <a:t>: Circulo = new Circulo(4);</a:t>
            </a:r>
          </a:p>
          <a:p>
            <a:r>
              <a:rPr lang="pt-BR" dirty="0"/>
              <a:t>console.log(`Área do círculo de raio 2 é ${</a:t>
            </a:r>
            <a:r>
              <a:rPr lang="pt-BR" dirty="0" err="1"/>
              <a:t>circ.area</a:t>
            </a:r>
            <a:r>
              <a:rPr lang="pt-BR" dirty="0"/>
              <a:t>()}`);</a:t>
            </a:r>
          </a:p>
          <a:p>
            <a:r>
              <a:rPr lang="pt-BR" dirty="0"/>
              <a:t>console.log(`Circunferência do círculo de raio 4 é ${</a:t>
            </a:r>
            <a:r>
              <a:rPr lang="pt-BR" dirty="0" err="1"/>
              <a:t>circ.circunferencia</a:t>
            </a:r>
            <a:r>
              <a:rPr lang="pt-BR" dirty="0"/>
              <a:t>()}`);</a:t>
            </a:r>
          </a:p>
        </p:txBody>
      </p:sp>
    </p:spTree>
    <p:extLst>
      <p:ext uri="{BB962C8B-B14F-4D97-AF65-F5344CB8AC3E}">
        <p14:creationId xmlns:p14="http://schemas.microsoft.com/office/powerpoint/2010/main" val="42020234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Lab04_TypeScript_Outros</a:t>
            </a:r>
          </a:p>
        </p:txBody>
      </p:sp>
    </p:spTree>
    <p:extLst>
      <p:ext uri="{BB962C8B-B14F-4D97-AF65-F5344CB8AC3E}">
        <p14:creationId xmlns:p14="http://schemas.microsoft.com/office/powerpoint/2010/main" val="172763718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2179058"/>
          </a:xfrm>
        </p:spPr>
        <p:txBody>
          <a:bodyPr/>
          <a:lstStyle/>
          <a:p>
            <a:r>
              <a:rPr lang="en-US" dirty="0" err="1"/>
              <a:t>Funções</a:t>
            </a:r>
            <a:br>
              <a:rPr lang="en-US" dirty="0"/>
            </a:br>
            <a:r>
              <a:rPr lang="en-US" dirty="0" err="1"/>
              <a:t>Assíncronas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7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761F1-F71D-4B50-B491-DE24A14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Assíncronas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FB3DD-04B1-4230-9405-0B06AC050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91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 API de programação do </a:t>
            </a:r>
            <a:r>
              <a:rPr lang="pt-BR" dirty="0" err="1"/>
              <a:t>JavaScript</a:t>
            </a:r>
            <a:r>
              <a:rPr lang="pt-BR" dirty="0"/>
              <a:t> possui muitas funções de execução assíncrona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Por exemplo, o pacote “</a:t>
            </a:r>
            <a:r>
              <a:rPr lang="pt-BR" dirty="0" err="1"/>
              <a:t>fs</a:t>
            </a:r>
            <a:r>
              <a:rPr lang="pt-BR" dirty="0"/>
              <a:t>” do </a:t>
            </a:r>
            <a:r>
              <a:rPr lang="pt-BR" dirty="0" err="1"/>
              <a:t>NodeJS</a:t>
            </a:r>
            <a:r>
              <a:rPr lang="pt-BR" dirty="0"/>
              <a:t> possui muitas funções para manipulação de arquivos de maneira assíncrona</a:t>
            </a:r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0D5C22C5-FEE0-400D-B705-77774A3F7E60}"/>
              </a:ext>
            </a:extLst>
          </p:cNvPr>
          <p:cNvSpPr/>
          <p:nvPr/>
        </p:nvSpPr>
        <p:spPr bwMode="auto">
          <a:xfrm>
            <a:off x="1150620" y="3261046"/>
            <a:ext cx="10134600" cy="3589016"/>
          </a:xfrm>
          <a:prstGeom prst="irregularSeal1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Assíncrono significa que não se espera a função chamada terminar sua execução para o nosso código seguir em frente</a:t>
            </a:r>
          </a:p>
        </p:txBody>
      </p:sp>
    </p:spTree>
    <p:extLst>
      <p:ext uri="{BB962C8B-B14F-4D97-AF65-F5344CB8AC3E}">
        <p14:creationId xmlns:p14="http://schemas.microsoft.com/office/powerpoint/2010/main" val="6886756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5206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Muitas APIs de </a:t>
            </a:r>
            <a:r>
              <a:rPr lang="pt-BR" dirty="0" err="1"/>
              <a:t>JavaScript</a:t>
            </a:r>
            <a:r>
              <a:rPr lang="pt-BR" dirty="0"/>
              <a:t> para funções assíncronas utiliza o conceito de funções de </a:t>
            </a:r>
            <a:r>
              <a:rPr lang="pt-BR" i="1" dirty="0" err="1"/>
              <a:t>callback</a:t>
            </a: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São funções que são chamadas quando uma outra função terminou seu processamento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Resulta em pequenas funções que são encadeadas para realizar um processamento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Encadear múltiplos </a:t>
            </a:r>
            <a:r>
              <a:rPr lang="pt-BR" dirty="0" err="1"/>
              <a:t>callbacks</a:t>
            </a:r>
            <a:r>
              <a:rPr lang="pt-BR" dirty="0"/>
              <a:t> resulta em um código de difícil manutenção</a:t>
            </a:r>
          </a:p>
        </p:txBody>
      </p:sp>
    </p:spTree>
    <p:extLst>
      <p:ext uri="{BB962C8B-B14F-4D97-AF65-F5344CB8AC3E}">
        <p14:creationId xmlns:p14="http://schemas.microsoft.com/office/powerpoint/2010/main" val="11558394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637" y="1973262"/>
            <a:ext cx="944794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import * as fs from 'fs’;</a:t>
            </a:r>
          </a:p>
          <a:p>
            <a:endParaRPr lang="en-US" sz="2800" dirty="0"/>
          </a:p>
          <a:p>
            <a:r>
              <a:rPr lang="en-US" sz="2800" dirty="0" err="1"/>
              <a:t>fs.readFile</a:t>
            </a:r>
            <a:r>
              <a:rPr lang="en-US" sz="2800" dirty="0"/>
              <a:t>('</a:t>
            </a:r>
            <a:r>
              <a:rPr lang="en-US" sz="2800" dirty="0" err="1"/>
              <a:t>package.json</a:t>
            </a:r>
            <a:r>
              <a:rPr lang="en-US" sz="2800" dirty="0"/>
              <a:t>', </a:t>
            </a:r>
            <a:r>
              <a:rPr lang="en-US" sz="2800" dirty="0">
                <a:solidFill>
                  <a:srgbClr val="FF0000"/>
                </a:solidFill>
              </a:rPr>
              <a:t>function (err, </a:t>
            </a:r>
            <a:r>
              <a:rPr lang="en-US" sz="2800" dirty="0" err="1">
                <a:solidFill>
                  <a:srgbClr val="FF0000"/>
                </a:solidFill>
              </a:rPr>
              <a:t>buf</a:t>
            </a:r>
            <a:r>
              <a:rPr lang="en-US" sz="2800" dirty="0">
                <a:solidFill>
                  <a:srgbClr val="FF0000"/>
                </a:solidFill>
              </a:rPr>
              <a:t>) 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    console.log(</a:t>
            </a:r>
            <a:r>
              <a:rPr lang="en-US" sz="2800" dirty="0" err="1">
                <a:solidFill>
                  <a:srgbClr val="FF0000"/>
                </a:solidFill>
              </a:rPr>
              <a:t>buf.toString</a:t>
            </a:r>
            <a:r>
              <a:rPr lang="en-US" sz="280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);</a:t>
            </a:r>
          </a:p>
        </p:txBody>
      </p:sp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25C8AF96-DCCA-480E-B137-E1D6BB2EB0F5}"/>
              </a:ext>
            </a:extLst>
          </p:cNvPr>
          <p:cNvSpPr/>
          <p:nvPr/>
        </p:nvSpPr>
        <p:spPr bwMode="auto">
          <a:xfrm>
            <a:off x="2636837" y="4913133"/>
            <a:ext cx="7162800" cy="7620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fs.readFile(path[, options], callback)</a:t>
            </a:r>
            <a:endParaRPr lang="pt-BR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041A13E-182B-4FB6-9519-E3FD41997F95}"/>
              </a:ext>
            </a:extLst>
          </p:cNvPr>
          <p:cNvSpPr/>
          <p:nvPr/>
        </p:nvSpPr>
        <p:spPr bwMode="auto">
          <a:xfrm rot="18820054">
            <a:off x="7513636" y="5799861"/>
            <a:ext cx="1219200" cy="2801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957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637" y="1973262"/>
            <a:ext cx="9447942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import * as fs from 'fs’;</a:t>
            </a:r>
          </a:p>
          <a:p>
            <a:endParaRPr lang="en-US" sz="2800" dirty="0"/>
          </a:p>
          <a:p>
            <a:r>
              <a:rPr lang="en-US" sz="2800" dirty="0" err="1"/>
              <a:t>fs.readFile</a:t>
            </a:r>
            <a:r>
              <a:rPr lang="en-US" sz="2800" dirty="0"/>
              <a:t>('</a:t>
            </a:r>
            <a:r>
              <a:rPr lang="en-US" sz="2800" dirty="0" err="1"/>
              <a:t>package.json</a:t>
            </a:r>
            <a:r>
              <a:rPr lang="en-US" sz="2800" dirty="0"/>
              <a:t>', </a:t>
            </a:r>
            <a:r>
              <a:rPr lang="en-US" sz="2800" dirty="0">
                <a:solidFill>
                  <a:srgbClr val="FF0000"/>
                </a:solidFill>
              </a:rPr>
              <a:t>function (err, </a:t>
            </a:r>
            <a:r>
              <a:rPr lang="en-US" sz="2800" dirty="0" err="1">
                <a:solidFill>
                  <a:srgbClr val="FF0000"/>
                </a:solidFill>
              </a:rPr>
              <a:t>buf</a:t>
            </a:r>
            <a:r>
              <a:rPr lang="en-US" sz="2800" dirty="0">
                <a:solidFill>
                  <a:srgbClr val="FF0000"/>
                </a:solidFill>
              </a:rPr>
              <a:t>) 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if (err) 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//</a:t>
            </a:r>
            <a:r>
              <a:rPr lang="en-US" sz="2800" dirty="0" err="1">
                <a:solidFill>
                  <a:srgbClr val="FF0000"/>
                </a:solidFill>
              </a:rPr>
              <a:t>tratar</a:t>
            </a:r>
            <a:r>
              <a:rPr lang="en-US" sz="2800" dirty="0">
                <a:solidFill>
                  <a:srgbClr val="FF0000"/>
                </a:solidFill>
              </a:rPr>
              <a:t> o </a:t>
            </a:r>
            <a:r>
              <a:rPr lang="en-US" sz="2800" dirty="0" err="1">
                <a:solidFill>
                  <a:srgbClr val="FF0000"/>
                </a:solidFill>
              </a:rPr>
              <a:t>erro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aqui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} else 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        console.log(</a:t>
            </a:r>
            <a:r>
              <a:rPr lang="en-US" sz="2800" dirty="0" err="1">
                <a:solidFill>
                  <a:srgbClr val="FF0000"/>
                </a:solidFill>
              </a:rPr>
              <a:t>buf.toString</a:t>
            </a:r>
            <a:r>
              <a:rPr lang="en-US" sz="280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81299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637" y="1973262"/>
            <a:ext cx="9447942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import * as fs from 'fs’;</a:t>
            </a:r>
          </a:p>
          <a:p>
            <a:endParaRPr lang="en-US" sz="2800" dirty="0"/>
          </a:p>
          <a:p>
            <a:r>
              <a:rPr lang="en-US" sz="2800" dirty="0" err="1"/>
              <a:t>fs.readFile</a:t>
            </a:r>
            <a:r>
              <a:rPr lang="en-US" sz="2800" dirty="0"/>
              <a:t>('</a:t>
            </a:r>
            <a:r>
              <a:rPr lang="en-US" sz="2800" dirty="0" err="1"/>
              <a:t>package.json</a:t>
            </a:r>
            <a:r>
              <a:rPr lang="en-US" sz="2800" dirty="0"/>
              <a:t>', </a:t>
            </a:r>
            <a:r>
              <a:rPr lang="en-US" sz="2800" dirty="0">
                <a:solidFill>
                  <a:srgbClr val="FF0000"/>
                </a:solidFill>
              </a:rPr>
              <a:t>function (err, </a:t>
            </a:r>
            <a:r>
              <a:rPr lang="en-US" sz="2800" dirty="0" err="1">
                <a:solidFill>
                  <a:srgbClr val="FF0000"/>
                </a:solidFill>
              </a:rPr>
              <a:t>buf</a:t>
            </a:r>
            <a:r>
              <a:rPr lang="en-US" sz="2800" dirty="0">
                <a:solidFill>
                  <a:srgbClr val="FF0000"/>
                </a:solidFill>
              </a:rPr>
              <a:t>) 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if (err) throw err; //</a:t>
            </a:r>
            <a:r>
              <a:rPr lang="en-US" sz="2800" dirty="0" err="1">
                <a:solidFill>
                  <a:srgbClr val="FF0000"/>
                </a:solidFill>
              </a:rPr>
              <a:t>não</a:t>
            </a:r>
            <a:r>
              <a:rPr lang="en-US" sz="2800" dirty="0">
                <a:solidFill>
                  <a:srgbClr val="FF0000"/>
                </a:solidFill>
              </a:rPr>
              <a:t> sei </a:t>
            </a:r>
            <a:r>
              <a:rPr lang="en-US" sz="2800" dirty="0" err="1">
                <a:solidFill>
                  <a:srgbClr val="FF0000"/>
                </a:solidFill>
              </a:rPr>
              <a:t>como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tratar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aqui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    console.log(</a:t>
            </a:r>
            <a:r>
              <a:rPr lang="en-US" sz="2800" dirty="0" err="1">
                <a:solidFill>
                  <a:srgbClr val="FF0000"/>
                </a:solidFill>
              </a:rPr>
              <a:t>buf.toString</a:t>
            </a:r>
            <a:r>
              <a:rPr lang="en-US" sz="280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39995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6840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Falhas nas condições podem ser indicadas ao programador através do conceito de exceções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Quando uma função encontra uma situação anormal, ele informa tal anormalidade pelo lançamento (geração) de uma exceção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Ex.: a função </a:t>
            </a:r>
            <a:r>
              <a:rPr lang="pt-BR" dirty="0" err="1"/>
              <a:t>JSON.parse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), irá lançar uma exceção </a:t>
            </a:r>
            <a:r>
              <a:rPr lang="pt-BR" dirty="0" err="1"/>
              <a:t>SyntaxError</a:t>
            </a:r>
            <a:r>
              <a:rPr lang="pt-BR" dirty="0"/>
              <a:t> se o formato do objeto JSON for incorreto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Quando um bloco de código tenta detectar uma situação anormal, ele captura essa exceção, possivelmente indicando que irá realizar o tratamento do problema encontrado</a:t>
            </a:r>
          </a:p>
        </p:txBody>
      </p:sp>
    </p:spTree>
    <p:extLst>
      <p:ext uri="{BB962C8B-B14F-4D97-AF65-F5344CB8AC3E}">
        <p14:creationId xmlns:p14="http://schemas.microsoft.com/office/powerpoint/2010/main" val="33959684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637" y="1973262"/>
            <a:ext cx="9447942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import * as fs from 'fs’;</a:t>
            </a:r>
          </a:p>
          <a:p>
            <a:endParaRPr lang="en-US" sz="2800" dirty="0"/>
          </a:p>
          <a:p>
            <a:r>
              <a:rPr lang="en-US" sz="2800" dirty="0"/>
              <a:t>const </a:t>
            </a:r>
            <a:r>
              <a:rPr lang="en-US" sz="2800" dirty="0" err="1"/>
              <a:t>onRead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function (err, </a:t>
            </a:r>
            <a:r>
              <a:rPr lang="en-US" sz="2800" dirty="0" err="1">
                <a:solidFill>
                  <a:srgbClr val="FF0000"/>
                </a:solidFill>
              </a:rPr>
              <a:t>buf</a:t>
            </a:r>
            <a:r>
              <a:rPr lang="en-US" sz="2800" dirty="0">
                <a:solidFill>
                  <a:srgbClr val="FF0000"/>
                </a:solidFill>
              </a:rPr>
              <a:t>) 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    console.log(</a:t>
            </a:r>
            <a:r>
              <a:rPr lang="en-US" sz="2800" dirty="0" err="1">
                <a:solidFill>
                  <a:srgbClr val="FF0000"/>
                </a:solidFill>
              </a:rPr>
              <a:t>buf.toString</a:t>
            </a:r>
            <a:r>
              <a:rPr lang="en-US" sz="280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};</a:t>
            </a:r>
            <a:endParaRPr lang="en-US" sz="2800" dirty="0"/>
          </a:p>
          <a:p>
            <a:r>
              <a:rPr lang="en-US" sz="2800" dirty="0" err="1"/>
              <a:t>fs.readFile</a:t>
            </a:r>
            <a:r>
              <a:rPr lang="en-US" sz="2800" dirty="0"/>
              <a:t>('</a:t>
            </a:r>
            <a:r>
              <a:rPr lang="en-US" sz="2800" dirty="0" err="1"/>
              <a:t>package.json</a:t>
            </a:r>
            <a:r>
              <a:rPr lang="en-US" sz="2800" dirty="0"/>
              <a:t>’, </a:t>
            </a:r>
            <a:r>
              <a:rPr lang="en-US" sz="2800" dirty="0" err="1">
                <a:solidFill>
                  <a:srgbClr val="FF0000"/>
                </a:solidFill>
              </a:rPr>
              <a:t>onRead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71670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Encadeamento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949" y="1516062"/>
            <a:ext cx="9447942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/>
              <a:t>meuCofre.salvar(</a:t>
            </a:r>
          </a:p>
          <a:p>
            <a:r>
              <a:rPr lang="en-US" sz="2800"/>
              <a:t>  function (err, dados) {</a:t>
            </a:r>
          </a:p>
          <a:p>
            <a:r>
              <a:rPr lang="en-US" sz="2800"/>
              <a:t>    console.log('Dados armazenados: ' + dados);</a:t>
            </a:r>
          </a:p>
          <a:p>
            <a:r>
              <a:rPr lang="en-US" sz="2800"/>
              <a:t>  }</a:t>
            </a:r>
          </a:p>
          <a:p>
            <a:r>
              <a:rPr lang="en-US" sz="2800"/>
              <a:t>);</a:t>
            </a:r>
          </a:p>
          <a:p>
            <a:endParaRPr lang="en-US" sz="2800"/>
          </a:p>
          <a:p>
            <a:r>
              <a:rPr lang="en-US" sz="2800"/>
              <a:t>minhasContas.buscarTotal(       </a:t>
            </a:r>
          </a:p>
          <a:p>
            <a:r>
              <a:rPr lang="en-US" sz="2800"/>
              <a:t>  function (err, dados) {</a:t>
            </a:r>
          </a:p>
          <a:p>
            <a:r>
              <a:rPr lang="en-US" sz="2800"/>
              <a:t>    console.log('Total: ' + dados);</a:t>
            </a:r>
          </a:p>
          <a:p>
            <a:r>
              <a:rPr lang="en-US" sz="2800"/>
              <a:t>  }</a:t>
            </a:r>
          </a:p>
          <a:p>
            <a:r>
              <a:rPr lang="en-US" sz="2800"/>
              <a:t>);</a:t>
            </a:r>
            <a:endParaRPr lang="en-US" sz="2800" dirty="0"/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D0C99200-B1FC-4370-A239-6962EAB0742E}"/>
              </a:ext>
            </a:extLst>
          </p:cNvPr>
          <p:cNvSpPr/>
          <p:nvPr/>
        </p:nvSpPr>
        <p:spPr bwMode="auto">
          <a:xfrm>
            <a:off x="7056437" y="3132008"/>
            <a:ext cx="3733800" cy="1600200"/>
          </a:xfrm>
          <a:prstGeom prst="wedgeRectCallout">
            <a:avLst>
              <a:gd name="adj1" fmla="val -103140"/>
              <a:gd name="adj2" fmla="val -396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Como fazer para a função </a:t>
            </a:r>
            <a:r>
              <a:rPr lang="pt-B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buscarTotal</a:t>
            </a: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() somente ser executada depois de salvar()?</a:t>
            </a:r>
          </a:p>
        </p:txBody>
      </p:sp>
    </p:spTree>
    <p:extLst>
      <p:ext uri="{BB962C8B-B14F-4D97-AF65-F5344CB8AC3E}">
        <p14:creationId xmlns:p14="http://schemas.microsoft.com/office/powerpoint/2010/main" val="5762574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Encadeamento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949" y="1516062"/>
            <a:ext cx="9447942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meuCofre.salvar</a:t>
            </a:r>
            <a:r>
              <a:rPr lang="en-US" sz="2800" dirty="0"/>
              <a:t>(</a:t>
            </a:r>
          </a:p>
          <a:p>
            <a:r>
              <a:rPr lang="en-US" sz="2800" dirty="0"/>
              <a:t>  function (err, dados) {</a:t>
            </a:r>
          </a:p>
          <a:p>
            <a:r>
              <a:rPr lang="en-US" sz="2800" dirty="0"/>
              <a:t>    console.log('Dados </a:t>
            </a:r>
            <a:r>
              <a:rPr lang="en-US" sz="2800" dirty="0" err="1"/>
              <a:t>armazenados</a:t>
            </a:r>
            <a:r>
              <a:rPr lang="en-US" sz="2800" dirty="0"/>
              <a:t>: ' + dados);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minhasContas.buscarTotal</a:t>
            </a:r>
            <a:r>
              <a:rPr lang="en-US" sz="2800" dirty="0"/>
              <a:t>(       </a:t>
            </a:r>
          </a:p>
          <a:p>
            <a:r>
              <a:rPr lang="en-US" sz="2800" dirty="0"/>
              <a:t>	  function (err, </a:t>
            </a:r>
            <a:r>
              <a:rPr lang="en-US" sz="2800" dirty="0" err="1"/>
              <a:t>dadosTotal</a:t>
            </a:r>
            <a:r>
              <a:rPr lang="en-US" sz="2800" dirty="0"/>
              <a:t>) {</a:t>
            </a:r>
          </a:p>
          <a:p>
            <a:r>
              <a:rPr lang="en-US" sz="2800" dirty="0"/>
              <a:t>               console.log('Total: ' + </a:t>
            </a:r>
            <a:r>
              <a:rPr lang="en-US" sz="2800" dirty="0" err="1"/>
              <a:t>dadosTotal</a:t>
            </a:r>
            <a:r>
              <a:rPr lang="en-US" sz="2800" dirty="0"/>
              <a:t>);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06914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Encadeamento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949" y="1516062"/>
            <a:ext cx="9447942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meuCofre.salvar</a:t>
            </a:r>
            <a:r>
              <a:rPr lang="en-US" dirty="0"/>
              <a:t>(</a:t>
            </a:r>
          </a:p>
          <a:p>
            <a:r>
              <a:rPr lang="en-US" dirty="0"/>
              <a:t>  function (err, dados) {</a:t>
            </a:r>
          </a:p>
          <a:p>
            <a:r>
              <a:rPr lang="en-US" dirty="0"/>
              <a:t>    </a:t>
            </a:r>
            <a:r>
              <a:rPr lang="en-US" dirty="0" err="1"/>
              <a:t>onSalvar</a:t>
            </a:r>
            <a:r>
              <a:rPr lang="en-US" dirty="0"/>
              <a:t>(err, dados);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onSalvar</a:t>
            </a:r>
            <a:r>
              <a:rPr lang="en-US" dirty="0"/>
              <a:t> = function (err, dados) {</a:t>
            </a:r>
          </a:p>
          <a:p>
            <a:r>
              <a:rPr lang="en-US" dirty="0"/>
              <a:t>  console.log('Dados </a:t>
            </a:r>
            <a:r>
              <a:rPr lang="en-US" dirty="0" err="1"/>
              <a:t>armazenados</a:t>
            </a:r>
            <a:r>
              <a:rPr lang="en-US" dirty="0"/>
              <a:t>: ' + dados);</a:t>
            </a:r>
          </a:p>
          <a:p>
            <a:r>
              <a:rPr lang="en-US" dirty="0"/>
              <a:t>  </a:t>
            </a:r>
            <a:r>
              <a:rPr lang="en-US" dirty="0" err="1"/>
              <a:t>minhasContas.buscarTotal</a:t>
            </a:r>
            <a:r>
              <a:rPr lang="en-US" dirty="0"/>
              <a:t>(</a:t>
            </a:r>
          </a:p>
          <a:p>
            <a:r>
              <a:rPr lang="en-US" dirty="0"/>
              <a:t>     function (err, </a:t>
            </a:r>
            <a:r>
              <a:rPr lang="en-US" dirty="0" err="1"/>
              <a:t>dadosTotal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onBuscarTotal</a:t>
            </a:r>
            <a:r>
              <a:rPr lang="en-US" dirty="0"/>
              <a:t>(err, </a:t>
            </a:r>
            <a:r>
              <a:rPr lang="en-US" dirty="0" err="1"/>
              <a:t>dadosTotal</a:t>
            </a:r>
            <a:r>
              <a:rPr lang="en-US" dirty="0"/>
              <a:t>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onBuscarTotal</a:t>
            </a:r>
            <a:r>
              <a:rPr lang="en-US" dirty="0"/>
              <a:t> = function (err, </a:t>
            </a:r>
            <a:r>
              <a:rPr lang="en-US" dirty="0" err="1"/>
              <a:t>dadosTotal</a:t>
            </a:r>
            <a:r>
              <a:rPr lang="en-US" dirty="0"/>
              <a:t>) {</a:t>
            </a:r>
          </a:p>
          <a:p>
            <a:r>
              <a:rPr lang="en-US" dirty="0"/>
              <a:t>  console.log('Total: ' + </a:t>
            </a:r>
            <a:r>
              <a:rPr lang="en-US" dirty="0" err="1"/>
              <a:t>dadosTotal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148842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- </a:t>
            </a:r>
            <a:r>
              <a:rPr lang="en-US" dirty="0" err="1"/>
              <a:t>Encadeamento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8" y="1245702"/>
            <a:ext cx="10649331" cy="51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940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761F1-F71D-4B50-B491-DE24A14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FB3DD-04B1-4230-9405-0B06AC050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130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 partir do ECMAScript6 (2015), a linguagem fornece o suporte a objetos </a:t>
            </a:r>
            <a:r>
              <a:rPr lang="pt-BR" i="1" dirty="0" err="1"/>
              <a:t>Promise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Permitem o controle do fluxo de execução assíncrono de funções de maneira mais “limpa” do que o uso de </a:t>
            </a:r>
            <a:r>
              <a:rPr lang="pt-BR" i="1" dirty="0" err="1"/>
              <a:t>callbacks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Representa o resultado final ou falha de uma operação assíncrona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Ideia: uma função irá retornar uma promessa de um objeto contendo o resultado de interesse no futuro</a:t>
            </a:r>
          </a:p>
        </p:txBody>
      </p:sp>
    </p:spTree>
    <p:extLst>
      <p:ext uri="{BB962C8B-B14F-4D97-AF65-F5344CB8AC3E}">
        <p14:creationId xmlns:p14="http://schemas.microsoft.com/office/powerpoint/2010/main" val="31975942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B59C-5803-49FD-AB42-C29E0244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C9CCD5-E957-44F5-A8FB-1A10F3A12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0134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Construtor de objetos </a:t>
            </a:r>
            <a:r>
              <a:rPr lang="pt-BR" i="1" dirty="0" err="1"/>
              <a:t>Promise</a:t>
            </a:r>
            <a:r>
              <a:rPr lang="pt-BR" i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Função passada ao construtor é chamada de executor e é chamada automaticamente quando a </a:t>
            </a:r>
            <a:r>
              <a:rPr lang="pt-BR" dirty="0" err="1"/>
              <a:t>promise</a:t>
            </a:r>
            <a:r>
              <a:rPr lang="pt-BR" dirty="0"/>
              <a:t> é criada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Essa função possui o que será executado e que “no futuro” irá retornar um valor ou um erro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Propriedades internas da </a:t>
            </a:r>
            <a:r>
              <a:rPr lang="pt-BR" dirty="0" err="1"/>
              <a:t>promise</a:t>
            </a:r>
            <a:r>
              <a:rPr lang="pt-BR" dirty="0"/>
              <a:t> (sem acesso público):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state</a:t>
            </a:r>
            <a:r>
              <a:rPr lang="pt-BR" dirty="0"/>
              <a:t> – representa o estado da execução da </a:t>
            </a:r>
            <a:r>
              <a:rPr lang="pt-BR" dirty="0" err="1"/>
              <a:t>promise</a:t>
            </a:r>
            <a:r>
              <a:rPr lang="pt-BR" dirty="0"/>
              <a:t>, inicialmente “</a:t>
            </a:r>
            <a:r>
              <a:rPr lang="pt-BR" dirty="0" err="1"/>
              <a:t>pending</a:t>
            </a:r>
            <a:r>
              <a:rPr lang="pt-BR" dirty="0"/>
              <a:t>”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result</a:t>
            </a:r>
            <a:r>
              <a:rPr lang="pt-BR" dirty="0"/>
              <a:t> – representa o resultado da computação, inicialmente </a:t>
            </a:r>
            <a:r>
              <a:rPr lang="pt-BR" i="1" dirty="0" err="1"/>
              <a:t>undefined</a:t>
            </a:r>
            <a:endParaRPr lang="pt-BR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40873-6E56-4442-8DFA-B63297B8D6A3}"/>
              </a:ext>
            </a:extLst>
          </p:cNvPr>
          <p:cNvSpPr/>
          <p:nvPr/>
        </p:nvSpPr>
        <p:spPr>
          <a:xfrm>
            <a:off x="1493949" y="1957897"/>
            <a:ext cx="94479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promise = new Promise(function(resolve, reject) {</a:t>
            </a:r>
          </a:p>
          <a:p>
            <a:r>
              <a:rPr lang="en-US" dirty="0"/>
              <a:t>  // </a:t>
            </a:r>
            <a:r>
              <a:rPr lang="en-US" dirty="0" err="1"/>
              <a:t>corpo</a:t>
            </a:r>
            <a:r>
              <a:rPr lang="en-US" dirty="0"/>
              <a:t> do executor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141884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E0DC3-EAEE-4077-B1AC-A5BBB4AD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FB33B-0DF9-4469-BD53-FCF8480FF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988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 ação de um objeto </a:t>
            </a:r>
            <a:r>
              <a:rPr lang="pt-BR" dirty="0" err="1"/>
              <a:t>promise</a:t>
            </a:r>
            <a:r>
              <a:rPr lang="pt-BR" dirty="0"/>
              <a:t> pode: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Terminar com sucesso – diz-se que a </a:t>
            </a:r>
            <a:r>
              <a:rPr lang="pt-BR" dirty="0" err="1"/>
              <a:t>promise</a:t>
            </a:r>
            <a:r>
              <a:rPr lang="pt-BR" dirty="0"/>
              <a:t> foi “resolvida” e está no estado “</a:t>
            </a:r>
            <a:r>
              <a:rPr lang="pt-BR" dirty="0" err="1"/>
              <a:t>fulfilled</a:t>
            </a:r>
            <a:r>
              <a:rPr lang="pt-BR" dirty="0"/>
              <a:t>”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pt-BR" dirty="0"/>
              <a:t>Executar a função </a:t>
            </a:r>
            <a:r>
              <a:rPr lang="pt-BR" i="1" dirty="0"/>
              <a:t>resolve(valor)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Terminar com falha – diz-se que a </a:t>
            </a:r>
            <a:r>
              <a:rPr lang="pt-BR" dirty="0" err="1"/>
              <a:t>promise</a:t>
            </a:r>
            <a:r>
              <a:rPr lang="pt-BR" dirty="0"/>
              <a:t> foi “rejeitada” e está no estado “</a:t>
            </a:r>
            <a:r>
              <a:rPr lang="pt-BR" dirty="0" err="1"/>
              <a:t>rejected</a:t>
            </a:r>
            <a:r>
              <a:rPr lang="pt-BR" dirty="0"/>
              <a:t>”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pt-BR" dirty="0"/>
              <a:t>Executar a função </a:t>
            </a:r>
            <a:r>
              <a:rPr lang="pt-BR" i="1" dirty="0" err="1"/>
              <a:t>reject</a:t>
            </a:r>
            <a:r>
              <a:rPr lang="pt-BR" i="1" dirty="0"/>
              <a:t>(erro)</a:t>
            </a:r>
            <a:endParaRPr lang="pt-BR" dirty="0"/>
          </a:p>
        </p:txBody>
      </p:sp>
      <p:pic>
        <p:nvPicPr>
          <p:cNvPr id="3074" name="Picture 2" descr="http://javascript.info/article/promise-basics/promise-resolve-reject@2x.png">
            <a:extLst>
              <a:ext uri="{FF2B5EF4-FFF2-40B4-BE49-F238E27FC236}">
                <a16:creationId xmlns:a16="http://schemas.microsoft.com/office/drawing/2014/main" id="{B58389B2-4349-4907-8C9A-0FBD82D3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6" y="3451277"/>
            <a:ext cx="6896101" cy="33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2415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3821B-6A10-43BF-8EDA-CAE80410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4A2A54-3896-450E-9132-F9691C52C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41DD4C-1A82-4C00-803C-5D90DCAA052D}"/>
              </a:ext>
            </a:extLst>
          </p:cNvPr>
          <p:cNvSpPr/>
          <p:nvPr/>
        </p:nvSpPr>
        <p:spPr>
          <a:xfrm>
            <a:off x="1493949" y="2081995"/>
            <a:ext cx="94479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readFileAsync</a:t>
            </a:r>
            <a:r>
              <a:rPr lang="en-US" dirty="0"/>
              <a:t>(filename: string): </a:t>
            </a:r>
            <a:r>
              <a:rPr lang="en-US" dirty="0">
                <a:solidFill>
                  <a:schemeClr val="accent4"/>
                </a:solidFill>
              </a:rPr>
              <a:t>Promise&lt;any&gt;</a:t>
            </a:r>
            <a:r>
              <a:rPr lang="en-US" dirty="0"/>
              <a:t> {</a:t>
            </a:r>
          </a:p>
          <a:p>
            <a:r>
              <a:rPr lang="en-US" dirty="0"/>
              <a:t>    return new </a:t>
            </a:r>
            <a:r>
              <a:rPr lang="en-US" dirty="0">
                <a:solidFill>
                  <a:schemeClr val="accent4"/>
                </a:solidFill>
              </a:rPr>
              <a:t>Promise</a:t>
            </a:r>
            <a:r>
              <a:rPr lang="en-US" dirty="0"/>
              <a:t>((</a:t>
            </a:r>
            <a:r>
              <a:rPr lang="en-US" dirty="0" err="1"/>
              <a:t>resolve,reject</a:t>
            </a:r>
            <a:r>
              <a:rPr lang="en-US" dirty="0"/>
              <a:t>) =&gt; {</a:t>
            </a:r>
          </a:p>
          <a:p>
            <a:r>
              <a:rPr lang="en-US" dirty="0"/>
              <a:t>        </a:t>
            </a:r>
            <a:r>
              <a:rPr lang="en-US" dirty="0" err="1"/>
              <a:t>fs.readFile</a:t>
            </a:r>
            <a:r>
              <a:rPr lang="en-US" dirty="0"/>
              <a:t>(filename,(</a:t>
            </a:r>
            <a:r>
              <a:rPr lang="en-US" dirty="0" err="1"/>
              <a:t>err,result</a:t>
            </a:r>
            <a:r>
              <a:rPr lang="en-US" dirty="0"/>
              <a:t>) =&gt; {</a:t>
            </a:r>
          </a:p>
          <a:p>
            <a:r>
              <a:rPr lang="en-US" dirty="0"/>
              <a:t>            if (err) </a:t>
            </a:r>
            <a:r>
              <a:rPr lang="en-US" dirty="0">
                <a:solidFill>
                  <a:schemeClr val="accent4"/>
                </a:solidFill>
              </a:rPr>
              <a:t>reject(err)</a:t>
            </a:r>
            <a:r>
              <a:rPr lang="en-US" dirty="0"/>
              <a:t>;</a:t>
            </a:r>
          </a:p>
          <a:p>
            <a:r>
              <a:rPr lang="en-US" dirty="0"/>
              <a:t>            else </a:t>
            </a:r>
            <a:r>
              <a:rPr lang="en-US" dirty="0">
                <a:solidFill>
                  <a:schemeClr val="accent4"/>
                </a:solidFill>
              </a:rPr>
              <a:t>resolve(result)</a:t>
            </a:r>
            <a:r>
              <a:rPr lang="en-US" dirty="0"/>
              <a:t>;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51919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3821B-6A10-43BF-8EDA-CAE80410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4A2A54-3896-450E-9132-F9691C52C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2034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obter o resultado de uma </a:t>
            </a:r>
            <a:r>
              <a:rPr lang="pt-BR" dirty="0" err="1"/>
              <a:t>promise</a:t>
            </a:r>
            <a:r>
              <a:rPr lang="pt-BR" dirty="0"/>
              <a:t>, utiliza-se o método </a:t>
            </a:r>
            <a:r>
              <a:rPr lang="pt-BR" i="1" dirty="0" err="1"/>
              <a:t>then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Esse método registra uma função de </a:t>
            </a:r>
            <a:r>
              <a:rPr lang="pt-BR" i="1" dirty="0" err="1"/>
              <a:t>callback</a:t>
            </a:r>
            <a:r>
              <a:rPr lang="pt-BR" dirty="0"/>
              <a:t> que será chamada quando o objeto </a:t>
            </a:r>
            <a:r>
              <a:rPr lang="pt-BR" dirty="0" err="1"/>
              <a:t>promise</a:t>
            </a:r>
            <a:r>
              <a:rPr lang="pt-BR" dirty="0"/>
              <a:t> produz um resultado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AAD4F-8B83-4029-9AE7-96DEBDA20925}"/>
              </a:ext>
            </a:extLst>
          </p:cNvPr>
          <p:cNvSpPr/>
          <p:nvPr/>
        </p:nvSpPr>
        <p:spPr>
          <a:xfrm>
            <a:off x="1493949" y="2735262"/>
            <a:ext cx="94479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promise.then</a:t>
            </a:r>
            <a:r>
              <a:rPr lang="en-US" dirty="0"/>
              <a:t>(</a:t>
            </a:r>
          </a:p>
          <a:p>
            <a:r>
              <a:rPr lang="en-US" dirty="0"/>
              <a:t>  function(result) { /* </a:t>
            </a:r>
            <a:r>
              <a:rPr lang="en-US" dirty="0" err="1"/>
              <a:t>tratar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com </a:t>
            </a:r>
            <a:r>
              <a:rPr lang="en-US" dirty="0" err="1"/>
              <a:t>sucesso</a:t>
            </a:r>
            <a:r>
              <a:rPr lang="en-US" dirty="0"/>
              <a:t> */ },</a:t>
            </a:r>
          </a:p>
          <a:p>
            <a:r>
              <a:rPr lang="en-US" dirty="0"/>
              <a:t>  function(error) { /* </a:t>
            </a:r>
            <a:r>
              <a:rPr lang="en-US" dirty="0" err="1"/>
              <a:t>tratar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com </a:t>
            </a:r>
            <a:r>
              <a:rPr lang="en-US" dirty="0" err="1"/>
              <a:t>erro</a:t>
            </a:r>
            <a:r>
              <a:rPr lang="en-US" dirty="0"/>
              <a:t> */ }</a:t>
            </a:r>
          </a:p>
          <a:p>
            <a:r>
              <a:rPr lang="en-US" dirty="0"/>
              <a:t>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41DD4C-1A82-4C00-803C-5D90DCAA052D}"/>
              </a:ext>
            </a:extLst>
          </p:cNvPr>
          <p:cNvSpPr/>
          <p:nvPr/>
        </p:nvSpPr>
        <p:spPr>
          <a:xfrm>
            <a:off x="1493837" y="4030662"/>
            <a:ext cx="944794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promise = new Promise(function(resolve, reject) { … });</a:t>
            </a:r>
          </a:p>
          <a:p>
            <a:endParaRPr lang="en-US" dirty="0"/>
          </a:p>
          <a:p>
            <a:r>
              <a:rPr lang="en-US" dirty="0" err="1"/>
              <a:t>promise.then</a:t>
            </a:r>
            <a:r>
              <a:rPr lang="en-US" dirty="0"/>
              <a:t>(</a:t>
            </a:r>
          </a:p>
          <a:p>
            <a:r>
              <a:rPr lang="en-US" dirty="0"/>
              <a:t>  result =&gt; console.log(result),</a:t>
            </a:r>
          </a:p>
          <a:p>
            <a:r>
              <a:rPr lang="en-US" dirty="0"/>
              <a:t>  error =&gt; console.log(error)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promise.then</a:t>
            </a:r>
            <a:r>
              <a:rPr lang="en-US" dirty="0"/>
              <a:t>(</a:t>
            </a:r>
          </a:p>
          <a:p>
            <a:r>
              <a:rPr lang="en-US" dirty="0"/>
              <a:t>  result =&gt;console.log(result)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7976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369-6C82-4664-89C8-711C7BFA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Lançando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D11EC5-E193-4208-B323-7C5FDF853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220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lançar uma exceção dentro de uma função que estamos desenvolvendo: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Lançar a exceção via comando </a:t>
            </a:r>
            <a:r>
              <a:rPr lang="pt-BR" i="1" dirty="0" err="1"/>
              <a:t>throw</a:t>
            </a: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Utilizar objetos </a:t>
            </a:r>
            <a:r>
              <a:rPr lang="pt-BR" i="1" dirty="0" err="1"/>
              <a:t>Error</a:t>
            </a:r>
            <a:r>
              <a:rPr lang="pt-BR" dirty="0"/>
              <a:t> e suas subclasses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pt-BR" dirty="0"/>
              <a:t>Propriedades principais: </a:t>
            </a:r>
            <a:r>
              <a:rPr lang="pt-BR" i="1" dirty="0" err="1"/>
              <a:t>name</a:t>
            </a:r>
            <a:r>
              <a:rPr lang="pt-BR" dirty="0"/>
              <a:t>, </a:t>
            </a:r>
            <a:r>
              <a:rPr lang="pt-BR" i="1" dirty="0" err="1"/>
              <a:t>message</a:t>
            </a:r>
            <a:r>
              <a:rPr lang="pt-BR" dirty="0"/>
              <a:t> e </a:t>
            </a:r>
            <a:r>
              <a:rPr lang="pt-BR" i="1" dirty="0" err="1"/>
              <a:t>stack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84366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5A8-507F-4049-B003-4D210C7B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A7EB04-6381-4F9D-B758-F95CC24E5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573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tratar de uma </a:t>
            </a:r>
            <a:r>
              <a:rPr lang="pt-BR" dirty="0" err="1"/>
              <a:t>promise</a:t>
            </a:r>
            <a:r>
              <a:rPr lang="pt-BR" dirty="0"/>
              <a:t> rejeitada utiliza-se o método </a:t>
            </a:r>
            <a:r>
              <a:rPr lang="pt-BR" i="1" dirty="0"/>
              <a:t>catch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Esse método registra uma função de </a:t>
            </a:r>
            <a:r>
              <a:rPr lang="pt-BR" i="1" dirty="0" err="1"/>
              <a:t>callback</a:t>
            </a:r>
            <a:r>
              <a:rPr lang="pt-BR" dirty="0"/>
              <a:t> que será chamada quando o objeto </a:t>
            </a:r>
            <a:r>
              <a:rPr lang="pt-BR" dirty="0" err="1"/>
              <a:t>promise</a:t>
            </a:r>
            <a:r>
              <a:rPr lang="pt-BR" dirty="0"/>
              <a:t> produz algum tipo de exceção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É apenas um alias para o método </a:t>
            </a:r>
            <a:r>
              <a:rPr lang="pt-BR" i="1" dirty="0" err="1"/>
              <a:t>then</a:t>
            </a:r>
            <a:r>
              <a:rPr lang="pt-BR" i="1" dirty="0"/>
              <a:t>(</a:t>
            </a:r>
            <a:r>
              <a:rPr lang="pt-BR" i="1" dirty="0" err="1"/>
              <a:t>null,callback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2E348-BA20-4483-BBE7-C28C695F6E35}"/>
              </a:ext>
            </a:extLst>
          </p:cNvPr>
          <p:cNvSpPr/>
          <p:nvPr/>
        </p:nvSpPr>
        <p:spPr>
          <a:xfrm>
            <a:off x="1493837" y="3192462"/>
            <a:ext cx="944794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promise = new Promise(function(resolve, reject) { … });</a:t>
            </a:r>
          </a:p>
          <a:p>
            <a:endParaRPr lang="en-US" dirty="0"/>
          </a:p>
          <a:p>
            <a:r>
              <a:rPr lang="en-US" dirty="0" err="1"/>
              <a:t>promise.catch</a:t>
            </a:r>
            <a:r>
              <a:rPr lang="en-US" dirty="0"/>
              <a:t>(</a:t>
            </a:r>
          </a:p>
          <a:p>
            <a:r>
              <a:rPr lang="en-US" dirty="0"/>
              <a:t>  error =&gt;console.log(error)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626461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A664-C55A-4749-B2AE-3C8B6A89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331796-BFA0-46CA-A679-64D8A3A09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098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As </a:t>
            </a:r>
            <a:r>
              <a:rPr lang="pt-BR" dirty="0" err="1"/>
              <a:t>promises</a:t>
            </a:r>
            <a:r>
              <a:rPr lang="pt-BR" dirty="0"/>
              <a:t> podem ser encadeadas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Permite o a </a:t>
            </a:r>
            <a:r>
              <a:rPr lang="pt-BR" dirty="0" err="1"/>
              <a:t>sequencialização</a:t>
            </a:r>
            <a:r>
              <a:rPr lang="pt-BR" dirty="0"/>
              <a:t> de chamadas de funções assíncronas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padrão de codificação é que o </a:t>
            </a:r>
            <a:r>
              <a:rPr lang="pt-BR" i="1" dirty="0" err="1"/>
              <a:t>callback</a:t>
            </a:r>
            <a:r>
              <a:rPr lang="pt-BR" dirty="0"/>
              <a:t> registrado via método </a:t>
            </a:r>
            <a:r>
              <a:rPr lang="pt-BR" i="1" dirty="0" err="1"/>
              <a:t>then</a:t>
            </a:r>
            <a:r>
              <a:rPr lang="pt-BR" dirty="0"/>
              <a:t> produz um resultado que é uma outra </a:t>
            </a:r>
            <a:r>
              <a:rPr lang="pt-BR" dirty="0" err="1"/>
              <a:t>promise</a:t>
            </a:r>
            <a:r>
              <a:rPr lang="pt-BR" dirty="0"/>
              <a:t> passada adiante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A função de </a:t>
            </a:r>
            <a:r>
              <a:rPr lang="pt-BR" i="1" dirty="0" err="1"/>
              <a:t>callback</a:t>
            </a:r>
            <a:r>
              <a:rPr lang="pt-BR" dirty="0"/>
              <a:t> pode retornar uma </a:t>
            </a:r>
            <a:r>
              <a:rPr lang="pt-BR" dirty="0" err="1"/>
              <a:t>promise</a:t>
            </a:r>
            <a:r>
              <a:rPr lang="pt-BR" dirty="0"/>
              <a:t> configurada por ela mesmo ou um valor qualquer (que é automaticamente encapsulado como o resultado uma </a:t>
            </a:r>
            <a:r>
              <a:rPr lang="pt-BR" dirty="0" err="1"/>
              <a:t>promise</a:t>
            </a:r>
            <a:r>
              <a:rPr lang="pt-B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0D80B-B46F-4F7C-81C7-7A51493A1C80}"/>
              </a:ext>
            </a:extLst>
          </p:cNvPr>
          <p:cNvSpPr/>
          <p:nvPr/>
        </p:nvSpPr>
        <p:spPr>
          <a:xfrm>
            <a:off x="1493837" y="3725862"/>
            <a:ext cx="944794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promise = new Promise(function(resolve, reject) { … });</a:t>
            </a:r>
          </a:p>
          <a:p>
            <a:endParaRPr lang="en-US" dirty="0"/>
          </a:p>
          <a:p>
            <a:r>
              <a:rPr lang="en-US" dirty="0"/>
              <a:t>promise</a:t>
            </a:r>
          </a:p>
          <a:p>
            <a:r>
              <a:rPr lang="en-US" dirty="0"/>
              <a:t>.then(</a:t>
            </a:r>
          </a:p>
          <a:p>
            <a:r>
              <a:rPr lang="en-US" dirty="0"/>
              <a:t>  result =&gt;{ console.log(result); return ‘valor’;})</a:t>
            </a:r>
          </a:p>
          <a:p>
            <a:r>
              <a:rPr lang="en-US" dirty="0"/>
              <a:t>.then(</a:t>
            </a:r>
          </a:p>
          <a:p>
            <a:r>
              <a:rPr lang="en-US" dirty="0"/>
              <a:t>  result =&gt; console.log(result)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.catch(</a:t>
            </a:r>
          </a:p>
          <a:p>
            <a:r>
              <a:rPr lang="en-US" dirty="0"/>
              <a:t>  error =&gt; console.log(error)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72586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7D6C-1329-46EB-A124-9EB6B4CD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48F78-0106-4F80-970D-C986E10E8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7761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permite manipular coleções de </a:t>
            </a:r>
            <a:r>
              <a:rPr lang="pt-BR" dirty="0" err="1"/>
              <a:t>promises</a:t>
            </a:r>
            <a:r>
              <a:rPr lang="pt-BR" dirty="0"/>
              <a:t> a fim de implementar diferentes mecanismos de controle de fluxo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Promises.all</a:t>
            </a:r>
            <a:r>
              <a:rPr lang="pt-BR" i="1" dirty="0"/>
              <a:t>(iterável)</a:t>
            </a:r>
            <a:r>
              <a:rPr lang="pt-BR" dirty="0"/>
              <a:t> – retorna uma </a:t>
            </a:r>
            <a:r>
              <a:rPr lang="pt-BR" dirty="0" err="1"/>
              <a:t>promise</a:t>
            </a:r>
            <a:r>
              <a:rPr lang="pt-BR" dirty="0"/>
              <a:t> que espera até que todas as </a:t>
            </a:r>
            <a:r>
              <a:rPr lang="pt-BR" dirty="0" err="1"/>
              <a:t>promises</a:t>
            </a:r>
            <a:r>
              <a:rPr lang="pt-BR" dirty="0"/>
              <a:t> da coleção iterável tenham terminado com sucesso, retornando um </a:t>
            </a:r>
            <a:r>
              <a:rPr lang="pt-BR" dirty="0" err="1"/>
              <a:t>array</a:t>
            </a:r>
            <a:r>
              <a:rPr lang="pt-BR" dirty="0"/>
              <a:t> dos resultados; se uma </a:t>
            </a:r>
            <a:r>
              <a:rPr lang="pt-BR" dirty="0" err="1"/>
              <a:t>promise</a:t>
            </a:r>
            <a:r>
              <a:rPr lang="pt-BR" dirty="0"/>
              <a:t> for rejeitada, rejeita toda a coleção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Promises.race</a:t>
            </a:r>
            <a:r>
              <a:rPr lang="pt-BR" i="1" dirty="0"/>
              <a:t>(iterável)</a:t>
            </a:r>
            <a:r>
              <a:rPr lang="pt-BR" dirty="0"/>
              <a:t> – retorna uma </a:t>
            </a:r>
            <a:r>
              <a:rPr lang="pt-BR" dirty="0" err="1"/>
              <a:t>promise</a:t>
            </a:r>
            <a:r>
              <a:rPr lang="pt-BR" dirty="0"/>
              <a:t> que espera até que uma das </a:t>
            </a:r>
            <a:r>
              <a:rPr lang="pt-BR" dirty="0" err="1"/>
              <a:t>promises</a:t>
            </a:r>
            <a:r>
              <a:rPr lang="pt-BR" dirty="0"/>
              <a:t> da coleção iterável tenha terminado com sucesso, retornando o resultado e ignorando os demais; se uma </a:t>
            </a:r>
            <a:r>
              <a:rPr lang="pt-BR" dirty="0" err="1"/>
              <a:t>promise</a:t>
            </a:r>
            <a:r>
              <a:rPr lang="pt-BR" dirty="0"/>
              <a:t> for rejeitada primeiro, rejeita toda a coleção, ignorando as demais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59319350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A664-C55A-4749-B2AE-3C8B6A89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0D80B-B46F-4F7C-81C7-7A51493A1C80}"/>
              </a:ext>
            </a:extLst>
          </p:cNvPr>
          <p:cNvSpPr/>
          <p:nvPr/>
        </p:nvSpPr>
        <p:spPr>
          <a:xfrm>
            <a:off x="1493949" y="1927601"/>
            <a:ext cx="944794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Promise.all</a:t>
            </a:r>
            <a:r>
              <a:rPr lang="en-US" dirty="0"/>
              <a:t>([</a:t>
            </a:r>
          </a:p>
          <a:p>
            <a:r>
              <a:rPr lang="en-US" dirty="0"/>
              <a:t>    asyncFunc1(),</a:t>
            </a:r>
          </a:p>
          <a:p>
            <a:r>
              <a:rPr lang="en-US" dirty="0"/>
              <a:t>    asyncFunc2(),</a:t>
            </a:r>
          </a:p>
          <a:p>
            <a:r>
              <a:rPr lang="en-US" dirty="0"/>
              <a:t>])</a:t>
            </a:r>
          </a:p>
          <a:p>
            <a:r>
              <a:rPr lang="en-US" dirty="0"/>
              <a:t>.then(([result1, result2]) =&gt; {</a:t>
            </a:r>
          </a:p>
          <a:p>
            <a:r>
              <a:rPr lang="en-US" dirty="0"/>
              <a:t>    ···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.catch(err =&gt; {</a:t>
            </a:r>
          </a:p>
          <a:p>
            <a:r>
              <a:rPr lang="en-US" dirty="0"/>
              <a:t>    //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rejeição</a:t>
            </a:r>
            <a:r>
              <a:rPr lang="en-US" dirty="0"/>
              <a:t> entre as </a:t>
            </a:r>
            <a:r>
              <a:rPr lang="en-US" dirty="0" err="1"/>
              <a:t>funções</a:t>
            </a:r>
            <a:endParaRPr lang="en-US" dirty="0"/>
          </a:p>
          <a:p>
            <a:r>
              <a:rPr lang="en-US" dirty="0"/>
              <a:t>    ···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3735333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49E5-1D18-4DE5-971A-50091C9A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268BC-345F-44F5-B16B-5AA49EE15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8379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Disponível a partir do </a:t>
            </a:r>
            <a:r>
              <a:rPr lang="pt-BR" dirty="0" err="1"/>
              <a:t>ECMAScript</a:t>
            </a:r>
            <a:r>
              <a:rPr lang="pt-BR" dirty="0"/>
              <a:t>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Modelo sintático para facilitar o uso de objetos </a:t>
            </a:r>
            <a:r>
              <a:rPr lang="pt-BR" i="1" dirty="0" err="1"/>
              <a:t>Promise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Palavra-chave </a:t>
            </a:r>
            <a:r>
              <a:rPr lang="pt-BR" i="1" dirty="0" err="1"/>
              <a:t>async</a:t>
            </a:r>
            <a:r>
              <a:rPr lang="pt-BR" dirty="0"/>
              <a:t> marca uma função ou método como sendo assíncrono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Quando uma função assíncrona for chamada, ela automaticamente retorna um objeto </a:t>
            </a:r>
            <a:r>
              <a:rPr lang="pt-BR" i="1" dirty="0" err="1"/>
              <a:t>Promise</a:t>
            </a:r>
            <a:r>
              <a:rPr lang="pt-BR" dirty="0"/>
              <a:t> para retornos de qualquer tipo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Palavra-chave </a:t>
            </a:r>
            <a:r>
              <a:rPr lang="pt-BR" i="1" dirty="0" err="1"/>
              <a:t>await</a:t>
            </a:r>
            <a:r>
              <a:rPr lang="pt-BR" dirty="0"/>
              <a:t> antes de uma expressão que fornece um objeto </a:t>
            </a:r>
            <a:r>
              <a:rPr lang="pt-BR" i="1" dirty="0" err="1"/>
              <a:t>Promise</a:t>
            </a:r>
            <a:r>
              <a:rPr lang="pt-BR" dirty="0"/>
              <a:t> faz com que o código espere até que a </a:t>
            </a:r>
            <a:r>
              <a:rPr lang="pt-BR" dirty="0" err="1"/>
              <a:t>promise</a:t>
            </a:r>
            <a:r>
              <a:rPr lang="pt-BR" dirty="0"/>
              <a:t> seja resolvida (fornecendo o resultado) ou rejeitada (levantando uma </a:t>
            </a:r>
            <a:r>
              <a:rPr lang="pt-BR" dirty="0" err="1"/>
              <a:t>execção</a:t>
            </a:r>
            <a:r>
              <a:rPr lang="pt-BR" dirty="0"/>
              <a:t>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Só pode ser utilizada dentro de funções marcadas com </a:t>
            </a:r>
            <a:r>
              <a:rPr lang="pt-BR" i="1" dirty="0" err="1"/>
              <a:t>async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762C8-D8FD-43CA-8B71-4238F90E490F}"/>
              </a:ext>
            </a:extLst>
          </p:cNvPr>
          <p:cNvSpPr/>
          <p:nvPr/>
        </p:nvSpPr>
        <p:spPr>
          <a:xfrm>
            <a:off x="1493837" y="5249862"/>
            <a:ext cx="944794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async function </a:t>
            </a:r>
            <a:r>
              <a:rPr lang="en-US" dirty="0" err="1"/>
              <a:t>fazAlgo</a:t>
            </a:r>
            <a:r>
              <a:rPr lang="en-US" dirty="0"/>
              <a:t>() {</a:t>
            </a:r>
          </a:p>
          <a:p>
            <a:r>
              <a:rPr lang="en-US" dirty="0"/>
              <a:t>  let promise = new Promise(function(resolve, reject) { … });</a:t>
            </a:r>
          </a:p>
          <a:p>
            <a:r>
              <a:rPr lang="en-US" dirty="0"/>
              <a:t>  let </a:t>
            </a:r>
            <a:r>
              <a:rPr lang="en-US" dirty="0" err="1"/>
              <a:t>resultado</a:t>
            </a:r>
            <a:r>
              <a:rPr lang="en-US" dirty="0"/>
              <a:t> = await promise;</a:t>
            </a:r>
          </a:p>
          <a:p>
            <a:r>
              <a:rPr lang="en-US" dirty="0"/>
              <a:t>  return </a:t>
            </a:r>
            <a:r>
              <a:rPr lang="en-US" dirty="0" err="1"/>
              <a:t>resultado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3800886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49E5-1D18-4DE5-971A-50091C9A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r>
              <a:rPr lang="pt-BR" dirty="0"/>
              <a:t> 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268BC-345F-44F5-B16B-5AA49EE15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 uma </a:t>
            </a:r>
            <a:r>
              <a:rPr lang="pt-BR" i="1" dirty="0" err="1"/>
              <a:t>promise</a:t>
            </a:r>
            <a:r>
              <a:rPr lang="pt-BR" dirty="0"/>
              <a:t> é rejeitada, o </a:t>
            </a:r>
            <a:r>
              <a:rPr lang="pt-BR" i="1" dirty="0" err="1"/>
              <a:t>await</a:t>
            </a:r>
            <a:r>
              <a:rPr lang="pt-BR" dirty="0"/>
              <a:t> gera uma exceção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4981C8-242C-47C0-9D49-A4EC6DDD6B81}"/>
              </a:ext>
            </a:extLst>
          </p:cNvPr>
          <p:cNvSpPr/>
          <p:nvPr/>
        </p:nvSpPr>
        <p:spPr bwMode="auto">
          <a:xfrm>
            <a:off x="1214147" y="2430462"/>
            <a:ext cx="10007546" cy="39900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async function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fazAlgo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try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await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umaFuncaoAssincrona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 catch(err)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if (err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instanceof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SyntaxError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//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tratar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exceção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} else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throw err; //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relançar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exceção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não-tratada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fazAlgo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().catch(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erro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=&gt;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erro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338745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49E5-1D18-4DE5-971A-50091C9A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r>
              <a:rPr lang="pt-BR" dirty="0"/>
              <a:t> 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268BC-345F-44F5-B16B-5AA49EE15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Versão alternativa utilizando em módulo diretamente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4981C8-242C-47C0-9D49-A4EC6DDD6B81}"/>
              </a:ext>
            </a:extLst>
          </p:cNvPr>
          <p:cNvSpPr/>
          <p:nvPr/>
        </p:nvSpPr>
        <p:spPr bwMode="auto">
          <a:xfrm>
            <a:off x="1214147" y="2430462"/>
            <a:ext cx="10007546" cy="2605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try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await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umaFuncaoAssincrona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 catch(err)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console.log(err);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export{}</a:t>
            </a:r>
          </a:p>
        </p:txBody>
      </p:sp>
    </p:spTree>
    <p:extLst>
      <p:ext uri="{BB962C8B-B14F-4D97-AF65-F5344CB8AC3E}">
        <p14:creationId xmlns:p14="http://schemas.microsoft.com/office/powerpoint/2010/main" val="65441275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Lab04_TypeScript_Outros</a:t>
            </a:r>
          </a:p>
        </p:txBody>
      </p:sp>
    </p:spTree>
    <p:extLst>
      <p:ext uri="{BB962C8B-B14F-4D97-AF65-F5344CB8AC3E}">
        <p14:creationId xmlns:p14="http://schemas.microsoft.com/office/powerpoint/2010/main" val="200903165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Web Services REST</a:t>
            </a:r>
          </a:p>
        </p:txBody>
      </p:sp>
    </p:spTree>
    <p:extLst>
      <p:ext uri="{BB962C8B-B14F-4D97-AF65-F5344CB8AC3E}">
        <p14:creationId xmlns:p14="http://schemas.microsoft.com/office/powerpoint/2010/main" val="1955028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Consumindo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7299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Um </a:t>
            </a:r>
            <a:r>
              <a:rPr lang="en-US" dirty="0" err="1"/>
              <a:t>código</a:t>
            </a:r>
            <a:r>
              <a:rPr lang="en-US" dirty="0"/>
              <a:t> TypeScript </a:t>
            </a:r>
            <a:r>
              <a:rPr lang="en-US" dirty="0" err="1"/>
              <a:t>rodando</a:t>
            </a:r>
            <a:r>
              <a:rPr lang="en-US" dirty="0"/>
              <a:t> no </a:t>
            </a:r>
            <a:r>
              <a:rPr lang="en-US" dirty="0" err="1"/>
              <a:t>ambiente</a:t>
            </a:r>
            <a:r>
              <a:rPr lang="en-US" dirty="0"/>
              <a:t> Node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para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REST: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Módulo</a:t>
            </a:r>
            <a:r>
              <a:rPr lang="en-US" dirty="0"/>
              <a:t> http da API </a:t>
            </a:r>
            <a:r>
              <a:rPr lang="en-US" dirty="0" err="1"/>
              <a:t>nativa</a:t>
            </a:r>
            <a:r>
              <a:rPr lang="en-US" dirty="0"/>
              <a:t> do Node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Node-fetch </a:t>
            </a:r>
            <a:r>
              <a:rPr lang="en-US" dirty="0">
                <a:hlinkClick r:id="rId3"/>
              </a:rPr>
              <a:t>https://www.npmjs.com/package/node-fetch</a:t>
            </a:r>
            <a:r>
              <a:rPr lang="en-US" dirty="0"/>
              <a:t>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Axios </a:t>
            </a:r>
            <a:r>
              <a:rPr lang="en-US">
                <a:hlinkClick r:id="rId4"/>
              </a:rPr>
              <a:t>https://axios-http.com/</a:t>
            </a:r>
            <a:r>
              <a:rPr lang="en-US"/>
              <a:t> 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114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8CCD-2EAF-4C12-88F8-CF3E57A0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F9BCB-5912-44A3-9274-29D11A37B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0372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criar novos tipos de exceções, podemos criar subclasses de </a:t>
            </a:r>
            <a:r>
              <a:rPr lang="pt-BR" i="1" dirty="0" err="1"/>
              <a:t>Error</a:t>
            </a:r>
            <a:endParaRPr lang="pt-BR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830ACC-AE94-4077-B2F3-F4BB24064361}"/>
              </a:ext>
            </a:extLst>
          </p:cNvPr>
          <p:cNvSpPr/>
          <p:nvPr/>
        </p:nvSpPr>
        <p:spPr bwMode="auto">
          <a:xfrm>
            <a:off x="1214147" y="2887662"/>
            <a:ext cx="10007546" cy="28820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ValidationError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extends Error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constructor(message)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super(message); //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construtor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superclasse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this.name = "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ValidationError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"; //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alterando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propriedade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padrão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Error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vaiDarErro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throw new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ValidationError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(“Dados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inválidos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!”);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6562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Consumindo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6342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Módulo</a:t>
            </a:r>
            <a:r>
              <a:rPr lang="en-US" dirty="0"/>
              <a:t> node-fetch </a:t>
            </a:r>
            <a:r>
              <a:rPr lang="en-US" dirty="0">
                <a:hlinkClick r:id="rId3"/>
              </a:rPr>
              <a:t>https://www.npmjs.com/package/node-fetch</a:t>
            </a:r>
            <a:r>
              <a:rPr lang="en-US" dirty="0"/>
              <a:t>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Instalação</a:t>
            </a:r>
            <a:r>
              <a:rPr lang="en-US" dirty="0"/>
              <a:t>: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node-fetch</a:t>
            </a:r>
          </a:p>
        </p:txBody>
      </p:sp>
    </p:spTree>
    <p:extLst>
      <p:ext uri="{BB962C8B-B14F-4D97-AF65-F5344CB8AC3E}">
        <p14:creationId xmlns:p14="http://schemas.microsoft.com/office/powerpoint/2010/main" val="74876063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Consumindo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6342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pt-BR" dirty="0">
                <a:hlinkClick r:id="rId3"/>
              </a:rPr>
              <a:t>https://www.npmjs.com/package/axios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Instalação</a:t>
            </a:r>
            <a:r>
              <a:rPr lang="en-US" dirty="0"/>
              <a:t>: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5608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Lab04_TypeScript_Outros</a:t>
            </a:r>
          </a:p>
        </p:txBody>
      </p:sp>
    </p:spTree>
    <p:extLst>
      <p:ext uri="{BB962C8B-B14F-4D97-AF65-F5344CB8AC3E}">
        <p14:creationId xmlns:p14="http://schemas.microsoft.com/office/powerpoint/2010/main" val="195058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369-6C82-4664-89C8-711C7BFA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D11EC5-E193-4208-B323-7C5FDF853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220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Para capturar e tratar exceções, utiliza-se o bloco de comandos </a:t>
            </a:r>
            <a:r>
              <a:rPr lang="pt-BR" i="1" dirty="0" err="1"/>
              <a:t>try</a:t>
            </a:r>
            <a:r>
              <a:rPr lang="pt-BR" i="1" dirty="0"/>
              <a:t>...catch...</a:t>
            </a:r>
            <a:r>
              <a:rPr lang="pt-BR" i="1" dirty="0" err="1"/>
              <a:t>finally</a:t>
            </a: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No bloco </a:t>
            </a:r>
            <a:r>
              <a:rPr lang="pt-BR" i="1" dirty="0" err="1"/>
              <a:t>try</a:t>
            </a:r>
            <a:r>
              <a:rPr lang="pt-BR" dirty="0"/>
              <a:t> estão colocados os comandos que podem provocar o lançamento de uma exceção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As exceções são capturadas no bloco </a:t>
            </a:r>
            <a:r>
              <a:rPr lang="pt-BR" i="1" dirty="0"/>
              <a:t>catch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O bloco </a:t>
            </a:r>
            <a:r>
              <a:rPr lang="pt-BR" i="1" dirty="0" err="1"/>
              <a:t>finally</a:t>
            </a:r>
            <a:r>
              <a:rPr lang="pt-BR" dirty="0"/>
              <a:t> contém código a ser executado, independente da ocorrência de exceções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3796734-F491-46A7-A108-BD876324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7" y="3497262"/>
            <a:ext cx="2905125" cy="30257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 dirty="0">
                <a:latin typeface="Arial Narrow" pitchFamily="34" charset="0"/>
              </a:rPr>
              <a:t>try </a:t>
            </a:r>
          </a:p>
          <a:p>
            <a:r>
              <a:rPr lang="fr-FR" sz="1600" b="1" dirty="0">
                <a:latin typeface="Arial Narrow" pitchFamily="34" charset="0"/>
              </a:rPr>
              <a:t>{    </a:t>
            </a:r>
          </a:p>
          <a:p>
            <a:r>
              <a:rPr lang="fr-FR" sz="1600" b="1" dirty="0">
                <a:latin typeface="Arial Narrow" pitchFamily="34" charset="0"/>
              </a:rPr>
              <a:t>  // código que pode gerar exceção</a:t>
            </a:r>
          </a:p>
          <a:p>
            <a:r>
              <a:rPr lang="fr-FR" sz="1600" b="1" dirty="0">
                <a:latin typeface="Arial Narrow" pitchFamily="34" charset="0"/>
              </a:rPr>
              <a:t>}</a:t>
            </a:r>
          </a:p>
          <a:p>
            <a:r>
              <a:rPr lang="fr-FR" sz="1600" b="1" dirty="0">
                <a:latin typeface="Arial Narrow" pitchFamily="34" charset="0"/>
              </a:rPr>
              <a:t>catch (e) </a:t>
            </a:r>
          </a:p>
          <a:p>
            <a:r>
              <a:rPr lang="fr-FR" sz="1600" b="1" dirty="0">
                <a:latin typeface="Arial Narrow" pitchFamily="34" charset="0"/>
              </a:rPr>
              <a:t>{  </a:t>
            </a:r>
          </a:p>
          <a:p>
            <a:r>
              <a:rPr lang="fr-FR" sz="1600" b="1" dirty="0">
                <a:latin typeface="Arial Narrow" pitchFamily="34" charset="0"/>
              </a:rPr>
              <a:t>  // código que trata exceção</a:t>
            </a:r>
          </a:p>
          <a:p>
            <a:r>
              <a:rPr lang="fr-FR" sz="1600" b="1" dirty="0">
                <a:latin typeface="Arial Narrow" pitchFamily="34" charset="0"/>
              </a:rPr>
              <a:t>}</a:t>
            </a:r>
          </a:p>
          <a:p>
            <a:r>
              <a:rPr lang="fr-FR" sz="1600" b="1" dirty="0">
                <a:latin typeface="Arial Narrow" pitchFamily="34" charset="0"/>
              </a:rPr>
              <a:t>finally   </a:t>
            </a:r>
          </a:p>
          <a:p>
            <a:r>
              <a:rPr lang="fr-FR" sz="1600" b="1" dirty="0">
                <a:latin typeface="Arial Narrow" pitchFamily="34" charset="0"/>
              </a:rPr>
              <a:t>{</a:t>
            </a:r>
          </a:p>
          <a:p>
            <a:r>
              <a:rPr lang="fr-FR" sz="1600" b="1" dirty="0">
                <a:latin typeface="Arial Narrow" pitchFamily="34" charset="0"/>
              </a:rPr>
              <a:t>  // tratamento geral</a:t>
            </a:r>
          </a:p>
          <a:p>
            <a:r>
              <a:rPr lang="fr-FR" sz="1600" b="1" dirty="0"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374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BC3-ED6F-40FB-9E5C-9EE49D1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416E-EA6E-4868-B165-E8C2B096A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2034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Bloco </a:t>
            </a:r>
            <a:r>
              <a:rPr lang="pt-BR" i="1" dirty="0"/>
              <a:t>catch</a:t>
            </a:r>
            <a:r>
              <a:rPr lang="pt-BR" dirty="0"/>
              <a:t> captura todas exceções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Uma técnica é tratar as exceções adequadas ao momento e relançar as demais que não se sabe como tratar no momento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7FC4BC-1D22-491A-B07E-76924FD6DFAD}"/>
              </a:ext>
            </a:extLst>
          </p:cNvPr>
          <p:cNvSpPr/>
          <p:nvPr/>
        </p:nvSpPr>
        <p:spPr bwMode="auto">
          <a:xfrm>
            <a:off x="1214147" y="2963862"/>
            <a:ext cx="10007546" cy="31590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json = {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incorreto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try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pessoa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JSON.parse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(json);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pessoa.nome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 catch(err)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if (err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instanceof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SyntaxError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//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tratar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exceção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 else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throw err; //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relançar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exceção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não-tratada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8127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2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E31E9-5585-4B19-A369-46F86544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64C99-5004-41F0-9B8B-7E39F068E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5738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É extremamente conveniente dividir e organizar código em módulos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Um módulo é um agrupamento de código que provê funcionalidade para outros módulos utilizarem (sua interface) e especifica outros módulos que ele utiliza (suas dependências)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Benefícios: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Facilita a organização e a distribuição de blocos de funções e objetos relacionados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Permite a reutilização de código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Provê um “espaço de nomes” para evitar o compartilhamento de variáveis globais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Diferentes padrões para a implementação de módulos: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CommonJS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Asynchronous</a:t>
            </a:r>
            <a:r>
              <a:rPr lang="pt-BR" i="1" dirty="0"/>
              <a:t> Module </a:t>
            </a:r>
            <a:r>
              <a:rPr lang="pt-BR" i="1" dirty="0" err="1"/>
              <a:t>Definition</a:t>
            </a: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/>
              <a:t>Universal Module </a:t>
            </a:r>
            <a:r>
              <a:rPr lang="pt-BR" i="1" dirty="0" err="1"/>
              <a:t>Definition</a:t>
            </a:r>
            <a:endParaRPr lang="pt-BR" i="1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ECMAScript</a:t>
            </a:r>
            <a:r>
              <a:rPr lang="pt-BR" i="1" dirty="0"/>
              <a:t> Modules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i="1" dirty="0" err="1"/>
              <a:t>etc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233589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1_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0</TotalTime>
  <Words>3011</Words>
  <Application>Microsoft Office PowerPoint</Application>
  <PresentationFormat>Personalizar</PresentationFormat>
  <Paragraphs>434</Paragraphs>
  <Slides>52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Arial Narrow</vt:lpstr>
      <vt:lpstr>Consolas</vt:lpstr>
      <vt:lpstr>Segoe UI</vt:lpstr>
      <vt:lpstr>Segoe UI Light</vt:lpstr>
      <vt:lpstr>Wingdings</vt:lpstr>
      <vt:lpstr>WHITE TEMPLATE</vt:lpstr>
      <vt:lpstr>1_WHITE TEMPLATE</vt:lpstr>
      <vt:lpstr>DBStart</vt:lpstr>
      <vt:lpstr>Exceções</vt:lpstr>
      <vt:lpstr>Exceções</vt:lpstr>
      <vt:lpstr>Lançando Exceções</vt:lpstr>
      <vt:lpstr>Novas Exceções</vt:lpstr>
      <vt:lpstr>Capturando Exceções</vt:lpstr>
      <vt:lpstr>Capturando Exceções</vt:lpstr>
      <vt:lpstr>Módulos</vt:lpstr>
      <vt:lpstr>Módulos</vt:lpstr>
      <vt:lpstr>Módulos - CommonJS</vt:lpstr>
      <vt:lpstr>Módulos - CommonJS</vt:lpstr>
      <vt:lpstr>Módulos - CommonJS</vt:lpstr>
      <vt:lpstr>Módulos - CommonJS</vt:lpstr>
      <vt:lpstr>Módulos - CommonJS</vt:lpstr>
      <vt:lpstr>Módulos - CommonJS</vt:lpstr>
      <vt:lpstr>Módulos – ES</vt:lpstr>
      <vt:lpstr>Módulos – ES</vt:lpstr>
      <vt:lpstr>Módulos – ES</vt:lpstr>
      <vt:lpstr>Módulos – ES</vt:lpstr>
      <vt:lpstr>Módulos – ES</vt:lpstr>
      <vt:lpstr>Módulos – ES</vt:lpstr>
      <vt:lpstr>Módulos – ES</vt:lpstr>
      <vt:lpstr>Laboratório</vt:lpstr>
      <vt:lpstr>Funções Assíncronas</vt:lpstr>
      <vt:lpstr>Funções Assíncronas</vt:lpstr>
      <vt:lpstr>Callbacks</vt:lpstr>
      <vt:lpstr>Callbacks - Exemplo</vt:lpstr>
      <vt:lpstr>Callbacks - Exemplo</vt:lpstr>
      <vt:lpstr>Callbacks - Exemplo</vt:lpstr>
      <vt:lpstr>Callbacks - Exemplo</vt:lpstr>
      <vt:lpstr>Callbacks - Encadeamento</vt:lpstr>
      <vt:lpstr>Callbacks - Encadeamento</vt:lpstr>
      <vt:lpstr>Callbacks - Encadeamento</vt:lpstr>
      <vt:lpstr>Callbacks - Encadeamento</vt:lpstr>
      <vt:lpstr>Promises</vt:lpstr>
      <vt:lpstr>Promises</vt:lpstr>
      <vt:lpstr>Promises</vt:lpstr>
      <vt:lpstr>Promises</vt:lpstr>
      <vt:lpstr>Promises</vt:lpstr>
      <vt:lpstr>Promises</vt:lpstr>
      <vt:lpstr>Promises</vt:lpstr>
      <vt:lpstr>Promises</vt:lpstr>
      <vt:lpstr>Promises</vt:lpstr>
      <vt:lpstr>Async/Await</vt:lpstr>
      <vt:lpstr>Async/Await e Exceções</vt:lpstr>
      <vt:lpstr>Async/Await e Exceções</vt:lpstr>
      <vt:lpstr>Laboratório</vt:lpstr>
      <vt:lpstr>Web Services REST</vt:lpstr>
      <vt:lpstr>Consumindo Serviços REST</vt:lpstr>
      <vt:lpstr>Consumindo Serviços REST</vt:lpstr>
      <vt:lpstr>Consumindo Serviços REST</vt:lpstr>
      <vt:lpstr>Laboratório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2015-08-13T21:28:35Z</dcterms:created>
  <dcterms:modified xsi:type="dcterms:W3CDTF">2023-10-29T22:57:57Z</dcterms:modified>
</cp:coreProperties>
</file>