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207" r:id="rId2"/>
  </p:sldMasterIdLst>
  <p:notesMasterIdLst>
    <p:notesMasterId r:id="rId146"/>
  </p:notesMasterIdLst>
  <p:handoutMasterIdLst>
    <p:handoutMasterId r:id="rId147"/>
  </p:handoutMasterIdLst>
  <p:sldIdLst>
    <p:sldId id="318" r:id="rId3"/>
    <p:sldId id="351" r:id="rId4"/>
    <p:sldId id="352" r:id="rId5"/>
    <p:sldId id="477" r:id="rId6"/>
    <p:sldId id="276" r:id="rId7"/>
    <p:sldId id="286" r:id="rId8"/>
    <p:sldId id="287" r:id="rId9"/>
    <p:sldId id="319" r:id="rId10"/>
    <p:sldId id="321" r:id="rId11"/>
    <p:sldId id="322" r:id="rId12"/>
    <p:sldId id="457" r:id="rId13"/>
    <p:sldId id="459" r:id="rId14"/>
    <p:sldId id="354" r:id="rId15"/>
    <p:sldId id="281" r:id="rId16"/>
    <p:sldId id="290" r:id="rId17"/>
    <p:sldId id="291" r:id="rId18"/>
    <p:sldId id="292" r:id="rId19"/>
    <p:sldId id="293" r:id="rId20"/>
    <p:sldId id="294" r:id="rId21"/>
    <p:sldId id="295" r:id="rId22"/>
    <p:sldId id="296" r:id="rId23"/>
    <p:sldId id="324" r:id="rId24"/>
    <p:sldId id="325" r:id="rId25"/>
    <p:sldId id="326" r:id="rId26"/>
    <p:sldId id="327" r:id="rId27"/>
    <p:sldId id="328" r:id="rId28"/>
    <p:sldId id="329" r:id="rId29"/>
    <p:sldId id="330" r:id="rId30"/>
    <p:sldId id="331" r:id="rId31"/>
    <p:sldId id="332" r:id="rId32"/>
    <p:sldId id="333" r:id="rId33"/>
    <p:sldId id="334" r:id="rId34"/>
    <p:sldId id="282" r:id="rId35"/>
    <p:sldId id="299" r:id="rId36"/>
    <p:sldId id="298" r:id="rId37"/>
    <p:sldId id="300" r:id="rId38"/>
    <p:sldId id="335" r:id="rId39"/>
    <p:sldId id="336" r:id="rId40"/>
    <p:sldId id="337" r:id="rId41"/>
    <p:sldId id="338" r:id="rId42"/>
    <p:sldId id="339" r:id="rId43"/>
    <p:sldId id="340" r:id="rId44"/>
    <p:sldId id="283" r:id="rId45"/>
    <p:sldId id="301" r:id="rId46"/>
    <p:sldId id="302" r:id="rId47"/>
    <p:sldId id="303" r:id="rId48"/>
    <p:sldId id="304" r:id="rId49"/>
    <p:sldId id="305" r:id="rId50"/>
    <p:sldId id="284" r:id="rId51"/>
    <p:sldId id="306" r:id="rId52"/>
    <p:sldId id="307" r:id="rId53"/>
    <p:sldId id="308" r:id="rId54"/>
    <p:sldId id="309" r:id="rId55"/>
    <p:sldId id="285" r:id="rId56"/>
    <p:sldId id="311" r:id="rId57"/>
    <p:sldId id="260" r:id="rId58"/>
    <p:sldId id="312" r:id="rId59"/>
    <p:sldId id="313" r:id="rId60"/>
    <p:sldId id="314" r:id="rId61"/>
    <p:sldId id="315" r:id="rId62"/>
    <p:sldId id="316" r:id="rId63"/>
    <p:sldId id="341" r:id="rId64"/>
    <p:sldId id="342" r:id="rId65"/>
    <p:sldId id="343" r:id="rId66"/>
    <p:sldId id="344" r:id="rId67"/>
    <p:sldId id="345" r:id="rId68"/>
    <p:sldId id="346" r:id="rId69"/>
    <p:sldId id="347" r:id="rId70"/>
    <p:sldId id="348" r:id="rId71"/>
    <p:sldId id="349" r:id="rId72"/>
    <p:sldId id="350" r:id="rId73"/>
    <p:sldId id="356" r:id="rId74"/>
    <p:sldId id="478" r:id="rId75"/>
    <p:sldId id="479" r:id="rId76"/>
    <p:sldId id="317" r:id="rId77"/>
    <p:sldId id="480" r:id="rId78"/>
    <p:sldId id="361" r:id="rId79"/>
    <p:sldId id="362" r:id="rId80"/>
    <p:sldId id="363" r:id="rId81"/>
    <p:sldId id="278" r:id="rId82"/>
    <p:sldId id="364" r:id="rId83"/>
    <p:sldId id="365" r:id="rId84"/>
    <p:sldId id="366" r:id="rId85"/>
    <p:sldId id="367" r:id="rId86"/>
    <p:sldId id="279" r:id="rId87"/>
    <p:sldId id="368" r:id="rId88"/>
    <p:sldId id="369" r:id="rId89"/>
    <p:sldId id="370" r:id="rId90"/>
    <p:sldId id="320" r:id="rId91"/>
    <p:sldId id="371" r:id="rId92"/>
    <p:sldId id="372" r:id="rId93"/>
    <p:sldId id="373" r:id="rId94"/>
    <p:sldId id="310" r:id="rId95"/>
    <p:sldId id="374" r:id="rId96"/>
    <p:sldId id="375" r:id="rId97"/>
    <p:sldId id="376" r:id="rId98"/>
    <p:sldId id="481" r:id="rId99"/>
    <p:sldId id="482" r:id="rId100"/>
    <p:sldId id="483" r:id="rId101"/>
    <p:sldId id="484" r:id="rId102"/>
    <p:sldId id="485" r:id="rId103"/>
    <p:sldId id="486" r:id="rId104"/>
    <p:sldId id="487" r:id="rId105"/>
    <p:sldId id="488" r:id="rId106"/>
    <p:sldId id="489" r:id="rId107"/>
    <p:sldId id="386" r:id="rId108"/>
    <p:sldId id="490" r:id="rId109"/>
    <p:sldId id="491" r:id="rId110"/>
    <p:sldId id="492" r:id="rId111"/>
    <p:sldId id="493" r:id="rId112"/>
    <p:sldId id="494" r:id="rId113"/>
    <p:sldId id="495" r:id="rId114"/>
    <p:sldId id="496" r:id="rId115"/>
    <p:sldId id="497" r:id="rId116"/>
    <p:sldId id="498" r:id="rId117"/>
    <p:sldId id="506" r:id="rId118"/>
    <p:sldId id="507" r:id="rId119"/>
    <p:sldId id="499" r:id="rId120"/>
    <p:sldId id="500" r:id="rId121"/>
    <p:sldId id="398" r:id="rId122"/>
    <p:sldId id="501" r:id="rId123"/>
    <p:sldId id="502" r:id="rId124"/>
    <p:sldId id="503" r:id="rId125"/>
    <p:sldId id="504" r:id="rId126"/>
    <p:sldId id="505" r:id="rId127"/>
    <p:sldId id="405" r:id="rId128"/>
    <p:sldId id="406" r:id="rId129"/>
    <p:sldId id="408" r:id="rId130"/>
    <p:sldId id="409" r:id="rId131"/>
    <p:sldId id="410" r:id="rId132"/>
    <p:sldId id="411" r:id="rId133"/>
    <p:sldId id="412" r:id="rId134"/>
    <p:sldId id="413" r:id="rId135"/>
    <p:sldId id="414" r:id="rId136"/>
    <p:sldId id="415" r:id="rId137"/>
    <p:sldId id="416" r:id="rId138"/>
    <p:sldId id="417" r:id="rId139"/>
    <p:sldId id="418" r:id="rId140"/>
    <p:sldId id="419" r:id="rId141"/>
    <p:sldId id="420" r:id="rId142"/>
    <p:sldId id="421" r:id="rId143"/>
    <p:sldId id="422" r:id="rId144"/>
    <p:sldId id="423" r:id="rId14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D80A"/>
    <a:srgbClr val="FFC20F"/>
    <a:srgbClr val="01AC8F"/>
    <a:srgbClr val="FFC20B"/>
    <a:srgbClr val="D53B01"/>
    <a:srgbClr val="107C10"/>
    <a:srgbClr val="FFFFFF"/>
    <a:srgbClr val="B4009E"/>
    <a:srgbClr val="5C005C"/>
    <a:srgbClr val="004B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25C2F6-5D7B-4A44-97AC-508BA06BEACF}" v="116" dt="2023-10-29T21:43:33.9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04" autoAdjust="0"/>
    <p:restoredTop sz="86070" autoAdjust="0"/>
  </p:normalViewPr>
  <p:slideViewPr>
    <p:cSldViewPr>
      <p:cViewPr varScale="1">
        <p:scale>
          <a:sx n="82" d="100"/>
          <a:sy n="82" d="100"/>
        </p:scale>
        <p:origin x="496" y="17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presProps" Target="presProps.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viewProps" Target="viewProp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theme" Target="theme/theme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microsoft.com/office/2015/10/relationships/revisionInfo" Target="revisionInfo.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C74A41-F7F5-3340-91E7-ABF96FAAEBA9}"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C8DA02C9-3087-2545-994E-2D59AF2BBF6D}">
      <dgm:prSet phldrT="[Text]">
        <dgm:style>
          <a:lnRef idx="2">
            <a:schemeClr val="accent1"/>
          </a:lnRef>
          <a:fillRef idx="1">
            <a:schemeClr val="lt1"/>
          </a:fillRef>
          <a:effectRef idx="0">
            <a:schemeClr val="accent1"/>
          </a:effectRef>
          <a:fontRef idx="minor">
            <a:schemeClr val="dk1"/>
          </a:fontRef>
        </dgm:style>
      </dgm:prSet>
      <dgm:spPr>
        <a:ln/>
      </dgm:spPr>
      <dgm:t>
        <a:bodyPr/>
        <a:lstStyle/>
        <a:p>
          <a:r>
            <a:rPr lang="en-US" dirty="0"/>
            <a:t>document</a:t>
          </a:r>
        </a:p>
      </dgm:t>
    </dgm:pt>
    <dgm:pt modelId="{D7570742-D86E-284D-8656-16699EF14F63}" type="parTrans" cxnId="{B5F38C9E-B3F3-9544-B8DC-351A382C36F8}">
      <dgm:prSet/>
      <dgm:spPr/>
      <dgm:t>
        <a:bodyPr/>
        <a:lstStyle/>
        <a:p>
          <a:endParaRPr lang="en-US"/>
        </a:p>
      </dgm:t>
    </dgm:pt>
    <dgm:pt modelId="{27CEF3F8-642D-C740-843B-56666430B504}" type="sibTrans" cxnId="{B5F38C9E-B3F3-9544-B8DC-351A382C36F8}">
      <dgm:prSet/>
      <dgm:spPr/>
      <dgm:t>
        <a:bodyPr/>
        <a:lstStyle/>
        <a:p>
          <a:endParaRPr lang="en-US"/>
        </a:p>
      </dgm:t>
    </dgm:pt>
    <dgm:pt modelId="{FB32FE84-EA23-994B-BD58-C35536E1DDC8}">
      <dgm:prSet phldrT="[Text]">
        <dgm:style>
          <a:lnRef idx="2">
            <a:schemeClr val="accent1"/>
          </a:lnRef>
          <a:fillRef idx="1">
            <a:schemeClr val="lt1"/>
          </a:fillRef>
          <a:effectRef idx="0">
            <a:schemeClr val="accent1"/>
          </a:effectRef>
          <a:fontRef idx="minor">
            <a:schemeClr val="dk1"/>
          </a:fontRef>
        </dgm:style>
      </dgm:prSet>
      <dgm:spPr>
        <a:ln/>
      </dgm:spPr>
      <dgm:t>
        <a:bodyPr/>
        <a:lstStyle/>
        <a:p>
          <a:r>
            <a:rPr lang="en-US" dirty="0"/>
            <a:t>&lt;html&gt;</a:t>
          </a:r>
        </a:p>
      </dgm:t>
    </dgm:pt>
    <dgm:pt modelId="{F7AA5322-F991-924A-8E15-2EBBDCFF7289}" type="parTrans" cxnId="{6FB864E4-791C-E142-820C-DABC3A141ED2}">
      <dgm:prSet>
        <dgm:style>
          <a:lnRef idx="2">
            <a:schemeClr val="accent1"/>
          </a:lnRef>
          <a:fillRef idx="1">
            <a:schemeClr val="lt1"/>
          </a:fillRef>
          <a:effectRef idx="0">
            <a:schemeClr val="accent1"/>
          </a:effectRef>
          <a:fontRef idx="minor">
            <a:schemeClr val="dk1"/>
          </a:fontRef>
        </dgm:style>
      </dgm:prSet>
      <dgm:spPr>
        <a:ln/>
      </dgm:spPr>
      <dgm:t>
        <a:bodyPr/>
        <a:lstStyle/>
        <a:p>
          <a:endParaRPr lang="en-US"/>
        </a:p>
      </dgm:t>
    </dgm:pt>
    <dgm:pt modelId="{AD03B746-A079-0A48-9000-8090730A67EA}" type="sibTrans" cxnId="{6FB864E4-791C-E142-820C-DABC3A141ED2}">
      <dgm:prSet/>
      <dgm:spPr/>
      <dgm:t>
        <a:bodyPr/>
        <a:lstStyle/>
        <a:p>
          <a:endParaRPr lang="en-US"/>
        </a:p>
      </dgm:t>
    </dgm:pt>
    <dgm:pt modelId="{DBB15651-7D12-7B47-A7DA-277EE5B65263}">
      <dgm:prSet phldrT="[Text]">
        <dgm:style>
          <a:lnRef idx="2">
            <a:schemeClr val="accent1"/>
          </a:lnRef>
          <a:fillRef idx="1">
            <a:schemeClr val="lt1"/>
          </a:fillRef>
          <a:effectRef idx="0">
            <a:schemeClr val="accent1"/>
          </a:effectRef>
          <a:fontRef idx="minor">
            <a:schemeClr val="dk1"/>
          </a:fontRef>
        </dgm:style>
      </dgm:prSet>
      <dgm:spPr>
        <a:ln/>
      </dgm:spPr>
      <dgm:t>
        <a:bodyPr/>
        <a:lstStyle/>
        <a:p>
          <a:r>
            <a:rPr lang="en-US" dirty="0"/>
            <a:t>&lt;head&gt;</a:t>
          </a:r>
        </a:p>
      </dgm:t>
    </dgm:pt>
    <dgm:pt modelId="{9310F5B9-86DD-C543-B65D-83F53519AC81}" type="parTrans" cxnId="{BD25F70D-3B1F-2C49-8667-3359F5D2E4D3}">
      <dgm:prSet>
        <dgm:style>
          <a:lnRef idx="2">
            <a:schemeClr val="accent1"/>
          </a:lnRef>
          <a:fillRef idx="1">
            <a:schemeClr val="lt1"/>
          </a:fillRef>
          <a:effectRef idx="0">
            <a:schemeClr val="accent1"/>
          </a:effectRef>
          <a:fontRef idx="minor">
            <a:schemeClr val="dk1"/>
          </a:fontRef>
        </dgm:style>
      </dgm:prSet>
      <dgm:spPr>
        <a:ln/>
      </dgm:spPr>
      <dgm:t>
        <a:bodyPr/>
        <a:lstStyle/>
        <a:p>
          <a:endParaRPr lang="en-US"/>
        </a:p>
      </dgm:t>
    </dgm:pt>
    <dgm:pt modelId="{786B44F1-57C5-D946-ADB3-0A7D55B73F5C}" type="sibTrans" cxnId="{BD25F70D-3B1F-2C49-8667-3359F5D2E4D3}">
      <dgm:prSet/>
      <dgm:spPr/>
      <dgm:t>
        <a:bodyPr/>
        <a:lstStyle/>
        <a:p>
          <a:endParaRPr lang="en-US"/>
        </a:p>
      </dgm:t>
    </dgm:pt>
    <dgm:pt modelId="{0C17FB34-818E-BD4B-B24F-4086B72C6331}">
      <dgm:prSet phldrT="[Text]">
        <dgm:style>
          <a:lnRef idx="2">
            <a:schemeClr val="accent1"/>
          </a:lnRef>
          <a:fillRef idx="1">
            <a:schemeClr val="lt1"/>
          </a:fillRef>
          <a:effectRef idx="0">
            <a:schemeClr val="accent1"/>
          </a:effectRef>
          <a:fontRef idx="minor">
            <a:schemeClr val="dk1"/>
          </a:fontRef>
        </dgm:style>
      </dgm:prSet>
      <dgm:spPr>
        <a:ln/>
      </dgm:spPr>
      <dgm:t>
        <a:bodyPr/>
        <a:lstStyle/>
        <a:p>
          <a:r>
            <a:rPr lang="en-US" dirty="0"/>
            <a:t>&lt;title&gt;</a:t>
          </a:r>
        </a:p>
      </dgm:t>
    </dgm:pt>
    <dgm:pt modelId="{241FEE40-41FC-7F49-B347-04EF888C0654}" type="parTrans" cxnId="{3B4EA259-F1C3-F54B-BFF0-9376A2F355E8}">
      <dgm:prSet>
        <dgm:style>
          <a:lnRef idx="2">
            <a:schemeClr val="accent1"/>
          </a:lnRef>
          <a:fillRef idx="1">
            <a:schemeClr val="lt1"/>
          </a:fillRef>
          <a:effectRef idx="0">
            <a:schemeClr val="accent1"/>
          </a:effectRef>
          <a:fontRef idx="minor">
            <a:schemeClr val="dk1"/>
          </a:fontRef>
        </dgm:style>
      </dgm:prSet>
      <dgm:spPr>
        <a:ln/>
      </dgm:spPr>
      <dgm:t>
        <a:bodyPr/>
        <a:lstStyle/>
        <a:p>
          <a:endParaRPr lang="en-US"/>
        </a:p>
      </dgm:t>
    </dgm:pt>
    <dgm:pt modelId="{1D155237-B14C-0043-B2F2-2D81D3C0F99B}" type="sibTrans" cxnId="{3B4EA259-F1C3-F54B-BFF0-9376A2F355E8}">
      <dgm:prSet/>
      <dgm:spPr/>
      <dgm:t>
        <a:bodyPr/>
        <a:lstStyle/>
        <a:p>
          <a:endParaRPr lang="en-US"/>
        </a:p>
      </dgm:t>
    </dgm:pt>
    <dgm:pt modelId="{E3CBE68A-9145-8243-A049-E174F594A7D0}">
      <dgm:prSet>
        <dgm:style>
          <a:lnRef idx="2">
            <a:schemeClr val="accent1"/>
          </a:lnRef>
          <a:fillRef idx="1">
            <a:schemeClr val="lt1"/>
          </a:fillRef>
          <a:effectRef idx="0">
            <a:schemeClr val="accent1"/>
          </a:effectRef>
          <a:fontRef idx="minor">
            <a:schemeClr val="dk1"/>
          </a:fontRef>
        </dgm:style>
      </dgm:prSet>
      <dgm:spPr>
        <a:ln/>
      </dgm:spPr>
      <dgm:t>
        <a:bodyPr/>
        <a:lstStyle/>
        <a:p>
          <a:r>
            <a:rPr lang="en-US" dirty="0"/>
            <a:t>&lt;body&gt;</a:t>
          </a:r>
        </a:p>
      </dgm:t>
    </dgm:pt>
    <dgm:pt modelId="{FC768176-1AE2-F549-ADB3-D6E44A013D00}" type="parTrans" cxnId="{FF367EFC-B6AE-514F-870D-1603325E1567}">
      <dgm:prSet>
        <dgm:style>
          <a:lnRef idx="2">
            <a:schemeClr val="accent1"/>
          </a:lnRef>
          <a:fillRef idx="1">
            <a:schemeClr val="lt1"/>
          </a:fillRef>
          <a:effectRef idx="0">
            <a:schemeClr val="accent1"/>
          </a:effectRef>
          <a:fontRef idx="minor">
            <a:schemeClr val="dk1"/>
          </a:fontRef>
        </dgm:style>
      </dgm:prSet>
      <dgm:spPr>
        <a:ln/>
      </dgm:spPr>
      <dgm:t>
        <a:bodyPr/>
        <a:lstStyle/>
        <a:p>
          <a:endParaRPr lang="en-US"/>
        </a:p>
      </dgm:t>
    </dgm:pt>
    <dgm:pt modelId="{8EEE9F56-BCAF-8343-B53F-8015A5A828CA}" type="sibTrans" cxnId="{FF367EFC-B6AE-514F-870D-1603325E1567}">
      <dgm:prSet/>
      <dgm:spPr/>
      <dgm:t>
        <a:bodyPr/>
        <a:lstStyle/>
        <a:p>
          <a:endParaRPr lang="en-US"/>
        </a:p>
      </dgm:t>
    </dgm:pt>
    <dgm:pt modelId="{F8112494-AADE-8A48-90AA-0C4030B6068D}">
      <dgm:prSet>
        <dgm:style>
          <a:lnRef idx="2">
            <a:schemeClr val="accent1"/>
          </a:lnRef>
          <a:fillRef idx="1">
            <a:schemeClr val="lt1"/>
          </a:fillRef>
          <a:effectRef idx="0">
            <a:schemeClr val="accent1"/>
          </a:effectRef>
          <a:fontRef idx="minor">
            <a:schemeClr val="dk1"/>
          </a:fontRef>
        </dgm:style>
      </dgm:prSet>
      <dgm:spPr>
        <a:ln/>
      </dgm:spPr>
      <dgm:t>
        <a:bodyPr/>
        <a:lstStyle/>
        <a:p>
          <a:r>
            <a:rPr lang="en-US" dirty="0"/>
            <a:t>&lt;div&gt;</a:t>
          </a:r>
        </a:p>
      </dgm:t>
    </dgm:pt>
    <dgm:pt modelId="{DCCBDECC-F116-C14B-94DF-E4B95BB7E387}" type="parTrans" cxnId="{E9399E46-3F30-FC49-B01F-209DC65CB651}">
      <dgm:prSet>
        <dgm:style>
          <a:lnRef idx="2">
            <a:schemeClr val="accent1"/>
          </a:lnRef>
          <a:fillRef idx="1">
            <a:schemeClr val="lt1"/>
          </a:fillRef>
          <a:effectRef idx="0">
            <a:schemeClr val="accent1"/>
          </a:effectRef>
          <a:fontRef idx="minor">
            <a:schemeClr val="dk1"/>
          </a:fontRef>
        </dgm:style>
      </dgm:prSet>
      <dgm:spPr>
        <a:ln/>
      </dgm:spPr>
      <dgm:t>
        <a:bodyPr/>
        <a:lstStyle/>
        <a:p>
          <a:endParaRPr lang="en-US"/>
        </a:p>
      </dgm:t>
    </dgm:pt>
    <dgm:pt modelId="{71ED49A6-B0FD-B745-A62E-B2FB3DE6C26E}" type="sibTrans" cxnId="{E9399E46-3F30-FC49-B01F-209DC65CB651}">
      <dgm:prSet/>
      <dgm:spPr/>
      <dgm:t>
        <a:bodyPr/>
        <a:lstStyle/>
        <a:p>
          <a:endParaRPr lang="en-US"/>
        </a:p>
      </dgm:t>
    </dgm:pt>
    <dgm:pt modelId="{29934D41-6F72-7F47-A327-26F91532E3A5}">
      <dgm:prSet>
        <dgm:style>
          <a:lnRef idx="2">
            <a:schemeClr val="accent1"/>
          </a:lnRef>
          <a:fillRef idx="1">
            <a:schemeClr val="lt1"/>
          </a:fillRef>
          <a:effectRef idx="0">
            <a:schemeClr val="accent1"/>
          </a:effectRef>
          <a:fontRef idx="minor">
            <a:schemeClr val="dk1"/>
          </a:fontRef>
        </dgm:style>
      </dgm:prSet>
      <dgm:spPr>
        <a:ln/>
      </dgm:spPr>
      <dgm:t>
        <a:bodyPr/>
        <a:lstStyle/>
        <a:p>
          <a:r>
            <a:rPr lang="en-US" dirty="0"/>
            <a:t>&lt;p&gt;</a:t>
          </a:r>
        </a:p>
      </dgm:t>
    </dgm:pt>
    <dgm:pt modelId="{E664E7EB-F6B7-B54B-8A47-C89CE85D69E6}" type="parTrans" cxnId="{93FE6C1C-2C69-C347-9720-60CC658C23B0}">
      <dgm:prSet>
        <dgm:style>
          <a:lnRef idx="2">
            <a:schemeClr val="accent1"/>
          </a:lnRef>
          <a:fillRef idx="1">
            <a:schemeClr val="lt1"/>
          </a:fillRef>
          <a:effectRef idx="0">
            <a:schemeClr val="accent1"/>
          </a:effectRef>
          <a:fontRef idx="minor">
            <a:schemeClr val="dk1"/>
          </a:fontRef>
        </dgm:style>
      </dgm:prSet>
      <dgm:spPr>
        <a:ln/>
      </dgm:spPr>
      <dgm:t>
        <a:bodyPr/>
        <a:lstStyle/>
        <a:p>
          <a:endParaRPr lang="en-US"/>
        </a:p>
      </dgm:t>
    </dgm:pt>
    <dgm:pt modelId="{007F2DA5-86A6-8F41-B08A-699B2718ADF2}" type="sibTrans" cxnId="{93FE6C1C-2C69-C347-9720-60CC658C23B0}">
      <dgm:prSet/>
      <dgm:spPr/>
      <dgm:t>
        <a:bodyPr/>
        <a:lstStyle/>
        <a:p>
          <a:endParaRPr lang="en-US"/>
        </a:p>
      </dgm:t>
    </dgm:pt>
    <dgm:pt modelId="{828A5FCD-E0A3-A449-8AB7-3D97E7043EAA}">
      <dgm:prSet>
        <dgm:style>
          <a:lnRef idx="2">
            <a:schemeClr val="accent1"/>
          </a:lnRef>
          <a:fillRef idx="1">
            <a:schemeClr val="lt1"/>
          </a:fillRef>
          <a:effectRef idx="0">
            <a:schemeClr val="accent1"/>
          </a:effectRef>
          <a:fontRef idx="minor">
            <a:schemeClr val="dk1"/>
          </a:fontRef>
        </dgm:style>
      </dgm:prSet>
      <dgm:spPr>
        <a:ln/>
      </dgm:spPr>
      <dgm:t>
        <a:bodyPr/>
        <a:lstStyle/>
        <a:p>
          <a:r>
            <a:rPr lang="en-US" dirty="0"/>
            <a:t>text&gt;</a:t>
          </a:r>
        </a:p>
      </dgm:t>
    </dgm:pt>
    <dgm:pt modelId="{02404CA0-1135-4F44-B71B-B86B4A30AF2E}" type="parTrans" cxnId="{503C9B48-6D96-9343-BF16-FBF3728AC1F0}">
      <dgm:prSet>
        <dgm:style>
          <a:lnRef idx="2">
            <a:schemeClr val="accent1"/>
          </a:lnRef>
          <a:fillRef idx="1">
            <a:schemeClr val="lt1"/>
          </a:fillRef>
          <a:effectRef idx="0">
            <a:schemeClr val="accent1"/>
          </a:effectRef>
          <a:fontRef idx="minor">
            <a:schemeClr val="dk1"/>
          </a:fontRef>
        </dgm:style>
      </dgm:prSet>
      <dgm:spPr>
        <a:ln/>
      </dgm:spPr>
      <dgm:t>
        <a:bodyPr/>
        <a:lstStyle/>
        <a:p>
          <a:endParaRPr lang="en-US"/>
        </a:p>
      </dgm:t>
    </dgm:pt>
    <dgm:pt modelId="{8ED5AFCD-5FEA-FE4D-AE1A-3E4655C5F7D7}" type="sibTrans" cxnId="{503C9B48-6D96-9343-BF16-FBF3728AC1F0}">
      <dgm:prSet/>
      <dgm:spPr/>
      <dgm:t>
        <a:bodyPr/>
        <a:lstStyle/>
        <a:p>
          <a:endParaRPr lang="en-US"/>
        </a:p>
      </dgm:t>
    </dgm:pt>
    <dgm:pt modelId="{0A8D153E-73D9-B84E-B6B9-9B6AB53A7CC7}">
      <dgm:prSet>
        <dgm:style>
          <a:lnRef idx="2">
            <a:schemeClr val="accent1"/>
          </a:lnRef>
          <a:fillRef idx="1">
            <a:schemeClr val="lt1"/>
          </a:fillRef>
          <a:effectRef idx="0">
            <a:schemeClr val="accent1"/>
          </a:effectRef>
          <a:fontRef idx="minor">
            <a:schemeClr val="dk1"/>
          </a:fontRef>
        </dgm:style>
      </dgm:prSet>
      <dgm:spPr>
        <a:ln/>
      </dgm:spPr>
      <dgm:t>
        <a:bodyPr/>
        <a:lstStyle/>
        <a:p>
          <a:r>
            <a:rPr lang="en-US" dirty="0"/>
            <a:t>attribute</a:t>
          </a:r>
        </a:p>
      </dgm:t>
    </dgm:pt>
    <dgm:pt modelId="{50B32BFF-93C8-EA4A-8B35-30C06729DB87}" type="parTrans" cxnId="{BC431D52-A7BC-EC4E-A020-57A040ED8B2A}">
      <dgm:prSet>
        <dgm:style>
          <a:lnRef idx="2">
            <a:schemeClr val="accent1"/>
          </a:lnRef>
          <a:fillRef idx="1">
            <a:schemeClr val="lt1"/>
          </a:fillRef>
          <a:effectRef idx="0">
            <a:schemeClr val="accent1"/>
          </a:effectRef>
          <a:fontRef idx="minor">
            <a:schemeClr val="dk1"/>
          </a:fontRef>
        </dgm:style>
      </dgm:prSet>
      <dgm:spPr>
        <a:ln/>
      </dgm:spPr>
      <dgm:t>
        <a:bodyPr/>
        <a:lstStyle/>
        <a:p>
          <a:endParaRPr lang="en-US"/>
        </a:p>
      </dgm:t>
    </dgm:pt>
    <dgm:pt modelId="{5EC4EBEA-2F0A-4145-933D-C6229CD4DB6A}" type="sibTrans" cxnId="{BC431D52-A7BC-EC4E-A020-57A040ED8B2A}">
      <dgm:prSet/>
      <dgm:spPr/>
      <dgm:t>
        <a:bodyPr/>
        <a:lstStyle/>
        <a:p>
          <a:endParaRPr lang="en-US"/>
        </a:p>
      </dgm:t>
    </dgm:pt>
    <dgm:pt modelId="{9276EECE-E369-6145-A4C5-C797EE23082B}" type="pres">
      <dgm:prSet presAssocID="{48C74A41-F7F5-3340-91E7-ABF96FAAEBA9}" presName="hierChild1" presStyleCnt="0">
        <dgm:presLayoutVars>
          <dgm:chPref val="1"/>
          <dgm:dir/>
          <dgm:animOne val="branch"/>
          <dgm:animLvl val="lvl"/>
          <dgm:resizeHandles/>
        </dgm:presLayoutVars>
      </dgm:prSet>
      <dgm:spPr/>
    </dgm:pt>
    <dgm:pt modelId="{D709FA16-A0E9-664D-9404-BAF9B116DAA6}" type="pres">
      <dgm:prSet presAssocID="{C8DA02C9-3087-2545-994E-2D59AF2BBF6D}" presName="hierRoot1" presStyleCnt="0"/>
      <dgm:spPr/>
    </dgm:pt>
    <dgm:pt modelId="{766FAFF0-D951-D94A-85BD-3C42FF2E5FB2}" type="pres">
      <dgm:prSet presAssocID="{C8DA02C9-3087-2545-994E-2D59AF2BBF6D}" presName="composite" presStyleCnt="0"/>
      <dgm:spPr/>
    </dgm:pt>
    <dgm:pt modelId="{A3ED93A2-20C6-3643-A83A-9FD9DFDD2AC5}" type="pres">
      <dgm:prSet presAssocID="{C8DA02C9-3087-2545-994E-2D59AF2BBF6D}" presName="background" presStyleLbl="node0" presStyleIdx="0" presStyleCnt="1">
        <dgm:style>
          <a:lnRef idx="2">
            <a:schemeClr val="accent1"/>
          </a:lnRef>
          <a:fillRef idx="1">
            <a:schemeClr val="lt1"/>
          </a:fillRef>
          <a:effectRef idx="0">
            <a:schemeClr val="accent1"/>
          </a:effectRef>
          <a:fontRef idx="minor">
            <a:schemeClr val="dk1"/>
          </a:fontRef>
        </dgm:style>
      </dgm:prSet>
      <dgm:spPr>
        <a:ln/>
      </dgm:spPr>
    </dgm:pt>
    <dgm:pt modelId="{9B92CE7F-E4A7-9746-ACC9-DA2C7145071C}" type="pres">
      <dgm:prSet presAssocID="{C8DA02C9-3087-2545-994E-2D59AF2BBF6D}" presName="text" presStyleLbl="fgAcc0" presStyleIdx="0" presStyleCnt="1">
        <dgm:presLayoutVars>
          <dgm:chPref val="3"/>
        </dgm:presLayoutVars>
      </dgm:prSet>
      <dgm:spPr/>
    </dgm:pt>
    <dgm:pt modelId="{C5A88FA5-DF61-CA40-A3FB-FB5B2F2CDA5F}" type="pres">
      <dgm:prSet presAssocID="{C8DA02C9-3087-2545-994E-2D59AF2BBF6D}" presName="hierChild2" presStyleCnt="0"/>
      <dgm:spPr/>
    </dgm:pt>
    <dgm:pt modelId="{1DFAAE20-2A57-4F4E-B775-A5B9FE347591}" type="pres">
      <dgm:prSet presAssocID="{F7AA5322-F991-924A-8E15-2EBBDCFF7289}" presName="Name10" presStyleLbl="parChTrans1D2" presStyleIdx="0" presStyleCnt="1"/>
      <dgm:spPr/>
    </dgm:pt>
    <dgm:pt modelId="{02DDE96D-5875-9244-8C01-8BC85D917941}" type="pres">
      <dgm:prSet presAssocID="{FB32FE84-EA23-994B-BD58-C35536E1DDC8}" presName="hierRoot2" presStyleCnt="0"/>
      <dgm:spPr/>
    </dgm:pt>
    <dgm:pt modelId="{67EAF6A6-D006-E94B-B474-05F000DA2CCF}" type="pres">
      <dgm:prSet presAssocID="{FB32FE84-EA23-994B-BD58-C35536E1DDC8}" presName="composite2" presStyleCnt="0"/>
      <dgm:spPr/>
    </dgm:pt>
    <dgm:pt modelId="{88BD1E72-EA33-DC42-99AB-90F73151AE8D}" type="pres">
      <dgm:prSet presAssocID="{FB32FE84-EA23-994B-BD58-C35536E1DDC8}" presName="background2" presStyleLbl="node2" presStyleIdx="0" presStyleCnt="1">
        <dgm:style>
          <a:lnRef idx="2">
            <a:schemeClr val="accent1"/>
          </a:lnRef>
          <a:fillRef idx="1">
            <a:schemeClr val="lt1"/>
          </a:fillRef>
          <a:effectRef idx="0">
            <a:schemeClr val="accent1"/>
          </a:effectRef>
          <a:fontRef idx="minor">
            <a:schemeClr val="dk1"/>
          </a:fontRef>
        </dgm:style>
      </dgm:prSet>
      <dgm:spPr>
        <a:ln/>
      </dgm:spPr>
    </dgm:pt>
    <dgm:pt modelId="{BE6E2FB3-A4A4-3C45-807A-55D18F499C3C}" type="pres">
      <dgm:prSet presAssocID="{FB32FE84-EA23-994B-BD58-C35536E1DDC8}" presName="text2" presStyleLbl="fgAcc2" presStyleIdx="0" presStyleCnt="1">
        <dgm:presLayoutVars>
          <dgm:chPref val="3"/>
        </dgm:presLayoutVars>
      </dgm:prSet>
      <dgm:spPr/>
    </dgm:pt>
    <dgm:pt modelId="{F7698BD6-BCAF-A44F-8A4B-7EED3A3C2B94}" type="pres">
      <dgm:prSet presAssocID="{FB32FE84-EA23-994B-BD58-C35536E1DDC8}" presName="hierChild3" presStyleCnt="0"/>
      <dgm:spPr/>
    </dgm:pt>
    <dgm:pt modelId="{FB55194F-CDDD-EF46-A078-6BEEA9F3F88C}" type="pres">
      <dgm:prSet presAssocID="{9310F5B9-86DD-C543-B65D-83F53519AC81}" presName="Name17" presStyleLbl="parChTrans1D3" presStyleIdx="0" presStyleCnt="2"/>
      <dgm:spPr/>
    </dgm:pt>
    <dgm:pt modelId="{CE4C1043-FB02-8E4D-B590-194D066040D1}" type="pres">
      <dgm:prSet presAssocID="{DBB15651-7D12-7B47-A7DA-277EE5B65263}" presName="hierRoot3" presStyleCnt="0"/>
      <dgm:spPr/>
    </dgm:pt>
    <dgm:pt modelId="{5B09ABA8-FACE-F143-A714-401A441A1F45}" type="pres">
      <dgm:prSet presAssocID="{DBB15651-7D12-7B47-A7DA-277EE5B65263}" presName="composite3" presStyleCnt="0"/>
      <dgm:spPr/>
    </dgm:pt>
    <dgm:pt modelId="{8CE2A57D-9BC3-9F41-A0DE-EB02A902BDCC}" type="pres">
      <dgm:prSet presAssocID="{DBB15651-7D12-7B47-A7DA-277EE5B65263}" presName="background3" presStyleLbl="node3" presStyleIdx="0" presStyleCnt="2">
        <dgm:style>
          <a:lnRef idx="2">
            <a:schemeClr val="accent1"/>
          </a:lnRef>
          <a:fillRef idx="1">
            <a:schemeClr val="lt1"/>
          </a:fillRef>
          <a:effectRef idx="0">
            <a:schemeClr val="accent1"/>
          </a:effectRef>
          <a:fontRef idx="minor">
            <a:schemeClr val="dk1"/>
          </a:fontRef>
        </dgm:style>
      </dgm:prSet>
      <dgm:spPr>
        <a:ln/>
      </dgm:spPr>
    </dgm:pt>
    <dgm:pt modelId="{C92225F2-96FF-8649-A0CC-FD1154CDF832}" type="pres">
      <dgm:prSet presAssocID="{DBB15651-7D12-7B47-A7DA-277EE5B65263}" presName="text3" presStyleLbl="fgAcc3" presStyleIdx="0" presStyleCnt="2">
        <dgm:presLayoutVars>
          <dgm:chPref val="3"/>
        </dgm:presLayoutVars>
      </dgm:prSet>
      <dgm:spPr/>
    </dgm:pt>
    <dgm:pt modelId="{58582546-6E97-1D47-9A55-CDCB10C303ED}" type="pres">
      <dgm:prSet presAssocID="{DBB15651-7D12-7B47-A7DA-277EE5B65263}" presName="hierChild4" presStyleCnt="0"/>
      <dgm:spPr/>
    </dgm:pt>
    <dgm:pt modelId="{08F9AB95-F79A-3A47-BFB5-8EC160124821}" type="pres">
      <dgm:prSet presAssocID="{241FEE40-41FC-7F49-B347-04EF888C0654}" presName="Name23" presStyleLbl="parChTrans1D4" presStyleIdx="0" presStyleCnt="5"/>
      <dgm:spPr/>
    </dgm:pt>
    <dgm:pt modelId="{A1AB3918-FED6-F34E-9795-0560F5573819}" type="pres">
      <dgm:prSet presAssocID="{0C17FB34-818E-BD4B-B24F-4086B72C6331}" presName="hierRoot4" presStyleCnt="0"/>
      <dgm:spPr/>
    </dgm:pt>
    <dgm:pt modelId="{ABC9613A-4EDC-8B48-A352-5897F1E8BFF0}" type="pres">
      <dgm:prSet presAssocID="{0C17FB34-818E-BD4B-B24F-4086B72C6331}" presName="composite4" presStyleCnt="0"/>
      <dgm:spPr/>
    </dgm:pt>
    <dgm:pt modelId="{78299A32-83F7-564C-9768-AE591DFBD390}" type="pres">
      <dgm:prSet presAssocID="{0C17FB34-818E-BD4B-B24F-4086B72C6331}" presName="background4" presStyleLbl="node4" presStyleIdx="0" presStyleCnt="5">
        <dgm:style>
          <a:lnRef idx="2">
            <a:schemeClr val="accent1"/>
          </a:lnRef>
          <a:fillRef idx="1">
            <a:schemeClr val="lt1"/>
          </a:fillRef>
          <a:effectRef idx="0">
            <a:schemeClr val="accent1"/>
          </a:effectRef>
          <a:fontRef idx="minor">
            <a:schemeClr val="dk1"/>
          </a:fontRef>
        </dgm:style>
      </dgm:prSet>
      <dgm:spPr>
        <a:ln/>
      </dgm:spPr>
    </dgm:pt>
    <dgm:pt modelId="{EA3EF67A-CEB8-D348-841D-0BAA52CD9DD6}" type="pres">
      <dgm:prSet presAssocID="{0C17FB34-818E-BD4B-B24F-4086B72C6331}" presName="text4" presStyleLbl="fgAcc4" presStyleIdx="0" presStyleCnt="5">
        <dgm:presLayoutVars>
          <dgm:chPref val="3"/>
        </dgm:presLayoutVars>
      </dgm:prSet>
      <dgm:spPr/>
    </dgm:pt>
    <dgm:pt modelId="{DAA5557D-D031-3844-806A-BD812B403767}" type="pres">
      <dgm:prSet presAssocID="{0C17FB34-818E-BD4B-B24F-4086B72C6331}" presName="hierChild5" presStyleCnt="0"/>
      <dgm:spPr/>
    </dgm:pt>
    <dgm:pt modelId="{2E40F0CE-AF67-DC4C-B792-C2F7B1BCD177}" type="pres">
      <dgm:prSet presAssocID="{FC768176-1AE2-F549-ADB3-D6E44A013D00}" presName="Name17" presStyleLbl="parChTrans1D3" presStyleIdx="1" presStyleCnt="2"/>
      <dgm:spPr/>
    </dgm:pt>
    <dgm:pt modelId="{89034874-9067-E14D-BEBD-C5CEE6B2A552}" type="pres">
      <dgm:prSet presAssocID="{E3CBE68A-9145-8243-A049-E174F594A7D0}" presName="hierRoot3" presStyleCnt="0"/>
      <dgm:spPr/>
    </dgm:pt>
    <dgm:pt modelId="{83313607-83EC-734E-8AAE-49D4467C6528}" type="pres">
      <dgm:prSet presAssocID="{E3CBE68A-9145-8243-A049-E174F594A7D0}" presName="composite3" presStyleCnt="0"/>
      <dgm:spPr/>
    </dgm:pt>
    <dgm:pt modelId="{099D7AE7-D839-094E-8729-796843F32817}" type="pres">
      <dgm:prSet presAssocID="{E3CBE68A-9145-8243-A049-E174F594A7D0}" presName="background3" presStyleLbl="node3" presStyleIdx="1" presStyleCnt="2">
        <dgm:style>
          <a:lnRef idx="2">
            <a:schemeClr val="accent1"/>
          </a:lnRef>
          <a:fillRef idx="1">
            <a:schemeClr val="lt1"/>
          </a:fillRef>
          <a:effectRef idx="0">
            <a:schemeClr val="accent1"/>
          </a:effectRef>
          <a:fontRef idx="minor">
            <a:schemeClr val="dk1"/>
          </a:fontRef>
        </dgm:style>
      </dgm:prSet>
      <dgm:spPr>
        <a:ln/>
      </dgm:spPr>
    </dgm:pt>
    <dgm:pt modelId="{D0F30D3C-1354-5842-B041-279F382212D5}" type="pres">
      <dgm:prSet presAssocID="{E3CBE68A-9145-8243-A049-E174F594A7D0}" presName="text3" presStyleLbl="fgAcc3" presStyleIdx="1" presStyleCnt="2">
        <dgm:presLayoutVars>
          <dgm:chPref val="3"/>
        </dgm:presLayoutVars>
      </dgm:prSet>
      <dgm:spPr/>
    </dgm:pt>
    <dgm:pt modelId="{D69F825E-70E7-AB4E-8085-8790EBD36BB8}" type="pres">
      <dgm:prSet presAssocID="{E3CBE68A-9145-8243-A049-E174F594A7D0}" presName="hierChild4" presStyleCnt="0"/>
      <dgm:spPr/>
    </dgm:pt>
    <dgm:pt modelId="{67CD5E21-2C71-4B43-AD56-5BEEB0D94B8C}" type="pres">
      <dgm:prSet presAssocID="{DCCBDECC-F116-C14B-94DF-E4B95BB7E387}" presName="Name23" presStyleLbl="parChTrans1D4" presStyleIdx="1" presStyleCnt="5"/>
      <dgm:spPr/>
    </dgm:pt>
    <dgm:pt modelId="{34422E29-1D72-6C4F-9F4F-C50471FDCC0D}" type="pres">
      <dgm:prSet presAssocID="{F8112494-AADE-8A48-90AA-0C4030B6068D}" presName="hierRoot4" presStyleCnt="0"/>
      <dgm:spPr/>
    </dgm:pt>
    <dgm:pt modelId="{90B6E1D8-0221-594B-91E6-CAF0700E0EB7}" type="pres">
      <dgm:prSet presAssocID="{F8112494-AADE-8A48-90AA-0C4030B6068D}" presName="composite4" presStyleCnt="0"/>
      <dgm:spPr/>
    </dgm:pt>
    <dgm:pt modelId="{946C22A1-4F92-2441-8FD0-3EF1E84574FA}" type="pres">
      <dgm:prSet presAssocID="{F8112494-AADE-8A48-90AA-0C4030B6068D}" presName="background4" presStyleLbl="node4" presStyleIdx="1" presStyleCnt="5">
        <dgm:style>
          <a:lnRef idx="2">
            <a:schemeClr val="accent1"/>
          </a:lnRef>
          <a:fillRef idx="1">
            <a:schemeClr val="lt1"/>
          </a:fillRef>
          <a:effectRef idx="0">
            <a:schemeClr val="accent1"/>
          </a:effectRef>
          <a:fontRef idx="minor">
            <a:schemeClr val="dk1"/>
          </a:fontRef>
        </dgm:style>
      </dgm:prSet>
      <dgm:spPr>
        <a:ln/>
      </dgm:spPr>
    </dgm:pt>
    <dgm:pt modelId="{6E4CA121-FB9B-CB41-9F28-3B9B7C297B0A}" type="pres">
      <dgm:prSet presAssocID="{F8112494-AADE-8A48-90AA-0C4030B6068D}" presName="text4" presStyleLbl="fgAcc4" presStyleIdx="1" presStyleCnt="5">
        <dgm:presLayoutVars>
          <dgm:chPref val="3"/>
        </dgm:presLayoutVars>
      </dgm:prSet>
      <dgm:spPr/>
    </dgm:pt>
    <dgm:pt modelId="{D3760560-6FA4-084F-98DD-6896A230DD3B}" type="pres">
      <dgm:prSet presAssocID="{F8112494-AADE-8A48-90AA-0C4030B6068D}" presName="hierChild5" presStyleCnt="0"/>
      <dgm:spPr/>
    </dgm:pt>
    <dgm:pt modelId="{D7AF9F63-B3A4-7F4A-A56D-255B262BA460}" type="pres">
      <dgm:prSet presAssocID="{50B32BFF-93C8-EA4A-8B35-30C06729DB87}" presName="Name23" presStyleLbl="parChTrans1D4" presStyleIdx="2" presStyleCnt="5"/>
      <dgm:spPr/>
    </dgm:pt>
    <dgm:pt modelId="{0511B543-291F-E547-8382-7BF7708612F6}" type="pres">
      <dgm:prSet presAssocID="{0A8D153E-73D9-B84E-B6B9-9B6AB53A7CC7}" presName="hierRoot4" presStyleCnt="0"/>
      <dgm:spPr/>
    </dgm:pt>
    <dgm:pt modelId="{F6407BE3-766A-FD45-B272-BDEC74FAE4FE}" type="pres">
      <dgm:prSet presAssocID="{0A8D153E-73D9-B84E-B6B9-9B6AB53A7CC7}" presName="composite4" presStyleCnt="0"/>
      <dgm:spPr/>
    </dgm:pt>
    <dgm:pt modelId="{16404460-9C84-7541-9CD9-EE695A626537}" type="pres">
      <dgm:prSet presAssocID="{0A8D153E-73D9-B84E-B6B9-9B6AB53A7CC7}" presName="background4" presStyleLbl="node4" presStyleIdx="2" presStyleCnt="5">
        <dgm:style>
          <a:lnRef idx="2">
            <a:schemeClr val="accent1"/>
          </a:lnRef>
          <a:fillRef idx="1">
            <a:schemeClr val="lt1"/>
          </a:fillRef>
          <a:effectRef idx="0">
            <a:schemeClr val="accent1"/>
          </a:effectRef>
          <a:fontRef idx="minor">
            <a:schemeClr val="dk1"/>
          </a:fontRef>
        </dgm:style>
      </dgm:prSet>
      <dgm:spPr>
        <a:ln/>
      </dgm:spPr>
    </dgm:pt>
    <dgm:pt modelId="{F9926D17-59EA-4742-BD6F-CD24AFE49038}" type="pres">
      <dgm:prSet presAssocID="{0A8D153E-73D9-B84E-B6B9-9B6AB53A7CC7}" presName="text4" presStyleLbl="fgAcc4" presStyleIdx="2" presStyleCnt="5" custLinFactX="91706" custLinFactNeighborX="100000" custLinFactNeighborY="-36223">
        <dgm:presLayoutVars>
          <dgm:chPref val="3"/>
        </dgm:presLayoutVars>
      </dgm:prSet>
      <dgm:spPr/>
    </dgm:pt>
    <dgm:pt modelId="{9B73479E-6971-7443-8A3B-9C6386EEFB24}" type="pres">
      <dgm:prSet presAssocID="{0A8D153E-73D9-B84E-B6B9-9B6AB53A7CC7}" presName="hierChild5" presStyleCnt="0"/>
      <dgm:spPr/>
    </dgm:pt>
    <dgm:pt modelId="{958ACA46-4A99-BD4B-80DF-D492BE1EA419}" type="pres">
      <dgm:prSet presAssocID="{E664E7EB-F6B7-B54B-8A47-C89CE85D69E6}" presName="Name23" presStyleLbl="parChTrans1D4" presStyleIdx="3" presStyleCnt="5"/>
      <dgm:spPr/>
    </dgm:pt>
    <dgm:pt modelId="{E96D0648-3D09-2646-A9FC-93F0AEA5B685}" type="pres">
      <dgm:prSet presAssocID="{29934D41-6F72-7F47-A327-26F91532E3A5}" presName="hierRoot4" presStyleCnt="0"/>
      <dgm:spPr/>
    </dgm:pt>
    <dgm:pt modelId="{EDD82E2C-62A9-4C4A-BAC2-1C98477A571A}" type="pres">
      <dgm:prSet presAssocID="{29934D41-6F72-7F47-A327-26F91532E3A5}" presName="composite4" presStyleCnt="0"/>
      <dgm:spPr/>
    </dgm:pt>
    <dgm:pt modelId="{897C6D9A-0C0E-1746-AF70-C0FD3C2527BD}" type="pres">
      <dgm:prSet presAssocID="{29934D41-6F72-7F47-A327-26F91532E3A5}" presName="background4" presStyleLbl="node4" presStyleIdx="3" presStyleCnt="5">
        <dgm:style>
          <a:lnRef idx="2">
            <a:schemeClr val="accent1"/>
          </a:lnRef>
          <a:fillRef idx="1">
            <a:schemeClr val="lt1"/>
          </a:fillRef>
          <a:effectRef idx="0">
            <a:schemeClr val="accent1"/>
          </a:effectRef>
          <a:fontRef idx="minor">
            <a:schemeClr val="dk1"/>
          </a:fontRef>
        </dgm:style>
      </dgm:prSet>
      <dgm:spPr>
        <a:ln/>
      </dgm:spPr>
    </dgm:pt>
    <dgm:pt modelId="{18BE2211-AC15-0A42-B602-41D2E0A6929C}" type="pres">
      <dgm:prSet presAssocID="{29934D41-6F72-7F47-A327-26F91532E3A5}" presName="text4" presStyleLbl="fgAcc4" presStyleIdx="3" presStyleCnt="5" custLinFactNeighborX="-61240" custLinFactNeighborY="-3111">
        <dgm:presLayoutVars>
          <dgm:chPref val="3"/>
        </dgm:presLayoutVars>
      </dgm:prSet>
      <dgm:spPr/>
    </dgm:pt>
    <dgm:pt modelId="{B6CCB716-BF8D-3147-8D7F-82A4EDEB63DA}" type="pres">
      <dgm:prSet presAssocID="{29934D41-6F72-7F47-A327-26F91532E3A5}" presName="hierChild5" presStyleCnt="0"/>
      <dgm:spPr/>
    </dgm:pt>
    <dgm:pt modelId="{36EF84E7-BE24-B640-9F15-BC567DDB9398}" type="pres">
      <dgm:prSet presAssocID="{02404CA0-1135-4F44-B71B-B86B4A30AF2E}" presName="Name23" presStyleLbl="parChTrans1D4" presStyleIdx="4" presStyleCnt="5"/>
      <dgm:spPr/>
    </dgm:pt>
    <dgm:pt modelId="{7DAFAE3B-F38E-284E-B568-1702B8382A88}" type="pres">
      <dgm:prSet presAssocID="{828A5FCD-E0A3-A449-8AB7-3D97E7043EAA}" presName="hierRoot4" presStyleCnt="0"/>
      <dgm:spPr/>
    </dgm:pt>
    <dgm:pt modelId="{5C55E024-C303-0548-9F24-E48956A286D5}" type="pres">
      <dgm:prSet presAssocID="{828A5FCD-E0A3-A449-8AB7-3D97E7043EAA}" presName="composite4" presStyleCnt="0"/>
      <dgm:spPr/>
    </dgm:pt>
    <dgm:pt modelId="{108D8054-D7C5-A349-A984-6CC28EC56A06}" type="pres">
      <dgm:prSet presAssocID="{828A5FCD-E0A3-A449-8AB7-3D97E7043EAA}" presName="background4" presStyleLbl="node4" presStyleIdx="4" presStyleCnt="5">
        <dgm:style>
          <a:lnRef idx="2">
            <a:schemeClr val="accent1"/>
          </a:lnRef>
          <a:fillRef idx="1">
            <a:schemeClr val="lt1"/>
          </a:fillRef>
          <a:effectRef idx="0">
            <a:schemeClr val="accent1"/>
          </a:effectRef>
          <a:fontRef idx="minor">
            <a:schemeClr val="dk1"/>
          </a:fontRef>
        </dgm:style>
      </dgm:prSet>
      <dgm:spPr>
        <a:ln/>
      </dgm:spPr>
    </dgm:pt>
    <dgm:pt modelId="{CC75A18F-2135-6540-BBA0-9B51CCC19B7E}" type="pres">
      <dgm:prSet presAssocID="{828A5FCD-E0A3-A449-8AB7-3D97E7043EAA}" presName="text4" presStyleLbl="fgAcc4" presStyleIdx="4" presStyleCnt="5" custLinFactNeighborX="-59264" custLinFactNeighborY="-24218">
        <dgm:presLayoutVars>
          <dgm:chPref val="3"/>
        </dgm:presLayoutVars>
      </dgm:prSet>
      <dgm:spPr/>
    </dgm:pt>
    <dgm:pt modelId="{83E64B06-18AF-284F-ADBD-A1DC34AD8D42}" type="pres">
      <dgm:prSet presAssocID="{828A5FCD-E0A3-A449-8AB7-3D97E7043EAA}" presName="hierChild5" presStyleCnt="0"/>
      <dgm:spPr/>
    </dgm:pt>
  </dgm:ptLst>
  <dgm:cxnLst>
    <dgm:cxn modelId="{CB027806-D766-7041-84C0-C6C0C8396ED8}" type="presOf" srcId="{0C17FB34-818E-BD4B-B24F-4086B72C6331}" destId="{EA3EF67A-CEB8-D348-841D-0BAA52CD9DD6}" srcOrd="0" destOrd="0" presId="urn:microsoft.com/office/officeart/2005/8/layout/hierarchy1"/>
    <dgm:cxn modelId="{BD25F70D-3B1F-2C49-8667-3359F5D2E4D3}" srcId="{FB32FE84-EA23-994B-BD58-C35536E1DDC8}" destId="{DBB15651-7D12-7B47-A7DA-277EE5B65263}" srcOrd="0" destOrd="0" parTransId="{9310F5B9-86DD-C543-B65D-83F53519AC81}" sibTransId="{786B44F1-57C5-D946-ADB3-0A7D55B73F5C}"/>
    <dgm:cxn modelId="{C779E119-4D06-AF4E-A76E-E80A7BFDDF56}" type="presOf" srcId="{828A5FCD-E0A3-A449-8AB7-3D97E7043EAA}" destId="{CC75A18F-2135-6540-BBA0-9B51CCC19B7E}" srcOrd="0" destOrd="0" presId="urn:microsoft.com/office/officeart/2005/8/layout/hierarchy1"/>
    <dgm:cxn modelId="{93FE6C1C-2C69-C347-9720-60CC658C23B0}" srcId="{F8112494-AADE-8A48-90AA-0C4030B6068D}" destId="{29934D41-6F72-7F47-A327-26F91532E3A5}" srcOrd="1" destOrd="0" parTransId="{E664E7EB-F6B7-B54B-8A47-C89CE85D69E6}" sibTransId="{007F2DA5-86A6-8F41-B08A-699B2718ADF2}"/>
    <dgm:cxn modelId="{010D0021-6AAF-8246-B753-C7F0F948C5CE}" type="presOf" srcId="{F7AA5322-F991-924A-8E15-2EBBDCFF7289}" destId="{1DFAAE20-2A57-4F4E-B775-A5B9FE347591}" srcOrd="0" destOrd="0" presId="urn:microsoft.com/office/officeart/2005/8/layout/hierarchy1"/>
    <dgm:cxn modelId="{D67FA141-2EF9-7A43-92CD-20FE418B959E}" type="presOf" srcId="{DBB15651-7D12-7B47-A7DA-277EE5B65263}" destId="{C92225F2-96FF-8649-A0CC-FD1154CDF832}" srcOrd="0" destOrd="0" presId="urn:microsoft.com/office/officeart/2005/8/layout/hierarchy1"/>
    <dgm:cxn modelId="{E9399E46-3F30-FC49-B01F-209DC65CB651}" srcId="{E3CBE68A-9145-8243-A049-E174F594A7D0}" destId="{F8112494-AADE-8A48-90AA-0C4030B6068D}" srcOrd="0" destOrd="0" parTransId="{DCCBDECC-F116-C14B-94DF-E4B95BB7E387}" sibTransId="{71ED49A6-B0FD-B745-A62E-B2FB3DE6C26E}"/>
    <dgm:cxn modelId="{503C9B48-6D96-9343-BF16-FBF3728AC1F0}" srcId="{29934D41-6F72-7F47-A327-26F91532E3A5}" destId="{828A5FCD-E0A3-A449-8AB7-3D97E7043EAA}" srcOrd="0" destOrd="0" parTransId="{02404CA0-1135-4F44-B71B-B86B4A30AF2E}" sibTransId="{8ED5AFCD-5FEA-FE4D-AE1A-3E4655C5F7D7}"/>
    <dgm:cxn modelId="{5E55264D-12FB-894E-918B-F9BE445FC62A}" type="presOf" srcId="{241FEE40-41FC-7F49-B347-04EF888C0654}" destId="{08F9AB95-F79A-3A47-BFB5-8EC160124821}" srcOrd="0" destOrd="0" presId="urn:microsoft.com/office/officeart/2005/8/layout/hierarchy1"/>
    <dgm:cxn modelId="{BC431D52-A7BC-EC4E-A020-57A040ED8B2A}" srcId="{F8112494-AADE-8A48-90AA-0C4030B6068D}" destId="{0A8D153E-73D9-B84E-B6B9-9B6AB53A7CC7}" srcOrd="0" destOrd="0" parTransId="{50B32BFF-93C8-EA4A-8B35-30C06729DB87}" sibTransId="{5EC4EBEA-2F0A-4145-933D-C6229CD4DB6A}"/>
    <dgm:cxn modelId="{1239BC55-8403-594A-BD93-66180DC69310}" type="presOf" srcId="{9310F5B9-86DD-C543-B65D-83F53519AC81}" destId="{FB55194F-CDDD-EF46-A078-6BEEA9F3F88C}" srcOrd="0" destOrd="0" presId="urn:microsoft.com/office/officeart/2005/8/layout/hierarchy1"/>
    <dgm:cxn modelId="{3B4EA259-F1C3-F54B-BFF0-9376A2F355E8}" srcId="{DBB15651-7D12-7B47-A7DA-277EE5B65263}" destId="{0C17FB34-818E-BD4B-B24F-4086B72C6331}" srcOrd="0" destOrd="0" parTransId="{241FEE40-41FC-7F49-B347-04EF888C0654}" sibTransId="{1D155237-B14C-0043-B2F2-2D81D3C0F99B}"/>
    <dgm:cxn modelId="{47274E88-97B9-BB47-AD7F-A85740AD3E8D}" type="presOf" srcId="{02404CA0-1135-4F44-B71B-B86B4A30AF2E}" destId="{36EF84E7-BE24-B640-9F15-BC567DDB9398}" srcOrd="0" destOrd="0" presId="urn:microsoft.com/office/officeart/2005/8/layout/hierarchy1"/>
    <dgm:cxn modelId="{B5F38C9E-B3F3-9544-B8DC-351A382C36F8}" srcId="{48C74A41-F7F5-3340-91E7-ABF96FAAEBA9}" destId="{C8DA02C9-3087-2545-994E-2D59AF2BBF6D}" srcOrd="0" destOrd="0" parTransId="{D7570742-D86E-284D-8656-16699EF14F63}" sibTransId="{27CEF3F8-642D-C740-843B-56666430B504}"/>
    <dgm:cxn modelId="{F0D47BA0-B609-8246-829E-C943041CB350}" type="presOf" srcId="{E3CBE68A-9145-8243-A049-E174F594A7D0}" destId="{D0F30D3C-1354-5842-B041-279F382212D5}" srcOrd="0" destOrd="0" presId="urn:microsoft.com/office/officeart/2005/8/layout/hierarchy1"/>
    <dgm:cxn modelId="{EF5CBBA8-5770-1D46-996D-D3A2AC64CD9D}" type="presOf" srcId="{50B32BFF-93C8-EA4A-8B35-30C06729DB87}" destId="{D7AF9F63-B3A4-7F4A-A56D-255B262BA460}" srcOrd="0" destOrd="0" presId="urn:microsoft.com/office/officeart/2005/8/layout/hierarchy1"/>
    <dgm:cxn modelId="{FEA4B6AA-C637-434C-AB1E-BA2D127B3CFC}" type="presOf" srcId="{0A8D153E-73D9-B84E-B6B9-9B6AB53A7CC7}" destId="{F9926D17-59EA-4742-BD6F-CD24AFE49038}" srcOrd="0" destOrd="0" presId="urn:microsoft.com/office/officeart/2005/8/layout/hierarchy1"/>
    <dgm:cxn modelId="{527C8ABA-92A7-5048-8D11-B8F75CEE5FDB}" type="presOf" srcId="{DCCBDECC-F116-C14B-94DF-E4B95BB7E387}" destId="{67CD5E21-2C71-4B43-AD56-5BEEB0D94B8C}" srcOrd="0" destOrd="0" presId="urn:microsoft.com/office/officeart/2005/8/layout/hierarchy1"/>
    <dgm:cxn modelId="{FBAF52C2-9777-CF49-933D-75F31F5EC5B2}" type="presOf" srcId="{FB32FE84-EA23-994B-BD58-C35536E1DDC8}" destId="{BE6E2FB3-A4A4-3C45-807A-55D18F499C3C}" srcOrd="0" destOrd="0" presId="urn:microsoft.com/office/officeart/2005/8/layout/hierarchy1"/>
    <dgm:cxn modelId="{6E4F63D9-B050-F24D-9192-AF0AE68EA6B9}" type="presOf" srcId="{48C74A41-F7F5-3340-91E7-ABF96FAAEBA9}" destId="{9276EECE-E369-6145-A4C5-C797EE23082B}" srcOrd="0" destOrd="0" presId="urn:microsoft.com/office/officeart/2005/8/layout/hierarchy1"/>
    <dgm:cxn modelId="{E0D792D9-703B-5A4D-B859-B03067337071}" type="presOf" srcId="{C8DA02C9-3087-2545-994E-2D59AF2BBF6D}" destId="{9B92CE7F-E4A7-9746-ACC9-DA2C7145071C}" srcOrd="0" destOrd="0" presId="urn:microsoft.com/office/officeart/2005/8/layout/hierarchy1"/>
    <dgm:cxn modelId="{5C6683DC-3C45-A645-839C-4600AE6ED3C1}" type="presOf" srcId="{29934D41-6F72-7F47-A327-26F91532E3A5}" destId="{18BE2211-AC15-0A42-B602-41D2E0A6929C}" srcOrd="0" destOrd="0" presId="urn:microsoft.com/office/officeart/2005/8/layout/hierarchy1"/>
    <dgm:cxn modelId="{F7015BE4-D954-A84B-B533-A14F7AB48885}" type="presOf" srcId="{FC768176-1AE2-F549-ADB3-D6E44A013D00}" destId="{2E40F0CE-AF67-DC4C-B792-C2F7B1BCD177}" srcOrd="0" destOrd="0" presId="urn:microsoft.com/office/officeart/2005/8/layout/hierarchy1"/>
    <dgm:cxn modelId="{6FB864E4-791C-E142-820C-DABC3A141ED2}" srcId="{C8DA02C9-3087-2545-994E-2D59AF2BBF6D}" destId="{FB32FE84-EA23-994B-BD58-C35536E1DDC8}" srcOrd="0" destOrd="0" parTransId="{F7AA5322-F991-924A-8E15-2EBBDCFF7289}" sibTransId="{AD03B746-A079-0A48-9000-8090730A67EA}"/>
    <dgm:cxn modelId="{8D742DE8-9C13-104B-80F7-D36E57EC458E}" type="presOf" srcId="{F8112494-AADE-8A48-90AA-0C4030B6068D}" destId="{6E4CA121-FB9B-CB41-9F28-3B9B7C297B0A}" srcOrd="0" destOrd="0" presId="urn:microsoft.com/office/officeart/2005/8/layout/hierarchy1"/>
    <dgm:cxn modelId="{00F372EE-A1F9-C846-A054-DD6D1D4EBBA2}" type="presOf" srcId="{E664E7EB-F6B7-B54B-8A47-C89CE85D69E6}" destId="{958ACA46-4A99-BD4B-80DF-D492BE1EA419}" srcOrd="0" destOrd="0" presId="urn:microsoft.com/office/officeart/2005/8/layout/hierarchy1"/>
    <dgm:cxn modelId="{FF367EFC-B6AE-514F-870D-1603325E1567}" srcId="{FB32FE84-EA23-994B-BD58-C35536E1DDC8}" destId="{E3CBE68A-9145-8243-A049-E174F594A7D0}" srcOrd="1" destOrd="0" parTransId="{FC768176-1AE2-F549-ADB3-D6E44A013D00}" sibTransId="{8EEE9F56-BCAF-8343-B53F-8015A5A828CA}"/>
    <dgm:cxn modelId="{AA868D8C-79C3-1F45-8FF0-98CEEE00483B}" type="presParOf" srcId="{9276EECE-E369-6145-A4C5-C797EE23082B}" destId="{D709FA16-A0E9-664D-9404-BAF9B116DAA6}" srcOrd="0" destOrd="0" presId="urn:microsoft.com/office/officeart/2005/8/layout/hierarchy1"/>
    <dgm:cxn modelId="{BEC949EA-D34D-7543-825E-15B4B8C72DB5}" type="presParOf" srcId="{D709FA16-A0E9-664D-9404-BAF9B116DAA6}" destId="{766FAFF0-D951-D94A-85BD-3C42FF2E5FB2}" srcOrd="0" destOrd="0" presId="urn:microsoft.com/office/officeart/2005/8/layout/hierarchy1"/>
    <dgm:cxn modelId="{279E571F-8BCF-0A4B-91B5-47985F1B0C3B}" type="presParOf" srcId="{766FAFF0-D951-D94A-85BD-3C42FF2E5FB2}" destId="{A3ED93A2-20C6-3643-A83A-9FD9DFDD2AC5}" srcOrd="0" destOrd="0" presId="urn:microsoft.com/office/officeart/2005/8/layout/hierarchy1"/>
    <dgm:cxn modelId="{EF906E57-BC65-5549-ABE7-31EAFEC10E19}" type="presParOf" srcId="{766FAFF0-D951-D94A-85BD-3C42FF2E5FB2}" destId="{9B92CE7F-E4A7-9746-ACC9-DA2C7145071C}" srcOrd="1" destOrd="0" presId="urn:microsoft.com/office/officeart/2005/8/layout/hierarchy1"/>
    <dgm:cxn modelId="{457BAA15-EF20-724A-942D-B3C179041A37}" type="presParOf" srcId="{D709FA16-A0E9-664D-9404-BAF9B116DAA6}" destId="{C5A88FA5-DF61-CA40-A3FB-FB5B2F2CDA5F}" srcOrd="1" destOrd="0" presId="urn:microsoft.com/office/officeart/2005/8/layout/hierarchy1"/>
    <dgm:cxn modelId="{F7284AB8-888D-BE45-925C-CE60B77BF024}" type="presParOf" srcId="{C5A88FA5-DF61-CA40-A3FB-FB5B2F2CDA5F}" destId="{1DFAAE20-2A57-4F4E-B775-A5B9FE347591}" srcOrd="0" destOrd="0" presId="urn:microsoft.com/office/officeart/2005/8/layout/hierarchy1"/>
    <dgm:cxn modelId="{F0B36B04-3BE3-8B4A-83F2-5381DB7FCF61}" type="presParOf" srcId="{C5A88FA5-DF61-CA40-A3FB-FB5B2F2CDA5F}" destId="{02DDE96D-5875-9244-8C01-8BC85D917941}" srcOrd="1" destOrd="0" presId="urn:microsoft.com/office/officeart/2005/8/layout/hierarchy1"/>
    <dgm:cxn modelId="{3F839542-D3FE-924F-A26E-959FC1F76E82}" type="presParOf" srcId="{02DDE96D-5875-9244-8C01-8BC85D917941}" destId="{67EAF6A6-D006-E94B-B474-05F000DA2CCF}" srcOrd="0" destOrd="0" presId="urn:microsoft.com/office/officeart/2005/8/layout/hierarchy1"/>
    <dgm:cxn modelId="{B1C6BCFE-8E54-0749-8B28-3E8AF9D01B19}" type="presParOf" srcId="{67EAF6A6-D006-E94B-B474-05F000DA2CCF}" destId="{88BD1E72-EA33-DC42-99AB-90F73151AE8D}" srcOrd="0" destOrd="0" presId="urn:microsoft.com/office/officeart/2005/8/layout/hierarchy1"/>
    <dgm:cxn modelId="{35C104F0-476F-2642-B5CD-FE62F25FBCFE}" type="presParOf" srcId="{67EAF6A6-D006-E94B-B474-05F000DA2CCF}" destId="{BE6E2FB3-A4A4-3C45-807A-55D18F499C3C}" srcOrd="1" destOrd="0" presId="urn:microsoft.com/office/officeart/2005/8/layout/hierarchy1"/>
    <dgm:cxn modelId="{82F23EB1-02C1-F34E-ABDD-032922C99C34}" type="presParOf" srcId="{02DDE96D-5875-9244-8C01-8BC85D917941}" destId="{F7698BD6-BCAF-A44F-8A4B-7EED3A3C2B94}" srcOrd="1" destOrd="0" presId="urn:microsoft.com/office/officeart/2005/8/layout/hierarchy1"/>
    <dgm:cxn modelId="{A6B984BE-0736-A844-BCED-C732C0C91624}" type="presParOf" srcId="{F7698BD6-BCAF-A44F-8A4B-7EED3A3C2B94}" destId="{FB55194F-CDDD-EF46-A078-6BEEA9F3F88C}" srcOrd="0" destOrd="0" presId="urn:microsoft.com/office/officeart/2005/8/layout/hierarchy1"/>
    <dgm:cxn modelId="{A4D173B7-991C-7B48-94D5-2A41223174AE}" type="presParOf" srcId="{F7698BD6-BCAF-A44F-8A4B-7EED3A3C2B94}" destId="{CE4C1043-FB02-8E4D-B590-194D066040D1}" srcOrd="1" destOrd="0" presId="urn:microsoft.com/office/officeart/2005/8/layout/hierarchy1"/>
    <dgm:cxn modelId="{D1BA693D-B4AE-B940-BC1E-5B70CB88016C}" type="presParOf" srcId="{CE4C1043-FB02-8E4D-B590-194D066040D1}" destId="{5B09ABA8-FACE-F143-A714-401A441A1F45}" srcOrd="0" destOrd="0" presId="urn:microsoft.com/office/officeart/2005/8/layout/hierarchy1"/>
    <dgm:cxn modelId="{98ED8AE1-AF71-E64F-8A8A-CC85795B2EBB}" type="presParOf" srcId="{5B09ABA8-FACE-F143-A714-401A441A1F45}" destId="{8CE2A57D-9BC3-9F41-A0DE-EB02A902BDCC}" srcOrd="0" destOrd="0" presId="urn:microsoft.com/office/officeart/2005/8/layout/hierarchy1"/>
    <dgm:cxn modelId="{808FE177-7653-2B46-B48D-4038E0835CB7}" type="presParOf" srcId="{5B09ABA8-FACE-F143-A714-401A441A1F45}" destId="{C92225F2-96FF-8649-A0CC-FD1154CDF832}" srcOrd="1" destOrd="0" presId="urn:microsoft.com/office/officeart/2005/8/layout/hierarchy1"/>
    <dgm:cxn modelId="{646901CB-C9D5-674A-B2E4-F43BE92E07F6}" type="presParOf" srcId="{CE4C1043-FB02-8E4D-B590-194D066040D1}" destId="{58582546-6E97-1D47-9A55-CDCB10C303ED}" srcOrd="1" destOrd="0" presId="urn:microsoft.com/office/officeart/2005/8/layout/hierarchy1"/>
    <dgm:cxn modelId="{BE8676E8-CE84-CC4F-A95C-0990D8FC13EE}" type="presParOf" srcId="{58582546-6E97-1D47-9A55-CDCB10C303ED}" destId="{08F9AB95-F79A-3A47-BFB5-8EC160124821}" srcOrd="0" destOrd="0" presId="urn:microsoft.com/office/officeart/2005/8/layout/hierarchy1"/>
    <dgm:cxn modelId="{EBC8FDA4-876B-7B45-A8F3-71447EAB12D4}" type="presParOf" srcId="{58582546-6E97-1D47-9A55-CDCB10C303ED}" destId="{A1AB3918-FED6-F34E-9795-0560F5573819}" srcOrd="1" destOrd="0" presId="urn:microsoft.com/office/officeart/2005/8/layout/hierarchy1"/>
    <dgm:cxn modelId="{02B6A8FB-8D69-824F-BE69-B1252E76E148}" type="presParOf" srcId="{A1AB3918-FED6-F34E-9795-0560F5573819}" destId="{ABC9613A-4EDC-8B48-A352-5897F1E8BFF0}" srcOrd="0" destOrd="0" presId="urn:microsoft.com/office/officeart/2005/8/layout/hierarchy1"/>
    <dgm:cxn modelId="{38C4599A-9995-A54E-8DCD-91719C12013C}" type="presParOf" srcId="{ABC9613A-4EDC-8B48-A352-5897F1E8BFF0}" destId="{78299A32-83F7-564C-9768-AE591DFBD390}" srcOrd="0" destOrd="0" presId="urn:microsoft.com/office/officeart/2005/8/layout/hierarchy1"/>
    <dgm:cxn modelId="{89D0E39C-3C12-4F46-9CFB-41139389A17D}" type="presParOf" srcId="{ABC9613A-4EDC-8B48-A352-5897F1E8BFF0}" destId="{EA3EF67A-CEB8-D348-841D-0BAA52CD9DD6}" srcOrd="1" destOrd="0" presId="urn:microsoft.com/office/officeart/2005/8/layout/hierarchy1"/>
    <dgm:cxn modelId="{1E74CB37-CAF6-FA44-882E-0B7E8FB51E97}" type="presParOf" srcId="{A1AB3918-FED6-F34E-9795-0560F5573819}" destId="{DAA5557D-D031-3844-806A-BD812B403767}" srcOrd="1" destOrd="0" presId="urn:microsoft.com/office/officeart/2005/8/layout/hierarchy1"/>
    <dgm:cxn modelId="{A54D51BA-B889-EC41-8AE1-46CC992EDBEF}" type="presParOf" srcId="{F7698BD6-BCAF-A44F-8A4B-7EED3A3C2B94}" destId="{2E40F0CE-AF67-DC4C-B792-C2F7B1BCD177}" srcOrd="2" destOrd="0" presId="urn:microsoft.com/office/officeart/2005/8/layout/hierarchy1"/>
    <dgm:cxn modelId="{AA7B51E2-EDCE-794A-903D-6642FCB62B4A}" type="presParOf" srcId="{F7698BD6-BCAF-A44F-8A4B-7EED3A3C2B94}" destId="{89034874-9067-E14D-BEBD-C5CEE6B2A552}" srcOrd="3" destOrd="0" presId="urn:microsoft.com/office/officeart/2005/8/layout/hierarchy1"/>
    <dgm:cxn modelId="{5FFF7947-8842-0042-83D1-ED034373262A}" type="presParOf" srcId="{89034874-9067-E14D-BEBD-C5CEE6B2A552}" destId="{83313607-83EC-734E-8AAE-49D4467C6528}" srcOrd="0" destOrd="0" presId="urn:microsoft.com/office/officeart/2005/8/layout/hierarchy1"/>
    <dgm:cxn modelId="{E3606A6C-3CC7-C64C-866C-578D6B6D6292}" type="presParOf" srcId="{83313607-83EC-734E-8AAE-49D4467C6528}" destId="{099D7AE7-D839-094E-8729-796843F32817}" srcOrd="0" destOrd="0" presId="urn:microsoft.com/office/officeart/2005/8/layout/hierarchy1"/>
    <dgm:cxn modelId="{8D85835E-E962-CB44-86B5-AD69231BA92D}" type="presParOf" srcId="{83313607-83EC-734E-8AAE-49D4467C6528}" destId="{D0F30D3C-1354-5842-B041-279F382212D5}" srcOrd="1" destOrd="0" presId="urn:microsoft.com/office/officeart/2005/8/layout/hierarchy1"/>
    <dgm:cxn modelId="{0DAE9F76-DBD8-F540-A377-34D6B732D8AE}" type="presParOf" srcId="{89034874-9067-E14D-BEBD-C5CEE6B2A552}" destId="{D69F825E-70E7-AB4E-8085-8790EBD36BB8}" srcOrd="1" destOrd="0" presId="urn:microsoft.com/office/officeart/2005/8/layout/hierarchy1"/>
    <dgm:cxn modelId="{75A29A62-9BAA-8B46-9DC7-A277E2046456}" type="presParOf" srcId="{D69F825E-70E7-AB4E-8085-8790EBD36BB8}" destId="{67CD5E21-2C71-4B43-AD56-5BEEB0D94B8C}" srcOrd="0" destOrd="0" presId="urn:microsoft.com/office/officeart/2005/8/layout/hierarchy1"/>
    <dgm:cxn modelId="{4F007F37-F9B4-E94D-904A-CEE4A583EB77}" type="presParOf" srcId="{D69F825E-70E7-AB4E-8085-8790EBD36BB8}" destId="{34422E29-1D72-6C4F-9F4F-C50471FDCC0D}" srcOrd="1" destOrd="0" presId="urn:microsoft.com/office/officeart/2005/8/layout/hierarchy1"/>
    <dgm:cxn modelId="{A59E54E1-7635-9C4D-8045-E1E5709314FA}" type="presParOf" srcId="{34422E29-1D72-6C4F-9F4F-C50471FDCC0D}" destId="{90B6E1D8-0221-594B-91E6-CAF0700E0EB7}" srcOrd="0" destOrd="0" presId="urn:microsoft.com/office/officeart/2005/8/layout/hierarchy1"/>
    <dgm:cxn modelId="{DDE83DEC-DB37-924D-86C7-0E99B1E46AC6}" type="presParOf" srcId="{90B6E1D8-0221-594B-91E6-CAF0700E0EB7}" destId="{946C22A1-4F92-2441-8FD0-3EF1E84574FA}" srcOrd="0" destOrd="0" presId="urn:microsoft.com/office/officeart/2005/8/layout/hierarchy1"/>
    <dgm:cxn modelId="{7D4D4579-D1DF-B246-8CEC-EAD78A819227}" type="presParOf" srcId="{90B6E1D8-0221-594B-91E6-CAF0700E0EB7}" destId="{6E4CA121-FB9B-CB41-9F28-3B9B7C297B0A}" srcOrd="1" destOrd="0" presId="urn:microsoft.com/office/officeart/2005/8/layout/hierarchy1"/>
    <dgm:cxn modelId="{30EDA420-A5B4-A94C-81BB-E7E7621D6560}" type="presParOf" srcId="{34422E29-1D72-6C4F-9F4F-C50471FDCC0D}" destId="{D3760560-6FA4-084F-98DD-6896A230DD3B}" srcOrd="1" destOrd="0" presId="urn:microsoft.com/office/officeart/2005/8/layout/hierarchy1"/>
    <dgm:cxn modelId="{4BFB576D-43AF-4841-B84B-A8C5F50B8FB2}" type="presParOf" srcId="{D3760560-6FA4-084F-98DD-6896A230DD3B}" destId="{D7AF9F63-B3A4-7F4A-A56D-255B262BA460}" srcOrd="0" destOrd="0" presId="urn:microsoft.com/office/officeart/2005/8/layout/hierarchy1"/>
    <dgm:cxn modelId="{9F4A7AE4-8D69-DF43-B5A3-3E471A6AA652}" type="presParOf" srcId="{D3760560-6FA4-084F-98DD-6896A230DD3B}" destId="{0511B543-291F-E547-8382-7BF7708612F6}" srcOrd="1" destOrd="0" presId="urn:microsoft.com/office/officeart/2005/8/layout/hierarchy1"/>
    <dgm:cxn modelId="{DCBABFF3-A4AF-FB4D-A412-BE2E3F4C1F2D}" type="presParOf" srcId="{0511B543-291F-E547-8382-7BF7708612F6}" destId="{F6407BE3-766A-FD45-B272-BDEC74FAE4FE}" srcOrd="0" destOrd="0" presId="urn:microsoft.com/office/officeart/2005/8/layout/hierarchy1"/>
    <dgm:cxn modelId="{EC4FD916-D233-CB46-A9DF-58CEBDC353EE}" type="presParOf" srcId="{F6407BE3-766A-FD45-B272-BDEC74FAE4FE}" destId="{16404460-9C84-7541-9CD9-EE695A626537}" srcOrd="0" destOrd="0" presId="urn:microsoft.com/office/officeart/2005/8/layout/hierarchy1"/>
    <dgm:cxn modelId="{8869DEC2-2DDC-F34A-80FE-4F1369CB2437}" type="presParOf" srcId="{F6407BE3-766A-FD45-B272-BDEC74FAE4FE}" destId="{F9926D17-59EA-4742-BD6F-CD24AFE49038}" srcOrd="1" destOrd="0" presId="urn:microsoft.com/office/officeart/2005/8/layout/hierarchy1"/>
    <dgm:cxn modelId="{F1143410-08DA-8D44-88DD-1409D53BF438}" type="presParOf" srcId="{0511B543-291F-E547-8382-7BF7708612F6}" destId="{9B73479E-6971-7443-8A3B-9C6386EEFB24}" srcOrd="1" destOrd="0" presId="urn:microsoft.com/office/officeart/2005/8/layout/hierarchy1"/>
    <dgm:cxn modelId="{008CE963-EAC2-6E4D-A265-DF21259153CF}" type="presParOf" srcId="{D3760560-6FA4-084F-98DD-6896A230DD3B}" destId="{958ACA46-4A99-BD4B-80DF-D492BE1EA419}" srcOrd="2" destOrd="0" presId="urn:microsoft.com/office/officeart/2005/8/layout/hierarchy1"/>
    <dgm:cxn modelId="{E397C236-EF72-0649-BD70-CB5E90DC5384}" type="presParOf" srcId="{D3760560-6FA4-084F-98DD-6896A230DD3B}" destId="{E96D0648-3D09-2646-A9FC-93F0AEA5B685}" srcOrd="3" destOrd="0" presId="urn:microsoft.com/office/officeart/2005/8/layout/hierarchy1"/>
    <dgm:cxn modelId="{81CCD238-CF25-1745-8EC5-01ED63E562AC}" type="presParOf" srcId="{E96D0648-3D09-2646-A9FC-93F0AEA5B685}" destId="{EDD82E2C-62A9-4C4A-BAC2-1C98477A571A}" srcOrd="0" destOrd="0" presId="urn:microsoft.com/office/officeart/2005/8/layout/hierarchy1"/>
    <dgm:cxn modelId="{5BEC226A-D095-9E4D-9093-38CBCE9ACEEB}" type="presParOf" srcId="{EDD82E2C-62A9-4C4A-BAC2-1C98477A571A}" destId="{897C6D9A-0C0E-1746-AF70-C0FD3C2527BD}" srcOrd="0" destOrd="0" presId="urn:microsoft.com/office/officeart/2005/8/layout/hierarchy1"/>
    <dgm:cxn modelId="{B02BDC38-22B3-C341-8B7B-CF9D27AEF120}" type="presParOf" srcId="{EDD82E2C-62A9-4C4A-BAC2-1C98477A571A}" destId="{18BE2211-AC15-0A42-B602-41D2E0A6929C}" srcOrd="1" destOrd="0" presId="urn:microsoft.com/office/officeart/2005/8/layout/hierarchy1"/>
    <dgm:cxn modelId="{067C2019-965B-854B-B5AD-8AD1861A3961}" type="presParOf" srcId="{E96D0648-3D09-2646-A9FC-93F0AEA5B685}" destId="{B6CCB716-BF8D-3147-8D7F-82A4EDEB63DA}" srcOrd="1" destOrd="0" presId="urn:microsoft.com/office/officeart/2005/8/layout/hierarchy1"/>
    <dgm:cxn modelId="{D18684D1-635A-224C-8473-9EC5E154F95E}" type="presParOf" srcId="{B6CCB716-BF8D-3147-8D7F-82A4EDEB63DA}" destId="{36EF84E7-BE24-B640-9F15-BC567DDB9398}" srcOrd="0" destOrd="0" presId="urn:microsoft.com/office/officeart/2005/8/layout/hierarchy1"/>
    <dgm:cxn modelId="{A849C91B-3496-7D4D-9D0B-008A87A4A2F3}" type="presParOf" srcId="{B6CCB716-BF8D-3147-8D7F-82A4EDEB63DA}" destId="{7DAFAE3B-F38E-284E-B568-1702B8382A88}" srcOrd="1" destOrd="0" presId="urn:microsoft.com/office/officeart/2005/8/layout/hierarchy1"/>
    <dgm:cxn modelId="{92804E91-4803-F942-BFE6-91457FA10432}" type="presParOf" srcId="{7DAFAE3B-F38E-284E-B568-1702B8382A88}" destId="{5C55E024-C303-0548-9F24-E48956A286D5}" srcOrd="0" destOrd="0" presId="urn:microsoft.com/office/officeart/2005/8/layout/hierarchy1"/>
    <dgm:cxn modelId="{E18C105B-7900-E442-8289-36AC28214F2E}" type="presParOf" srcId="{5C55E024-C303-0548-9F24-E48956A286D5}" destId="{108D8054-D7C5-A349-A984-6CC28EC56A06}" srcOrd="0" destOrd="0" presId="urn:microsoft.com/office/officeart/2005/8/layout/hierarchy1"/>
    <dgm:cxn modelId="{698594A9-46D4-B54E-A1B0-3CD8CC017905}" type="presParOf" srcId="{5C55E024-C303-0548-9F24-E48956A286D5}" destId="{CC75A18F-2135-6540-BBA0-9B51CCC19B7E}" srcOrd="1" destOrd="0" presId="urn:microsoft.com/office/officeart/2005/8/layout/hierarchy1"/>
    <dgm:cxn modelId="{47C7753C-6157-7D41-B23B-A7D1D181D7CE}" type="presParOf" srcId="{7DAFAE3B-F38E-284E-B568-1702B8382A88}" destId="{83E64B06-18AF-284F-ADBD-A1DC34AD8D42}" srcOrd="1" destOrd="0" presId="urn:microsoft.com/office/officeart/2005/8/layout/hierarchy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EF84E7-BE24-B640-9F15-BC567DDB9398}">
      <dsp:nvSpPr>
        <dsp:cNvPr id="0" name=""/>
        <dsp:cNvSpPr/>
      </dsp:nvSpPr>
      <dsp:spPr>
        <a:xfrm>
          <a:off x="2964786" y="3982096"/>
          <a:ext cx="91440" cy="144506"/>
        </a:xfrm>
        <a:custGeom>
          <a:avLst/>
          <a:gdLst/>
          <a:ahLst/>
          <a:cxnLst/>
          <a:rect l="0" t="0" r="0" b="0"/>
          <a:pathLst>
            <a:path>
              <a:moveTo>
                <a:pt x="45720" y="0"/>
              </a:moveTo>
              <a:lnTo>
                <a:pt x="45720" y="59132"/>
              </a:lnTo>
              <a:lnTo>
                <a:pt x="63930" y="59132"/>
              </a:lnTo>
              <a:lnTo>
                <a:pt x="63930" y="144506"/>
              </a:lnTo>
            </a:path>
          </a:pathLst>
        </a:custGeom>
        <a:noFill/>
        <a:ln w="1079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958ACA46-4A99-BD4B-80DF-D492BE1EA419}">
      <dsp:nvSpPr>
        <dsp:cNvPr id="0" name=""/>
        <dsp:cNvSpPr/>
      </dsp:nvSpPr>
      <dsp:spPr>
        <a:xfrm>
          <a:off x="2964786" y="3147075"/>
          <a:ext cx="91440" cy="249819"/>
        </a:xfrm>
        <a:custGeom>
          <a:avLst/>
          <a:gdLst/>
          <a:ahLst/>
          <a:cxnLst/>
          <a:rect l="0" t="0" r="0" b="0"/>
          <a:pathLst>
            <a:path>
              <a:moveTo>
                <a:pt x="46907" y="0"/>
              </a:moveTo>
              <a:lnTo>
                <a:pt x="46907" y="164445"/>
              </a:lnTo>
              <a:lnTo>
                <a:pt x="45720" y="164445"/>
              </a:lnTo>
              <a:lnTo>
                <a:pt x="45720" y="249819"/>
              </a:lnTo>
            </a:path>
          </a:pathLst>
        </a:custGeom>
        <a:noFill/>
        <a:ln w="1079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D7AF9F63-B3A4-7F4A-A56D-255B262BA460}">
      <dsp:nvSpPr>
        <dsp:cNvPr id="0" name=""/>
        <dsp:cNvSpPr/>
      </dsp:nvSpPr>
      <dsp:spPr>
        <a:xfrm>
          <a:off x="3011694" y="3101355"/>
          <a:ext cx="1203532" cy="91440"/>
        </a:xfrm>
        <a:custGeom>
          <a:avLst/>
          <a:gdLst/>
          <a:ahLst/>
          <a:cxnLst/>
          <a:rect l="0" t="0" r="0" b="0"/>
          <a:pathLst>
            <a:path>
              <a:moveTo>
                <a:pt x="0" y="45720"/>
              </a:moveTo>
              <a:lnTo>
                <a:pt x="1203532" y="45720"/>
              </a:lnTo>
              <a:lnTo>
                <a:pt x="1203532" y="101767"/>
              </a:lnTo>
            </a:path>
          </a:pathLst>
        </a:custGeom>
        <a:noFill/>
        <a:ln w="1079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67CD5E21-2C71-4B43-AD56-5BEEB0D94B8C}">
      <dsp:nvSpPr>
        <dsp:cNvPr id="0" name=""/>
        <dsp:cNvSpPr/>
      </dsp:nvSpPr>
      <dsp:spPr>
        <a:xfrm>
          <a:off x="2965974" y="2293848"/>
          <a:ext cx="91440" cy="268025"/>
        </a:xfrm>
        <a:custGeom>
          <a:avLst/>
          <a:gdLst/>
          <a:ahLst/>
          <a:cxnLst/>
          <a:rect l="0" t="0" r="0" b="0"/>
          <a:pathLst>
            <a:path>
              <a:moveTo>
                <a:pt x="45720" y="0"/>
              </a:moveTo>
              <a:lnTo>
                <a:pt x="45720" y="268025"/>
              </a:lnTo>
            </a:path>
          </a:pathLst>
        </a:custGeom>
        <a:noFill/>
        <a:ln w="1079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2E40F0CE-AF67-DC4C-B792-C2F7B1BCD177}">
      <dsp:nvSpPr>
        <dsp:cNvPr id="0" name=""/>
        <dsp:cNvSpPr/>
      </dsp:nvSpPr>
      <dsp:spPr>
        <a:xfrm>
          <a:off x="2448508" y="1440621"/>
          <a:ext cx="563186" cy="268025"/>
        </a:xfrm>
        <a:custGeom>
          <a:avLst/>
          <a:gdLst/>
          <a:ahLst/>
          <a:cxnLst/>
          <a:rect l="0" t="0" r="0" b="0"/>
          <a:pathLst>
            <a:path>
              <a:moveTo>
                <a:pt x="0" y="0"/>
              </a:moveTo>
              <a:lnTo>
                <a:pt x="0" y="182651"/>
              </a:lnTo>
              <a:lnTo>
                <a:pt x="563186" y="182651"/>
              </a:lnTo>
              <a:lnTo>
                <a:pt x="563186" y="268025"/>
              </a:lnTo>
            </a:path>
          </a:pathLst>
        </a:custGeom>
        <a:noFill/>
        <a:ln w="1079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08F9AB95-F79A-3A47-BFB5-8EC160124821}">
      <dsp:nvSpPr>
        <dsp:cNvPr id="0" name=""/>
        <dsp:cNvSpPr/>
      </dsp:nvSpPr>
      <dsp:spPr>
        <a:xfrm>
          <a:off x="1839602" y="2293848"/>
          <a:ext cx="91440" cy="268025"/>
        </a:xfrm>
        <a:custGeom>
          <a:avLst/>
          <a:gdLst/>
          <a:ahLst/>
          <a:cxnLst/>
          <a:rect l="0" t="0" r="0" b="0"/>
          <a:pathLst>
            <a:path>
              <a:moveTo>
                <a:pt x="45720" y="0"/>
              </a:moveTo>
              <a:lnTo>
                <a:pt x="45720" y="268025"/>
              </a:lnTo>
            </a:path>
          </a:pathLst>
        </a:custGeom>
        <a:noFill/>
        <a:ln w="1079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FB55194F-CDDD-EF46-A078-6BEEA9F3F88C}">
      <dsp:nvSpPr>
        <dsp:cNvPr id="0" name=""/>
        <dsp:cNvSpPr/>
      </dsp:nvSpPr>
      <dsp:spPr>
        <a:xfrm>
          <a:off x="1885322" y="1440621"/>
          <a:ext cx="563186" cy="268025"/>
        </a:xfrm>
        <a:custGeom>
          <a:avLst/>
          <a:gdLst/>
          <a:ahLst/>
          <a:cxnLst/>
          <a:rect l="0" t="0" r="0" b="0"/>
          <a:pathLst>
            <a:path>
              <a:moveTo>
                <a:pt x="563186" y="0"/>
              </a:moveTo>
              <a:lnTo>
                <a:pt x="563186" y="182651"/>
              </a:lnTo>
              <a:lnTo>
                <a:pt x="0" y="182651"/>
              </a:lnTo>
              <a:lnTo>
                <a:pt x="0" y="268025"/>
              </a:lnTo>
            </a:path>
          </a:pathLst>
        </a:custGeom>
        <a:noFill/>
        <a:ln w="1079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1DFAAE20-2A57-4F4E-B775-A5B9FE347591}">
      <dsp:nvSpPr>
        <dsp:cNvPr id="0" name=""/>
        <dsp:cNvSpPr/>
      </dsp:nvSpPr>
      <dsp:spPr>
        <a:xfrm>
          <a:off x="2402788" y="587394"/>
          <a:ext cx="91440" cy="268025"/>
        </a:xfrm>
        <a:custGeom>
          <a:avLst/>
          <a:gdLst/>
          <a:ahLst/>
          <a:cxnLst/>
          <a:rect l="0" t="0" r="0" b="0"/>
          <a:pathLst>
            <a:path>
              <a:moveTo>
                <a:pt x="45720" y="0"/>
              </a:moveTo>
              <a:lnTo>
                <a:pt x="45720" y="268025"/>
              </a:lnTo>
            </a:path>
          </a:pathLst>
        </a:custGeom>
        <a:noFill/>
        <a:ln w="1079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A3ED93A2-20C6-3643-A83A-9FD9DFDD2AC5}">
      <dsp:nvSpPr>
        <dsp:cNvPr id="0" name=""/>
        <dsp:cNvSpPr/>
      </dsp:nvSpPr>
      <dsp:spPr>
        <a:xfrm>
          <a:off x="1987719" y="2193"/>
          <a:ext cx="921577" cy="585201"/>
        </a:xfrm>
        <a:prstGeom prst="roundRect">
          <a:avLst>
            <a:gd name="adj" fmla="val 10000"/>
          </a:avLst>
        </a:prstGeom>
        <a:solidFill>
          <a:schemeClr val="lt1"/>
        </a:solidFill>
        <a:ln w="1079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9B92CE7F-E4A7-9746-ACC9-DA2C7145071C}">
      <dsp:nvSpPr>
        <dsp:cNvPr id="0" name=""/>
        <dsp:cNvSpPr/>
      </dsp:nvSpPr>
      <dsp:spPr>
        <a:xfrm>
          <a:off x="2090117" y="99470"/>
          <a:ext cx="921577" cy="585201"/>
        </a:xfrm>
        <a:prstGeom prst="roundRect">
          <a:avLst>
            <a:gd name="adj" fmla="val 10000"/>
          </a:avLst>
        </a:prstGeom>
        <a:solidFill>
          <a:schemeClr val="lt1"/>
        </a:solidFill>
        <a:ln w="1079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document</a:t>
          </a:r>
        </a:p>
      </dsp:txBody>
      <dsp:txXfrm>
        <a:off x="2107257" y="116610"/>
        <a:ext cx="887297" cy="550921"/>
      </dsp:txXfrm>
    </dsp:sp>
    <dsp:sp modelId="{88BD1E72-EA33-DC42-99AB-90F73151AE8D}">
      <dsp:nvSpPr>
        <dsp:cNvPr id="0" name=""/>
        <dsp:cNvSpPr/>
      </dsp:nvSpPr>
      <dsp:spPr>
        <a:xfrm>
          <a:off x="1987719" y="855420"/>
          <a:ext cx="921577" cy="585201"/>
        </a:xfrm>
        <a:prstGeom prst="roundRect">
          <a:avLst>
            <a:gd name="adj" fmla="val 10000"/>
          </a:avLst>
        </a:prstGeom>
        <a:solidFill>
          <a:schemeClr val="lt1"/>
        </a:solidFill>
        <a:ln w="1079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BE6E2FB3-A4A4-3C45-807A-55D18F499C3C}">
      <dsp:nvSpPr>
        <dsp:cNvPr id="0" name=""/>
        <dsp:cNvSpPr/>
      </dsp:nvSpPr>
      <dsp:spPr>
        <a:xfrm>
          <a:off x="2090117" y="952697"/>
          <a:ext cx="921577" cy="585201"/>
        </a:xfrm>
        <a:prstGeom prst="roundRect">
          <a:avLst>
            <a:gd name="adj" fmla="val 10000"/>
          </a:avLst>
        </a:prstGeom>
        <a:solidFill>
          <a:schemeClr val="lt1"/>
        </a:solidFill>
        <a:ln w="1079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&lt;html&gt;</a:t>
          </a:r>
        </a:p>
      </dsp:txBody>
      <dsp:txXfrm>
        <a:off x="2107257" y="969837"/>
        <a:ext cx="887297" cy="550921"/>
      </dsp:txXfrm>
    </dsp:sp>
    <dsp:sp modelId="{8CE2A57D-9BC3-9F41-A0DE-EB02A902BDCC}">
      <dsp:nvSpPr>
        <dsp:cNvPr id="0" name=""/>
        <dsp:cNvSpPr/>
      </dsp:nvSpPr>
      <dsp:spPr>
        <a:xfrm>
          <a:off x="1424533" y="1708646"/>
          <a:ext cx="921577" cy="585201"/>
        </a:xfrm>
        <a:prstGeom prst="roundRect">
          <a:avLst>
            <a:gd name="adj" fmla="val 10000"/>
          </a:avLst>
        </a:prstGeom>
        <a:solidFill>
          <a:schemeClr val="lt1"/>
        </a:solidFill>
        <a:ln w="1079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C92225F2-96FF-8649-A0CC-FD1154CDF832}">
      <dsp:nvSpPr>
        <dsp:cNvPr id="0" name=""/>
        <dsp:cNvSpPr/>
      </dsp:nvSpPr>
      <dsp:spPr>
        <a:xfrm>
          <a:off x="1526930" y="1805924"/>
          <a:ext cx="921577" cy="585201"/>
        </a:xfrm>
        <a:prstGeom prst="roundRect">
          <a:avLst>
            <a:gd name="adj" fmla="val 10000"/>
          </a:avLst>
        </a:prstGeom>
        <a:solidFill>
          <a:schemeClr val="lt1"/>
        </a:solidFill>
        <a:ln w="1079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&lt;head&gt;</a:t>
          </a:r>
        </a:p>
      </dsp:txBody>
      <dsp:txXfrm>
        <a:off x="1544070" y="1823064"/>
        <a:ext cx="887297" cy="550921"/>
      </dsp:txXfrm>
    </dsp:sp>
    <dsp:sp modelId="{78299A32-83F7-564C-9768-AE591DFBD390}">
      <dsp:nvSpPr>
        <dsp:cNvPr id="0" name=""/>
        <dsp:cNvSpPr/>
      </dsp:nvSpPr>
      <dsp:spPr>
        <a:xfrm>
          <a:off x="1424533" y="2561873"/>
          <a:ext cx="921577" cy="585201"/>
        </a:xfrm>
        <a:prstGeom prst="roundRect">
          <a:avLst>
            <a:gd name="adj" fmla="val 10000"/>
          </a:avLst>
        </a:prstGeom>
        <a:solidFill>
          <a:schemeClr val="lt1"/>
        </a:solidFill>
        <a:ln w="1079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EA3EF67A-CEB8-D348-841D-0BAA52CD9DD6}">
      <dsp:nvSpPr>
        <dsp:cNvPr id="0" name=""/>
        <dsp:cNvSpPr/>
      </dsp:nvSpPr>
      <dsp:spPr>
        <a:xfrm>
          <a:off x="1526930" y="2659151"/>
          <a:ext cx="921577" cy="585201"/>
        </a:xfrm>
        <a:prstGeom prst="roundRect">
          <a:avLst>
            <a:gd name="adj" fmla="val 10000"/>
          </a:avLst>
        </a:prstGeom>
        <a:solidFill>
          <a:schemeClr val="lt1"/>
        </a:solidFill>
        <a:ln w="1079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&lt;title&gt;</a:t>
          </a:r>
        </a:p>
      </dsp:txBody>
      <dsp:txXfrm>
        <a:off x="1544070" y="2676291"/>
        <a:ext cx="887297" cy="550921"/>
      </dsp:txXfrm>
    </dsp:sp>
    <dsp:sp modelId="{099D7AE7-D839-094E-8729-796843F32817}">
      <dsp:nvSpPr>
        <dsp:cNvPr id="0" name=""/>
        <dsp:cNvSpPr/>
      </dsp:nvSpPr>
      <dsp:spPr>
        <a:xfrm>
          <a:off x="2550905" y="1708646"/>
          <a:ext cx="921577" cy="585201"/>
        </a:xfrm>
        <a:prstGeom prst="roundRect">
          <a:avLst>
            <a:gd name="adj" fmla="val 10000"/>
          </a:avLst>
        </a:prstGeom>
        <a:solidFill>
          <a:schemeClr val="lt1"/>
        </a:solidFill>
        <a:ln w="1079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D0F30D3C-1354-5842-B041-279F382212D5}">
      <dsp:nvSpPr>
        <dsp:cNvPr id="0" name=""/>
        <dsp:cNvSpPr/>
      </dsp:nvSpPr>
      <dsp:spPr>
        <a:xfrm>
          <a:off x="2653303" y="1805924"/>
          <a:ext cx="921577" cy="585201"/>
        </a:xfrm>
        <a:prstGeom prst="roundRect">
          <a:avLst>
            <a:gd name="adj" fmla="val 10000"/>
          </a:avLst>
        </a:prstGeom>
        <a:solidFill>
          <a:schemeClr val="lt1"/>
        </a:solidFill>
        <a:ln w="1079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&lt;body&gt;</a:t>
          </a:r>
        </a:p>
      </dsp:txBody>
      <dsp:txXfrm>
        <a:off x="2670443" y="1823064"/>
        <a:ext cx="887297" cy="550921"/>
      </dsp:txXfrm>
    </dsp:sp>
    <dsp:sp modelId="{946C22A1-4F92-2441-8FD0-3EF1E84574FA}">
      <dsp:nvSpPr>
        <dsp:cNvPr id="0" name=""/>
        <dsp:cNvSpPr/>
      </dsp:nvSpPr>
      <dsp:spPr>
        <a:xfrm>
          <a:off x="2550905" y="2561873"/>
          <a:ext cx="921577" cy="585201"/>
        </a:xfrm>
        <a:prstGeom prst="roundRect">
          <a:avLst>
            <a:gd name="adj" fmla="val 10000"/>
          </a:avLst>
        </a:prstGeom>
        <a:solidFill>
          <a:schemeClr val="lt1"/>
        </a:solidFill>
        <a:ln w="1079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6E4CA121-FB9B-CB41-9F28-3B9B7C297B0A}">
      <dsp:nvSpPr>
        <dsp:cNvPr id="0" name=""/>
        <dsp:cNvSpPr/>
      </dsp:nvSpPr>
      <dsp:spPr>
        <a:xfrm>
          <a:off x="2653303" y="2659151"/>
          <a:ext cx="921577" cy="585201"/>
        </a:xfrm>
        <a:prstGeom prst="roundRect">
          <a:avLst>
            <a:gd name="adj" fmla="val 10000"/>
          </a:avLst>
        </a:prstGeom>
        <a:solidFill>
          <a:schemeClr val="lt1"/>
        </a:solidFill>
        <a:ln w="1079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&lt;div&gt;</a:t>
          </a:r>
        </a:p>
      </dsp:txBody>
      <dsp:txXfrm>
        <a:off x="2670443" y="2676291"/>
        <a:ext cx="887297" cy="550921"/>
      </dsp:txXfrm>
    </dsp:sp>
    <dsp:sp modelId="{16404460-9C84-7541-9CD9-EE695A626537}">
      <dsp:nvSpPr>
        <dsp:cNvPr id="0" name=""/>
        <dsp:cNvSpPr/>
      </dsp:nvSpPr>
      <dsp:spPr>
        <a:xfrm>
          <a:off x="3754438" y="3203123"/>
          <a:ext cx="921577" cy="585201"/>
        </a:xfrm>
        <a:prstGeom prst="roundRect">
          <a:avLst>
            <a:gd name="adj" fmla="val 10000"/>
          </a:avLst>
        </a:prstGeom>
        <a:solidFill>
          <a:schemeClr val="lt1"/>
        </a:solidFill>
        <a:ln w="1079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F9926D17-59EA-4742-BD6F-CD24AFE49038}">
      <dsp:nvSpPr>
        <dsp:cNvPr id="0" name=""/>
        <dsp:cNvSpPr/>
      </dsp:nvSpPr>
      <dsp:spPr>
        <a:xfrm>
          <a:off x="3856835" y="3300400"/>
          <a:ext cx="921577" cy="585201"/>
        </a:xfrm>
        <a:prstGeom prst="roundRect">
          <a:avLst>
            <a:gd name="adj" fmla="val 10000"/>
          </a:avLst>
        </a:prstGeom>
        <a:solidFill>
          <a:schemeClr val="lt1"/>
        </a:solidFill>
        <a:ln w="1079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attribute</a:t>
          </a:r>
        </a:p>
      </dsp:txBody>
      <dsp:txXfrm>
        <a:off x="3873975" y="3317540"/>
        <a:ext cx="887297" cy="550921"/>
      </dsp:txXfrm>
    </dsp:sp>
    <dsp:sp modelId="{897C6D9A-0C0E-1746-AF70-C0FD3C2527BD}">
      <dsp:nvSpPr>
        <dsp:cNvPr id="0" name=""/>
        <dsp:cNvSpPr/>
      </dsp:nvSpPr>
      <dsp:spPr>
        <a:xfrm>
          <a:off x="2549717" y="3396895"/>
          <a:ext cx="921577" cy="585201"/>
        </a:xfrm>
        <a:prstGeom prst="roundRect">
          <a:avLst>
            <a:gd name="adj" fmla="val 10000"/>
          </a:avLst>
        </a:prstGeom>
        <a:solidFill>
          <a:schemeClr val="lt1"/>
        </a:solidFill>
        <a:ln w="1079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18BE2211-AC15-0A42-B602-41D2E0A6929C}">
      <dsp:nvSpPr>
        <dsp:cNvPr id="0" name=""/>
        <dsp:cNvSpPr/>
      </dsp:nvSpPr>
      <dsp:spPr>
        <a:xfrm>
          <a:off x="2652115" y="3494172"/>
          <a:ext cx="921577" cy="585201"/>
        </a:xfrm>
        <a:prstGeom prst="roundRect">
          <a:avLst>
            <a:gd name="adj" fmla="val 10000"/>
          </a:avLst>
        </a:prstGeom>
        <a:solidFill>
          <a:schemeClr val="lt1"/>
        </a:solidFill>
        <a:ln w="1079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&lt;p&gt;</a:t>
          </a:r>
        </a:p>
      </dsp:txBody>
      <dsp:txXfrm>
        <a:off x="2669255" y="3511312"/>
        <a:ext cx="887297" cy="550921"/>
      </dsp:txXfrm>
    </dsp:sp>
    <dsp:sp modelId="{108D8054-D7C5-A349-A984-6CC28EC56A06}">
      <dsp:nvSpPr>
        <dsp:cNvPr id="0" name=""/>
        <dsp:cNvSpPr/>
      </dsp:nvSpPr>
      <dsp:spPr>
        <a:xfrm>
          <a:off x="2567928" y="4126603"/>
          <a:ext cx="921577" cy="585201"/>
        </a:xfrm>
        <a:prstGeom prst="roundRect">
          <a:avLst>
            <a:gd name="adj" fmla="val 10000"/>
          </a:avLst>
        </a:prstGeom>
        <a:solidFill>
          <a:schemeClr val="lt1"/>
        </a:solidFill>
        <a:ln w="1079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CC75A18F-2135-6540-BBA0-9B51CCC19B7E}">
      <dsp:nvSpPr>
        <dsp:cNvPr id="0" name=""/>
        <dsp:cNvSpPr/>
      </dsp:nvSpPr>
      <dsp:spPr>
        <a:xfrm>
          <a:off x="2670325" y="4223881"/>
          <a:ext cx="921577" cy="585201"/>
        </a:xfrm>
        <a:prstGeom prst="roundRect">
          <a:avLst>
            <a:gd name="adj" fmla="val 10000"/>
          </a:avLst>
        </a:prstGeom>
        <a:solidFill>
          <a:schemeClr val="lt1"/>
        </a:solidFill>
        <a:ln w="1079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text&gt;</a:t>
          </a:r>
        </a:p>
      </dsp:txBody>
      <dsp:txXfrm>
        <a:off x="2687465" y="4241021"/>
        <a:ext cx="887297" cy="55092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pPr/>
              <a:t>11/20/24 2:06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pPr/>
              <a:t>11/20/24 2:06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a:t>HTML5 includes a number of new markup tag, new technologies, and abilities that weren’t available with HTML 4.01</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11/20/24 2:06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1089649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11/20/24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76</a:t>
            </a:fld>
            <a:endParaRPr lang="en-US" dirty="0"/>
          </a:p>
        </p:txBody>
      </p:sp>
    </p:spTree>
    <p:extLst>
      <p:ext uri="{BB962C8B-B14F-4D97-AF65-F5344CB8AC3E}">
        <p14:creationId xmlns:p14="http://schemas.microsoft.com/office/powerpoint/2010/main" val="1633662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11/20/24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77</a:t>
            </a:fld>
            <a:endParaRPr lang="en-US" dirty="0"/>
          </a:p>
        </p:txBody>
      </p:sp>
    </p:spTree>
    <p:extLst>
      <p:ext uri="{BB962C8B-B14F-4D97-AF65-F5344CB8AC3E}">
        <p14:creationId xmlns:p14="http://schemas.microsoft.com/office/powerpoint/2010/main" val="1633662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11/20/24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81</a:t>
            </a:fld>
            <a:endParaRPr lang="en-US" dirty="0"/>
          </a:p>
        </p:txBody>
      </p:sp>
    </p:spTree>
    <p:extLst>
      <p:ext uri="{BB962C8B-B14F-4D97-AF65-F5344CB8AC3E}">
        <p14:creationId xmlns:p14="http://schemas.microsoft.com/office/powerpoint/2010/main" val="1633662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11/20/24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82</a:t>
            </a:fld>
            <a:endParaRPr lang="en-US" dirty="0"/>
          </a:p>
        </p:txBody>
      </p:sp>
    </p:spTree>
    <p:extLst>
      <p:ext uri="{BB962C8B-B14F-4D97-AF65-F5344CB8AC3E}">
        <p14:creationId xmlns:p14="http://schemas.microsoft.com/office/powerpoint/2010/main" val="1633662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11/20/24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83</a:t>
            </a:fld>
            <a:endParaRPr lang="en-US" dirty="0"/>
          </a:p>
        </p:txBody>
      </p:sp>
    </p:spTree>
    <p:extLst>
      <p:ext uri="{BB962C8B-B14F-4D97-AF65-F5344CB8AC3E}">
        <p14:creationId xmlns:p14="http://schemas.microsoft.com/office/powerpoint/2010/main" val="1633662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11/20/24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89</a:t>
            </a:fld>
            <a:endParaRPr lang="en-US" dirty="0"/>
          </a:p>
        </p:txBody>
      </p:sp>
    </p:spTree>
    <p:extLst>
      <p:ext uri="{BB962C8B-B14F-4D97-AF65-F5344CB8AC3E}">
        <p14:creationId xmlns:p14="http://schemas.microsoft.com/office/powerpoint/2010/main" val="1633662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11/20/24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90</a:t>
            </a:fld>
            <a:endParaRPr lang="en-US" dirty="0"/>
          </a:p>
        </p:txBody>
      </p:sp>
    </p:spTree>
    <p:extLst>
      <p:ext uri="{BB962C8B-B14F-4D97-AF65-F5344CB8AC3E}">
        <p14:creationId xmlns:p14="http://schemas.microsoft.com/office/powerpoint/2010/main" val="1633662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To learn more about the CSS display property and managing content flow, visit the W3schools.com CSS display Property Web page at http://www.w3schools.com/</a:t>
            </a:r>
            <a:r>
              <a:rPr lang="en-US" sz="900" b="0" kern="1200" dirty="0" err="1">
                <a:solidFill>
                  <a:schemeClr val="tx1"/>
                </a:solidFill>
                <a:effectLst/>
                <a:latin typeface="Segoe UI Light" pitchFamily="34" charset="0"/>
                <a:ea typeface="+mn-ea"/>
                <a:cs typeface="+mn-cs"/>
              </a:rPr>
              <a:t>cssref</a:t>
            </a:r>
            <a:r>
              <a:rPr lang="en-US" sz="900" b="0" kern="1200" dirty="0">
                <a:solidFill>
                  <a:schemeClr val="tx1"/>
                </a:solidFill>
                <a:effectLst/>
                <a:latin typeface="Segoe UI Light" pitchFamily="34" charset="0"/>
                <a:ea typeface="+mn-ea"/>
                <a:cs typeface="+mn-cs"/>
              </a:rPr>
              <a:t>/</a:t>
            </a:r>
            <a:r>
              <a:rPr lang="en-US" sz="900" b="0" kern="1200" dirty="0" err="1">
                <a:solidFill>
                  <a:schemeClr val="tx1"/>
                </a:solidFill>
                <a:effectLst/>
                <a:latin typeface="Segoe UI Light" pitchFamily="34" charset="0"/>
                <a:ea typeface="+mn-ea"/>
                <a:cs typeface="+mn-cs"/>
              </a:rPr>
              <a:t>pr_class_display.asp</a:t>
            </a:r>
            <a:r>
              <a:rPr lang="en-US" sz="900" b="0" kern="1200" dirty="0">
                <a:solidFill>
                  <a:schemeClr val="tx1"/>
                </a:solidFill>
                <a:effectLst/>
                <a:latin typeface="Segoe UI Light" pitchFamily="34" charset="0"/>
                <a:ea typeface="+mn-ea"/>
                <a:cs typeface="+mn-cs"/>
              </a:rPr>
              <a: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11/20/24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91</a:t>
            </a:fld>
            <a:endParaRPr lang="en-US" dirty="0"/>
          </a:p>
        </p:txBody>
      </p:sp>
    </p:spTree>
    <p:extLst>
      <p:ext uri="{BB962C8B-B14F-4D97-AF65-F5344CB8AC3E}">
        <p14:creationId xmlns:p14="http://schemas.microsoft.com/office/powerpoint/2010/main" val="2754036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11/20/24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92</a:t>
            </a:fld>
            <a:endParaRPr lang="en-US" dirty="0"/>
          </a:p>
        </p:txBody>
      </p:sp>
    </p:spTree>
    <p:extLst>
      <p:ext uri="{BB962C8B-B14F-4D97-AF65-F5344CB8AC3E}">
        <p14:creationId xmlns:p14="http://schemas.microsoft.com/office/powerpoint/2010/main" val="1633662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11/20/24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93</a:t>
            </a:fld>
            <a:endParaRPr lang="en-US" dirty="0"/>
          </a:p>
        </p:txBody>
      </p:sp>
    </p:spTree>
    <p:extLst>
      <p:ext uri="{BB962C8B-B14F-4D97-AF65-F5344CB8AC3E}">
        <p14:creationId xmlns:p14="http://schemas.microsoft.com/office/powerpoint/2010/main" val="1810677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11/20/24 2:06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217824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Explanation of the Image:</a:t>
            </a:r>
          </a:p>
          <a:p>
            <a:r>
              <a:rPr lang="en-US" dirty="0"/>
              <a:t>The region</a:t>
            </a:r>
            <a:r>
              <a:rPr lang="en-US" baseline="0" dirty="0"/>
              <a:t> on the bottom left of the browser window has been set with the value of left. This ensures that nothing is on it’s left side. </a:t>
            </a:r>
          </a:p>
          <a:p>
            <a:endParaRPr lang="en-US" baseline="0" dirty="0"/>
          </a:p>
          <a:p>
            <a:r>
              <a:rPr lang="en-US" baseline="0" dirty="0"/>
              <a:t>You could create the same effect by setting the clear property to right for the first region.</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11/20/24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96</a:t>
            </a:fld>
            <a:endParaRPr lang="en-US" dirty="0"/>
          </a:p>
        </p:txBody>
      </p:sp>
    </p:spTree>
    <p:extLst>
      <p:ext uri="{BB962C8B-B14F-4D97-AF65-F5344CB8AC3E}">
        <p14:creationId xmlns:p14="http://schemas.microsoft.com/office/powerpoint/2010/main" val="2005521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11/20/24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99</a:t>
            </a:fld>
            <a:endParaRPr lang="en-US" dirty="0"/>
          </a:p>
        </p:txBody>
      </p:sp>
    </p:spTree>
    <p:extLst>
      <p:ext uri="{BB962C8B-B14F-4D97-AF65-F5344CB8AC3E}">
        <p14:creationId xmlns:p14="http://schemas.microsoft.com/office/powerpoint/2010/main" val="2754036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For more details about CSS overflow, visit the W3schools.com CSS overflow Property Web page at http://www.w3schools.com/</a:t>
            </a:r>
            <a:r>
              <a:rPr lang="en-US" sz="900" kern="1200" dirty="0" err="1">
                <a:solidFill>
                  <a:schemeClr val="tx1"/>
                </a:solidFill>
                <a:effectLst/>
                <a:latin typeface="Segoe UI Light" pitchFamily="34" charset="0"/>
                <a:ea typeface="+mn-ea"/>
                <a:cs typeface="+mn-cs"/>
              </a:rPr>
              <a:t>cssref</a:t>
            </a:r>
            <a:r>
              <a:rPr lang="en-US" sz="900" kern="1200" dirty="0">
                <a:solidFill>
                  <a:schemeClr val="tx1"/>
                </a:solidFill>
                <a:effectLst/>
                <a:latin typeface="Segoe UI Light" pitchFamily="34" charset="0"/>
                <a:ea typeface="+mn-ea"/>
                <a:cs typeface="+mn-cs"/>
              </a:rPr>
              <a:t>/</a:t>
            </a:r>
            <a:r>
              <a:rPr lang="en-US" sz="900" kern="1200" dirty="0" err="1">
                <a:solidFill>
                  <a:schemeClr val="tx1"/>
                </a:solidFill>
                <a:effectLst/>
                <a:latin typeface="Segoe UI Light" pitchFamily="34" charset="0"/>
                <a:ea typeface="+mn-ea"/>
                <a:cs typeface="+mn-cs"/>
              </a:rPr>
              <a:t>pr_pos_overflow.asp</a:t>
            </a:r>
            <a:r>
              <a:rPr lang="en-US" sz="900" kern="1200" dirty="0">
                <a:solidFill>
                  <a:schemeClr val="tx1"/>
                </a:solidFill>
                <a:effectLst/>
                <a:latin typeface="Segoe UI Light" pitchFamily="34" charset="0"/>
                <a:ea typeface="+mn-ea"/>
                <a:cs typeface="+mn-cs"/>
              </a:rPr>
              <a:t>. You can also search for </a:t>
            </a:r>
            <a:r>
              <a:rPr lang="en-US" sz="900" b="1" kern="1200" dirty="0" err="1">
                <a:solidFill>
                  <a:schemeClr val="tx1"/>
                </a:solidFill>
                <a:effectLst/>
                <a:latin typeface="Segoe UI Light" pitchFamily="34" charset="0"/>
                <a:ea typeface="+mn-ea"/>
                <a:cs typeface="+mn-cs"/>
              </a:rPr>
              <a:t>msdn</a:t>
            </a:r>
            <a:r>
              <a:rPr lang="en-US" sz="900" b="1" kern="1200" dirty="0">
                <a:solidFill>
                  <a:schemeClr val="tx1"/>
                </a:solidFill>
                <a:effectLst/>
                <a:latin typeface="Segoe UI Light" pitchFamily="34" charset="0"/>
                <a:ea typeface="+mn-ea"/>
                <a:cs typeface="+mn-cs"/>
              </a:rPr>
              <a:t> </a:t>
            </a:r>
            <a:r>
              <a:rPr lang="en-US" sz="900" b="1" kern="1200" dirty="0" err="1">
                <a:solidFill>
                  <a:schemeClr val="tx1"/>
                </a:solidFill>
                <a:effectLst/>
                <a:latin typeface="Segoe UI Light" pitchFamily="34" charset="0"/>
                <a:ea typeface="+mn-ea"/>
                <a:cs typeface="+mn-cs"/>
              </a:rPr>
              <a:t>css</a:t>
            </a:r>
            <a:r>
              <a:rPr lang="en-US" sz="900" b="1" kern="1200" dirty="0">
                <a:solidFill>
                  <a:schemeClr val="tx1"/>
                </a:solidFill>
                <a:effectLst/>
                <a:latin typeface="Segoe UI Light" pitchFamily="34" charset="0"/>
                <a:ea typeface="+mn-ea"/>
                <a:cs typeface="+mn-cs"/>
              </a:rPr>
              <a:t> content flow</a:t>
            </a:r>
            <a:r>
              <a:rPr lang="en-US" sz="900" kern="1200" dirty="0">
                <a:solidFill>
                  <a:schemeClr val="tx1"/>
                </a:solidFill>
                <a:effectLst/>
                <a:latin typeface="Segoe UI Light" pitchFamily="34" charset="0"/>
                <a:ea typeface="+mn-ea"/>
                <a:cs typeface="+mn-cs"/>
              </a:rPr>
              <a:t>, </a:t>
            </a:r>
            <a:r>
              <a:rPr lang="en-US" sz="900" b="1" kern="1200" dirty="0" err="1">
                <a:solidFill>
                  <a:schemeClr val="tx1"/>
                </a:solidFill>
                <a:effectLst/>
                <a:latin typeface="Segoe UI Light" pitchFamily="34" charset="0"/>
                <a:ea typeface="+mn-ea"/>
                <a:cs typeface="+mn-cs"/>
              </a:rPr>
              <a:t>msdn</a:t>
            </a:r>
            <a:r>
              <a:rPr lang="en-US" sz="900" b="1" kern="1200" dirty="0">
                <a:solidFill>
                  <a:schemeClr val="tx1"/>
                </a:solidFill>
                <a:effectLst/>
                <a:latin typeface="Segoe UI Light" pitchFamily="34" charset="0"/>
                <a:ea typeface="+mn-ea"/>
                <a:cs typeface="+mn-cs"/>
              </a:rPr>
              <a:t> </a:t>
            </a:r>
            <a:r>
              <a:rPr lang="en-US" sz="900" b="1" kern="1200" dirty="0" err="1">
                <a:solidFill>
                  <a:schemeClr val="tx1"/>
                </a:solidFill>
                <a:effectLst/>
                <a:latin typeface="Segoe UI Light" pitchFamily="34" charset="0"/>
                <a:ea typeface="+mn-ea"/>
                <a:cs typeface="+mn-cs"/>
              </a:rPr>
              <a:t>css</a:t>
            </a:r>
            <a:r>
              <a:rPr lang="en-US" sz="900" b="1" kern="1200" dirty="0">
                <a:solidFill>
                  <a:schemeClr val="tx1"/>
                </a:solidFill>
                <a:effectLst/>
                <a:latin typeface="Segoe UI Light" pitchFamily="34" charset="0"/>
                <a:ea typeface="+mn-ea"/>
                <a:cs typeface="+mn-cs"/>
              </a:rPr>
              <a:t> positioning</a:t>
            </a:r>
            <a:r>
              <a:rPr lang="en-US" sz="900" kern="1200" dirty="0">
                <a:solidFill>
                  <a:schemeClr val="tx1"/>
                </a:solidFill>
                <a:effectLst/>
                <a:latin typeface="Segoe UI Light" pitchFamily="34" charset="0"/>
                <a:ea typeface="+mn-ea"/>
                <a:cs typeface="+mn-cs"/>
              </a:rPr>
              <a:t>, and </a:t>
            </a:r>
            <a:r>
              <a:rPr lang="en-US" sz="900" b="1" kern="1200" dirty="0" err="1">
                <a:solidFill>
                  <a:schemeClr val="tx1"/>
                </a:solidFill>
                <a:effectLst/>
                <a:latin typeface="Segoe UI Light" pitchFamily="34" charset="0"/>
                <a:ea typeface="+mn-ea"/>
                <a:cs typeface="+mn-cs"/>
              </a:rPr>
              <a:t>msdn</a:t>
            </a:r>
            <a:r>
              <a:rPr lang="en-US" sz="900" b="1" kern="1200" dirty="0">
                <a:solidFill>
                  <a:schemeClr val="tx1"/>
                </a:solidFill>
                <a:effectLst/>
                <a:latin typeface="Segoe UI Light" pitchFamily="34" charset="0"/>
                <a:ea typeface="+mn-ea"/>
                <a:cs typeface="+mn-cs"/>
              </a:rPr>
              <a:t> </a:t>
            </a:r>
            <a:r>
              <a:rPr lang="en-US" sz="900" b="1" kern="1200" dirty="0" err="1">
                <a:solidFill>
                  <a:schemeClr val="tx1"/>
                </a:solidFill>
                <a:effectLst/>
                <a:latin typeface="Segoe UI Light" pitchFamily="34" charset="0"/>
                <a:ea typeface="+mn-ea"/>
                <a:cs typeface="+mn-cs"/>
              </a:rPr>
              <a:t>css</a:t>
            </a:r>
            <a:r>
              <a:rPr lang="en-US" sz="900" b="1" kern="1200" dirty="0">
                <a:solidFill>
                  <a:schemeClr val="tx1"/>
                </a:solidFill>
                <a:effectLst/>
                <a:latin typeface="Segoe UI Light" pitchFamily="34" charset="0"/>
                <a:ea typeface="+mn-ea"/>
                <a:cs typeface="+mn-cs"/>
              </a:rPr>
              <a:t> overflow </a:t>
            </a:r>
            <a:r>
              <a:rPr lang="en-US" sz="900" kern="1200" dirty="0">
                <a:solidFill>
                  <a:schemeClr val="tx1"/>
                </a:solidFill>
                <a:effectLst/>
                <a:latin typeface="Segoe UI Light" pitchFamily="34" charset="0"/>
                <a:ea typeface="+mn-ea"/>
                <a:cs typeface="+mn-cs"/>
              </a:rPr>
              <a:t>using your favorite search engine. </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11/20/24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100</a:t>
            </a:fld>
            <a:endParaRPr lang="en-US" dirty="0"/>
          </a:p>
        </p:txBody>
      </p:sp>
    </p:spTree>
    <p:extLst>
      <p:ext uri="{BB962C8B-B14F-4D97-AF65-F5344CB8AC3E}">
        <p14:creationId xmlns:p14="http://schemas.microsoft.com/office/powerpoint/2010/main" val="27540362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11/20/24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101</a:t>
            </a:fld>
            <a:endParaRPr lang="en-US" dirty="0"/>
          </a:p>
        </p:txBody>
      </p:sp>
    </p:spTree>
    <p:extLst>
      <p:ext uri="{BB962C8B-B14F-4D97-AF65-F5344CB8AC3E}">
        <p14:creationId xmlns:p14="http://schemas.microsoft.com/office/powerpoint/2010/main" val="27540362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11/20/24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103</a:t>
            </a:fld>
            <a:endParaRPr lang="en-US" dirty="0"/>
          </a:p>
        </p:txBody>
      </p:sp>
    </p:spTree>
    <p:extLst>
      <p:ext uri="{BB962C8B-B14F-4D97-AF65-F5344CB8AC3E}">
        <p14:creationId xmlns:p14="http://schemas.microsoft.com/office/powerpoint/2010/main" val="3886741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11/20/24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104</a:t>
            </a:fld>
            <a:endParaRPr lang="en-US" dirty="0"/>
          </a:p>
        </p:txBody>
      </p:sp>
    </p:spTree>
    <p:extLst>
      <p:ext uri="{BB962C8B-B14F-4D97-AF65-F5344CB8AC3E}">
        <p14:creationId xmlns:p14="http://schemas.microsoft.com/office/powerpoint/2010/main" val="20206418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11/20/24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105</a:t>
            </a:fld>
            <a:endParaRPr lang="en-US" dirty="0"/>
          </a:p>
        </p:txBody>
      </p:sp>
    </p:spTree>
    <p:extLst>
      <p:ext uri="{BB962C8B-B14F-4D97-AF65-F5344CB8AC3E}">
        <p14:creationId xmlns:p14="http://schemas.microsoft.com/office/powerpoint/2010/main" val="18441641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11/20/24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106</a:t>
            </a:fld>
            <a:endParaRPr lang="en-US" dirty="0"/>
          </a:p>
        </p:txBody>
      </p:sp>
    </p:spTree>
    <p:extLst>
      <p:ext uri="{BB962C8B-B14F-4D97-AF65-F5344CB8AC3E}">
        <p14:creationId xmlns:p14="http://schemas.microsoft.com/office/powerpoint/2010/main" val="12899561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11/20/24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107</a:t>
            </a:fld>
            <a:endParaRPr lang="en-US" dirty="0"/>
          </a:p>
        </p:txBody>
      </p:sp>
    </p:spTree>
    <p:extLst>
      <p:ext uri="{BB962C8B-B14F-4D97-AF65-F5344CB8AC3E}">
        <p14:creationId xmlns:p14="http://schemas.microsoft.com/office/powerpoint/2010/main" val="25105970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11/20/24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109</a:t>
            </a:fld>
            <a:endParaRPr lang="en-US" dirty="0"/>
          </a:p>
        </p:txBody>
      </p:sp>
    </p:spTree>
    <p:extLst>
      <p:ext uri="{BB962C8B-B14F-4D97-AF65-F5344CB8AC3E}">
        <p14:creationId xmlns:p14="http://schemas.microsoft.com/office/powerpoint/2010/main" val="1029695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Cabeçalho 3"/>
          <p:cNvSpPr>
            <a:spLocks noGrp="1"/>
          </p:cNvSpPr>
          <p:nvPr>
            <p:ph type="hdr" sz="quarter" idx="10"/>
          </p:nvPr>
        </p:nvSpPr>
        <p:spPr/>
        <p:txBody>
          <a:bodyPr/>
          <a:lstStyle/>
          <a:p>
            <a:endParaRPr lang="en-US"/>
          </a:p>
        </p:txBody>
      </p:sp>
      <p:sp>
        <p:nvSpPr>
          <p:cNvPr id="5" name="Espaço Reservado para Rodapé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Espaço Reservado para Data 5"/>
          <p:cNvSpPr>
            <a:spLocks noGrp="1"/>
          </p:cNvSpPr>
          <p:nvPr>
            <p:ph type="dt" idx="12"/>
          </p:nvPr>
        </p:nvSpPr>
        <p:spPr/>
        <p:txBody>
          <a:bodyPr/>
          <a:lstStyle/>
          <a:p>
            <a:fld id="{38EEC551-8CDA-4EB6-89BB-2A86C9F091C8}" type="datetime8">
              <a:rPr lang="en-US" smtClean="0"/>
              <a:pPr/>
              <a:t>11/20/24 2:06 PM</a:t>
            </a:fld>
            <a:endParaRPr lang="en-US"/>
          </a:p>
        </p:txBody>
      </p:sp>
      <p:sp>
        <p:nvSpPr>
          <p:cNvPr id="7" name="Espaço Reservado para Número de Slide 6"/>
          <p:cNvSpPr>
            <a:spLocks noGrp="1"/>
          </p:cNvSpPr>
          <p:nvPr>
            <p:ph type="sldNum" sz="quarter" idx="13"/>
          </p:nvPr>
        </p:nvSpPr>
        <p:spPr/>
        <p:txBody>
          <a:bodyPr/>
          <a:lstStyle/>
          <a:p>
            <a:fld id="{B4008EB6-D09E-4580-8CD6-DDB14511944F}" type="slidenum">
              <a:rPr lang="en-US" smtClean="0"/>
              <a:pPr/>
              <a:t>36</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11/20/24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110</a:t>
            </a:fld>
            <a:endParaRPr lang="en-US" dirty="0"/>
          </a:p>
        </p:txBody>
      </p:sp>
    </p:spTree>
    <p:extLst>
      <p:ext uri="{BB962C8B-B14F-4D97-AF65-F5344CB8AC3E}">
        <p14:creationId xmlns:p14="http://schemas.microsoft.com/office/powerpoint/2010/main" val="34664834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11/20/24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111</a:t>
            </a:fld>
            <a:endParaRPr lang="en-US" dirty="0"/>
          </a:p>
        </p:txBody>
      </p:sp>
    </p:spTree>
    <p:extLst>
      <p:ext uri="{BB962C8B-B14F-4D97-AF65-F5344CB8AC3E}">
        <p14:creationId xmlns:p14="http://schemas.microsoft.com/office/powerpoint/2010/main" val="10680003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119</a:t>
            </a:fld>
            <a:endParaRPr lang="en-US" dirty="0"/>
          </a:p>
        </p:txBody>
      </p:sp>
    </p:spTree>
    <p:extLst>
      <p:ext uri="{BB962C8B-B14F-4D97-AF65-F5344CB8AC3E}">
        <p14:creationId xmlns:p14="http://schemas.microsoft.com/office/powerpoint/2010/main" val="3743582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DE0B007-5008-4833-AE5A-494B7F53D3E8}" type="datetime8">
              <a:rPr lang="en-US" smtClean="0"/>
              <a:t>11/20/24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125</a:t>
            </a:fld>
            <a:endParaRPr lang="en-US" dirty="0"/>
          </a:p>
        </p:txBody>
      </p:sp>
    </p:spTree>
    <p:extLst>
      <p:ext uri="{BB962C8B-B14F-4D97-AF65-F5344CB8AC3E}">
        <p14:creationId xmlns:p14="http://schemas.microsoft.com/office/powerpoint/2010/main" val="41664089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16520CC-298D-4B94-AD5D-730B97EDC31B}" type="datetime8">
              <a:rPr lang="en-US" smtClean="0"/>
              <a:t>11/20/24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133</a:t>
            </a:fld>
            <a:endParaRPr lang="en-US" dirty="0"/>
          </a:p>
        </p:txBody>
      </p:sp>
    </p:spTree>
    <p:extLst>
      <p:ext uri="{BB962C8B-B14F-4D97-AF65-F5344CB8AC3E}">
        <p14:creationId xmlns:p14="http://schemas.microsoft.com/office/powerpoint/2010/main" val="7689332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DD5FEB8-E8EA-4C13-9BEE-84740FD318CB}" type="datetime8">
              <a:rPr lang="en-US" smtClean="0"/>
              <a:t>11/20/24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135</a:t>
            </a:fld>
            <a:endParaRPr lang="en-US" dirty="0"/>
          </a:p>
        </p:txBody>
      </p:sp>
    </p:spTree>
    <p:extLst>
      <p:ext uri="{BB962C8B-B14F-4D97-AF65-F5344CB8AC3E}">
        <p14:creationId xmlns:p14="http://schemas.microsoft.com/office/powerpoint/2010/main" val="41664089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a:t>Exemplo web</a:t>
            </a:r>
          </a:p>
        </p:txBody>
      </p:sp>
      <p:sp>
        <p:nvSpPr>
          <p:cNvPr id="4" name="Espaço Reservado para Número de Slide 3"/>
          <p:cNvSpPr>
            <a:spLocks noGrp="1"/>
          </p:cNvSpPr>
          <p:nvPr>
            <p:ph type="sldNum" sz="quarter" idx="10"/>
          </p:nvPr>
        </p:nvSpPr>
        <p:spPr/>
        <p:txBody>
          <a:bodyPr/>
          <a:lstStyle/>
          <a:p>
            <a:fld id="{77553C31-870D-4EB4-8D11-8C22723AE80C}" type="slidenum">
              <a:rPr lang="pt-BR" smtClean="0"/>
              <a:pPr/>
              <a:t>138</a:t>
            </a:fld>
            <a:endParaRPr lang="pt-BR"/>
          </a:p>
        </p:txBody>
      </p:sp>
    </p:spTree>
    <p:extLst>
      <p:ext uri="{BB962C8B-B14F-4D97-AF65-F5344CB8AC3E}">
        <p14:creationId xmlns:p14="http://schemas.microsoft.com/office/powerpoint/2010/main" val="3376609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11/20/24 2:06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a:p>
        </p:txBody>
      </p:sp>
    </p:spTree>
    <p:extLst>
      <p:ext uri="{BB962C8B-B14F-4D97-AF65-F5344CB8AC3E}">
        <p14:creationId xmlns:p14="http://schemas.microsoft.com/office/powerpoint/2010/main" val="3054272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11/20/24 2:06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68</a:t>
            </a:fld>
            <a:endParaRPr lang="en-US"/>
          </a:p>
        </p:txBody>
      </p:sp>
    </p:spTree>
    <p:extLst>
      <p:ext uri="{BB962C8B-B14F-4D97-AF65-F5344CB8AC3E}">
        <p14:creationId xmlns:p14="http://schemas.microsoft.com/office/powerpoint/2010/main" val="690708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11/20/24 2:06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69</a:t>
            </a:fld>
            <a:endParaRPr lang="en-US"/>
          </a:p>
        </p:txBody>
      </p:sp>
    </p:spTree>
    <p:extLst>
      <p:ext uri="{BB962C8B-B14F-4D97-AF65-F5344CB8AC3E}">
        <p14:creationId xmlns:p14="http://schemas.microsoft.com/office/powerpoint/2010/main" val="2635351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Cabeçalho 3"/>
          <p:cNvSpPr>
            <a:spLocks noGrp="1"/>
          </p:cNvSpPr>
          <p:nvPr>
            <p:ph type="hdr" sz="quarter" idx="10"/>
          </p:nvPr>
        </p:nvSpPr>
        <p:spPr/>
        <p:txBody>
          <a:bodyPr/>
          <a:lstStyle/>
          <a:p>
            <a:endParaRPr lang="en-US" dirty="0"/>
          </a:p>
        </p:txBody>
      </p:sp>
      <p:sp>
        <p:nvSpPr>
          <p:cNvPr id="5" name="Espaço Reservado para Rodapé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Espaço Reservado para Data 5"/>
          <p:cNvSpPr>
            <a:spLocks noGrp="1"/>
          </p:cNvSpPr>
          <p:nvPr>
            <p:ph type="dt" idx="12"/>
          </p:nvPr>
        </p:nvSpPr>
        <p:spPr/>
        <p:txBody>
          <a:bodyPr/>
          <a:lstStyle/>
          <a:p>
            <a:fld id="{38EEC551-8CDA-4EB6-89BB-2A86C9F091C8}" type="datetime8">
              <a:rPr lang="en-US" smtClean="0"/>
              <a:pPr/>
              <a:t>11/20/24 2:06 PM</a:t>
            </a:fld>
            <a:endParaRPr lang="en-US" dirty="0"/>
          </a:p>
        </p:txBody>
      </p:sp>
      <p:sp>
        <p:nvSpPr>
          <p:cNvPr id="7" name="Espaço Reservado para Número de Slide 6"/>
          <p:cNvSpPr>
            <a:spLocks noGrp="1"/>
          </p:cNvSpPr>
          <p:nvPr>
            <p:ph type="sldNum" sz="quarter" idx="13"/>
          </p:nvPr>
        </p:nvSpPr>
        <p:spPr/>
        <p:txBody>
          <a:bodyPr/>
          <a:lstStyle/>
          <a:p>
            <a:fld id="{B4008EB6-D09E-4580-8CD6-DDB14511944F}" type="slidenum">
              <a:rPr lang="en-US" smtClean="0"/>
              <a:pPr/>
              <a:t>73</a:t>
            </a:fld>
            <a:endParaRPr lang="en-US" dirty="0"/>
          </a:p>
        </p:txBody>
      </p:sp>
    </p:spTree>
    <p:extLst>
      <p:ext uri="{BB962C8B-B14F-4D97-AF65-F5344CB8AC3E}">
        <p14:creationId xmlns:p14="http://schemas.microsoft.com/office/powerpoint/2010/main" val="3401699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11/20/24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74</a:t>
            </a:fld>
            <a:endParaRPr lang="en-US" dirty="0"/>
          </a:p>
        </p:txBody>
      </p:sp>
    </p:spTree>
    <p:extLst>
      <p:ext uri="{BB962C8B-B14F-4D97-AF65-F5344CB8AC3E}">
        <p14:creationId xmlns:p14="http://schemas.microsoft.com/office/powerpoint/2010/main" val="1633662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11/20/24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75</a:t>
            </a:fld>
            <a:endParaRPr lang="en-US" dirty="0"/>
          </a:p>
        </p:txBody>
      </p:sp>
    </p:spTree>
    <p:extLst>
      <p:ext uri="{BB962C8B-B14F-4D97-AF65-F5344CB8AC3E}">
        <p14:creationId xmlns:p14="http://schemas.microsoft.com/office/powerpoint/2010/main" val="16336629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hite 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65760" y="2560320"/>
            <a:ext cx="9144000"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365759" y="1463040"/>
            <a:ext cx="9144000" cy="1097280"/>
          </a:xfrm>
          <a:noFill/>
        </p:spPr>
        <p:txBody>
          <a:bodyPr lIns="91440" tIns="91440" rIns="91440" bIns="91440" anchor="t" anchorCtr="0"/>
          <a:lstStyle>
            <a:lvl1pPr>
              <a:defRPr sz="6000" spc="-8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332720" y="365760"/>
            <a:ext cx="1645920" cy="352578"/>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0763" y="4724399"/>
            <a:ext cx="15517065" cy="2278063"/>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chemeClr val="tx2"/>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chemeClr val="tx2"/>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chemeClr val="tx2"/>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chemeClr val="tx2"/>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pic>
        <p:nvPicPr>
          <p:cNvPr id="3" name="Picture 2"/>
          <p:cNvPicPr>
            <a:picLocks noChangeAspect="1"/>
          </p:cNvPicPr>
          <p:nvPr userDrawn="1"/>
        </p:nvPicPr>
        <p:blipFill>
          <a:blip r:embed="rId2"/>
          <a:stretch>
            <a:fillRect/>
          </a:stretch>
        </p:blipFill>
        <p:spPr>
          <a:xfrm>
            <a:off x="6294437" y="2125662"/>
            <a:ext cx="5534188" cy="4155496"/>
          </a:xfrm>
          <a:prstGeom prst="rect">
            <a:avLst/>
          </a:prstGeom>
        </p:spPr>
      </p:pic>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ed Title Slide">
    <p:bg>
      <p:bgPr>
        <a:solidFill>
          <a:schemeClr val="accent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65760" y="2560320"/>
            <a:ext cx="9144000"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365759" y="1463040"/>
            <a:ext cx="9144000"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332720" y="365760"/>
            <a:ext cx="1645920" cy="352580"/>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0763" y="4724399"/>
            <a:ext cx="15517065" cy="2278063"/>
          </a:xfrm>
          <a:prstGeom prst="rect">
            <a:avLst/>
          </a:prstGeom>
        </p:spPr>
      </p:pic>
    </p:spTree>
    <p:extLst>
      <p:ext uri="{BB962C8B-B14F-4D97-AF65-F5344CB8AC3E}">
        <p14:creationId xmlns:p14="http://schemas.microsoft.com/office/powerpoint/2010/main" val="3564268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tx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65760" y="6292888"/>
            <a:ext cx="11704320" cy="338554"/>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a:solidFill>
                  <a:schemeClr val="bg1"/>
                </a:solidFill>
                <a:cs typeface="Segoe UI" pitchFamily="34" charset="0"/>
              </a:rPr>
              <a:t>© 2015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White 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65760" y="2560320"/>
            <a:ext cx="9144000"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365759" y="1463040"/>
            <a:ext cx="9144000" cy="1097280"/>
          </a:xfrm>
          <a:noFill/>
        </p:spPr>
        <p:txBody>
          <a:bodyPr lIns="91440" tIns="91440" rIns="91440" bIns="91440" anchor="t" anchorCtr="0"/>
          <a:lstStyle>
            <a:lvl1pPr>
              <a:defRPr sz="6000" spc="-80" baseline="0">
                <a:gradFill>
                  <a:gsLst>
                    <a:gs pos="3333">
                      <a:schemeClr val="tx2"/>
                    </a:gs>
                    <a:gs pos="39000">
                      <a:schemeClr val="tx2"/>
                    </a:gs>
                  </a:gsLst>
                  <a:lin ang="5400000" scaled="0"/>
                </a:gradFill>
              </a:defRPr>
            </a:lvl1pPr>
          </a:lstStyle>
          <a:p>
            <a:r>
              <a:rPr lang="en-US" dirty="0"/>
              <a:t>Presentation title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563" y="4716462"/>
            <a:ext cx="15517065" cy="2278063"/>
          </a:xfrm>
          <a:prstGeom prst="rect">
            <a:avLst/>
          </a:prstGeom>
        </p:spPr>
      </p:pic>
      <p:pic>
        <p:nvPicPr>
          <p:cNvPr id="10"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0763" y="4724399"/>
            <a:ext cx="15517065" cy="2278063"/>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lored Title Slide">
    <p:bg>
      <p:bgPr>
        <a:solidFill>
          <a:schemeClr val="accent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65760" y="2560320"/>
            <a:ext cx="9144000"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365759" y="1463040"/>
            <a:ext cx="9144000"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563" y="4708524"/>
            <a:ext cx="15517065" cy="2278063"/>
          </a:xfrm>
          <a:prstGeom prst="rect">
            <a:avLst/>
          </a:prstGeom>
        </p:spPr>
      </p:pic>
      <p:pic>
        <p:nvPicPr>
          <p:cNvPr id="10"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0763" y="4724399"/>
            <a:ext cx="15517065" cy="2278063"/>
          </a:xfrm>
          <a:prstGeom prst="rect">
            <a:avLst/>
          </a:prstGeom>
        </p:spPr>
      </p:pic>
    </p:spTree>
    <p:extLst>
      <p:ext uri="{BB962C8B-B14F-4D97-AF65-F5344CB8AC3E}">
        <p14:creationId xmlns:p14="http://schemas.microsoft.com/office/powerpoint/2010/main" val="3564268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ark Title Slide">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65760" y="2560320"/>
            <a:ext cx="9144000"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365759" y="1463040"/>
            <a:ext cx="9144000"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563" y="4716462"/>
            <a:ext cx="15517065" cy="2278063"/>
          </a:xfrm>
          <a:prstGeom prst="rect">
            <a:avLst/>
          </a:prstGeom>
        </p:spPr>
      </p:pic>
      <p:pic>
        <p:nvPicPr>
          <p:cNvPr id="10"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0763" y="4752067"/>
            <a:ext cx="15517065" cy="2278063"/>
          </a:xfrm>
          <a:prstGeom prst="rect">
            <a:avLst/>
          </a:prstGeom>
        </p:spPr>
      </p:pic>
    </p:spTree>
    <p:extLst>
      <p:ext uri="{BB962C8B-B14F-4D97-AF65-F5344CB8AC3E}">
        <p14:creationId xmlns:p14="http://schemas.microsoft.com/office/powerpoint/2010/main" val="3642284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White Title Slide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65760" y="2560320"/>
            <a:ext cx="9144000"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365759" y="1463040"/>
            <a:ext cx="9144000" cy="1097280"/>
          </a:xfrm>
          <a:noFill/>
        </p:spPr>
        <p:txBody>
          <a:bodyPr lIns="91440" tIns="91440" rIns="91440" bIns="91440" anchor="t" anchorCtr="0"/>
          <a:lstStyle>
            <a:lvl1pPr>
              <a:defRPr sz="6000" spc="-80" baseline="0">
                <a:gradFill>
                  <a:gsLst>
                    <a:gs pos="3333">
                      <a:schemeClr val="tx2"/>
                    </a:gs>
                    <a:gs pos="39000">
                      <a:schemeClr val="tx2"/>
                    </a:gs>
                  </a:gsLst>
                  <a:lin ang="5400000" scaled="0"/>
                </a:gradFill>
              </a:defRPr>
            </a:lvl1pPr>
          </a:lstStyle>
          <a:p>
            <a:r>
              <a:rPr lang="en-US" dirty="0"/>
              <a:t>Presentation title</a:t>
            </a:r>
          </a:p>
        </p:txBody>
      </p:sp>
      <p:pic>
        <p:nvPicPr>
          <p:cNvPr id="3" name="Picture 2"/>
          <p:cNvPicPr>
            <a:picLocks noChangeAspect="1"/>
          </p:cNvPicPr>
          <p:nvPr/>
        </p:nvPicPr>
        <p:blipFill>
          <a:blip r:embed="rId2"/>
          <a:stretch>
            <a:fillRect/>
          </a:stretch>
        </p:blipFill>
        <p:spPr>
          <a:xfrm>
            <a:off x="-1" y="4494078"/>
            <a:ext cx="12436475" cy="2557690"/>
          </a:xfrm>
          <a:prstGeom prst="rect">
            <a:avLst/>
          </a:prstGeom>
        </p:spPr>
      </p:pic>
      <p:pic>
        <p:nvPicPr>
          <p:cNvPr id="8" name="Picture 2"/>
          <p:cNvPicPr>
            <a:picLocks noChangeAspect="1"/>
          </p:cNvPicPr>
          <p:nvPr userDrawn="1"/>
        </p:nvPicPr>
        <p:blipFill>
          <a:blip r:embed="rId2"/>
          <a:stretch>
            <a:fillRect/>
          </a:stretch>
        </p:blipFill>
        <p:spPr>
          <a:xfrm>
            <a:off x="-1" y="4494078"/>
            <a:ext cx="12436475" cy="2557690"/>
          </a:xfrm>
          <a:prstGeom prst="rect">
            <a:avLst/>
          </a:prstGeom>
        </p:spPr>
      </p:pic>
    </p:spTree>
    <p:extLst>
      <p:ext uri="{BB962C8B-B14F-4D97-AF65-F5344CB8AC3E}">
        <p14:creationId xmlns:p14="http://schemas.microsoft.com/office/powerpoint/2010/main" val="4802984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lored Title Slide 2">
    <p:bg>
      <p:bgPr>
        <a:solidFill>
          <a:schemeClr val="accent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65760" y="2560320"/>
            <a:ext cx="9144000"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365759" y="1463040"/>
            <a:ext cx="9144000"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pic>
        <p:nvPicPr>
          <p:cNvPr id="7" name="Picture 6"/>
          <p:cNvPicPr>
            <a:picLocks noChangeAspect="1"/>
          </p:cNvPicPr>
          <p:nvPr/>
        </p:nvPicPr>
        <p:blipFill>
          <a:blip r:embed="rId2"/>
          <a:stretch>
            <a:fillRect/>
          </a:stretch>
        </p:blipFill>
        <p:spPr>
          <a:xfrm>
            <a:off x="-1" y="4494078"/>
            <a:ext cx="12436475" cy="2557690"/>
          </a:xfrm>
          <a:prstGeom prst="rect">
            <a:avLst/>
          </a:prstGeom>
        </p:spPr>
      </p:pic>
      <p:pic>
        <p:nvPicPr>
          <p:cNvPr id="10" name="Picture 6"/>
          <p:cNvPicPr>
            <a:picLocks noChangeAspect="1"/>
          </p:cNvPicPr>
          <p:nvPr userDrawn="1"/>
        </p:nvPicPr>
        <p:blipFill>
          <a:blip r:embed="rId2"/>
          <a:stretch>
            <a:fillRect/>
          </a:stretch>
        </p:blipFill>
        <p:spPr>
          <a:xfrm>
            <a:off x="-1" y="4494078"/>
            <a:ext cx="12436475" cy="2557690"/>
          </a:xfrm>
          <a:prstGeom prst="rect">
            <a:avLst/>
          </a:prstGeom>
        </p:spPr>
      </p:pic>
    </p:spTree>
    <p:extLst>
      <p:ext uri="{BB962C8B-B14F-4D97-AF65-F5344CB8AC3E}">
        <p14:creationId xmlns:p14="http://schemas.microsoft.com/office/powerpoint/2010/main" val="4969877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rk Title Slide">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65760" y="2560320"/>
            <a:ext cx="9144000"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365759" y="1463040"/>
            <a:ext cx="9144000"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332720" y="365760"/>
            <a:ext cx="1645920" cy="352580"/>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0763" y="4752067"/>
            <a:ext cx="15517065" cy="2278063"/>
          </a:xfrm>
          <a:prstGeom prst="rect">
            <a:avLst/>
          </a:prstGeom>
        </p:spPr>
      </p:pic>
    </p:spTree>
    <p:extLst>
      <p:ext uri="{BB962C8B-B14F-4D97-AF65-F5344CB8AC3E}">
        <p14:creationId xmlns:p14="http://schemas.microsoft.com/office/powerpoint/2010/main" val="3642284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estilo do título mestre</a:t>
            </a:r>
            <a:endParaRPr lang="en-US"/>
          </a:p>
        </p:txBody>
      </p:sp>
      <p:pic>
        <p:nvPicPr>
          <p:cNvPr id="5" name="Picture 4"/>
          <p:cNvPicPr>
            <a:picLocks noChangeAspect="1"/>
          </p:cNvPicPr>
          <p:nvPr/>
        </p:nvPicPr>
        <p:blipFill>
          <a:blip r:embed="rId2"/>
          <a:stretch>
            <a:fillRect/>
          </a:stretch>
        </p:blipFill>
        <p:spPr>
          <a:xfrm>
            <a:off x="4703157" y="5897245"/>
            <a:ext cx="7197633" cy="1097280"/>
          </a:xfrm>
          <a:prstGeom prst="rect">
            <a:avLst/>
          </a:prstGeom>
        </p:spPr>
      </p:pic>
      <p:pic>
        <p:nvPicPr>
          <p:cNvPr id="4"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tx2"/>
                </a:solidFill>
              </a:defRPr>
            </a:lvl1pPr>
          </a:lstStyle>
          <a:p>
            <a:r>
              <a:rPr lang="pt-BR"/>
              <a:t>Clique para editar o estilo do título mestre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chemeClr val="tx2"/>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estilo do título mestre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chemeClr val="tx2"/>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6" name="Title 5"/>
          <p:cNvSpPr>
            <a:spLocks noGrp="1"/>
          </p:cNvSpPr>
          <p:nvPr>
            <p:ph type="title"/>
          </p:nvPr>
        </p:nvSpPr>
        <p:spPr/>
        <p:txBody>
          <a:bodyPr/>
          <a:lstStyle/>
          <a:p>
            <a:r>
              <a:rPr lang="pt-BR"/>
              <a:t>Clique para editar o estilo do título mestre</a:t>
            </a:r>
            <a:endParaRPr lang="en-US" dirty="0"/>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estilo do título mestre</a:t>
            </a:r>
            <a:endParaRPr lang="en-US" dirty="0"/>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chemeClr val="tx2"/>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chemeClr val="tx2"/>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estilo do título mestre</a:t>
            </a:r>
            <a:endParaRPr lang="en-US" dirty="0"/>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chemeClr val="tx2"/>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chemeClr val="tx2"/>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estilo do título mestre</a:t>
            </a:r>
            <a:endParaRPr lang="en-US"/>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pt-BR"/>
              <a:t>Clique para editar o estilo do título mestre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pt-BR"/>
              <a:t>Clique para editar os estilos do texto mestre</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pt-BR"/>
              <a:t>Clique para editar os estilos do texto mestre</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pt-BR"/>
              <a:t>Clique para editar os estilos do texto mestre</a:t>
            </a:r>
          </a:p>
        </p:txBody>
      </p:sp>
      <p:sp>
        <p:nvSpPr>
          <p:cNvPr id="2" name="Title 1"/>
          <p:cNvSpPr>
            <a:spLocks noGrp="1"/>
          </p:cNvSpPr>
          <p:nvPr>
            <p:ph type="title"/>
          </p:nvPr>
        </p:nvSpPr>
        <p:spPr>
          <a:xfrm>
            <a:off x="365760" y="365760"/>
            <a:ext cx="11704320" cy="822960"/>
          </a:xfrm>
        </p:spPr>
        <p:txBody>
          <a:bodyPr/>
          <a:lstStyle/>
          <a:p>
            <a:r>
              <a:rPr lang="pt-BR"/>
              <a:t>Clique para editar o estilo do título mestre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pt-BR"/>
              <a:t>Clique para editar os estilos do texto mestre</a:t>
            </a:r>
          </a:p>
        </p:txBody>
      </p:sp>
      <p:pic>
        <p:nvPicPr>
          <p:cNvPr id="8" name="Picture 7"/>
          <p:cNvPicPr>
            <a:picLocks noChangeAspect="1"/>
          </p:cNvPicPr>
          <p:nvPr/>
        </p:nvPicPr>
        <p:blipFill>
          <a:blip r:embed="rId2"/>
          <a:stretch>
            <a:fillRect/>
          </a:stretch>
        </p:blipFill>
        <p:spPr>
          <a:xfrm>
            <a:off x="3160803" y="5051425"/>
            <a:ext cx="8928100" cy="1943100"/>
          </a:xfrm>
          <a:prstGeom prst="rect">
            <a:avLst/>
          </a:prstGeom>
        </p:spPr>
      </p:pic>
      <p:pic>
        <p:nvPicPr>
          <p:cNvPr id="9"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pt-BR"/>
              <a:t>Clique para editar o estilo do título mestre</a:t>
            </a:r>
            <a:endParaRPr lang="en-US" dirty="0"/>
          </a:p>
        </p:txBody>
      </p:sp>
      <p:sp>
        <p:nvSpPr>
          <p:cNvPr id="4" name="Picture Placeholder 3"/>
          <p:cNvSpPr>
            <a:spLocks noGrp="1"/>
          </p:cNvSpPr>
          <p:nvPr>
            <p:ph type="pic" sz="quarter" idx="10"/>
          </p:nvPr>
        </p:nvSpPr>
        <p:spPr>
          <a:xfrm>
            <a:off x="6217920" y="0"/>
            <a:ext cx="6217920" cy="6995160"/>
          </a:xfrm>
        </p:spPr>
        <p:txBody>
          <a:bodyPr/>
          <a:lstStyle/>
          <a:p>
            <a:r>
              <a:rPr lang="pt-BR"/>
              <a:t>Clique no ícone para adicionar uma imagem</a:t>
            </a:r>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Title Slide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65760" y="2560320"/>
            <a:ext cx="9144000"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365759" y="1463040"/>
            <a:ext cx="9144000" cy="1097280"/>
          </a:xfrm>
          <a:noFill/>
        </p:spPr>
        <p:txBody>
          <a:bodyPr lIns="91440" tIns="91440" rIns="91440" bIns="91440" anchor="t" anchorCtr="0"/>
          <a:lstStyle>
            <a:lvl1pPr>
              <a:defRPr sz="6000" spc="-8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332720" y="365760"/>
            <a:ext cx="1645920" cy="352578"/>
          </a:xfrm>
          <a:prstGeom prst="rect">
            <a:avLst/>
          </a:prstGeom>
        </p:spPr>
      </p:pic>
      <p:pic>
        <p:nvPicPr>
          <p:cNvPr id="3" name="Picture 2"/>
          <p:cNvPicPr>
            <a:picLocks noChangeAspect="1"/>
          </p:cNvPicPr>
          <p:nvPr userDrawn="1"/>
        </p:nvPicPr>
        <p:blipFill>
          <a:blip r:embed="rId3"/>
          <a:stretch>
            <a:fillRect/>
          </a:stretch>
        </p:blipFill>
        <p:spPr>
          <a:xfrm>
            <a:off x="-1" y="4494078"/>
            <a:ext cx="12436475" cy="2557690"/>
          </a:xfrm>
          <a:prstGeom prst="rect">
            <a:avLst/>
          </a:prstGeom>
        </p:spPr>
      </p:pic>
    </p:spTree>
    <p:extLst>
      <p:ext uri="{BB962C8B-B14F-4D97-AF65-F5344CB8AC3E}">
        <p14:creationId xmlns:p14="http://schemas.microsoft.com/office/powerpoint/2010/main" val="4802984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pt-BR"/>
              <a:t>Clique para editar o estilo do título mestre</a:t>
            </a:r>
            <a:endParaRPr lang="en-US" dirty="0"/>
          </a:p>
        </p:txBody>
      </p:sp>
      <p:sp>
        <p:nvSpPr>
          <p:cNvPr id="4" name="Picture Placeholder 3"/>
          <p:cNvSpPr>
            <a:spLocks noGrp="1"/>
          </p:cNvSpPr>
          <p:nvPr>
            <p:ph type="pic" sz="quarter" idx="10"/>
          </p:nvPr>
        </p:nvSpPr>
        <p:spPr>
          <a:xfrm>
            <a:off x="0" y="0"/>
            <a:ext cx="6217920" cy="6995160"/>
          </a:xfrm>
        </p:spPr>
        <p:txBody>
          <a:bodyPr/>
          <a:lstStyle/>
          <a:p>
            <a:r>
              <a:rPr lang="pt-BR"/>
              <a:t>Clique no ícone para adicionar uma imagem</a:t>
            </a:r>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ext and illustration A">
    <p:spTree>
      <p:nvGrpSpPr>
        <p:cNvPr id="1" name=""/>
        <p:cNvGrpSpPr/>
        <p:nvPr/>
      </p:nvGrpSpPr>
      <p:grpSpPr>
        <a:xfrm>
          <a:off x="0" y="0"/>
          <a:ext cx="0" cy="0"/>
          <a:chOff x="0" y="0"/>
          <a:chExt cx="0" cy="0"/>
        </a:xfrm>
      </p:grpSpPr>
      <p:pic>
        <p:nvPicPr>
          <p:cNvPr id="4" name="Picture 3"/>
          <p:cNvPicPr>
            <a:picLocks/>
          </p:cNvPicPr>
          <p:nvPr/>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pt-BR"/>
              <a:t>Clique para editar o estilo do título mestre</a:t>
            </a:r>
            <a:endParaRPr lang="en-US" dirty="0"/>
          </a:p>
        </p:txBody>
      </p:sp>
      <p:pic>
        <p:nvPicPr>
          <p:cNvPr id="3" name="Picture 2"/>
          <p:cNvPicPr>
            <a:picLocks noChangeAspect="1"/>
          </p:cNvPicPr>
          <p:nvPr/>
        </p:nvPicPr>
        <p:blipFill>
          <a:blip r:embed="rId3"/>
          <a:stretch>
            <a:fillRect/>
          </a:stretch>
        </p:blipFill>
        <p:spPr>
          <a:xfrm>
            <a:off x="4493069" y="3497580"/>
            <a:ext cx="7346006" cy="3505200"/>
          </a:xfrm>
          <a:prstGeom prst="rect">
            <a:avLst/>
          </a:prstGeom>
        </p:spPr>
      </p:pic>
      <p:pic>
        <p:nvPicPr>
          <p:cNvPr id="5" name="Picture 3"/>
          <p:cNvPicPr>
            <a:picLocks/>
          </p:cNvPicPr>
          <p:nvPr userDrawn="1"/>
        </p:nvPicPr>
        <p:blipFill>
          <a:blip r:embed="rId2"/>
          <a:stretch>
            <a:fillRect/>
          </a:stretch>
        </p:blipFill>
        <p:spPr>
          <a:xfrm>
            <a:off x="0" y="0"/>
            <a:ext cx="12435840" cy="6995160"/>
          </a:xfrm>
          <a:prstGeom prst="rect">
            <a:avLst/>
          </a:prstGeom>
        </p:spPr>
      </p:pic>
      <p:pic>
        <p:nvPicPr>
          <p:cNvPr id="6"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ext and illustration B">
    <p:spTree>
      <p:nvGrpSpPr>
        <p:cNvPr id="1" name=""/>
        <p:cNvGrpSpPr/>
        <p:nvPr/>
      </p:nvGrpSpPr>
      <p:grpSpPr>
        <a:xfrm>
          <a:off x="0" y="0"/>
          <a:ext cx="0" cy="0"/>
          <a:chOff x="0" y="0"/>
          <a:chExt cx="0" cy="0"/>
        </a:xfrm>
      </p:grpSpPr>
      <p:pic>
        <p:nvPicPr>
          <p:cNvPr id="4" name="Picture 3"/>
          <p:cNvPicPr>
            <a:picLocks/>
          </p:cNvPicPr>
          <p:nvPr/>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pt-BR"/>
              <a:t>Clique para editar o estilo do título mestre</a:t>
            </a:r>
            <a:endParaRPr lang="en-US" dirty="0"/>
          </a:p>
        </p:txBody>
      </p:sp>
      <p:pic>
        <p:nvPicPr>
          <p:cNvPr id="6" name="Picture 5"/>
          <p:cNvPicPr>
            <a:picLocks noChangeAspect="1"/>
          </p:cNvPicPr>
          <p:nvPr/>
        </p:nvPicPr>
        <p:blipFill>
          <a:blip r:embed="rId3"/>
          <a:stretch>
            <a:fillRect/>
          </a:stretch>
        </p:blipFill>
        <p:spPr>
          <a:xfrm>
            <a:off x="655637" y="3268662"/>
            <a:ext cx="7463692" cy="3048000"/>
          </a:xfrm>
          <a:prstGeom prst="rect">
            <a:avLst/>
          </a:prstGeom>
        </p:spPr>
      </p:pic>
      <p:pic>
        <p:nvPicPr>
          <p:cNvPr id="5" name="Picture 3"/>
          <p:cNvPicPr>
            <a:picLocks/>
          </p:cNvPicPr>
          <p:nvPr userDrawn="1"/>
        </p:nvPicPr>
        <p:blipFill>
          <a:blip r:embed="rId2"/>
          <a:stretch>
            <a:fillRect/>
          </a:stretch>
        </p:blipFill>
        <p:spPr>
          <a:xfrm>
            <a:off x="0" y="0"/>
            <a:ext cx="12435840" cy="6995160"/>
          </a:xfrm>
          <a:prstGeom prst="rect">
            <a:avLst/>
          </a:prstGeom>
        </p:spPr>
      </p:pic>
      <p:pic>
        <p:nvPicPr>
          <p:cNvPr id="7"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pic>
        <p:nvPicPr>
          <p:cNvPr id="3" name="Picture 2"/>
          <p:cNvPicPr>
            <a:picLocks noChangeAspect="1"/>
          </p:cNvPicPr>
          <p:nvPr/>
        </p:nvPicPr>
        <p:blipFill>
          <a:blip r:embed="rId2"/>
          <a:stretch>
            <a:fillRect/>
          </a:stretch>
        </p:blipFill>
        <p:spPr>
          <a:xfrm>
            <a:off x="6294437" y="2125662"/>
            <a:ext cx="5534188" cy="4155496"/>
          </a:xfrm>
          <a:prstGeom prst="rect">
            <a:avLst/>
          </a:prstGeom>
        </p:spPr>
      </p:pic>
      <p:pic>
        <p:nvPicPr>
          <p:cNvPr id="4" name="Picture 2"/>
          <p:cNvPicPr>
            <a:picLocks noChangeAspect="1"/>
          </p:cNvPicPr>
          <p:nvPr userDrawn="1"/>
        </p:nvPicPr>
        <p:blipFill>
          <a:blip r:embed="rId2"/>
          <a:stretch>
            <a:fillRect/>
          </a:stretch>
        </p:blipFill>
        <p:spPr>
          <a:xfrm>
            <a:off x="6294437" y="2125662"/>
            <a:ext cx="5534188" cy="4155496"/>
          </a:xfrm>
          <a:prstGeom prst="rect">
            <a:avLst/>
          </a:prstGeom>
        </p:spPr>
      </p:pic>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pic>
        <p:nvPicPr>
          <p:cNvPr id="4" name="Picture 14" descr="Z:\03 - ATIVIDADES CI - GERAL\Comunicação\Logotipos\CI\Versão atual\Microsoft Innovation Center- Logo.png"/>
          <p:cNvPicPr>
            <a:picLocks noChangeAspect="1" noChangeArrowheads="1"/>
          </p:cNvPicPr>
          <p:nvPr/>
        </p:nvPicPr>
        <p:blipFill>
          <a:blip r:embed="rId3" cstate="print"/>
          <a:srcRect/>
          <a:stretch>
            <a:fillRect/>
          </a:stretch>
        </p:blipFill>
        <p:spPr bwMode="auto">
          <a:xfrm>
            <a:off x="4237037" y="3192462"/>
            <a:ext cx="3906319" cy="838200"/>
          </a:xfrm>
          <a:prstGeom prst="rect">
            <a:avLst/>
          </a:prstGeom>
          <a:noFill/>
          <a:ln w="9525">
            <a:noFill/>
            <a:miter lim="800000"/>
            <a:headEnd/>
            <a:tailEnd/>
          </a:ln>
        </p:spPr>
      </p:pic>
      <p:pic>
        <p:nvPicPr>
          <p:cNvPr id="6" name="Picture 6" descr="Z:\03 - ATIVIDADES CI - GERAL\Comunicação\Logotipos\PUCRS\Brasão PUCRS - Original.png"/>
          <p:cNvPicPr>
            <a:picLocks noChangeAspect="1" noChangeArrowheads="1"/>
          </p:cNvPicPr>
          <p:nvPr/>
        </p:nvPicPr>
        <p:blipFill>
          <a:blip r:embed="rId4" cstate="print"/>
          <a:srcRect/>
          <a:stretch>
            <a:fillRect/>
          </a:stretch>
        </p:blipFill>
        <p:spPr bwMode="auto">
          <a:xfrm>
            <a:off x="10714037" y="2582862"/>
            <a:ext cx="1011613" cy="1752600"/>
          </a:xfrm>
          <a:prstGeom prst="rect">
            <a:avLst/>
          </a:prstGeom>
          <a:noFill/>
          <a:ln w="9525">
            <a:noFill/>
            <a:miter lim="800000"/>
            <a:headEnd/>
            <a:tailEnd/>
          </a:ln>
        </p:spPr>
      </p:pic>
      <p:pic>
        <p:nvPicPr>
          <p:cNvPr id="7" name="Picture 7" descr="Z:\03 - ATIVIDADES CI - GERAL\Comunicação\Logotipos\Inovapuc\Aplicação Original.png"/>
          <p:cNvPicPr>
            <a:picLocks noChangeAspect="1" noChangeArrowheads="1"/>
          </p:cNvPicPr>
          <p:nvPr/>
        </p:nvPicPr>
        <p:blipFill>
          <a:blip r:embed="rId5" cstate="print"/>
          <a:srcRect/>
          <a:stretch>
            <a:fillRect/>
          </a:stretch>
        </p:blipFill>
        <p:spPr bwMode="auto">
          <a:xfrm>
            <a:off x="8428037" y="2659062"/>
            <a:ext cx="1905000" cy="1687815"/>
          </a:xfrm>
          <a:prstGeom prst="rect">
            <a:avLst/>
          </a:prstGeom>
          <a:noFill/>
          <a:ln w="9525">
            <a:noFill/>
            <a:miter lim="800000"/>
            <a:headEnd/>
            <a:tailEnd/>
          </a:ln>
        </p:spPr>
      </p:pic>
      <p:sp>
        <p:nvSpPr>
          <p:cNvPr id="8" name="Text Box 3"/>
          <p:cNvSpPr txBox="1">
            <a:spLocks noChangeArrowheads="1"/>
          </p:cNvSpPr>
          <p:nvPr userDrawn="1"/>
        </p:nvSpPr>
        <p:spPr bwMode="blackWhite">
          <a:xfrm>
            <a:off x="365760" y="6292888"/>
            <a:ext cx="11704320" cy="338554"/>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a:solidFill>
                  <a:schemeClr val="bg1"/>
                </a:solidFill>
                <a:cs typeface="Segoe UI" pitchFamily="34" charset="0"/>
              </a:rPr>
              <a:t>© 2015 Microsoft Corporation. All rights reserved. </a:t>
            </a:r>
          </a:p>
        </p:txBody>
      </p:sp>
      <p:pic>
        <p:nvPicPr>
          <p:cNvPr id="9"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pt-BR"/>
              <a:t>Clique para editar o estilo do título mestre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1824" y="280105"/>
            <a:ext cx="11192828" cy="1165754"/>
          </a:xfrm>
          <a:prstGeom prst="rect">
            <a:avLst/>
          </a:prstGeom>
        </p:spPr>
        <p:txBody>
          <a:bodyPr/>
          <a:lstStyle/>
          <a:p>
            <a:r>
              <a:rPr lang="pt-BR"/>
              <a:t>Clique para editar o estilo do título mestre</a:t>
            </a:r>
            <a:endParaRPr lang="pt-BR" dirty="0"/>
          </a:p>
        </p:txBody>
      </p:sp>
      <p:sp>
        <p:nvSpPr>
          <p:cNvPr id="3" name="Content Placeholder 2"/>
          <p:cNvSpPr>
            <a:spLocks noGrp="1"/>
          </p:cNvSpPr>
          <p:nvPr>
            <p:ph idx="1"/>
          </p:nvPr>
        </p:nvSpPr>
        <p:spPr>
          <a:xfrm>
            <a:off x="621824" y="1632056"/>
            <a:ext cx="11192828" cy="46160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Date Placeholder 3"/>
          <p:cNvSpPr>
            <a:spLocks noGrp="1"/>
          </p:cNvSpPr>
          <p:nvPr>
            <p:ph type="dt" sz="half" idx="10"/>
          </p:nvPr>
        </p:nvSpPr>
        <p:spPr>
          <a:xfrm>
            <a:off x="621824" y="6482889"/>
            <a:ext cx="2901844" cy="372394"/>
          </a:xfrm>
          <a:prstGeom prst="rect">
            <a:avLst/>
          </a:prstGeom>
        </p:spPr>
        <p:txBody>
          <a:bodyPr lIns="111026" tIns="55513" rIns="111026" bIns="55513"/>
          <a:lstStyle>
            <a:lvl1pPr>
              <a:defRPr>
                <a:solidFill>
                  <a:prstClr val="black"/>
                </a:solidFill>
              </a:defRPr>
            </a:lvl1pPr>
          </a:lstStyle>
          <a:p>
            <a:pPr>
              <a:defRPr/>
            </a:pPr>
            <a:endParaRPr lang="pt-BR"/>
          </a:p>
        </p:txBody>
      </p:sp>
      <p:sp>
        <p:nvSpPr>
          <p:cNvPr id="5" name="Footer Placeholder 4"/>
          <p:cNvSpPr>
            <a:spLocks noGrp="1"/>
          </p:cNvSpPr>
          <p:nvPr>
            <p:ph type="ftr" sz="quarter" idx="11"/>
          </p:nvPr>
        </p:nvSpPr>
        <p:spPr>
          <a:xfrm>
            <a:off x="4249129" y="6482889"/>
            <a:ext cx="3938217" cy="372394"/>
          </a:xfrm>
          <a:prstGeom prst="rect">
            <a:avLst/>
          </a:prstGeom>
        </p:spPr>
        <p:txBody>
          <a:bodyPr lIns="111026" tIns="55513" rIns="111026" bIns="55513"/>
          <a:lstStyle>
            <a:lvl1pPr>
              <a:defRPr>
                <a:solidFill>
                  <a:prstClr val="black"/>
                </a:solidFill>
              </a:defRPr>
            </a:lvl1pPr>
          </a:lstStyle>
          <a:p>
            <a:pPr>
              <a:defRPr/>
            </a:pPr>
            <a:endParaRPr lang="pt-BR"/>
          </a:p>
        </p:txBody>
      </p:sp>
      <p:sp>
        <p:nvSpPr>
          <p:cNvPr id="6" name="Slide Number Placeholder 5"/>
          <p:cNvSpPr>
            <a:spLocks noGrp="1"/>
          </p:cNvSpPr>
          <p:nvPr>
            <p:ph type="sldNum" sz="quarter" idx="12"/>
          </p:nvPr>
        </p:nvSpPr>
        <p:spPr>
          <a:xfrm>
            <a:off x="8912807" y="6482889"/>
            <a:ext cx="2901844" cy="372394"/>
          </a:xfrm>
          <a:prstGeom prst="rect">
            <a:avLst/>
          </a:prstGeom>
        </p:spPr>
        <p:txBody>
          <a:bodyPr lIns="111026" tIns="55513" rIns="111026" bIns="55513"/>
          <a:lstStyle>
            <a:lvl1pPr>
              <a:defRPr>
                <a:solidFill>
                  <a:prstClr val="black"/>
                </a:solidFill>
              </a:defRPr>
            </a:lvl1pPr>
          </a:lstStyle>
          <a:p>
            <a:pPr>
              <a:defRPr/>
            </a:pPr>
            <a:fld id="{DFE96607-F1B6-4EDD-9A3E-58B46BE56955}" type="slidenum">
              <a:rPr lang="pt-BR"/>
              <a:pPr>
                <a:defRPr/>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ored Title Slide 2">
    <p:bg>
      <p:bgPr>
        <a:solidFill>
          <a:schemeClr val="accent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65760" y="2560320"/>
            <a:ext cx="9144000"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365759" y="1463040"/>
            <a:ext cx="9144000"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332720" y="365760"/>
            <a:ext cx="1645920" cy="352580"/>
          </a:xfrm>
          <a:prstGeom prst="rect">
            <a:avLst/>
          </a:prstGeom>
        </p:spPr>
      </p:pic>
      <p:pic>
        <p:nvPicPr>
          <p:cNvPr id="7" name="Picture 6"/>
          <p:cNvPicPr>
            <a:picLocks noChangeAspect="1"/>
          </p:cNvPicPr>
          <p:nvPr userDrawn="1"/>
        </p:nvPicPr>
        <p:blipFill>
          <a:blip r:embed="rId3"/>
          <a:stretch>
            <a:fillRect/>
          </a:stretch>
        </p:blipFill>
        <p:spPr>
          <a:xfrm>
            <a:off x="-1" y="4494078"/>
            <a:ext cx="12436475" cy="2557690"/>
          </a:xfrm>
          <a:prstGeom prst="rect">
            <a:avLst/>
          </a:prstGeom>
        </p:spPr>
      </p:pic>
    </p:spTree>
    <p:extLst>
      <p:ext uri="{BB962C8B-B14F-4D97-AF65-F5344CB8AC3E}">
        <p14:creationId xmlns:p14="http://schemas.microsoft.com/office/powerpoint/2010/main" val="4969877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3760653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tx2"/>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chemeClr val="tx2"/>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chemeClr val="tx2"/>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image" Target="../media/image1.png"/><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3" r:id="rId2"/>
    <p:sldLayoutId id="2147484204" r:id="rId3"/>
    <p:sldLayoutId id="2147484206" r:id="rId4"/>
    <p:sldLayoutId id="2147484205" r:id="rId5"/>
    <p:sldLayoutId id="2147484197" r:id="rId6"/>
    <p:sldLayoutId id="2147484087" r:id="rId7"/>
    <p:sldLayoutId id="2147484098" r:id="rId8"/>
    <p:sldLayoutId id="2147484086" r:id="rId9"/>
    <p:sldLayoutId id="2147484099" r:id="rId10"/>
    <p:sldLayoutId id="2147484106" r:id="rId11"/>
    <p:sldLayoutId id="2147484092" r:id="rId12"/>
    <p:sldLayoutId id="2147484196" r:id="rId13"/>
    <p:sldLayoutId id="2147484201" r:id="rId14"/>
    <p:sldLayoutId id="2147484198" r:id="rId15"/>
    <p:sldLayoutId id="2147484202" r:id="rId16"/>
    <p:sldLayoutId id="2147484199" r:id="rId17"/>
    <p:sldLayoutId id="2147484200" r:id="rId18"/>
    <p:sldLayoutId id="2147484130"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chemeClr val="tx2"/>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pt-BR"/>
              <a:t>Clique para editar o estilo do título mestre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pic>
        <p:nvPicPr>
          <p:cNvPr id="7" name="Picture 6"/>
          <p:cNvPicPr>
            <a:picLocks noChangeAspect="1"/>
          </p:cNvPicPr>
          <p:nvPr/>
        </p:nvPicPr>
        <p:blipFill>
          <a:blip r:embed="rId28"/>
          <a:stretch>
            <a:fillRect/>
          </a:stretch>
        </p:blipFill>
        <p:spPr>
          <a:xfrm rot="5400000">
            <a:off x="9393899" y="3050513"/>
            <a:ext cx="6995160" cy="894134"/>
          </a:xfrm>
          <a:prstGeom prst="rect">
            <a:avLst/>
          </a:prstGeom>
        </p:spPr>
      </p:pic>
      <p:pic>
        <p:nvPicPr>
          <p:cNvPr id="5" name="Picture 6"/>
          <p:cNvPicPr>
            <a:picLocks noChangeAspect="1"/>
          </p:cNvPicPr>
          <p:nvPr userDrawn="1"/>
        </p:nvPicPr>
        <p:blipFill>
          <a:blip r:embed="rId2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8" r:id="rId1"/>
    <p:sldLayoutId id="2147484209" r:id="rId2"/>
    <p:sldLayoutId id="2147484210" r:id="rId3"/>
    <p:sldLayoutId id="2147484211" r:id="rId4"/>
    <p:sldLayoutId id="2147484212" r:id="rId5"/>
    <p:sldLayoutId id="2147484213" r:id="rId6"/>
    <p:sldLayoutId id="2147484214" r:id="rId7"/>
    <p:sldLayoutId id="2147484215" r:id="rId8"/>
    <p:sldLayoutId id="2147484216" r:id="rId9"/>
    <p:sldLayoutId id="2147484217" r:id="rId10"/>
    <p:sldLayoutId id="2147484218" r:id="rId11"/>
    <p:sldLayoutId id="2147484219" r:id="rId12"/>
    <p:sldLayoutId id="2147484220" r:id="rId13"/>
    <p:sldLayoutId id="2147484221" r:id="rId14"/>
    <p:sldLayoutId id="2147484222" r:id="rId15"/>
    <p:sldLayoutId id="2147484223" r:id="rId16"/>
    <p:sldLayoutId id="2147484224" r:id="rId17"/>
    <p:sldLayoutId id="2147484225" r:id="rId18"/>
    <p:sldLayoutId id="2147484226" r:id="rId19"/>
    <p:sldLayoutId id="2147484227" r:id="rId20"/>
    <p:sldLayoutId id="2147484228" r:id="rId21"/>
    <p:sldLayoutId id="2147484229" r:id="rId22"/>
    <p:sldLayoutId id="2147484230" r:id="rId23"/>
    <p:sldLayoutId id="2147484231" r:id="rId24"/>
    <p:sldLayoutId id="2147484234" r:id="rId25"/>
    <p:sldLayoutId id="2147484233" r:id="rId26"/>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chemeClr val="tx2"/>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hyperlink" Target="https://jsfiddle.net/" TargetMode="External"/><Relationship Id="rId2" Type="http://schemas.openxmlformats.org/officeDocument/2006/relationships/hyperlink" Target="https://codepen.io/" TargetMode="External"/><Relationship Id="rId1" Type="http://schemas.openxmlformats.org/officeDocument/2006/relationships/slideLayout" Target="../slideLayouts/slideLayout32.xml"/><Relationship Id="rId4" Type="http://schemas.openxmlformats.org/officeDocument/2006/relationships/hyperlink" Target="http://liveweave.com/" TargetMode="External"/></Relationships>
</file>

<file path=ppt/slides/_rels/slide10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2.xml"/><Relationship Id="rId4" Type="http://schemas.openxmlformats.org/officeDocument/2006/relationships/image" Target="../media/image23.png"/></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2.xml"/></Relationships>
</file>

<file path=ppt/slides/_rels/slide104.xml.rels><?xml version="1.0" encoding="UTF-8" standalone="yes"?>
<Relationships xmlns="http://schemas.openxmlformats.org/package/2006/relationships"><Relationship Id="rId3" Type="http://schemas.openxmlformats.org/officeDocument/2006/relationships/hyperlink" Target="https://developer.mozilla.org/en-US/docs/Web/CSS/CSS_Flexible_Box_Layout" TargetMode="External"/><Relationship Id="rId2" Type="http://schemas.openxmlformats.org/officeDocument/2006/relationships/notesSlide" Target="../notesSlides/notesSlide25.xml"/><Relationship Id="rId1" Type="http://schemas.openxmlformats.org/officeDocument/2006/relationships/slideLayout" Target="../slideLayouts/slideLayout3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09.xml.rels><?xml version="1.0" encoding="UTF-8" standalone="yes"?>
<Relationships xmlns="http://schemas.openxmlformats.org/package/2006/relationships"><Relationship Id="rId3" Type="http://schemas.openxmlformats.org/officeDocument/2006/relationships/hyperlink" Target="https://developer.mozilla.org/en-US/docs/Learn/CSS/CSS_layout/Grids" TargetMode="External"/><Relationship Id="rId2" Type="http://schemas.openxmlformats.org/officeDocument/2006/relationships/notesSlide" Target="../notesSlides/notesSlide29.xml"/><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3" Type="http://schemas.openxmlformats.org/officeDocument/2006/relationships/hyperlink" Target="https://stackblitz.com/" TargetMode="External"/><Relationship Id="rId2" Type="http://schemas.openxmlformats.org/officeDocument/2006/relationships/hyperlink" Target="https://codesandbox.io/" TargetMode="External"/><Relationship Id="rId1" Type="http://schemas.openxmlformats.org/officeDocument/2006/relationships/slideLayout" Target="../slideLayouts/slideLayout32.xml"/><Relationship Id="rId4" Type="http://schemas.openxmlformats.org/officeDocument/2006/relationships/hyperlink" Target="https://replit.com/" TargetMode="Externa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13.xml.rels><?xml version="1.0" encoding="UTF-8" standalone="yes"?>
<Relationships xmlns="http://schemas.openxmlformats.org/package/2006/relationships"><Relationship Id="rId3" Type="http://schemas.openxmlformats.org/officeDocument/2006/relationships/hyperlink" Target="https://developer.mozilla.org/en-US/docs/Learn/CSS/CSS_layout/Legacy_Layout_Methods" TargetMode="External"/><Relationship Id="rId2" Type="http://schemas.openxmlformats.org/officeDocument/2006/relationships/hyperlink" Target="https://github.com/mdn/learning-area/blob/master/css/styling-boxes/box-model-recap/css-tables-example.html" TargetMode="External"/><Relationship Id="rId1" Type="http://schemas.openxmlformats.org/officeDocument/2006/relationships/slideLayout" Target="../slideLayouts/slideLayout3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17.xml.rels><?xml version="1.0" encoding="UTF-8" standalone="yes"?>
<Relationships xmlns="http://schemas.openxmlformats.org/package/2006/relationships"><Relationship Id="rId3" Type="http://schemas.openxmlformats.org/officeDocument/2006/relationships/hyperlink" Target="https://sass-lang.com/" TargetMode="External"/><Relationship Id="rId2" Type="http://schemas.openxmlformats.org/officeDocument/2006/relationships/hyperlink" Target="https://lesscss.org/" TargetMode="External"/><Relationship Id="rId1" Type="http://schemas.openxmlformats.org/officeDocument/2006/relationships/slideLayout" Target="../slideLayouts/slideLayout32.xml"/><Relationship Id="rId4" Type="http://schemas.openxmlformats.org/officeDocument/2006/relationships/hyperlink" Target="https://tailwindcss.com/"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3" Type="http://schemas.openxmlformats.org/officeDocument/2006/relationships/hyperlink" Target="https://www.netlify.com/" TargetMode="External"/><Relationship Id="rId2" Type="http://schemas.openxmlformats.org/officeDocument/2006/relationships/hyperlink" Target="https://vercel.com/" TargetMode="External"/><Relationship Id="rId1" Type="http://schemas.openxmlformats.org/officeDocument/2006/relationships/slideLayout" Target="../slideLayouts/slideLayout32.xml"/><Relationship Id="rId5" Type="http://schemas.openxmlformats.org/officeDocument/2006/relationships/hyperlink" Target="https://pages.github.com/" TargetMode="External"/><Relationship Id="rId4" Type="http://schemas.openxmlformats.org/officeDocument/2006/relationships/hyperlink" Target="https://render.com/" TargetMode="External"/></Relationships>
</file>

<file path=ppt/slides/_rels/slide1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getbootstrap.com.br/" TargetMode="External"/><Relationship Id="rId1" Type="http://schemas.openxmlformats.org/officeDocument/2006/relationships/slideLayout" Target="../slideLayouts/slideLayout5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3.xml"/><Relationship Id="rId1" Type="http://schemas.openxmlformats.org/officeDocument/2006/relationships/slideLayout" Target="../slideLayouts/slideLayout3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6.xml"/></Relationships>
</file>

<file path=ppt/slides/_rels/slide127.xml.rels><?xml version="1.0" encoding="UTF-8" standalone="yes"?>
<Relationships xmlns="http://schemas.openxmlformats.org/package/2006/relationships"><Relationship Id="rId2" Type="http://schemas.openxmlformats.org/officeDocument/2006/relationships/hyperlink" Target="https://dom.spec.whatwg.org/" TargetMode="External"/><Relationship Id="rId1" Type="http://schemas.openxmlformats.org/officeDocument/2006/relationships/slideLayout" Target="../slideLayouts/slideLayout3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mozilla.org/" TargetMode="External"/><Relationship Id="rId2" Type="http://schemas.openxmlformats.org/officeDocument/2006/relationships/hyperlink" Target="https://web.dev/" TargetMode="External"/><Relationship Id="rId1" Type="http://schemas.openxmlformats.org/officeDocument/2006/relationships/slideLayout" Target="../slideLayouts/slideLayout4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hyperlink" Target="https://moqups.com/" TargetMode="External"/><Relationship Id="rId2" Type="http://schemas.openxmlformats.org/officeDocument/2006/relationships/hyperlink" Target="https://www.draw.io/" TargetMode="External"/><Relationship Id="rId1" Type="http://schemas.openxmlformats.org/officeDocument/2006/relationships/slideLayout" Target="../slideLayouts/slideLayout32.xml"/><Relationship Id="rId6" Type="http://schemas.openxmlformats.org/officeDocument/2006/relationships/hyperlink" Target="https://developer.chrome.com/docs/lighthouse/" TargetMode="External"/><Relationship Id="rId5" Type="http://schemas.openxmlformats.org/officeDocument/2006/relationships/hyperlink" Target="https://webaim.org/" TargetMode="External"/><Relationship Id="rId4" Type="http://schemas.openxmlformats.org/officeDocument/2006/relationships/hyperlink" Target="https://marvelapp.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xml"/><Relationship Id="rId1" Type="http://schemas.openxmlformats.org/officeDocument/2006/relationships/slideLayout" Target="../slideLayouts/slideLayout39.xml"/><Relationship Id="rId4" Type="http://schemas.openxmlformats.org/officeDocument/2006/relationships/image" Target="../media/image17.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9.xml.rels><?xml version="1.0" encoding="UTF-8" standalone="yes"?>
<Relationships xmlns="http://schemas.openxmlformats.org/package/2006/relationships"><Relationship Id="rId2" Type="http://schemas.openxmlformats.org/officeDocument/2006/relationships/hyperlink" Target="https://developer.mozilla.org/en-US/docs/Learn/CSS/Introduction_to_CSS/Values_and_units" TargetMode="Externa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3" Type="http://schemas.openxmlformats.org/officeDocument/2006/relationships/hyperlink" Target="https://whatwg.org/" TargetMode="External"/><Relationship Id="rId2" Type="http://schemas.openxmlformats.org/officeDocument/2006/relationships/hyperlink" Target="https://www.w3.org/" TargetMode="External"/><Relationship Id="rId1" Type="http://schemas.openxmlformats.org/officeDocument/2006/relationships/slideLayout" Target="../slideLayouts/slideLayout3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84.xml.rels><?xml version="1.0" encoding="UTF-8" standalone="yes"?>
<Relationships xmlns="http://schemas.openxmlformats.org/package/2006/relationships"><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3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chrome.com/" TargetMode="External"/><Relationship Id="rId2" Type="http://schemas.openxmlformats.org/officeDocument/2006/relationships/hyperlink" Target="https://developer.microsoft.com/microsoft-edge/" TargetMode="External"/><Relationship Id="rId1" Type="http://schemas.openxmlformats.org/officeDocument/2006/relationships/slideLayout" Target="../slideLayouts/slideLayout32.xml"/><Relationship Id="rId4" Type="http://schemas.openxmlformats.org/officeDocument/2006/relationships/hyperlink" Target="https://developer.apple.com/safari/" TargetMode="Externa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93.xml.rels><?xml version="1.0" encoding="UTF-8" standalone="yes"?>
<Relationships xmlns="http://schemas.openxmlformats.org/package/2006/relationships"><Relationship Id="rId3" Type="http://schemas.openxmlformats.org/officeDocument/2006/relationships/hyperlink" Target="https://developer.mozilla.org/en-US/docs/Learn/CSS/CSS_layout/Positioning" TargetMode="External"/><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9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eveloper.mozilla.org/en-US/docs/Learn/CSS/CSS_layout/Floats" TargetMode="External"/><Relationship Id="rId1" Type="http://schemas.openxmlformats.org/officeDocument/2006/relationships/slideLayout" Target="../slideLayouts/slideLayout40.xml"/></Relationships>
</file>

<file path=ppt/slides/_rels/slide9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4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50837" y="3192462"/>
            <a:ext cx="11506200" cy="914400"/>
          </a:xfrm>
        </p:spPr>
        <p:txBody>
          <a:bodyPr/>
          <a:lstStyle/>
          <a:p>
            <a:r>
              <a:rPr lang="en-US" dirty="0">
                <a:latin typeface="Segoe UI"/>
                <a:cs typeface="Segoe UI"/>
              </a:rPr>
              <a:t>HTML e CSS</a:t>
            </a:r>
          </a:p>
          <a:p>
            <a:r>
              <a:rPr lang="en-US" dirty="0" err="1">
                <a:latin typeface="Segoe UI"/>
                <a:cs typeface="Segoe UI"/>
              </a:rPr>
              <a:t>Instrutora</a:t>
            </a:r>
            <a:r>
              <a:rPr lang="en-US" dirty="0">
                <a:latin typeface="Segoe UI"/>
                <a:cs typeface="Segoe UI"/>
              </a:rPr>
              <a:t>: </a:t>
            </a:r>
            <a:r>
              <a:rPr lang="en-US" dirty="0" err="1">
                <a:latin typeface="Segoe UI"/>
                <a:cs typeface="Segoe UI"/>
              </a:rPr>
              <a:t>Profa</a:t>
            </a:r>
            <a:r>
              <a:rPr lang="en-US" dirty="0">
                <a:latin typeface="Segoe UI"/>
                <a:cs typeface="Segoe UI"/>
              </a:rPr>
              <a:t>. Andréa Aparecida </a:t>
            </a:r>
            <a:r>
              <a:rPr lang="en-US" dirty="0" err="1">
                <a:latin typeface="Segoe UI"/>
                <a:cs typeface="Segoe UI"/>
              </a:rPr>
              <a:t>Konzen</a:t>
            </a:r>
            <a:r>
              <a:rPr lang="en-US" dirty="0">
                <a:latin typeface="Segoe UI"/>
                <a:cs typeface="Segoe UI"/>
              </a:rPr>
              <a:t> (</a:t>
            </a:r>
            <a:r>
              <a:rPr lang="en-US" dirty="0" err="1">
                <a:latin typeface="Segoe UI"/>
                <a:cs typeface="Segoe UI"/>
              </a:rPr>
              <a:t>andrea.konzen@pucrs.br</a:t>
            </a:r>
            <a:r>
              <a:rPr lang="en-US" dirty="0">
                <a:latin typeface="Segoe UI"/>
                <a:cs typeface="Segoe UI"/>
              </a:rPr>
              <a:t>)</a:t>
            </a:r>
          </a:p>
        </p:txBody>
      </p:sp>
      <p:sp>
        <p:nvSpPr>
          <p:cNvPr id="3" name="Title 2"/>
          <p:cNvSpPr>
            <a:spLocks noGrp="1"/>
          </p:cNvSpPr>
          <p:nvPr>
            <p:ph type="title"/>
          </p:nvPr>
        </p:nvSpPr>
        <p:spPr/>
        <p:txBody>
          <a:bodyPr/>
          <a:lstStyle/>
          <a:p>
            <a:r>
              <a:rPr lang="en-US" dirty="0" err="1"/>
              <a:t>DBStart</a:t>
            </a:r>
            <a:endParaRPr lang="en-US" dirty="0"/>
          </a:p>
        </p:txBody>
      </p:sp>
      <p:sp>
        <p:nvSpPr>
          <p:cNvPr id="4" name="CaixaDeTexto 3">
            <a:extLst>
              <a:ext uri="{FF2B5EF4-FFF2-40B4-BE49-F238E27FC236}">
                <a16:creationId xmlns:a16="http://schemas.microsoft.com/office/drawing/2014/main" id="{3FDE2556-F38B-FEEE-A4D9-BC2C0F6959F4}"/>
              </a:ext>
            </a:extLst>
          </p:cNvPr>
          <p:cNvSpPr txBox="1"/>
          <p:nvPr/>
        </p:nvSpPr>
        <p:spPr>
          <a:xfrm>
            <a:off x="7960490" y="4508171"/>
            <a:ext cx="4392293" cy="461665"/>
          </a:xfrm>
          <a:prstGeom prst="rect">
            <a:avLst/>
          </a:prstGeom>
          <a:noFill/>
        </p:spPr>
        <p:txBody>
          <a:bodyPr wrap="none" lIns="182880" tIns="146304" rIns="182880" bIns="146304" rtlCol="0">
            <a:spAutoFit/>
          </a:bodyPr>
          <a:lstStyle/>
          <a:p>
            <a:pPr>
              <a:lnSpc>
                <a:spcPct val="90000"/>
              </a:lnSpc>
              <a:spcAft>
                <a:spcPts val="600"/>
              </a:spcAft>
            </a:pPr>
            <a:r>
              <a:rPr lang="en-US" sz="1200" i="1" dirty="0">
                <a:solidFill>
                  <a:schemeClr val="bg1"/>
                </a:solidFill>
                <a:latin typeface="Segoe UI"/>
                <a:cs typeface="Segoe UI"/>
              </a:rPr>
              <a:t>Material </a:t>
            </a:r>
            <a:r>
              <a:rPr lang="en-US" sz="1200" i="1" dirty="0" err="1">
                <a:solidFill>
                  <a:schemeClr val="bg1"/>
                </a:solidFill>
                <a:latin typeface="Segoe UI"/>
                <a:cs typeface="Segoe UI"/>
              </a:rPr>
              <a:t>cedido</a:t>
            </a:r>
            <a:r>
              <a:rPr lang="en-US" sz="1200" i="1" dirty="0">
                <a:solidFill>
                  <a:schemeClr val="bg1"/>
                </a:solidFill>
                <a:latin typeface="Segoe UI"/>
                <a:cs typeface="Segoe UI"/>
              </a:rPr>
              <a:t> </a:t>
            </a:r>
            <a:r>
              <a:rPr lang="en-US" sz="1200" i="1" dirty="0" err="1">
                <a:solidFill>
                  <a:schemeClr val="bg1"/>
                </a:solidFill>
                <a:latin typeface="Segoe UI"/>
                <a:cs typeface="Segoe UI"/>
              </a:rPr>
              <a:t>gentilmente</a:t>
            </a:r>
            <a:r>
              <a:rPr lang="en-US" sz="1200" i="1" dirty="0">
                <a:solidFill>
                  <a:schemeClr val="bg1"/>
                </a:solidFill>
                <a:latin typeface="Segoe UI"/>
                <a:cs typeface="Segoe UI"/>
              </a:rPr>
              <a:t> </a:t>
            </a:r>
            <a:r>
              <a:rPr lang="en-US" sz="1200" i="1" dirty="0" err="1">
                <a:solidFill>
                  <a:schemeClr val="bg1"/>
                </a:solidFill>
                <a:latin typeface="Segoe UI"/>
                <a:cs typeface="Segoe UI"/>
              </a:rPr>
              <a:t>pelo</a:t>
            </a:r>
            <a:r>
              <a:rPr lang="en-US" sz="1200" i="1" dirty="0">
                <a:solidFill>
                  <a:schemeClr val="bg1"/>
                </a:solidFill>
                <a:latin typeface="Segoe UI"/>
                <a:cs typeface="Segoe UI"/>
              </a:rPr>
              <a:t> Prof. Júlio Pereira Machado</a:t>
            </a:r>
            <a:endParaRPr lang="pt-BR" sz="1000" i="1" dirty="0" err="1">
              <a:solidFill>
                <a:schemeClr val="bg1"/>
              </a:solidFill>
            </a:endParaRPr>
          </a:p>
        </p:txBody>
      </p:sp>
    </p:spTree>
    <p:extLst>
      <p:ext uri="{BB962C8B-B14F-4D97-AF65-F5344CB8AC3E}">
        <p14:creationId xmlns:p14="http://schemas.microsoft.com/office/powerpoint/2010/main" val="19473466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fade">
                                      <p:cBhvr>
                                        <p:cTn id="16"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Edição On-Line</a:t>
            </a:r>
          </a:p>
        </p:txBody>
      </p:sp>
      <p:sp>
        <p:nvSpPr>
          <p:cNvPr id="3" name="Espaço Reservado para Texto 2"/>
          <p:cNvSpPr>
            <a:spLocks noGrp="1"/>
          </p:cNvSpPr>
          <p:nvPr>
            <p:ph type="body" sz="quarter" idx="10"/>
          </p:nvPr>
        </p:nvSpPr>
        <p:spPr>
          <a:xfrm>
            <a:off x="365760" y="1371600"/>
            <a:ext cx="11704320" cy="2563779"/>
          </a:xfrm>
        </p:spPr>
        <p:txBody>
          <a:bodyPr/>
          <a:lstStyle/>
          <a:p>
            <a:pPr>
              <a:buFont typeface="Arial" pitchFamily="34" charset="0"/>
              <a:buChar char="•"/>
            </a:pPr>
            <a:r>
              <a:rPr lang="pt-BR" dirty="0" err="1"/>
              <a:t>CodePen</a:t>
            </a:r>
            <a:endParaRPr lang="pt-BR" dirty="0"/>
          </a:p>
          <a:p>
            <a:pPr lvl="1">
              <a:buFont typeface="Arial" pitchFamily="34" charset="0"/>
              <a:buChar char="•"/>
            </a:pPr>
            <a:r>
              <a:rPr lang="pt-BR" dirty="0">
                <a:hlinkClick r:id="rId2"/>
              </a:rPr>
              <a:t>https://codepen.io/</a:t>
            </a:r>
            <a:endParaRPr lang="pt-BR" dirty="0"/>
          </a:p>
          <a:p>
            <a:pPr>
              <a:buFont typeface="Arial" pitchFamily="34" charset="0"/>
              <a:buChar char="•"/>
            </a:pPr>
            <a:r>
              <a:rPr lang="pt-BR" dirty="0" err="1"/>
              <a:t>JSFiddle</a:t>
            </a:r>
            <a:endParaRPr lang="pt-BR" dirty="0"/>
          </a:p>
          <a:p>
            <a:pPr lvl="1">
              <a:buFont typeface="Arial" pitchFamily="34" charset="0"/>
              <a:buChar char="•"/>
            </a:pPr>
            <a:r>
              <a:rPr lang="pt-BR" dirty="0">
                <a:hlinkClick r:id="rId3"/>
              </a:rPr>
              <a:t>https://jsfiddle.net/</a:t>
            </a:r>
            <a:endParaRPr lang="pt-BR" dirty="0"/>
          </a:p>
          <a:p>
            <a:pPr>
              <a:buFont typeface="Arial" pitchFamily="34" charset="0"/>
              <a:buChar char="•"/>
            </a:pPr>
            <a:r>
              <a:rPr lang="pt-BR" dirty="0" err="1"/>
              <a:t>Liveweave</a:t>
            </a:r>
            <a:endParaRPr lang="pt-BR" dirty="0"/>
          </a:p>
          <a:p>
            <a:pPr lvl="1">
              <a:buFont typeface="Arial" pitchFamily="34" charset="0"/>
              <a:buChar char="•"/>
            </a:pPr>
            <a:r>
              <a:rPr lang="pt-BR" dirty="0">
                <a:hlinkClick r:id="rId4"/>
              </a:rPr>
              <a:t>http://liveweave.com/</a:t>
            </a:r>
            <a:endParaRPr lang="pt-BR" dirty="0"/>
          </a:p>
        </p:txBody>
      </p:sp>
    </p:spTree>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3600" dirty="0">
                <a:solidFill>
                  <a:srgbClr val="107C10"/>
                </a:solidFill>
              </a:rPr>
              <a:t>Overflow Visível e Overflow Escondido</a:t>
            </a:r>
          </a:p>
        </p:txBody>
      </p:sp>
      <p:sp>
        <p:nvSpPr>
          <p:cNvPr id="3" name="Text Placeholder 2"/>
          <p:cNvSpPr>
            <a:spLocks noGrp="1"/>
          </p:cNvSpPr>
          <p:nvPr>
            <p:ph type="body" sz="quarter" idx="10"/>
          </p:nvPr>
        </p:nvSpPr>
        <p:spPr>
          <a:xfrm>
            <a:off x="365760" y="1371600"/>
            <a:ext cx="5852477" cy="3363998"/>
          </a:xfrm>
        </p:spPr>
        <p:txBody>
          <a:bodyPr/>
          <a:lstStyle/>
          <a:p>
            <a:pPr marL="457200" indent="-457200">
              <a:buFont typeface="Arial"/>
              <a:buChar char="•"/>
            </a:pPr>
            <a:r>
              <a:rPr lang="pt-BR" dirty="0"/>
              <a:t>Com valor </a:t>
            </a:r>
            <a:r>
              <a:rPr lang="pt-BR" dirty="0" err="1">
                <a:latin typeface="Consolas" pitchFamily="49" charset="0"/>
                <a:cs typeface="Consolas" pitchFamily="49" charset="0"/>
              </a:rPr>
              <a:t>visible</a:t>
            </a:r>
            <a:r>
              <a:rPr lang="pt-BR" dirty="0"/>
              <a:t>, conteúdo transbordado irá aparecer fora dos limites do </a:t>
            </a:r>
            <a:r>
              <a:rPr lang="pt-BR" dirty="0" err="1"/>
              <a:t>bounding</a:t>
            </a:r>
            <a:r>
              <a:rPr lang="pt-BR" dirty="0"/>
              <a:t> box e potencialmente sobrepor outros elementos</a:t>
            </a:r>
          </a:p>
          <a:p>
            <a:pPr marL="457200" indent="-457200">
              <a:buFont typeface="Arial"/>
              <a:buChar char="•"/>
            </a:pPr>
            <a:r>
              <a:rPr lang="pt-BR" dirty="0"/>
              <a:t>Com valor </a:t>
            </a:r>
            <a:r>
              <a:rPr lang="pt-BR" dirty="0" err="1">
                <a:latin typeface="Consolas" pitchFamily="49" charset="0"/>
                <a:cs typeface="Consolas" pitchFamily="49" charset="0"/>
              </a:rPr>
              <a:t>hidden</a:t>
            </a:r>
            <a:r>
              <a:rPr lang="pt-BR" dirty="0">
                <a:cs typeface="Consolas" pitchFamily="49" charset="0"/>
              </a:rPr>
              <a:t>, </a:t>
            </a:r>
            <a:r>
              <a:rPr lang="pt-BR" dirty="0"/>
              <a:t>conteúdo transbordado não irá aparecer for a dos limites do </a:t>
            </a:r>
            <a:r>
              <a:rPr lang="pt-BR" dirty="0" err="1"/>
              <a:t>bounding</a:t>
            </a:r>
            <a:r>
              <a:rPr lang="pt-BR" dirty="0"/>
              <a:t> box</a:t>
            </a:r>
          </a:p>
        </p:txBody>
      </p:sp>
      <p:pic>
        <p:nvPicPr>
          <p:cNvPr id="14" name="Picture 13" descr="Examples of visible and hidden overflow."/>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637" y="1363662"/>
            <a:ext cx="3505200" cy="3077533"/>
          </a:xfrm>
          <a:prstGeom prst="rect">
            <a:avLst/>
          </a:prstGeom>
          <a:ln>
            <a:solidFill>
              <a:srgbClr val="09157C"/>
            </a:solidFill>
          </a:ln>
        </p:spPr>
      </p:pic>
      <p:pic>
        <p:nvPicPr>
          <p:cNvPr id="25" name="Picture 24" descr="Examples of visible and hidden overflow."/>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2037" y="3954462"/>
            <a:ext cx="3912555" cy="2538898"/>
          </a:xfrm>
          <a:prstGeom prst="rect">
            <a:avLst/>
          </a:prstGeom>
          <a:ln>
            <a:solidFill>
              <a:srgbClr val="09157C"/>
            </a:solidFill>
          </a:ln>
        </p:spPr>
      </p:pic>
    </p:spTree>
    <p:extLst>
      <p:ext uri="{BB962C8B-B14F-4D97-AF65-F5344CB8AC3E}">
        <p14:creationId xmlns:p14="http://schemas.microsoft.com/office/powerpoint/2010/main" val="399262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Exemplo</a:t>
            </a:r>
            <a:endParaRPr lang="en-US" dirty="0"/>
          </a:p>
        </p:txBody>
      </p:sp>
      <p:sp>
        <p:nvSpPr>
          <p:cNvPr id="3" name="Text Placeholder 2"/>
          <p:cNvSpPr>
            <a:spLocks noGrp="1"/>
          </p:cNvSpPr>
          <p:nvPr>
            <p:ph type="body" sz="quarter" idx="10"/>
          </p:nvPr>
        </p:nvSpPr>
        <p:spPr>
          <a:xfrm>
            <a:off x="365760" y="1371600"/>
            <a:ext cx="4633277" cy="4411662"/>
          </a:xfrm>
        </p:spPr>
        <p:txBody>
          <a:bodyPr/>
          <a:lstStyle/>
          <a:p>
            <a:r>
              <a:rPr lang="en-US" sz="2000" dirty="0">
                <a:solidFill>
                  <a:srgbClr val="4F76AC"/>
                </a:solidFill>
                <a:highlight>
                  <a:srgbClr val="FFFFFF"/>
                </a:highlight>
                <a:latin typeface="Consolas"/>
              </a:rPr>
              <a:t>&lt;</a:t>
            </a:r>
            <a:r>
              <a:rPr lang="en-US" sz="2000" dirty="0">
                <a:solidFill>
                  <a:srgbClr val="823125"/>
                </a:solidFill>
                <a:highlight>
                  <a:srgbClr val="FFFFFF"/>
                </a:highlight>
                <a:latin typeface="Consolas"/>
              </a:rPr>
              <a:t>body</a:t>
            </a:r>
            <a:r>
              <a:rPr lang="en-US" sz="2000" dirty="0">
                <a:solidFill>
                  <a:srgbClr val="4F76AC"/>
                </a:solidFill>
                <a:highlight>
                  <a:srgbClr val="FFFFFF"/>
                </a:highlight>
                <a:latin typeface="Consolas"/>
              </a:rPr>
              <a:t>&gt;</a:t>
            </a:r>
            <a:endParaRPr lang="en-US" sz="2000" dirty="0">
              <a:solidFill>
                <a:srgbClr val="000000"/>
              </a:solidFill>
              <a:highlight>
                <a:srgbClr val="FFFFFF"/>
              </a:highlight>
              <a:latin typeface="Consolas"/>
            </a:endParaRPr>
          </a:p>
          <a:p>
            <a:r>
              <a:rPr lang="en-US" sz="2000" dirty="0">
                <a:solidFill>
                  <a:srgbClr val="000000"/>
                </a:solidFill>
                <a:highlight>
                  <a:srgbClr val="FFFFFF"/>
                </a:highlight>
                <a:latin typeface="Consolas"/>
              </a:rPr>
              <a:t>   </a:t>
            </a:r>
            <a:r>
              <a:rPr lang="en-US" sz="2000" dirty="0">
                <a:solidFill>
                  <a:srgbClr val="4F76AC"/>
                </a:solidFill>
                <a:highlight>
                  <a:srgbClr val="FFFFFF"/>
                </a:highlight>
                <a:latin typeface="Consolas"/>
              </a:rPr>
              <a:t>&lt;</a:t>
            </a:r>
            <a:r>
              <a:rPr lang="en-US" sz="2000" dirty="0">
                <a:solidFill>
                  <a:srgbClr val="823125"/>
                </a:solidFill>
                <a:highlight>
                  <a:srgbClr val="FFFFFF"/>
                </a:highlight>
                <a:latin typeface="Consolas"/>
              </a:rPr>
              <a:t>h1</a:t>
            </a:r>
            <a:r>
              <a:rPr lang="en-US" sz="2000" dirty="0">
                <a:solidFill>
                  <a:srgbClr val="4F76AC"/>
                </a:solidFill>
                <a:highlight>
                  <a:srgbClr val="FFFFFF"/>
                </a:highlight>
                <a:latin typeface="Consolas"/>
              </a:rPr>
              <a:t>&gt;</a:t>
            </a:r>
            <a:r>
              <a:rPr lang="en-US" sz="2000" dirty="0">
                <a:solidFill>
                  <a:srgbClr val="000000"/>
                </a:solidFill>
                <a:highlight>
                  <a:srgbClr val="FFFFFF"/>
                </a:highlight>
                <a:latin typeface="Consolas"/>
              </a:rPr>
              <a:t>Overflow Demo</a:t>
            </a:r>
            <a:r>
              <a:rPr lang="en-US" sz="2000" dirty="0">
                <a:solidFill>
                  <a:srgbClr val="4F76AC"/>
                </a:solidFill>
                <a:highlight>
                  <a:srgbClr val="FFFFFF"/>
                </a:highlight>
                <a:latin typeface="Consolas"/>
              </a:rPr>
              <a:t>&lt;/</a:t>
            </a:r>
            <a:r>
              <a:rPr lang="en-US" sz="2000" dirty="0">
                <a:solidFill>
                  <a:srgbClr val="823125"/>
                </a:solidFill>
                <a:highlight>
                  <a:srgbClr val="FFFFFF"/>
                </a:highlight>
                <a:latin typeface="Consolas"/>
              </a:rPr>
              <a:t>h1</a:t>
            </a:r>
            <a:r>
              <a:rPr lang="en-US" sz="2000" dirty="0">
                <a:solidFill>
                  <a:srgbClr val="4F76AC"/>
                </a:solidFill>
                <a:highlight>
                  <a:srgbClr val="FFFFFF"/>
                </a:highlight>
                <a:latin typeface="Consolas"/>
              </a:rPr>
              <a:t>&gt;</a:t>
            </a:r>
            <a:endParaRPr lang="en-US" sz="2000" dirty="0">
              <a:solidFill>
                <a:srgbClr val="000000"/>
              </a:solidFill>
              <a:highlight>
                <a:srgbClr val="FFFFFF"/>
              </a:highlight>
              <a:latin typeface="Consolas"/>
            </a:endParaRPr>
          </a:p>
          <a:p>
            <a:pPr marL="228600" lvl="2" indent="0">
              <a:buNone/>
            </a:pPr>
            <a:r>
              <a:rPr lang="en-US" dirty="0">
                <a:solidFill>
                  <a:srgbClr val="4F76AC"/>
                </a:solidFill>
                <a:highlight>
                  <a:srgbClr val="FFFFFF"/>
                </a:highlight>
                <a:latin typeface="Consolas"/>
              </a:rPr>
              <a:t>&lt;</a:t>
            </a:r>
            <a:r>
              <a:rPr lang="en-US" dirty="0">
                <a:solidFill>
                  <a:srgbClr val="823125"/>
                </a:solidFill>
                <a:highlight>
                  <a:srgbClr val="FFFFFF"/>
                </a:highlight>
                <a:latin typeface="Consolas"/>
              </a:rPr>
              <a:t>p</a:t>
            </a:r>
            <a:r>
              <a:rPr lang="en-US" dirty="0">
                <a:solidFill>
                  <a:srgbClr val="4F76AC"/>
                </a:solidFill>
                <a:highlight>
                  <a:srgbClr val="FFFFFF"/>
                </a:highlight>
                <a:latin typeface="Consolas"/>
              </a:rPr>
              <a:t>&gt;</a:t>
            </a:r>
            <a:r>
              <a:rPr lang="en-US" dirty="0" err="1">
                <a:solidFill>
                  <a:srgbClr val="000000"/>
                </a:solidFill>
                <a:highlight>
                  <a:srgbClr val="FFFFFF"/>
                </a:highlight>
                <a:latin typeface="Consolas"/>
              </a:rPr>
              <a:t>Lorem</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ipsum</a:t>
            </a:r>
            <a:r>
              <a:rPr lang="en-US" dirty="0">
                <a:solidFill>
                  <a:srgbClr val="000000"/>
                </a:solidFill>
                <a:highlight>
                  <a:srgbClr val="FFFFFF"/>
                </a:highlight>
                <a:latin typeface="Consolas"/>
              </a:rPr>
              <a:t> dolor sit </a:t>
            </a:r>
            <a:r>
              <a:rPr lang="en-US" dirty="0" err="1">
                <a:solidFill>
                  <a:srgbClr val="000000"/>
                </a:solidFill>
                <a:highlight>
                  <a:srgbClr val="FFFFFF"/>
                </a:highlight>
                <a:latin typeface="Consolas"/>
              </a:rPr>
              <a:t>amet</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consectetur</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adipiscing</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elit</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Fusce</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sed</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efficitur</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sapien</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Nunc</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pellentesque</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eget</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turpis</a:t>
            </a:r>
            <a:r>
              <a:rPr lang="en-US" dirty="0">
                <a:solidFill>
                  <a:srgbClr val="000000"/>
                </a:solidFill>
                <a:highlight>
                  <a:srgbClr val="FFFFFF"/>
                </a:highlight>
                <a:latin typeface="Consolas"/>
              </a:rPr>
              <a:t> at </a:t>
            </a:r>
            <a:r>
              <a:rPr lang="en-US" dirty="0" err="1">
                <a:solidFill>
                  <a:srgbClr val="000000"/>
                </a:solidFill>
                <a:highlight>
                  <a:srgbClr val="FFFFFF"/>
                </a:highlight>
                <a:latin typeface="Consolas"/>
              </a:rPr>
              <a:t>blandit</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Sed</a:t>
            </a:r>
            <a:r>
              <a:rPr lang="en-US" dirty="0">
                <a:solidFill>
                  <a:srgbClr val="000000"/>
                </a:solidFill>
                <a:highlight>
                  <a:srgbClr val="FFFFFF"/>
                </a:highlight>
                <a:latin typeface="Consolas"/>
              </a:rPr>
              <a:t> at </a:t>
            </a:r>
            <a:r>
              <a:rPr lang="en-US" dirty="0" err="1">
                <a:solidFill>
                  <a:srgbClr val="000000"/>
                </a:solidFill>
                <a:highlight>
                  <a:srgbClr val="FFFFFF"/>
                </a:highlight>
                <a:latin typeface="Consolas"/>
              </a:rPr>
              <a:t>sapien</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sed</a:t>
            </a:r>
            <a:r>
              <a:rPr lang="en-US" dirty="0">
                <a:solidFill>
                  <a:srgbClr val="000000"/>
                </a:solidFill>
                <a:highlight>
                  <a:srgbClr val="FFFFFF"/>
                </a:highlight>
                <a:latin typeface="Consolas"/>
              </a:rPr>
              <a:t> dolor </a:t>
            </a:r>
            <a:r>
              <a:rPr lang="en-US" dirty="0" err="1">
                <a:solidFill>
                  <a:srgbClr val="000000"/>
                </a:solidFill>
                <a:highlight>
                  <a:srgbClr val="FFFFFF"/>
                </a:highlight>
                <a:latin typeface="Consolas"/>
              </a:rPr>
              <a:t>posuere</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sodales</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Sed</a:t>
            </a:r>
            <a:r>
              <a:rPr lang="en-US" dirty="0">
                <a:solidFill>
                  <a:srgbClr val="000000"/>
                </a:solidFill>
                <a:highlight>
                  <a:srgbClr val="FFFFFF"/>
                </a:highlight>
                <a:latin typeface="Consolas"/>
              </a:rPr>
              <a:t> non </a:t>
            </a:r>
            <a:r>
              <a:rPr lang="en-US" dirty="0" err="1">
                <a:solidFill>
                  <a:srgbClr val="000000"/>
                </a:solidFill>
                <a:highlight>
                  <a:srgbClr val="FFFFFF"/>
                </a:highlight>
                <a:latin typeface="Consolas"/>
              </a:rPr>
              <a:t>pulvinar</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purus</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Morbi</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bibendum</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enim</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quis</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leo</a:t>
            </a:r>
            <a:r>
              <a:rPr lang="en-US" dirty="0">
                <a:solidFill>
                  <a:srgbClr val="000000"/>
                </a:solidFill>
                <a:highlight>
                  <a:srgbClr val="FFFFFF"/>
                </a:highlight>
                <a:latin typeface="Consolas"/>
              </a:rPr>
              <a:t> tempus, vitae </a:t>
            </a:r>
            <a:r>
              <a:rPr lang="en-US" dirty="0" err="1">
                <a:solidFill>
                  <a:srgbClr val="000000"/>
                </a:solidFill>
                <a:highlight>
                  <a:srgbClr val="FFFFFF"/>
                </a:highlight>
                <a:latin typeface="Consolas"/>
              </a:rPr>
              <a:t>accumsan</a:t>
            </a:r>
            <a:r>
              <a:rPr lang="en-US" dirty="0">
                <a:solidFill>
                  <a:srgbClr val="000000"/>
                </a:solidFill>
                <a:highlight>
                  <a:srgbClr val="FFFFFF"/>
                </a:highlight>
                <a:latin typeface="Consolas"/>
              </a:rPr>
              <a:t> lacus </a:t>
            </a:r>
            <a:r>
              <a:rPr lang="en-US" dirty="0" err="1">
                <a:solidFill>
                  <a:srgbClr val="000000"/>
                </a:solidFill>
                <a:highlight>
                  <a:srgbClr val="FFFFFF"/>
                </a:highlight>
                <a:latin typeface="Consolas"/>
              </a:rPr>
              <a:t>tincidunt</a:t>
            </a:r>
            <a:r>
              <a:rPr lang="en-US" dirty="0">
                <a:solidFill>
                  <a:srgbClr val="000000"/>
                </a:solidFill>
                <a:highlight>
                  <a:srgbClr val="FFFFFF"/>
                </a:highlight>
                <a:latin typeface="Consolas"/>
              </a:rPr>
              <a:t>.</a:t>
            </a:r>
            <a:r>
              <a:rPr lang="en-US" dirty="0">
                <a:solidFill>
                  <a:srgbClr val="4F76AC"/>
                </a:solidFill>
                <a:highlight>
                  <a:srgbClr val="FFFFFF"/>
                </a:highlight>
                <a:latin typeface="Consolas"/>
              </a:rPr>
              <a:t>&lt;/</a:t>
            </a:r>
            <a:r>
              <a:rPr lang="en-US" dirty="0">
                <a:solidFill>
                  <a:srgbClr val="823125"/>
                </a:solidFill>
                <a:highlight>
                  <a:srgbClr val="FFFFFF"/>
                </a:highlight>
                <a:latin typeface="Consolas"/>
              </a:rPr>
              <a:t>p</a:t>
            </a:r>
            <a:r>
              <a:rPr lang="en-US" dirty="0">
                <a:solidFill>
                  <a:srgbClr val="4F76AC"/>
                </a:solidFill>
                <a:highlight>
                  <a:srgbClr val="FFFFFF"/>
                </a:highlight>
                <a:latin typeface="Consolas"/>
              </a:rPr>
              <a:t>&gt;</a:t>
            </a:r>
            <a:endParaRPr lang="en-US" dirty="0">
              <a:solidFill>
                <a:srgbClr val="000000"/>
              </a:solidFill>
              <a:highlight>
                <a:srgbClr val="FFFFFF"/>
              </a:highlight>
              <a:latin typeface="Consolas"/>
            </a:endParaRPr>
          </a:p>
          <a:p>
            <a:r>
              <a:rPr lang="en-US" sz="2000" dirty="0">
                <a:solidFill>
                  <a:srgbClr val="4F76AC"/>
                </a:solidFill>
                <a:highlight>
                  <a:srgbClr val="FFFFFF"/>
                </a:highlight>
                <a:latin typeface="Consolas"/>
              </a:rPr>
              <a:t>&lt;/</a:t>
            </a:r>
            <a:r>
              <a:rPr lang="en-US" sz="2000" dirty="0">
                <a:solidFill>
                  <a:srgbClr val="823125"/>
                </a:solidFill>
                <a:highlight>
                  <a:srgbClr val="FFFFFF"/>
                </a:highlight>
                <a:latin typeface="Consolas"/>
              </a:rPr>
              <a:t>body</a:t>
            </a:r>
            <a:r>
              <a:rPr lang="en-US" sz="2000" dirty="0">
                <a:solidFill>
                  <a:srgbClr val="4F76AC"/>
                </a:solidFill>
                <a:highlight>
                  <a:srgbClr val="FFFFFF"/>
                </a:highlight>
                <a:latin typeface="Consolas"/>
              </a:rPr>
              <a:t>&gt;</a:t>
            </a:r>
            <a:endParaRPr lang="en-US" sz="2000" dirty="0"/>
          </a:p>
        </p:txBody>
      </p:sp>
      <p:sp>
        <p:nvSpPr>
          <p:cNvPr id="14" name="Rectangle 13"/>
          <p:cNvSpPr/>
          <p:nvPr/>
        </p:nvSpPr>
        <p:spPr>
          <a:xfrm>
            <a:off x="5532437" y="1287462"/>
            <a:ext cx="6400800" cy="2554545"/>
          </a:xfrm>
          <a:prstGeom prst="rect">
            <a:avLst/>
          </a:prstGeom>
        </p:spPr>
        <p:txBody>
          <a:bodyPr wrap="square">
            <a:spAutoFit/>
          </a:bodyPr>
          <a:lstStyle/>
          <a:p>
            <a:r>
              <a:rPr lang="en-US" sz="2000" dirty="0">
                <a:solidFill>
                  <a:srgbClr val="4F76AC"/>
                </a:solidFill>
                <a:highlight>
                  <a:srgbClr val="FFFFFF"/>
                </a:highlight>
                <a:latin typeface="Consolas"/>
              </a:rPr>
              <a:t>&lt;</a:t>
            </a:r>
            <a:r>
              <a:rPr lang="en-US" sz="2000" dirty="0">
                <a:solidFill>
                  <a:srgbClr val="823125"/>
                </a:solidFill>
                <a:highlight>
                  <a:srgbClr val="FFFFFF"/>
                </a:highlight>
                <a:latin typeface="Consolas"/>
              </a:rPr>
              <a:t>style</a:t>
            </a:r>
            <a:r>
              <a:rPr lang="en-US" sz="2000" dirty="0">
                <a:solidFill>
                  <a:srgbClr val="4F76AC"/>
                </a:solidFill>
                <a:highlight>
                  <a:srgbClr val="FFFFFF"/>
                </a:highlight>
                <a:latin typeface="Consolas"/>
              </a:rPr>
              <a:t>&gt;</a:t>
            </a:r>
            <a:endParaRPr lang="en-US" sz="2000" dirty="0">
              <a:solidFill>
                <a:srgbClr val="000000"/>
              </a:solidFill>
              <a:highlight>
                <a:srgbClr val="FFFFFF"/>
              </a:highlight>
              <a:latin typeface="Consolas"/>
            </a:endParaRPr>
          </a:p>
          <a:p>
            <a:r>
              <a:rPr lang="en-US" sz="2000" dirty="0">
                <a:solidFill>
                  <a:srgbClr val="823125"/>
                </a:solidFill>
                <a:highlight>
                  <a:srgbClr val="FFFFFF"/>
                </a:highlight>
                <a:latin typeface="Consolas"/>
              </a:rPr>
              <a:t>    p</a:t>
            </a:r>
            <a:r>
              <a:rPr lang="en-US" sz="2000" dirty="0">
                <a:solidFill>
                  <a:srgbClr val="000000"/>
                </a:solidFill>
                <a:highlight>
                  <a:srgbClr val="FFFFFF"/>
                </a:highlight>
                <a:latin typeface="Consolas"/>
              </a:rPr>
              <a:t> </a:t>
            </a:r>
            <a:r>
              <a:rPr lang="en-US" sz="2000" dirty="0">
                <a:solidFill>
                  <a:srgbClr val="222222"/>
                </a:solidFill>
                <a:highlight>
                  <a:srgbClr val="FFFFFF"/>
                </a:highlight>
                <a:latin typeface="Consolas"/>
              </a:rPr>
              <a:t>{</a:t>
            </a:r>
            <a:endParaRPr lang="en-US" sz="2000" dirty="0">
              <a:solidFill>
                <a:srgbClr val="000000"/>
              </a:solidFill>
              <a:highlight>
                <a:srgbClr val="FFFFFF"/>
              </a:highlight>
              <a:latin typeface="Consolas"/>
            </a:endParaRPr>
          </a:p>
          <a:p>
            <a:r>
              <a:rPr lang="en-US" sz="2000" dirty="0">
                <a:solidFill>
                  <a:srgbClr val="000000"/>
                </a:solidFill>
                <a:highlight>
                  <a:srgbClr val="FFFFFF"/>
                </a:highlight>
                <a:latin typeface="Consolas"/>
              </a:rPr>
              <a:t>       </a:t>
            </a:r>
            <a:r>
              <a:rPr lang="en-US" sz="2000" dirty="0">
                <a:solidFill>
                  <a:srgbClr val="CF4820"/>
                </a:solidFill>
                <a:highlight>
                  <a:srgbClr val="FFFFFF"/>
                </a:highlight>
                <a:latin typeface="Consolas"/>
              </a:rPr>
              <a:t>height</a:t>
            </a:r>
            <a:r>
              <a:rPr lang="en-US" sz="2000" dirty="0">
                <a:solidFill>
                  <a:srgbClr val="000000"/>
                </a:solidFill>
                <a:highlight>
                  <a:srgbClr val="FFFFFF"/>
                </a:highlight>
                <a:latin typeface="Consolas"/>
              </a:rPr>
              <a:t>: </a:t>
            </a:r>
            <a:r>
              <a:rPr lang="en-US" sz="2000" dirty="0">
                <a:solidFill>
                  <a:srgbClr val="4F76AC"/>
                </a:solidFill>
                <a:highlight>
                  <a:srgbClr val="FFFFFF"/>
                </a:highlight>
                <a:latin typeface="Consolas"/>
              </a:rPr>
              <a:t>200px</a:t>
            </a:r>
            <a:r>
              <a:rPr lang="en-US" sz="2000" dirty="0">
                <a:solidFill>
                  <a:srgbClr val="000000"/>
                </a:solidFill>
                <a:highlight>
                  <a:srgbClr val="FFFFFF"/>
                </a:highlight>
                <a:latin typeface="Consolas"/>
              </a:rPr>
              <a:t>;</a:t>
            </a:r>
          </a:p>
          <a:p>
            <a:r>
              <a:rPr lang="en-US" sz="2000" dirty="0">
                <a:solidFill>
                  <a:srgbClr val="000000"/>
                </a:solidFill>
                <a:highlight>
                  <a:srgbClr val="FFFFFF"/>
                </a:highlight>
                <a:latin typeface="Consolas"/>
              </a:rPr>
              <a:t>       </a:t>
            </a:r>
            <a:r>
              <a:rPr lang="en-US" sz="2000" dirty="0">
                <a:solidFill>
                  <a:srgbClr val="CF4820"/>
                </a:solidFill>
                <a:highlight>
                  <a:srgbClr val="FFFFFF"/>
                </a:highlight>
                <a:latin typeface="Consolas"/>
              </a:rPr>
              <a:t>width</a:t>
            </a:r>
            <a:r>
              <a:rPr lang="en-US" sz="2000" dirty="0">
                <a:solidFill>
                  <a:srgbClr val="000000"/>
                </a:solidFill>
                <a:highlight>
                  <a:srgbClr val="FFFFFF"/>
                </a:highlight>
                <a:latin typeface="Consolas"/>
              </a:rPr>
              <a:t>: </a:t>
            </a:r>
            <a:r>
              <a:rPr lang="en-US" sz="2000" dirty="0">
                <a:solidFill>
                  <a:srgbClr val="4F76AC"/>
                </a:solidFill>
                <a:highlight>
                  <a:srgbClr val="FFFFFF"/>
                </a:highlight>
                <a:latin typeface="Consolas"/>
              </a:rPr>
              <a:t>200px</a:t>
            </a:r>
            <a:r>
              <a:rPr lang="en-US" sz="2000" dirty="0">
                <a:solidFill>
                  <a:srgbClr val="000000"/>
                </a:solidFill>
                <a:highlight>
                  <a:srgbClr val="FFFFFF"/>
                </a:highlight>
                <a:latin typeface="Consolas"/>
              </a:rPr>
              <a:t>;</a:t>
            </a:r>
          </a:p>
          <a:p>
            <a:r>
              <a:rPr lang="en-US" sz="2000" dirty="0">
                <a:solidFill>
                  <a:srgbClr val="000000"/>
                </a:solidFill>
                <a:highlight>
                  <a:srgbClr val="FFFFFF"/>
                </a:highlight>
                <a:latin typeface="Consolas"/>
              </a:rPr>
              <a:t>       </a:t>
            </a:r>
            <a:r>
              <a:rPr lang="en-US" sz="2000" dirty="0">
                <a:solidFill>
                  <a:srgbClr val="CF4820"/>
                </a:solidFill>
                <a:highlight>
                  <a:srgbClr val="FFFFFF"/>
                </a:highlight>
                <a:latin typeface="Consolas"/>
              </a:rPr>
              <a:t>background-color</a:t>
            </a:r>
            <a:r>
              <a:rPr lang="en-US" sz="2000" dirty="0">
                <a:solidFill>
                  <a:srgbClr val="000000"/>
                </a:solidFill>
                <a:highlight>
                  <a:srgbClr val="FFFFFF"/>
                </a:highlight>
                <a:latin typeface="Consolas"/>
              </a:rPr>
              <a:t>: </a:t>
            </a:r>
            <a:r>
              <a:rPr lang="en-US" sz="2000" dirty="0">
                <a:solidFill>
                  <a:srgbClr val="4F76AC"/>
                </a:solidFill>
                <a:highlight>
                  <a:srgbClr val="FFFFFF"/>
                </a:highlight>
                <a:latin typeface="Consolas"/>
              </a:rPr>
              <a:t>#e1e1e1</a:t>
            </a:r>
            <a:r>
              <a:rPr lang="en-US" sz="2000" dirty="0">
                <a:solidFill>
                  <a:srgbClr val="000000"/>
                </a:solidFill>
                <a:highlight>
                  <a:srgbClr val="FFFFFF"/>
                </a:highlight>
                <a:latin typeface="Consolas"/>
              </a:rPr>
              <a:t>;</a:t>
            </a:r>
          </a:p>
          <a:p>
            <a:r>
              <a:rPr lang="en-US" sz="2000" dirty="0">
                <a:solidFill>
                  <a:srgbClr val="000000"/>
                </a:solidFill>
                <a:highlight>
                  <a:srgbClr val="FFFFFF"/>
                </a:highlight>
                <a:latin typeface="Consolas"/>
              </a:rPr>
              <a:t>       </a:t>
            </a:r>
            <a:r>
              <a:rPr lang="en-US" sz="2000" dirty="0">
                <a:solidFill>
                  <a:srgbClr val="CF4820"/>
                </a:solidFill>
                <a:highlight>
                  <a:srgbClr val="FFFFFF"/>
                </a:highlight>
                <a:latin typeface="Consolas"/>
              </a:rPr>
              <a:t>overflow</a:t>
            </a:r>
            <a:r>
              <a:rPr lang="en-US" sz="2000" dirty="0">
                <a:solidFill>
                  <a:srgbClr val="000000"/>
                </a:solidFill>
                <a:highlight>
                  <a:srgbClr val="FFFFFF"/>
                </a:highlight>
                <a:latin typeface="Consolas"/>
              </a:rPr>
              <a:t>: </a:t>
            </a:r>
            <a:r>
              <a:rPr lang="en-US" sz="2000" dirty="0">
                <a:solidFill>
                  <a:srgbClr val="4F76AC"/>
                </a:solidFill>
                <a:highlight>
                  <a:srgbClr val="FFFFFF"/>
                </a:highlight>
                <a:latin typeface="Consolas"/>
              </a:rPr>
              <a:t>scroll</a:t>
            </a:r>
            <a:r>
              <a:rPr lang="en-US" sz="2000" dirty="0">
                <a:solidFill>
                  <a:srgbClr val="000000"/>
                </a:solidFill>
                <a:highlight>
                  <a:srgbClr val="FFFFFF"/>
                </a:highlight>
                <a:latin typeface="Consolas"/>
              </a:rPr>
              <a:t> | </a:t>
            </a:r>
            <a:r>
              <a:rPr lang="en-US" sz="2000" dirty="0">
                <a:solidFill>
                  <a:srgbClr val="4F76AC"/>
                </a:solidFill>
                <a:highlight>
                  <a:srgbClr val="FFFFFF"/>
                </a:highlight>
                <a:latin typeface="Consolas"/>
              </a:rPr>
              <a:t>visible</a:t>
            </a:r>
            <a:r>
              <a:rPr lang="en-US" sz="2000" dirty="0">
                <a:solidFill>
                  <a:srgbClr val="000000"/>
                </a:solidFill>
                <a:highlight>
                  <a:srgbClr val="FFFFFF"/>
                </a:highlight>
                <a:latin typeface="Consolas"/>
              </a:rPr>
              <a:t> | </a:t>
            </a:r>
            <a:r>
              <a:rPr lang="en-US" sz="2000" dirty="0">
                <a:solidFill>
                  <a:srgbClr val="4F76AC"/>
                </a:solidFill>
                <a:highlight>
                  <a:srgbClr val="FFFFFF"/>
                </a:highlight>
                <a:latin typeface="Consolas"/>
              </a:rPr>
              <a:t>hidden</a:t>
            </a:r>
            <a:r>
              <a:rPr lang="en-US" sz="2000" dirty="0">
                <a:solidFill>
                  <a:srgbClr val="000000"/>
                </a:solidFill>
                <a:highlight>
                  <a:srgbClr val="FFFFFF"/>
                </a:highlight>
                <a:latin typeface="Consolas"/>
              </a:rPr>
              <a:t>;</a:t>
            </a:r>
          </a:p>
          <a:p>
            <a:r>
              <a:rPr lang="en-US" sz="2000" dirty="0">
                <a:solidFill>
                  <a:srgbClr val="000000"/>
                </a:solidFill>
                <a:highlight>
                  <a:srgbClr val="FFFFFF"/>
                </a:highlight>
                <a:latin typeface="Consolas"/>
              </a:rPr>
              <a:t>    </a:t>
            </a:r>
            <a:r>
              <a:rPr lang="en-US" sz="2000" dirty="0">
                <a:solidFill>
                  <a:srgbClr val="222222"/>
                </a:solidFill>
                <a:highlight>
                  <a:srgbClr val="FFFFFF"/>
                </a:highlight>
                <a:latin typeface="Consolas"/>
              </a:rPr>
              <a:t>}</a:t>
            </a:r>
            <a:endParaRPr lang="en-US" sz="2000" dirty="0">
              <a:solidFill>
                <a:srgbClr val="000000"/>
              </a:solidFill>
              <a:highlight>
                <a:srgbClr val="FFFFFF"/>
              </a:highlight>
              <a:latin typeface="Consolas"/>
            </a:endParaRPr>
          </a:p>
          <a:p>
            <a:r>
              <a:rPr lang="pl-PL" sz="2000" dirty="0">
                <a:solidFill>
                  <a:srgbClr val="4F76AC"/>
                </a:solidFill>
                <a:highlight>
                  <a:srgbClr val="FFFFFF"/>
                </a:highlight>
                <a:latin typeface="Consolas"/>
              </a:rPr>
              <a:t>&lt;/</a:t>
            </a:r>
            <a:r>
              <a:rPr lang="pl-PL" sz="2000" dirty="0">
                <a:solidFill>
                  <a:srgbClr val="823125"/>
                </a:solidFill>
                <a:highlight>
                  <a:srgbClr val="FFFFFF"/>
                </a:highlight>
                <a:latin typeface="Consolas"/>
              </a:rPr>
              <a:t>style</a:t>
            </a:r>
            <a:r>
              <a:rPr lang="pl-PL" sz="2000" dirty="0">
                <a:solidFill>
                  <a:srgbClr val="4F76AC"/>
                </a:solidFill>
                <a:highlight>
                  <a:srgbClr val="FFFFFF"/>
                </a:highlight>
                <a:latin typeface="Consolas"/>
              </a:rPr>
              <a:t>&gt;</a:t>
            </a:r>
            <a:endParaRPr lang="en-US" sz="2000" dirty="0"/>
          </a:p>
        </p:txBody>
      </p:sp>
    </p:spTree>
    <p:extLst>
      <p:ext uri="{BB962C8B-B14F-4D97-AF65-F5344CB8AC3E}">
        <p14:creationId xmlns:p14="http://schemas.microsoft.com/office/powerpoint/2010/main" val="3327301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097280"/>
            <a:ext cx="7315200" cy="1200329"/>
          </a:xfrm>
        </p:spPr>
        <p:txBody>
          <a:bodyPr/>
          <a:lstStyle/>
          <a:p>
            <a:r>
              <a:rPr lang="en-US" dirty="0" err="1"/>
              <a:t>Flexbox</a:t>
            </a:r>
            <a:endParaRPr lang="en-US" dirty="0"/>
          </a:p>
        </p:txBody>
      </p:sp>
    </p:spTree>
    <p:extLst>
      <p:ext uri="{BB962C8B-B14F-4D97-AF65-F5344CB8AC3E}">
        <p14:creationId xmlns:p14="http://schemas.microsoft.com/office/powerpoint/2010/main" val="42483237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solidFill>
                  <a:srgbClr val="107C10"/>
                </a:solidFill>
              </a:rPr>
              <a:t>CSS Flexbox Box Model</a:t>
            </a:r>
          </a:p>
        </p:txBody>
      </p:sp>
      <p:sp>
        <p:nvSpPr>
          <p:cNvPr id="3" name="Text Placeholder 2"/>
          <p:cNvSpPr>
            <a:spLocks noGrp="1"/>
          </p:cNvSpPr>
          <p:nvPr>
            <p:ph type="body" sz="quarter" idx="10"/>
          </p:nvPr>
        </p:nvSpPr>
        <p:spPr>
          <a:xfrm>
            <a:off x="365760" y="1371600"/>
            <a:ext cx="5852477" cy="4930581"/>
          </a:xfrm>
        </p:spPr>
        <p:txBody>
          <a:bodyPr/>
          <a:lstStyle/>
          <a:p>
            <a:pPr marL="457200" indent="-457200">
              <a:buFont typeface="Arial"/>
              <a:buChar char="•"/>
            </a:pPr>
            <a:r>
              <a:rPr lang="pt-BR" sz="2600" dirty="0"/>
              <a:t>CSS3 inclui o </a:t>
            </a:r>
            <a:r>
              <a:rPr lang="pt-BR" sz="2600" b="1" dirty="0" err="1"/>
              <a:t>Flexbox</a:t>
            </a:r>
            <a:r>
              <a:rPr lang="pt-BR" sz="2600" b="1" dirty="0"/>
              <a:t> Box </a:t>
            </a:r>
            <a:r>
              <a:rPr lang="pt-BR" sz="2600" b="1" dirty="0" err="1"/>
              <a:t>Model</a:t>
            </a:r>
            <a:r>
              <a:rPr lang="pt-BR" sz="2600" dirty="0"/>
              <a:t>, que é um modo de layout que provê uma maior flexibilidade quando o usuário altera o tamanho da janela do navegador</a:t>
            </a:r>
          </a:p>
          <a:p>
            <a:pPr marL="457200" indent="-457200">
              <a:buFont typeface="Arial"/>
              <a:buChar char="•"/>
            </a:pPr>
            <a:r>
              <a:rPr lang="pt-BR" sz="2600" dirty="0"/>
              <a:t>Elementos, barras de navegação, formulários e imagens se redimensionarão e se reposicionarão automaticamente para ocupar o espaço disponível</a:t>
            </a:r>
          </a:p>
          <a:p>
            <a:pPr marL="457200" indent="-457200">
              <a:buFont typeface="Arial"/>
              <a:buChar char="•"/>
            </a:pPr>
            <a:r>
              <a:rPr lang="pt-BR" sz="2600" dirty="0"/>
              <a:t>Utiliza-se o suporte de </a:t>
            </a:r>
            <a:r>
              <a:rPr lang="pt-BR" sz="2600" b="1" dirty="0"/>
              <a:t>media queries</a:t>
            </a:r>
            <a:endParaRPr lang="pt-BR" sz="2600" dirty="0"/>
          </a:p>
          <a:p>
            <a:pPr lvl="2"/>
            <a:r>
              <a:rPr lang="pt-BR" dirty="0"/>
              <a:t>CSS utiliza a informação para ajustar o documento HTML</a:t>
            </a:r>
          </a:p>
        </p:txBody>
      </p:sp>
      <p:grpSp>
        <p:nvGrpSpPr>
          <p:cNvPr id="6" name="Group 13" descr="Example of Flexbox model in CSS3."/>
          <p:cNvGrpSpPr>
            <a:grpSpLocks noChangeAspect="1"/>
          </p:cNvGrpSpPr>
          <p:nvPr/>
        </p:nvGrpSpPr>
        <p:grpSpPr bwMode="auto">
          <a:xfrm>
            <a:off x="8428037" y="1363662"/>
            <a:ext cx="3609774" cy="6535860"/>
            <a:chOff x="2093" y="1089"/>
            <a:chExt cx="522" cy="945"/>
          </a:xfrm>
        </p:grpSpPr>
        <p:sp>
          <p:nvSpPr>
            <p:cNvPr id="7" name="AutoShape 12"/>
            <p:cNvSpPr>
              <a:spLocks noChangeAspect="1" noChangeArrowheads="1" noTextEdit="1"/>
            </p:cNvSpPr>
            <p:nvPr/>
          </p:nvSpPr>
          <p:spPr bwMode="auto">
            <a:xfrm>
              <a:off x="2093" y="1089"/>
              <a:ext cx="522" cy="9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8" name="Freeform 14"/>
            <p:cNvSpPr>
              <a:spLocks/>
            </p:cNvSpPr>
            <p:nvPr/>
          </p:nvSpPr>
          <p:spPr bwMode="auto">
            <a:xfrm>
              <a:off x="2098" y="1094"/>
              <a:ext cx="522" cy="935"/>
            </a:xfrm>
            <a:custGeom>
              <a:avLst/>
              <a:gdLst>
                <a:gd name="T0" fmla="*/ 108 w 108"/>
                <a:gd name="T1" fmla="*/ 188 h 196"/>
                <a:gd name="T2" fmla="*/ 99 w 108"/>
                <a:gd name="T3" fmla="*/ 196 h 196"/>
                <a:gd name="T4" fmla="*/ 8 w 108"/>
                <a:gd name="T5" fmla="*/ 196 h 196"/>
                <a:gd name="T6" fmla="*/ 0 w 108"/>
                <a:gd name="T7" fmla="*/ 188 h 196"/>
                <a:gd name="T8" fmla="*/ 0 w 108"/>
                <a:gd name="T9" fmla="*/ 8 h 196"/>
                <a:gd name="T10" fmla="*/ 8 w 108"/>
                <a:gd name="T11" fmla="*/ 0 h 196"/>
                <a:gd name="T12" fmla="*/ 99 w 108"/>
                <a:gd name="T13" fmla="*/ 0 h 196"/>
                <a:gd name="T14" fmla="*/ 108 w 108"/>
                <a:gd name="T15" fmla="*/ 8 h 196"/>
                <a:gd name="T16" fmla="*/ 108 w 108"/>
                <a:gd name="T17" fmla="*/ 18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96">
                  <a:moveTo>
                    <a:pt x="108" y="188"/>
                  </a:moveTo>
                  <a:cubicBezTo>
                    <a:pt x="108" y="192"/>
                    <a:pt x="104" y="196"/>
                    <a:pt x="99" y="196"/>
                  </a:cubicBezTo>
                  <a:cubicBezTo>
                    <a:pt x="8" y="196"/>
                    <a:pt x="8" y="196"/>
                    <a:pt x="8" y="196"/>
                  </a:cubicBezTo>
                  <a:cubicBezTo>
                    <a:pt x="4" y="196"/>
                    <a:pt x="0" y="192"/>
                    <a:pt x="0" y="188"/>
                  </a:cubicBezTo>
                  <a:cubicBezTo>
                    <a:pt x="0" y="8"/>
                    <a:pt x="0" y="8"/>
                    <a:pt x="0" y="8"/>
                  </a:cubicBezTo>
                  <a:cubicBezTo>
                    <a:pt x="0" y="4"/>
                    <a:pt x="4" y="0"/>
                    <a:pt x="8" y="0"/>
                  </a:cubicBezTo>
                  <a:cubicBezTo>
                    <a:pt x="99" y="0"/>
                    <a:pt x="99" y="0"/>
                    <a:pt x="99" y="0"/>
                  </a:cubicBezTo>
                  <a:cubicBezTo>
                    <a:pt x="104" y="0"/>
                    <a:pt x="108" y="4"/>
                    <a:pt x="108" y="8"/>
                  </a:cubicBezTo>
                  <a:lnTo>
                    <a:pt x="108" y="188"/>
                  </a:ln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9" name="Rectangle 15"/>
            <p:cNvSpPr>
              <a:spLocks noChangeArrowheads="1"/>
            </p:cNvSpPr>
            <p:nvPr/>
          </p:nvSpPr>
          <p:spPr bwMode="auto">
            <a:xfrm>
              <a:off x="2122" y="1227"/>
              <a:ext cx="469" cy="66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0" name="Freeform 16"/>
            <p:cNvSpPr>
              <a:spLocks/>
            </p:cNvSpPr>
            <p:nvPr/>
          </p:nvSpPr>
          <p:spPr bwMode="auto">
            <a:xfrm>
              <a:off x="2214" y="1146"/>
              <a:ext cx="285" cy="15"/>
            </a:xfrm>
            <a:custGeom>
              <a:avLst/>
              <a:gdLst>
                <a:gd name="T0" fmla="*/ 59 w 59"/>
                <a:gd name="T1" fmla="*/ 2 h 3"/>
                <a:gd name="T2" fmla="*/ 58 w 59"/>
                <a:gd name="T3" fmla="*/ 3 h 3"/>
                <a:gd name="T4" fmla="*/ 1 w 59"/>
                <a:gd name="T5" fmla="*/ 3 h 3"/>
                <a:gd name="T6" fmla="*/ 0 w 59"/>
                <a:gd name="T7" fmla="*/ 2 h 3"/>
                <a:gd name="T8" fmla="*/ 0 w 59"/>
                <a:gd name="T9" fmla="*/ 2 h 3"/>
                <a:gd name="T10" fmla="*/ 1 w 59"/>
                <a:gd name="T11" fmla="*/ 0 h 3"/>
                <a:gd name="T12" fmla="*/ 58 w 59"/>
                <a:gd name="T13" fmla="*/ 0 h 3"/>
                <a:gd name="T14" fmla="*/ 59 w 59"/>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
                  <a:moveTo>
                    <a:pt x="59" y="2"/>
                  </a:moveTo>
                  <a:cubicBezTo>
                    <a:pt x="59" y="2"/>
                    <a:pt x="59" y="3"/>
                    <a:pt x="58" y="3"/>
                  </a:cubicBezTo>
                  <a:cubicBezTo>
                    <a:pt x="1" y="3"/>
                    <a:pt x="1" y="3"/>
                    <a:pt x="1" y="3"/>
                  </a:cubicBezTo>
                  <a:cubicBezTo>
                    <a:pt x="0" y="3"/>
                    <a:pt x="0" y="2"/>
                    <a:pt x="0" y="2"/>
                  </a:cubicBezTo>
                  <a:cubicBezTo>
                    <a:pt x="0" y="2"/>
                    <a:pt x="0" y="2"/>
                    <a:pt x="0" y="2"/>
                  </a:cubicBezTo>
                  <a:cubicBezTo>
                    <a:pt x="0" y="1"/>
                    <a:pt x="0" y="0"/>
                    <a:pt x="1" y="0"/>
                  </a:cubicBezTo>
                  <a:cubicBezTo>
                    <a:pt x="58" y="0"/>
                    <a:pt x="58" y="0"/>
                    <a:pt x="58" y="0"/>
                  </a:cubicBezTo>
                  <a:cubicBezTo>
                    <a:pt x="59" y="0"/>
                    <a:pt x="59" y="1"/>
                    <a:pt x="59" y="2"/>
                  </a:cubicBezTo>
                  <a:close/>
                </a:path>
              </a:pathLst>
            </a:custGeom>
            <a:solidFill>
              <a:schemeClr val="tx1">
                <a:lumMod val="20000"/>
                <a:lumOff val="8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1" name="Freeform 17"/>
            <p:cNvSpPr>
              <a:spLocks/>
            </p:cNvSpPr>
            <p:nvPr/>
          </p:nvSpPr>
          <p:spPr bwMode="auto">
            <a:xfrm>
              <a:off x="2122" y="1948"/>
              <a:ext cx="53" cy="29"/>
            </a:xfrm>
            <a:custGeom>
              <a:avLst/>
              <a:gdLst>
                <a:gd name="T0" fmla="*/ 11 w 11"/>
                <a:gd name="T1" fmla="*/ 3 h 6"/>
                <a:gd name="T2" fmla="*/ 8 w 11"/>
                <a:gd name="T3" fmla="*/ 6 h 6"/>
                <a:gd name="T4" fmla="*/ 3 w 11"/>
                <a:gd name="T5" fmla="*/ 6 h 6"/>
                <a:gd name="T6" fmla="*/ 0 w 11"/>
                <a:gd name="T7" fmla="*/ 3 h 6"/>
                <a:gd name="T8" fmla="*/ 0 w 11"/>
                <a:gd name="T9" fmla="*/ 3 h 6"/>
                <a:gd name="T10" fmla="*/ 3 w 11"/>
                <a:gd name="T11" fmla="*/ 0 h 6"/>
                <a:gd name="T12" fmla="*/ 8 w 11"/>
                <a:gd name="T13" fmla="*/ 0 h 6"/>
                <a:gd name="T14" fmla="*/ 11 w 1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11" y="3"/>
                  </a:moveTo>
                  <a:cubicBezTo>
                    <a:pt x="11" y="5"/>
                    <a:pt x="10" y="6"/>
                    <a:pt x="8" y="6"/>
                  </a:cubicBezTo>
                  <a:cubicBezTo>
                    <a:pt x="3" y="6"/>
                    <a:pt x="3" y="6"/>
                    <a:pt x="3" y="6"/>
                  </a:cubicBezTo>
                  <a:cubicBezTo>
                    <a:pt x="1" y="6"/>
                    <a:pt x="0" y="5"/>
                    <a:pt x="0" y="3"/>
                  </a:cubicBezTo>
                  <a:cubicBezTo>
                    <a:pt x="0" y="3"/>
                    <a:pt x="0" y="3"/>
                    <a:pt x="0" y="3"/>
                  </a:cubicBezTo>
                  <a:cubicBezTo>
                    <a:pt x="0" y="2"/>
                    <a:pt x="1" y="0"/>
                    <a:pt x="3" y="0"/>
                  </a:cubicBezTo>
                  <a:cubicBezTo>
                    <a:pt x="8" y="0"/>
                    <a:pt x="8" y="0"/>
                    <a:pt x="8" y="0"/>
                  </a:cubicBezTo>
                  <a:cubicBezTo>
                    <a:pt x="10" y="0"/>
                    <a:pt x="11" y="2"/>
                    <a:pt x="11" y="3"/>
                  </a:cubicBezTo>
                  <a:close/>
                </a:path>
              </a:pathLst>
            </a:custGeom>
            <a:solidFill>
              <a:schemeClr val="tx1">
                <a:lumMod val="20000"/>
                <a:lumOff val="8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2" name="Freeform 18"/>
            <p:cNvSpPr>
              <a:spLocks/>
            </p:cNvSpPr>
            <p:nvPr/>
          </p:nvSpPr>
          <p:spPr bwMode="auto">
            <a:xfrm>
              <a:off x="2538" y="1948"/>
              <a:ext cx="53" cy="29"/>
            </a:xfrm>
            <a:custGeom>
              <a:avLst/>
              <a:gdLst>
                <a:gd name="T0" fmla="*/ 11 w 11"/>
                <a:gd name="T1" fmla="*/ 3 h 6"/>
                <a:gd name="T2" fmla="*/ 8 w 11"/>
                <a:gd name="T3" fmla="*/ 6 h 6"/>
                <a:gd name="T4" fmla="*/ 3 w 11"/>
                <a:gd name="T5" fmla="*/ 6 h 6"/>
                <a:gd name="T6" fmla="*/ 0 w 11"/>
                <a:gd name="T7" fmla="*/ 3 h 6"/>
                <a:gd name="T8" fmla="*/ 0 w 11"/>
                <a:gd name="T9" fmla="*/ 3 h 6"/>
                <a:gd name="T10" fmla="*/ 3 w 11"/>
                <a:gd name="T11" fmla="*/ 0 h 6"/>
                <a:gd name="T12" fmla="*/ 8 w 11"/>
                <a:gd name="T13" fmla="*/ 0 h 6"/>
                <a:gd name="T14" fmla="*/ 11 w 1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11" y="3"/>
                  </a:moveTo>
                  <a:cubicBezTo>
                    <a:pt x="11" y="5"/>
                    <a:pt x="9" y="6"/>
                    <a:pt x="8" y="6"/>
                  </a:cubicBezTo>
                  <a:cubicBezTo>
                    <a:pt x="3" y="6"/>
                    <a:pt x="3" y="6"/>
                    <a:pt x="3" y="6"/>
                  </a:cubicBezTo>
                  <a:cubicBezTo>
                    <a:pt x="1" y="6"/>
                    <a:pt x="0" y="5"/>
                    <a:pt x="0" y="3"/>
                  </a:cubicBezTo>
                  <a:cubicBezTo>
                    <a:pt x="0" y="3"/>
                    <a:pt x="0" y="3"/>
                    <a:pt x="0" y="3"/>
                  </a:cubicBezTo>
                  <a:cubicBezTo>
                    <a:pt x="0" y="2"/>
                    <a:pt x="1" y="0"/>
                    <a:pt x="3" y="0"/>
                  </a:cubicBezTo>
                  <a:cubicBezTo>
                    <a:pt x="8" y="0"/>
                    <a:pt x="8" y="0"/>
                    <a:pt x="8" y="0"/>
                  </a:cubicBezTo>
                  <a:cubicBezTo>
                    <a:pt x="9" y="0"/>
                    <a:pt x="11" y="2"/>
                    <a:pt x="11" y="3"/>
                  </a:cubicBezTo>
                  <a:close/>
                </a:path>
              </a:pathLst>
            </a:custGeom>
            <a:solidFill>
              <a:schemeClr val="tx1">
                <a:lumMod val="20000"/>
                <a:lumOff val="8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3" name="Freeform 19"/>
            <p:cNvSpPr>
              <a:spLocks/>
            </p:cNvSpPr>
            <p:nvPr/>
          </p:nvSpPr>
          <p:spPr bwMode="auto">
            <a:xfrm>
              <a:off x="2301" y="1934"/>
              <a:ext cx="111" cy="57"/>
            </a:xfrm>
            <a:custGeom>
              <a:avLst/>
              <a:gdLst>
                <a:gd name="T0" fmla="*/ 23 w 23"/>
                <a:gd name="T1" fmla="*/ 6 h 12"/>
                <a:gd name="T2" fmla="*/ 17 w 23"/>
                <a:gd name="T3" fmla="*/ 12 h 12"/>
                <a:gd name="T4" fmla="*/ 6 w 23"/>
                <a:gd name="T5" fmla="*/ 12 h 12"/>
                <a:gd name="T6" fmla="*/ 0 w 23"/>
                <a:gd name="T7" fmla="*/ 6 h 12"/>
                <a:gd name="T8" fmla="*/ 0 w 23"/>
                <a:gd name="T9" fmla="*/ 6 h 12"/>
                <a:gd name="T10" fmla="*/ 6 w 23"/>
                <a:gd name="T11" fmla="*/ 0 h 12"/>
                <a:gd name="T12" fmla="*/ 17 w 23"/>
                <a:gd name="T13" fmla="*/ 0 h 12"/>
                <a:gd name="T14" fmla="*/ 23 w 2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2">
                  <a:moveTo>
                    <a:pt x="23" y="6"/>
                  </a:moveTo>
                  <a:cubicBezTo>
                    <a:pt x="23" y="10"/>
                    <a:pt x="21" y="12"/>
                    <a:pt x="17" y="12"/>
                  </a:cubicBezTo>
                  <a:cubicBezTo>
                    <a:pt x="6" y="12"/>
                    <a:pt x="6" y="12"/>
                    <a:pt x="6" y="12"/>
                  </a:cubicBezTo>
                  <a:cubicBezTo>
                    <a:pt x="3" y="12"/>
                    <a:pt x="0" y="10"/>
                    <a:pt x="0" y="6"/>
                  </a:cubicBezTo>
                  <a:cubicBezTo>
                    <a:pt x="0" y="6"/>
                    <a:pt x="0" y="6"/>
                    <a:pt x="0" y="6"/>
                  </a:cubicBezTo>
                  <a:cubicBezTo>
                    <a:pt x="0" y="3"/>
                    <a:pt x="3" y="0"/>
                    <a:pt x="6" y="0"/>
                  </a:cubicBezTo>
                  <a:cubicBezTo>
                    <a:pt x="17" y="0"/>
                    <a:pt x="17" y="0"/>
                    <a:pt x="17" y="0"/>
                  </a:cubicBezTo>
                  <a:cubicBezTo>
                    <a:pt x="21" y="0"/>
                    <a:pt x="23" y="3"/>
                    <a:pt x="23" y="6"/>
                  </a:cubicBezTo>
                  <a:close/>
                </a:path>
              </a:pathLst>
            </a:custGeom>
            <a:solidFill>
              <a:schemeClr val="tx1">
                <a:lumMod val="20000"/>
                <a:lumOff val="8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grpSp>
      <p:sp>
        <p:nvSpPr>
          <p:cNvPr id="4" name="Rectangle 3" descr="&quot;&quot;"/>
          <p:cNvSpPr/>
          <p:nvPr/>
        </p:nvSpPr>
        <p:spPr bwMode="auto">
          <a:xfrm>
            <a:off x="7970837" y="4106862"/>
            <a:ext cx="4465638" cy="4572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pt-BR" sz="2400">
              <a:gradFill>
                <a:gsLst>
                  <a:gs pos="0">
                    <a:srgbClr val="FFFFFF"/>
                  </a:gs>
                  <a:gs pos="100000">
                    <a:srgbClr val="FFFFFF"/>
                  </a:gs>
                </a:gsLst>
                <a:lin ang="5400000" scaled="0"/>
              </a:gradFill>
              <a:ea typeface="Segoe UI" pitchFamily="34" charset="0"/>
              <a:cs typeface="Segoe UI" pitchFamily="34" charset="0"/>
            </a:endParaRPr>
          </a:p>
        </p:txBody>
      </p:sp>
      <p:grpSp>
        <p:nvGrpSpPr>
          <p:cNvPr id="14" name="Group 13" descr="''"/>
          <p:cNvGrpSpPr/>
          <p:nvPr/>
        </p:nvGrpSpPr>
        <p:grpSpPr>
          <a:xfrm>
            <a:off x="8786481" y="2394266"/>
            <a:ext cx="2918156" cy="645796"/>
            <a:chOff x="5768644" y="1626969"/>
            <a:chExt cx="2918156" cy="645796"/>
          </a:xfrm>
        </p:grpSpPr>
        <p:sp>
          <p:nvSpPr>
            <p:cNvPr id="15" name="Rounded Rectangle 14"/>
            <p:cNvSpPr/>
            <p:nvPr/>
          </p:nvSpPr>
          <p:spPr>
            <a:xfrm>
              <a:off x="5768644" y="1626969"/>
              <a:ext cx="2918156" cy="645796"/>
            </a:xfrm>
            <a:prstGeom prst="roundRect">
              <a:avLst/>
            </a:prstGeom>
            <a:solidFill>
              <a:srgbClr val="FF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16" name="Group 15"/>
            <p:cNvGrpSpPr/>
            <p:nvPr/>
          </p:nvGrpSpPr>
          <p:grpSpPr>
            <a:xfrm>
              <a:off x="6056663" y="1732395"/>
              <a:ext cx="476106" cy="419767"/>
              <a:chOff x="2020769" y="1049585"/>
              <a:chExt cx="175975" cy="159430"/>
            </a:xfrm>
          </p:grpSpPr>
          <p:sp>
            <p:nvSpPr>
              <p:cNvPr id="19" name="Rectangle 18"/>
              <p:cNvSpPr/>
              <p:nvPr/>
            </p:nvSpPr>
            <p:spPr bwMode="auto">
              <a:xfrm>
                <a:off x="2055234" y="1125250"/>
                <a:ext cx="107045" cy="837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20" name="Isosceles Triangle 19"/>
              <p:cNvSpPr/>
              <p:nvPr/>
            </p:nvSpPr>
            <p:spPr bwMode="auto">
              <a:xfrm>
                <a:off x="2020769" y="1049585"/>
                <a:ext cx="175975" cy="92808"/>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2088832" y="1146292"/>
                <a:ext cx="26761" cy="62723"/>
              </a:xfrm>
              <a:prstGeom prst="rect">
                <a:avLst/>
              </a:prstGeom>
              <a:solidFill>
                <a:srgbClr val="FF8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grpSp>
        <p:sp>
          <p:nvSpPr>
            <p:cNvPr id="17" name="5-Point Star 16"/>
            <p:cNvSpPr>
              <a:spLocks noChangeAspect="1"/>
            </p:cNvSpPr>
            <p:nvPr/>
          </p:nvSpPr>
          <p:spPr bwMode="auto">
            <a:xfrm>
              <a:off x="7000025" y="1728695"/>
              <a:ext cx="488025" cy="449034"/>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18" name="Freeform 59"/>
            <p:cNvSpPr>
              <a:spLocks noChangeAspect="1" noEditPoints="1"/>
            </p:cNvSpPr>
            <p:nvPr/>
          </p:nvSpPr>
          <p:spPr bwMode="auto">
            <a:xfrm>
              <a:off x="7955305" y="1732197"/>
              <a:ext cx="449937" cy="445531"/>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pt-BR"/>
            </a:p>
          </p:txBody>
        </p:sp>
      </p:grpSp>
      <p:grpSp>
        <p:nvGrpSpPr>
          <p:cNvPr id="22" name="Group 13" descr="''"/>
          <p:cNvGrpSpPr>
            <a:grpSpLocks noChangeAspect="1"/>
          </p:cNvGrpSpPr>
          <p:nvPr/>
        </p:nvGrpSpPr>
        <p:grpSpPr bwMode="auto">
          <a:xfrm rot="16200000">
            <a:off x="7899078" y="2967897"/>
            <a:ext cx="3228774" cy="5846021"/>
            <a:chOff x="2093" y="1089"/>
            <a:chExt cx="522" cy="945"/>
          </a:xfrm>
        </p:grpSpPr>
        <p:sp>
          <p:nvSpPr>
            <p:cNvPr id="23" name="AutoShape 12"/>
            <p:cNvSpPr>
              <a:spLocks noChangeAspect="1" noChangeArrowheads="1" noTextEdit="1"/>
            </p:cNvSpPr>
            <p:nvPr/>
          </p:nvSpPr>
          <p:spPr bwMode="auto">
            <a:xfrm>
              <a:off x="2093" y="1089"/>
              <a:ext cx="522" cy="9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24" name="Freeform 14"/>
            <p:cNvSpPr>
              <a:spLocks/>
            </p:cNvSpPr>
            <p:nvPr/>
          </p:nvSpPr>
          <p:spPr bwMode="auto">
            <a:xfrm>
              <a:off x="2098" y="1094"/>
              <a:ext cx="522" cy="935"/>
            </a:xfrm>
            <a:custGeom>
              <a:avLst/>
              <a:gdLst>
                <a:gd name="T0" fmla="*/ 108 w 108"/>
                <a:gd name="T1" fmla="*/ 188 h 196"/>
                <a:gd name="T2" fmla="*/ 99 w 108"/>
                <a:gd name="T3" fmla="*/ 196 h 196"/>
                <a:gd name="T4" fmla="*/ 8 w 108"/>
                <a:gd name="T5" fmla="*/ 196 h 196"/>
                <a:gd name="T6" fmla="*/ 0 w 108"/>
                <a:gd name="T7" fmla="*/ 188 h 196"/>
                <a:gd name="T8" fmla="*/ 0 w 108"/>
                <a:gd name="T9" fmla="*/ 8 h 196"/>
                <a:gd name="T10" fmla="*/ 8 w 108"/>
                <a:gd name="T11" fmla="*/ 0 h 196"/>
                <a:gd name="T12" fmla="*/ 99 w 108"/>
                <a:gd name="T13" fmla="*/ 0 h 196"/>
                <a:gd name="T14" fmla="*/ 108 w 108"/>
                <a:gd name="T15" fmla="*/ 8 h 196"/>
                <a:gd name="T16" fmla="*/ 108 w 108"/>
                <a:gd name="T17" fmla="*/ 18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96">
                  <a:moveTo>
                    <a:pt x="108" y="188"/>
                  </a:moveTo>
                  <a:cubicBezTo>
                    <a:pt x="108" y="192"/>
                    <a:pt x="104" y="196"/>
                    <a:pt x="99" y="196"/>
                  </a:cubicBezTo>
                  <a:cubicBezTo>
                    <a:pt x="8" y="196"/>
                    <a:pt x="8" y="196"/>
                    <a:pt x="8" y="196"/>
                  </a:cubicBezTo>
                  <a:cubicBezTo>
                    <a:pt x="4" y="196"/>
                    <a:pt x="0" y="192"/>
                    <a:pt x="0" y="188"/>
                  </a:cubicBezTo>
                  <a:cubicBezTo>
                    <a:pt x="0" y="8"/>
                    <a:pt x="0" y="8"/>
                    <a:pt x="0" y="8"/>
                  </a:cubicBezTo>
                  <a:cubicBezTo>
                    <a:pt x="0" y="4"/>
                    <a:pt x="4" y="0"/>
                    <a:pt x="8" y="0"/>
                  </a:cubicBezTo>
                  <a:cubicBezTo>
                    <a:pt x="99" y="0"/>
                    <a:pt x="99" y="0"/>
                    <a:pt x="99" y="0"/>
                  </a:cubicBezTo>
                  <a:cubicBezTo>
                    <a:pt x="104" y="0"/>
                    <a:pt x="108" y="4"/>
                    <a:pt x="108" y="8"/>
                  </a:cubicBezTo>
                  <a:lnTo>
                    <a:pt x="108" y="188"/>
                  </a:ln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25" name="Rectangle 15"/>
            <p:cNvSpPr>
              <a:spLocks noChangeArrowheads="1"/>
            </p:cNvSpPr>
            <p:nvPr/>
          </p:nvSpPr>
          <p:spPr bwMode="auto">
            <a:xfrm>
              <a:off x="2122" y="1227"/>
              <a:ext cx="469" cy="66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26" name="Freeform 16"/>
            <p:cNvSpPr>
              <a:spLocks/>
            </p:cNvSpPr>
            <p:nvPr/>
          </p:nvSpPr>
          <p:spPr bwMode="auto">
            <a:xfrm>
              <a:off x="2214" y="1146"/>
              <a:ext cx="285" cy="15"/>
            </a:xfrm>
            <a:custGeom>
              <a:avLst/>
              <a:gdLst>
                <a:gd name="T0" fmla="*/ 59 w 59"/>
                <a:gd name="T1" fmla="*/ 2 h 3"/>
                <a:gd name="T2" fmla="*/ 58 w 59"/>
                <a:gd name="T3" fmla="*/ 3 h 3"/>
                <a:gd name="T4" fmla="*/ 1 w 59"/>
                <a:gd name="T5" fmla="*/ 3 h 3"/>
                <a:gd name="T6" fmla="*/ 0 w 59"/>
                <a:gd name="T7" fmla="*/ 2 h 3"/>
                <a:gd name="T8" fmla="*/ 0 w 59"/>
                <a:gd name="T9" fmla="*/ 2 h 3"/>
                <a:gd name="T10" fmla="*/ 1 w 59"/>
                <a:gd name="T11" fmla="*/ 0 h 3"/>
                <a:gd name="T12" fmla="*/ 58 w 59"/>
                <a:gd name="T13" fmla="*/ 0 h 3"/>
                <a:gd name="T14" fmla="*/ 59 w 59"/>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
                  <a:moveTo>
                    <a:pt x="59" y="2"/>
                  </a:moveTo>
                  <a:cubicBezTo>
                    <a:pt x="59" y="2"/>
                    <a:pt x="59" y="3"/>
                    <a:pt x="58" y="3"/>
                  </a:cubicBezTo>
                  <a:cubicBezTo>
                    <a:pt x="1" y="3"/>
                    <a:pt x="1" y="3"/>
                    <a:pt x="1" y="3"/>
                  </a:cubicBezTo>
                  <a:cubicBezTo>
                    <a:pt x="0" y="3"/>
                    <a:pt x="0" y="2"/>
                    <a:pt x="0" y="2"/>
                  </a:cubicBezTo>
                  <a:cubicBezTo>
                    <a:pt x="0" y="2"/>
                    <a:pt x="0" y="2"/>
                    <a:pt x="0" y="2"/>
                  </a:cubicBezTo>
                  <a:cubicBezTo>
                    <a:pt x="0" y="1"/>
                    <a:pt x="0" y="0"/>
                    <a:pt x="1" y="0"/>
                  </a:cubicBezTo>
                  <a:cubicBezTo>
                    <a:pt x="58" y="0"/>
                    <a:pt x="58" y="0"/>
                    <a:pt x="58" y="0"/>
                  </a:cubicBezTo>
                  <a:cubicBezTo>
                    <a:pt x="59" y="0"/>
                    <a:pt x="59" y="1"/>
                    <a:pt x="59" y="2"/>
                  </a:cubicBezTo>
                  <a:close/>
                </a:path>
              </a:pathLst>
            </a:custGeom>
            <a:solidFill>
              <a:schemeClr val="tx1">
                <a:lumMod val="20000"/>
                <a:lumOff val="8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27" name="Freeform 17"/>
            <p:cNvSpPr>
              <a:spLocks/>
            </p:cNvSpPr>
            <p:nvPr/>
          </p:nvSpPr>
          <p:spPr bwMode="auto">
            <a:xfrm>
              <a:off x="2122" y="1948"/>
              <a:ext cx="53" cy="29"/>
            </a:xfrm>
            <a:custGeom>
              <a:avLst/>
              <a:gdLst>
                <a:gd name="T0" fmla="*/ 11 w 11"/>
                <a:gd name="T1" fmla="*/ 3 h 6"/>
                <a:gd name="T2" fmla="*/ 8 w 11"/>
                <a:gd name="T3" fmla="*/ 6 h 6"/>
                <a:gd name="T4" fmla="*/ 3 w 11"/>
                <a:gd name="T5" fmla="*/ 6 h 6"/>
                <a:gd name="T6" fmla="*/ 0 w 11"/>
                <a:gd name="T7" fmla="*/ 3 h 6"/>
                <a:gd name="T8" fmla="*/ 0 w 11"/>
                <a:gd name="T9" fmla="*/ 3 h 6"/>
                <a:gd name="T10" fmla="*/ 3 w 11"/>
                <a:gd name="T11" fmla="*/ 0 h 6"/>
                <a:gd name="T12" fmla="*/ 8 w 11"/>
                <a:gd name="T13" fmla="*/ 0 h 6"/>
                <a:gd name="T14" fmla="*/ 11 w 1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11" y="3"/>
                  </a:moveTo>
                  <a:cubicBezTo>
                    <a:pt x="11" y="5"/>
                    <a:pt x="10" y="6"/>
                    <a:pt x="8" y="6"/>
                  </a:cubicBezTo>
                  <a:cubicBezTo>
                    <a:pt x="3" y="6"/>
                    <a:pt x="3" y="6"/>
                    <a:pt x="3" y="6"/>
                  </a:cubicBezTo>
                  <a:cubicBezTo>
                    <a:pt x="1" y="6"/>
                    <a:pt x="0" y="5"/>
                    <a:pt x="0" y="3"/>
                  </a:cubicBezTo>
                  <a:cubicBezTo>
                    <a:pt x="0" y="3"/>
                    <a:pt x="0" y="3"/>
                    <a:pt x="0" y="3"/>
                  </a:cubicBezTo>
                  <a:cubicBezTo>
                    <a:pt x="0" y="2"/>
                    <a:pt x="1" y="0"/>
                    <a:pt x="3" y="0"/>
                  </a:cubicBezTo>
                  <a:cubicBezTo>
                    <a:pt x="8" y="0"/>
                    <a:pt x="8" y="0"/>
                    <a:pt x="8" y="0"/>
                  </a:cubicBezTo>
                  <a:cubicBezTo>
                    <a:pt x="10" y="0"/>
                    <a:pt x="11" y="2"/>
                    <a:pt x="11" y="3"/>
                  </a:cubicBezTo>
                  <a:close/>
                </a:path>
              </a:pathLst>
            </a:custGeom>
            <a:solidFill>
              <a:schemeClr val="tx1">
                <a:lumMod val="20000"/>
                <a:lumOff val="8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28" name="Freeform 18"/>
            <p:cNvSpPr>
              <a:spLocks/>
            </p:cNvSpPr>
            <p:nvPr/>
          </p:nvSpPr>
          <p:spPr bwMode="auto">
            <a:xfrm>
              <a:off x="2538" y="1948"/>
              <a:ext cx="53" cy="29"/>
            </a:xfrm>
            <a:custGeom>
              <a:avLst/>
              <a:gdLst>
                <a:gd name="T0" fmla="*/ 11 w 11"/>
                <a:gd name="T1" fmla="*/ 3 h 6"/>
                <a:gd name="T2" fmla="*/ 8 w 11"/>
                <a:gd name="T3" fmla="*/ 6 h 6"/>
                <a:gd name="T4" fmla="*/ 3 w 11"/>
                <a:gd name="T5" fmla="*/ 6 h 6"/>
                <a:gd name="T6" fmla="*/ 0 w 11"/>
                <a:gd name="T7" fmla="*/ 3 h 6"/>
                <a:gd name="T8" fmla="*/ 0 w 11"/>
                <a:gd name="T9" fmla="*/ 3 h 6"/>
                <a:gd name="T10" fmla="*/ 3 w 11"/>
                <a:gd name="T11" fmla="*/ 0 h 6"/>
                <a:gd name="T12" fmla="*/ 8 w 11"/>
                <a:gd name="T13" fmla="*/ 0 h 6"/>
                <a:gd name="T14" fmla="*/ 11 w 1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11" y="3"/>
                  </a:moveTo>
                  <a:cubicBezTo>
                    <a:pt x="11" y="5"/>
                    <a:pt x="9" y="6"/>
                    <a:pt x="8" y="6"/>
                  </a:cubicBezTo>
                  <a:cubicBezTo>
                    <a:pt x="3" y="6"/>
                    <a:pt x="3" y="6"/>
                    <a:pt x="3" y="6"/>
                  </a:cubicBezTo>
                  <a:cubicBezTo>
                    <a:pt x="1" y="6"/>
                    <a:pt x="0" y="5"/>
                    <a:pt x="0" y="3"/>
                  </a:cubicBezTo>
                  <a:cubicBezTo>
                    <a:pt x="0" y="3"/>
                    <a:pt x="0" y="3"/>
                    <a:pt x="0" y="3"/>
                  </a:cubicBezTo>
                  <a:cubicBezTo>
                    <a:pt x="0" y="2"/>
                    <a:pt x="1" y="0"/>
                    <a:pt x="3" y="0"/>
                  </a:cubicBezTo>
                  <a:cubicBezTo>
                    <a:pt x="8" y="0"/>
                    <a:pt x="8" y="0"/>
                    <a:pt x="8" y="0"/>
                  </a:cubicBezTo>
                  <a:cubicBezTo>
                    <a:pt x="9" y="0"/>
                    <a:pt x="11" y="2"/>
                    <a:pt x="11" y="3"/>
                  </a:cubicBezTo>
                  <a:close/>
                </a:path>
              </a:pathLst>
            </a:custGeom>
            <a:solidFill>
              <a:schemeClr val="tx1">
                <a:lumMod val="20000"/>
                <a:lumOff val="8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29" name="Freeform 19"/>
            <p:cNvSpPr>
              <a:spLocks/>
            </p:cNvSpPr>
            <p:nvPr/>
          </p:nvSpPr>
          <p:spPr bwMode="auto">
            <a:xfrm>
              <a:off x="2301" y="1934"/>
              <a:ext cx="111" cy="57"/>
            </a:xfrm>
            <a:custGeom>
              <a:avLst/>
              <a:gdLst>
                <a:gd name="T0" fmla="*/ 23 w 23"/>
                <a:gd name="T1" fmla="*/ 6 h 12"/>
                <a:gd name="T2" fmla="*/ 17 w 23"/>
                <a:gd name="T3" fmla="*/ 12 h 12"/>
                <a:gd name="T4" fmla="*/ 6 w 23"/>
                <a:gd name="T5" fmla="*/ 12 h 12"/>
                <a:gd name="T6" fmla="*/ 0 w 23"/>
                <a:gd name="T7" fmla="*/ 6 h 12"/>
                <a:gd name="T8" fmla="*/ 0 w 23"/>
                <a:gd name="T9" fmla="*/ 6 h 12"/>
                <a:gd name="T10" fmla="*/ 6 w 23"/>
                <a:gd name="T11" fmla="*/ 0 h 12"/>
                <a:gd name="T12" fmla="*/ 17 w 23"/>
                <a:gd name="T13" fmla="*/ 0 h 12"/>
                <a:gd name="T14" fmla="*/ 23 w 2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2">
                  <a:moveTo>
                    <a:pt x="23" y="6"/>
                  </a:moveTo>
                  <a:cubicBezTo>
                    <a:pt x="23" y="10"/>
                    <a:pt x="21" y="12"/>
                    <a:pt x="17" y="12"/>
                  </a:cubicBezTo>
                  <a:cubicBezTo>
                    <a:pt x="6" y="12"/>
                    <a:pt x="6" y="12"/>
                    <a:pt x="6" y="12"/>
                  </a:cubicBezTo>
                  <a:cubicBezTo>
                    <a:pt x="3" y="12"/>
                    <a:pt x="0" y="10"/>
                    <a:pt x="0" y="6"/>
                  </a:cubicBezTo>
                  <a:cubicBezTo>
                    <a:pt x="0" y="6"/>
                    <a:pt x="0" y="6"/>
                    <a:pt x="0" y="6"/>
                  </a:cubicBezTo>
                  <a:cubicBezTo>
                    <a:pt x="0" y="3"/>
                    <a:pt x="3" y="0"/>
                    <a:pt x="6" y="0"/>
                  </a:cubicBezTo>
                  <a:cubicBezTo>
                    <a:pt x="17" y="0"/>
                    <a:pt x="17" y="0"/>
                    <a:pt x="17" y="0"/>
                  </a:cubicBezTo>
                  <a:cubicBezTo>
                    <a:pt x="21" y="0"/>
                    <a:pt x="23" y="3"/>
                    <a:pt x="23" y="6"/>
                  </a:cubicBezTo>
                  <a:close/>
                </a:path>
              </a:pathLst>
            </a:custGeom>
            <a:solidFill>
              <a:schemeClr val="tx1">
                <a:lumMod val="20000"/>
                <a:lumOff val="8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grpSp>
      <p:grpSp>
        <p:nvGrpSpPr>
          <p:cNvPr id="30" name="Group 29" descr="&quot;&quot;"/>
          <p:cNvGrpSpPr/>
          <p:nvPr/>
        </p:nvGrpSpPr>
        <p:grpSpPr>
          <a:xfrm>
            <a:off x="7589837" y="4640262"/>
            <a:ext cx="3860800" cy="645796"/>
            <a:chOff x="4826000" y="2454027"/>
            <a:chExt cx="3860800" cy="645796"/>
          </a:xfrm>
        </p:grpSpPr>
        <p:sp>
          <p:nvSpPr>
            <p:cNvPr id="31" name="Rounded Rectangle 30"/>
            <p:cNvSpPr/>
            <p:nvPr/>
          </p:nvSpPr>
          <p:spPr>
            <a:xfrm>
              <a:off x="4826000" y="2454027"/>
              <a:ext cx="3860800" cy="645796"/>
            </a:xfrm>
            <a:prstGeom prst="roundRect">
              <a:avLst/>
            </a:prstGeom>
            <a:solidFill>
              <a:srgbClr val="FF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32" name="Group 31"/>
            <p:cNvGrpSpPr/>
            <p:nvPr/>
          </p:nvGrpSpPr>
          <p:grpSpPr>
            <a:xfrm>
              <a:off x="5271014" y="2552579"/>
              <a:ext cx="476106" cy="419767"/>
              <a:chOff x="2020769" y="1049585"/>
              <a:chExt cx="175975" cy="159430"/>
            </a:xfrm>
          </p:grpSpPr>
          <p:sp>
            <p:nvSpPr>
              <p:cNvPr id="35" name="Rectangle 34"/>
              <p:cNvSpPr/>
              <p:nvPr/>
            </p:nvSpPr>
            <p:spPr bwMode="auto">
              <a:xfrm>
                <a:off x="2055234" y="1125250"/>
                <a:ext cx="107045" cy="837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36" name="Isosceles Triangle 35"/>
              <p:cNvSpPr/>
              <p:nvPr/>
            </p:nvSpPr>
            <p:spPr bwMode="auto">
              <a:xfrm>
                <a:off x="2020769" y="1049585"/>
                <a:ext cx="175975" cy="92808"/>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2088832" y="1146292"/>
                <a:ext cx="26761" cy="62723"/>
              </a:xfrm>
              <a:prstGeom prst="rect">
                <a:avLst/>
              </a:prstGeom>
              <a:solidFill>
                <a:srgbClr val="FF8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grpSp>
        <p:sp>
          <p:nvSpPr>
            <p:cNvPr id="33" name="5-Point Star 32"/>
            <p:cNvSpPr>
              <a:spLocks noChangeAspect="1"/>
            </p:cNvSpPr>
            <p:nvPr/>
          </p:nvSpPr>
          <p:spPr bwMode="auto">
            <a:xfrm>
              <a:off x="6526485" y="2555753"/>
              <a:ext cx="488025" cy="449034"/>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34" name="Freeform 59"/>
            <p:cNvSpPr>
              <a:spLocks noChangeAspect="1" noEditPoints="1"/>
            </p:cNvSpPr>
            <p:nvPr/>
          </p:nvSpPr>
          <p:spPr bwMode="auto">
            <a:xfrm>
              <a:off x="7793875" y="2559255"/>
              <a:ext cx="449937" cy="445531"/>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pt-BR"/>
            </a:p>
          </p:txBody>
        </p:sp>
      </p:grpSp>
      <p:sp>
        <p:nvSpPr>
          <p:cNvPr id="38" name="Rectangle 37" descr="&quot;&quot;"/>
          <p:cNvSpPr/>
          <p:nvPr/>
        </p:nvSpPr>
        <p:spPr bwMode="auto">
          <a:xfrm>
            <a:off x="6446837" y="6545262"/>
            <a:ext cx="5989638" cy="4572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pt-BR" sz="2400">
              <a:gradFill>
                <a:gsLst>
                  <a:gs pos="0">
                    <a:srgbClr val="FFFFFF"/>
                  </a:gs>
                  <a:gs pos="100000">
                    <a:srgbClr val="FFFFFF"/>
                  </a:gs>
                </a:gsLst>
                <a:lin ang="5400000" scaled="0"/>
              </a:gradFill>
              <a:ea typeface="Segoe UI" pitchFamily="34" charset="0"/>
              <a:cs typeface="Segoe UI" pitchFamily="34" charset="0"/>
            </a:endParaRPr>
          </a:p>
        </p:txBody>
      </p:sp>
      <p:cxnSp>
        <p:nvCxnSpPr>
          <p:cNvPr id="39" name="Straight Arrow Connector 38" descr="&quot;&quot;"/>
          <p:cNvCxnSpPr/>
          <p:nvPr/>
        </p:nvCxnSpPr>
        <p:spPr>
          <a:xfrm flipH="1" flipV="1">
            <a:off x="7589837" y="5554662"/>
            <a:ext cx="3857703" cy="1076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07678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ipe(right)">
                                      <p:cBhvr>
                                        <p:cTn id="2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solidFill>
                  <a:srgbClr val="107C10"/>
                </a:solidFill>
              </a:rPr>
              <a:t>Itens Flexbox</a:t>
            </a:r>
          </a:p>
        </p:txBody>
      </p:sp>
      <p:sp>
        <p:nvSpPr>
          <p:cNvPr id="3" name="Text Placeholder 2"/>
          <p:cNvSpPr>
            <a:spLocks noGrp="1"/>
          </p:cNvSpPr>
          <p:nvPr>
            <p:ph type="body" sz="quarter" idx="10"/>
          </p:nvPr>
        </p:nvSpPr>
        <p:spPr>
          <a:xfrm>
            <a:off x="365760" y="1371600"/>
            <a:ext cx="5852477" cy="4558171"/>
          </a:xfrm>
        </p:spPr>
        <p:txBody>
          <a:bodyPr/>
          <a:lstStyle/>
          <a:p>
            <a:pPr marL="457200" indent="-457200">
              <a:buFont typeface="Arial"/>
              <a:buChar char="•"/>
            </a:pPr>
            <a:r>
              <a:rPr lang="pt-BR" dirty="0"/>
              <a:t>Define-se que um elemento utiliza o modelo </a:t>
            </a:r>
            <a:r>
              <a:rPr lang="pt-BR" dirty="0" err="1"/>
              <a:t>Flexbox</a:t>
            </a:r>
            <a:r>
              <a:rPr lang="pt-BR" dirty="0"/>
              <a:t> através da propriedade </a:t>
            </a:r>
            <a:r>
              <a:rPr lang="pt-BR" dirty="0">
                <a:latin typeface="Consolas" pitchFamily="49" charset="0"/>
                <a:cs typeface="Consolas" pitchFamily="49" charset="0"/>
              </a:rPr>
              <a:t>display</a:t>
            </a:r>
          </a:p>
          <a:p>
            <a:pPr marL="457200" indent="-457200">
              <a:buFont typeface="Arial"/>
              <a:buChar char="•"/>
            </a:pPr>
            <a:r>
              <a:rPr lang="pt-BR" dirty="0"/>
              <a:t>Dois valores: </a:t>
            </a:r>
            <a:r>
              <a:rPr lang="pt-BR" dirty="0" err="1">
                <a:latin typeface="Consolas" pitchFamily="49" charset="0"/>
                <a:cs typeface="Consolas" pitchFamily="49" charset="0"/>
              </a:rPr>
              <a:t>flexbox</a:t>
            </a:r>
            <a:r>
              <a:rPr lang="pt-BR" dirty="0"/>
              <a:t> e </a:t>
            </a:r>
            <a:r>
              <a:rPr lang="pt-BR" dirty="0" err="1">
                <a:latin typeface="Consolas" pitchFamily="49" charset="0"/>
                <a:cs typeface="Consolas" pitchFamily="49" charset="0"/>
              </a:rPr>
              <a:t>inline-flexbox</a:t>
            </a:r>
            <a:endParaRPr lang="pt-BR" dirty="0">
              <a:latin typeface="Consolas" pitchFamily="49" charset="0"/>
              <a:cs typeface="Consolas" pitchFamily="49" charset="0"/>
            </a:endParaRPr>
          </a:p>
          <a:p>
            <a:pPr lvl="2"/>
            <a:r>
              <a:rPr lang="pt-BR" dirty="0"/>
              <a:t>O valor </a:t>
            </a:r>
            <a:r>
              <a:rPr lang="pt-BR" dirty="0" err="1">
                <a:latin typeface="Courier"/>
                <a:cs typeface="Courier"/>
              </a:rPr>
              <a:t>flexbox</a:t>
            </a:r>
            <a:r>
              <a:rPr lang="pt-BR" dirty="0"/>
              <a:t> define a caixa como </a:t>
            </a:r>
            <a:r>
              <a:rPr lang="pt-BR" dirty="0" err="1"/>
              <a:t>block-level</a:t>
            </a:r>
            <a:endParaRPr lang="pt-BR" dirty="0"/>
          </a:p>
          <a:p>
            <a:pPr lvl="2"/>
            <a:r>
              <a:rPr lang="pt-BR" dirty="0"/>
              <a:t>O valor </a:t>
            </a:r>
            <a:r>
              <a:rPr lang="pt-BR" dirty="0" err="1">
                <a:latin typeface="Courier"/>
                <a:cs typeface="Courier"/>
              </a:rPr>
              <a:t>inline-flexbox</a:t>
            </a:r>
            <a:r>
              <a:rPr lang="pt-BR" dirty="0">
                <a:latin typeface="Courier"/>
                <a:cs typeface="Courier"/>
              </a:rPr>
              <a:t> </a:t>
            </a:r>
            <a:r>
              <a:rPr lang="pt-BR" dirty="0"/>
              <a:t>define a caixa como </a:t>
            </a:r>
            <a:r>
              <a:rPr lang="pt-BR" dirty="0" err="1"/>
              <a:t>inline-level</a:t>
            </a:r>
            <a:endParaRPr lang="pt-BR" dirty="0"/>
          </a:p>
          <a:p>
            <a:pPr marL="457200" indent="-457200">
              <a:buFont typeface="Arial" panose="020B0604020202020204" pitchFamily="34" charset="0"/>
              <a:buChar char="•"/>
            </a:pPr>
            <a:r>
              <a:rPr lang="pt-BR" dirty="0"/>
              <a:t>Exemplos:</a:t>
            </a:r>
          </a:p>
          <a:p>
            <a:pPr marL="685800" lvl="1" indent="-457200">
              <a:buFont typeface="Arial" panose="020B0604020202020204" pitchFamily="34" charset="0"/>
              <a:buChar char="•"/>
            </a:pPr>
            <a:r>
              <a:rPr lang="pt-BR" dirty="0">
                <a:hlinkClick r:id="rId3"/>
              </a:rPr>
              <a:t>https://developer.mozilla.org/en-US/docs/Web/CSS/CSS_Flexible_Box_Layout</a:t>
            </a:r>
            <a:endParaRPr lang="pt-BR" dirty="0"/>
          </a:p>
        </p:txBody>
      </p:sp>
      <p:grpSp>
        <p:nvGrpSpPr>
          <p:cNvPr id="6" name="Group 13" descr="Example of a flexbox using the display properties flexbox and inline-flexbox."/>
          <p:cNvGrpSpPr>
            <a:grpSpLocks noChangeAspect="1"/>
          </p:cNvGrpSpPr>
          <p:nvPr/>
        </p:nvGrpSpPr>
        <p:grpSpPr bwMode="auto">
          <a:xfrm>
            <a:off x="8428037" y="1363662"/>
            <a:ext cx="3609774" cy="6535860"/>
            <a:chOff x="2093" y="1089"/>
            <a:chExt cx="522" cy="945"/>
          </a:xfrm>
        </p:grpSpPr>
        <p:sp>
          <p:nvSpPr>
            <p:cNvPr id="7" name="AutoShape 12"/>
            <p:cNvSpPr>
              <a:spLocks noChangeAspect="1" noChangeArrowheads="1" noTextEdit="1"/>
            </p:cNvSpPr>
            <p:nvPr/>
          </p:nvSpPr>
          <p:spPr bwMode="auto">
            <a:xfrm>
              <a:off x="2093" y="1089"/>
              <a:ext cx="522" cy="9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8" name="Freeform 14"/>
            <p:cNvSpPr>
              <a:spLocks/>
            </p:cNvSpPr>
            <p:nvPr/>
          </p:nvSpPr>
          <p:spPr bwMode="auto">
            <a:xfrm>
              <a:off x="2098" y="1094"/>
              <a:ext cx="522" cy="935"/>
            </a:xfrm>
            <a:custGeom>
              <a:avLst/>
              <a:gdLst>
                <a:gd name="T0" fmla="*/ 108 w 108"/>
                <a:gd name="T1" fmla="*/ 188 h 196"/>
                <a:gd name="T2" fmla="*/ 99 w 108"/>
                <a:gd name="T3" fmla="*/ 196 h 196"/>
                <a:gd name="T4" fmla="*/ 8 w 108"/>
                <a:gd name="T5" fmla="*/ 196 h 196"/>
                <a:gd name="T6" fmla="*/ 0 w 108"/>
                <a:gd name="T7" fmla="*/ 188 h 196"/>
                <a:gd name="T8" fmla="*/ 0 w 108"/>
                <a:gd name="T9" fmla="*/ 8 h 196"/>
                <a:gd name="T10" fmla="*/ 8 w 108"/>
                <a:gd name="T11" fmla="*/ 0 h 196"/>
                <a:gd name="T12" fmla="*/ 99 w 108"/>
                <a:gd name="T13" fmla="*/ 0 h 196"/>
                <a:gd name="T14" fmla="*/ 108 w 108"/>
                <a:gd name="T15" fmla="*/ 8 h 196"/>
                <a:gd name="T16" fmla="*/ 108 w 108"/>
                <a:gd name="T17" fmla="*/ 18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96">
                  <a:moveTo>
                    <a:pt x="108" y="188"/>
                  </a:moveTo>
                  <a:cubicBezTo>
                    <a:pt x="108" y="192"/>
                    <a:pt x="104" y="196"/>
                    <a:pt x="99" y="196"/>
                  </a:cubicBezTo>
                  <a:cubicBezTo>
                    <a:pt x="8" y="196"/>
                    <a:pt x="8" y="196"/>
                    <a:pt x="8" y="196"/>
                  </a:cubicBezTo>
                  <a:cubicBezTo>
                    <a:pt x="4" y="196"/>
                    <a:pt x="0" y="192"/>
                    <a:pt x="0" y="188"/>
                  </a:cubicBezTo>
                  <a:cubicBezTo>
                    <a:pt x="0" y="8"/>
                    <a:pt x="0" y="8"/>
                    <a:pt x="0" y="8"/>
                  </a:cubicBezTo>
                  <a:cubicBezTo>
                    <a:pt x="0" y="4"/>
                    <a:pt x="4" y="0"/>
                    <a:pt x="8" y="0"/>
                  </a:cubicBezTo>
                  <a:cubicBezTo>
                    <a:pt x="99" y="0"/>
                    <a:pt x="99" y="0"/>
                    <a:pt x="99" y="0"/>
                  </a:cubicBezTo>
                  <a:cubicBezTo>
                    <a:pt x="104" y="0"/>
                    <a:pt x="108" y="4"/>
                    <a:pt x="108" y="8"/>
                  </a:cubicBezTo>
                  <a:lnTo>
                    <a:pt x="108" y="188"/>
                  </a:ln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9" name="Rectangle 15"/>
            <p:cNvSpPr>
              <a:spLocks noChangeArrowheads="1"/>
            </p:cNvSpPr>
            <p:nvPr/>
          </p:nvSpPr>
          <p:spPr bwMode="auto">
            <a:xfrm>
              <a:off x="2122" y="1227"/>
              <a:ext cx="469" cy="66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0" name="Freeform 16"/>
            <p:cNvSpPr>
              <a:spLocks/>
            </p:cNvSpPr>
            <p:nvPr/>
          </p:nvSpPr>
          <p:spPr bwMode="auto">
            <a:xfrm>
              <a:off x="2214" y="1146"/>
              <a:ext cx="285" cy="15"/>
            </a:xfrm>
            <a:custGeom>
              <a:avLst/>
              <a:gdLst>
                <a:gd name="T0" fmla="*/ 59 w 59"/>
                <a:gd name="T1" fmla="*/ 2 h 3"/>
                <a:gd name="T2" fmla="*/ 58 w 59"/>
                <a:gd name="T3" fmla="*/ 3 h 3"/>
                <a:gd name="T4" fmla="*/ 1 w 59"/>
                <a:gd name="T5" fmla="*/ 3 h 3"/>
                <a:gd name="T6" fmla="*/ 0 w 59"/>
                <a:gd name="T7" fmla="*/ 2 h 3"/>
                <a:gd name="T8" fmla="*/ 0 w 59"/>
                <a:gd name="T9" fmla="*/ 2 h 3"/>
                <a:gd name="T10" fmla="*/ 1 w 59"/>
                <a:gd name="T11" fmla="*/ 0 h 3"/>
                <a:gd name="T12" fmla="*/ 58 w 59"/>
                <a:gd name="T13" fmla="*/ 0 h 3"/>
                <a:gd name="T14" fmla="*/ 59 w 59"/>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
                  <a:moveTo>
                    <a:pt x="59" y="2"/>
                  </a:moveTo>
                  <a:cubicBezTo>
                    <a:pt x="59" y="2"/>
                    <a:pt x="59" y="3"/>
                    <a:pt x="58" y="3"/>
                  </a:cubicBezTo>
                  <a:cubicBezTo>
                    <a:pt x="1" y="3"/>
                    <a:pt x="1" y="3"/>
                    <a:pt x="1" y="3"/>
                  </a:cubicBezTo>
                  <a:cubicBezTo>
                    <a:pt x="0" y="3"/>
                    <a:pt x="0" y="2"/>
                    <a:pt x="0" y="2"/>
                  </a:cubicBezTo>
                  <a:cubicBezTo>
                    <a:pt x="0" y="2"/>
                    <a:pt x="0" y="2"/>
                    <a:pt x="0" y="2"/>
                  </a:cubicBezTo>
                  <a:cubicBezTo>
                    <a:pt x="0" y="1"/>
                    <a:pt x="0" y="0"/>
                    <a:pt x="1" y="0"/>
                  </a:cubicBezTo>
                  <a:cubicBezTo>
                    <a:pt x="58" y="0"/>
                    <a:pt x="58" y="0"/>
                    <a:pt x="58" y="0"/>
                  </a:cubicBezTo>
                  <a:cubicBezTo>
                    <a:pt x="59" y="0"/>
                    <a:pt x="59" y="1"/>
                    <a:pt x="59" y="2"/>
                  </a:cubicBezTo>
                  <a:close/>
                </a:path>
              </a:pathLst>
            </a:custGeom>
            <a:solidFill>
              <a:schemeClr val="tx1">
                <a:lumMod val="20000"/>
                <a:lumOff val="8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1" name="Freeform 17"/>
            <p:cNvSpPr>
              <a:spLocks/>
            </p:cNvSpPr>
            <p:nvPr/>
          </p:nvSpPr>
          <p:spPr bwMode="auto">
            <a:xfrm>
              <a:off x="2122" y="1948"/>
              <a:ext cx="53" cy="29"/>
            </a:xfrm>
            <a:custGeom>
              <a:avLst/>
              <a:gdLst>
                <a:gd name="T0" fmla="*/ 11 w 11"/>
                <a:gd name="T1" fmla="*/ 3 h 6"/>
                <a:gd name="T2" fmla="*/ 8 w 11"/>
                <a:gd name="T3" fmla="*/ 6 h 6"/>
                <a:gd name="T4" fmla="*/ 3 w 11"/>
                <a:gd name="T5" fmla="*/ 6 h 6"/>
                <a:gd name="T6" fmla="*/ 0 w 11"/>
                <a:gd name="T7" fmla="*/ 3 h 6"/>
                <a:gd name="T8" fmla="*/ 0 w 11"/>
                <a:gd name="T9" fmla="*/ 3 h 6"/>
                <a:gd name="T10" fmla="*/ 3 w 11"/>
                <a:gd name="T11" fmla="*/ 0 h 6"/>
                <a:gd name="T12" fmla="*/ 8 w 11"/>
                <a:gd name="T13" fmla="*/ 0 h 6"/>
                <a:gd name="T14" fmla="*/ 11 w 1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11" y="3"/>
                  </a:moveTo>
                  <a:cubicBezTo>
                    <a:pt x="11" y="5"/>
                    <a:pt x="10" y="6"/>
                    <a:pt x="8" y="6"/>
                  </a:cubicBezTo>
                  <a:cubicBezTo>
                    <a:pt x="3" y="6"/>
                    <a:pt x="3" y="6"/>
                    <a:pt x="3" y="6"/>
                  </a:cubicBezTo>
                  <a:cubicBezTo>
                    <a:pt x="1" y="6"/>
                    <a:pt x="0" y="5"/>
                    <a:pt x="0" y="3"/>
                  </a:cubicBezTo>
                  <a:cubicBezTo>
                    <a:pt x="0" y="3"/>
                    <a:pt x="0" y="3"/>
                    <a:pt x="0" y="3"/>
                  </a:cubicBezTo>
                  <a:cubicBezTo>
                    <a:pt x="0" y="2"/>
                    <a:pt x="1" y="0"/>
                    <a:pt x="3" y="0"/>
                  </a:cubicBezTo>
                  <a:cubicBezTo>
                    <a:pt x="8" y="0"/>
                    <a:pt x="8" y="0"/>
                    <a:pt x="8" y="0"/>
                  </a:cubicBezTo>
                  <a:cubicBezTo>
                    <a:pt x="10" y="0"/>
                    <a:pt x="11" y="2"/>
                    <a:pt x="11" y="3"/>
                  </a:cubicBezTo>
                  <a:close/>
                </a:path>
              </a:pathLst>
            </a:custGeom>
            <a:solidFill>
              <a:schemeClr val="tx1">
                <a:lumMod val="20000"/>
                <a:lumOff val="8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2" name="Freeform 18"/>
            <p:cNvSpPr>
              <a:spLocks/>
            </p:cNvSpPr>
            <p:nvPr/>
          </p:nvSpPr>
          <p:spPr bwMode="auto">
            <a:xfrm>
              <a:off x="2538" y="1948"/>
              <a:ext cx="53" cy="29"/>
            </a:xfrm>
            <a:custGeom>
              <a:avLst/>
              <a:gdLst>
                <a:gd name="T0" fmla="*/ 11 w 11"/>
                <a:gd name="T1" fmla="*/ 3 h 6"/>
                <a:gd name="T2" fmla="*/ 8 w 11"/>
                <a:gd name="T3" fmla="*/ 6 h 6"/>
                <a:gd name="T4" fmla="*/ 3 w 11"/>
                <a:gd name="T5" fmla="*/ 6 h 6"/>
                <a:gd name="T6" fmla="*/ 0 w 11"/>
                <a:gd name="T7" fmla="*/ 3 h 6"/>
                <a:gd name="T8" fmla="*/ 0 w 11"/>
                <a:gd name="T9" fmla="*/ 3 h 6"/>
                <a:gd name="T10" fmla="*/ 3 w 11"/>
                <a:gd name="T11" fmla="*/ 0 h 6"/>
                <a:gd name="T12" fmla="*/ 8 w 11"/>
                <a:gd name="T13" fmla="*/ 0 h 6"/>
                <a:gd name="T14" fmla="*/ 11 w 1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11" y="3"/>
                  </a:moveTo>
                  <a:cubicBezTo>
                    <a:pt x="11" y="5"/>
                    <a:pt x="9" y="6"/>
                    <a:pt x="8" y="6"/>
                  </a:cubicBezTo>
                  <a:cubicBezTo>
                    <a:pt x="3" y="6"/>
                    <a:pt x="3" y="6"/>
                    <a:pt x="3" y="6"/>
                  </a:cubicBezTo>
                  <a:cubicBezTo>
                    <a:pt x="1" y="6"/>
                    <a:pt x="0" y="5"/>
                    <a:pt x="0" y="3"/>
                  </a:cubicBezTo>
                  <a:cubicBezTo>
                    <a:pt x="0" y="3"/>
                    <a:pt x="0" y="3"/>
                    <a:pt x="0" y="3"/>
                  </a:cubicBezTo>
                  <a:cubicBezTo>
                    <a:pt x="0" y="2"/>
                    <a:pt x="1" y="0"/>
                    <a:pt x="3" y="0"/>
                  </a:cubicBezTo>
                  <a:cubicBezTo>
                    <a:pt x="8" y="0"/>
                    <a:pt x="8" y="0"/>
                    <a:pt x="8" y="0"/>
                  </a:cubicBezTo>
                  <a:cubicBezTo>
                    <a:pt x="9" y="0"/>
                    <a:pt x="11" y="2"/>
                    <a:pt x="11" y="3"/>
                  </a:cubicBezTo>
                  <a:close/>
                </a:path>
              </a:pathLst>
            </a:custGeom>
            <a:solidFill>
              <a:schemeClr val="tx1">
                <a:lumMod val="20000"/>
                <a:lumOff val="8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3" name="Freeform 19"/>
            <p:cNvSpPr>
              <a:spLocks/>
            </p:cNvSpPr>
            <p:nvPr/>
          </p:nvSpPr>
          <p:spPr bwMode="auto">
            <a:xfrm>
              <a:off x="2301" y="1934"/>
              <a:ext cx="111" cy="57"/>
            </a:xfrm>
            <a:custGeom>
              <a:avLst/>
              <a:gdLst>
                <a:gd name="T0" fmla="*/ 23 w 23"/>
                <a:gd name="T1" fmla="*/ 6 h 12"/>
                <a:gd name="T2" fmla="*/ 17 w 23"/>
                <a:gd name="T3" fmla="*/ 12 h 12"/>
                <a:gd name="T4" fmla="*/ 6 w 23"/>
                <a:gd name="T5" fmla="*/ 12 h 12"/>
                <a:gd name="T6" fmla="*/ 0 w 23"/>
                <a:gd name="T7" fmla="*/ 6 h 12"/>
                <a:gd name="T8" fmla="*/ 0 w 23"/>
                <a:gd name="T9" fmla="*/ 6 h 12"/>
                <a:gd name="T10" fmla="*/ 6 w 23"/>
                <a:gd name="T11" fmla="*/ 0 h 12"/>
                <a:gd name="T12" fmla="*/ 17 w 23"/>
                <a:gd name="T13" fmla="*/ 0 h 12"/>
                <a:gd name="T14" fmla="*/ 23 w 2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2">
                  <a:moveTo>
                    <a:pt x="23" y="6"/>
                  </a:moveTo>
                  <a:cubicBezTo>
                    <a:pt x="23" y="10"/>
                    <a:pt x="21" y="12"/>
                    <a:pt x="17" y="12"/>
                  </a:cubicBezTo>
                  <a:cubicBezTo>
                    <a:pt x="6" y="12"/>
                    <a:pt x="6" y="12"/>
                    <a:pt x="6" y="12"/>
                  </a:cubicBezTo>
                  <a:cubicBezTo>
                    <a:pt x="3" y="12"/>
                    <a:pt x="0" y="10"/>
                    <a:pt x="0" y="6"/>
                  </a:cubicBezTo>
                  <a:cubicBezTo>
                    <a:pt x="0" y="6"/>
                    <a:pt x="0" y="6"/>
                    <a:pt x="0" y="6"/>
                  </a:cubicBezTo>
                  <a:cubicBezTo>
                    <a:pt x="0" y="3"/>
                    <a:pt x="3" y="0"/>
                    <a:pt x="6" y="0"/>
                  </a:cubicBezTo>
                  <a:cubicBezTo>
                    <a:pt x="17" y="0"/>
                    <a:pt x="17" y="0"/>
                    <a:pt x="17" y="0"/>
                  </a:cubicBezTo>
                  <a:cubicBezTo>
                    <a:pt x="21" y="0"/>
                    <a:pt x="23" y="3"/>
                    <a:pt x="23" y="6"/>
                  </a:cubicBezTo>
                  <a:close/>
                </a:path>
              </a:pathLst>
            </a:custGeom>
            <a:solidFill>
              <a:schemeClr val="tx1">
                <a:lumMod val="20000"/>
                <a:lumOff val="8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grpSp>
      <p:sp>
        <p:nvSpPr>
          <p:cNvPr id="4" name="Rectangle 3" descr="&quot;&quot;"/>
          <p:cNvSpPr/>
          <p:nvPr/>
        </p:nvSpPr>
        <p:spPr bwMode="auto">
          <a:xfrm>
            <a:off x="7970837" y="4106862"/>
            <a:ext cx="4465638" cy="4572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pt-BR" sz="2400">
              <a:gradFill>
                <a:gsLst>
                  <a:gs pos="0">
                    <a:srgbClr val="FFFFFF"/>
                  </a:gs>
                  <a:gs pos="100000">
                    <a:srgbClr val="FFFFFF"/>
                  </a:gs>
                </a:gsLst>
                <a:lin ang="5400000" scaled="0"/>
              </a:gradFill>
              <a:ea typeface="Segoe UI" pitchFamily="34" charset="0"/>
              <a:cs typeface="Segoe UI" pitchFamily="34" charset="0"/>
            </a:endParaRPr>
          </a:p>
        </p:txBody>
      </p:sp>
      <p:grpSp>
        <p:nvGrpSpPr>
          <p:cNvPr id="22" name="Group 13" descr="&quot;&quot;"/>
          <p:cNvGrpSpPr>
            <a:grpSpLocks noChangeAspect="1"/>
          </p:cNvGrpSpPr>
          <p:nvPr/>
        </p:nvGrpSpPr>
        <p:grpSpPr bwMode="auto">
          <a:xfrm rot="16200000">
            <a:off x="7885148" y="3026838"/>
            <a:ext cx="3228774" cy="5846021"/>
            <a:chOff x="2093" y="1089"/>
            <a:chExt cx="522" cy="945"/>
          </a:xfrm>
        </p:grpSpPr>
        <p:sp>
          <p:nvSpPr>
            <p:cNvPr id="23" name="AutoShape 12"/>
            <p:cNvSpPr>
              <a:spLocks noChangeAspect="1" noChangeArrowheads="1" noTextEdit="1"/>
            </p:cNvSpPr>
            <p:nvPr/>
          </p:nvSpPr>
          <p:spPr bwMode="auto">
            <a:xfrm>
              <a:off x="2093" y="1089"/>
              <a:ext cx="522" cy="9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24" name="Freeform 14"/>
            <p:cNvSpPr>
              <a:spLocks/>
            </p:cNvSpPr>
            <p:nvPr/>
          </p:nvSpPr>
          <p:spPr bwMode="auto">
            <a:xfrm>
              <a:off x="2098" y="1094"/>
              <a:ext cx="522" cy="935"/>
            </a:xfrm>
            <a:custGeom>
              <a:avLst/>
              <a:gdLst>
                <a:gd name="T0" fmla="*/ 108 w 108"/>
                <a:gd name="T1" fmla="*/ 188 h 196"/>
                <a:gd name="T2" fmla="*/ 99 w 108"/>
                <a:gd name="T3" fmla="*/ 196 h 196"/>
                <a:gd name="T4" fmla="*/ 8 w 108"/>
                <a:gd name="T5" fmla="*/ 196 h 196"/>
                <a:gd name="T6" fmla="*/ 0 w 108"/>
                <a:gd name="T7" fmla="*/ 188 h 196"/>
                <a:gd name="T8" fmla="*/ 0 w 108"/>
                <a:gd name="T9" fmla="*/ 8 h 196"/>
                <a:gd name="T10" fmla="*/ 8 w 108"/>
                <a:gd name="T11" fmla="*/ 0 h 196"/>
                <a:gd name="T12" fmla="*/ 99 w 108"/>
                <a:gd name="T13" fmla="*/ 0 h 196"/>
                <a:gd name="T14" fmla="*/ 108 w 108"/>
                <a:gd name="T15" fmla="*/ 8 h 196"/>
                <a:gd name="T16" fmla="*/ 108 w 108"/>
                <a:gd name="T17" fmla="*/ 18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96">
                  <a:moveTo>
                    <a:pt x="108" y="188"/>
                  </a:moveTo>
                  <a:cubicBezTo>
                    <a:pt x="108" y="192"/>
                    <a:pt x="104" y="196"/>
                    <a:pt x="99" y="196"/>
                  </a:cubicBezTo>
                  <a:cubicBezTo>
                    <a:pt x="8" y="196"/>
                    <a:pt x="8" y="196"/>
                    <a:pt x="8" y="196"/>
                  </a:cubicBezTo>
                  <a:cubicBezTo>
                    <a:pt x="4" y="196"/>
                    <a:pt x="0" y="192"/>
                    <a:pt x="0" y="188"/>
                  </a:cubicBezTo>
                  <a:cubicBezTo>
                    <a:pt x="0" y="8"/>
                    <a:pt x="0" y="8"/>
                    <a:pt x="0" y="8"/>
                  </a:cubicBezTo>
                  <a:cubicBezTo>
                    <a:pt x="0" y="4"/>
                    <a:pt x="4" y="0"/>
                    <a:pt x="8" y="0"/>
                  </a:cubicBezTo>
                  <a:cubicBezTo>
                    <a:pt x="99" y="0"/>
                    <a:pt x="99" y="0"/>
                    <a:pt x="99" y="0"/>
                  </a:cubicBezTo>
                  <a:cubicBezTo>
                    <a:pt x="104" y="0"/>
                    <a:pt x="108" y="4"/>
                    <a:pt x="108" y="8"/>
                  </a:cubicBezTo>
                  <a:lnTo>
                    <a:pt x="108" y="188"/>
                  </a:ln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25" name="Rectangle 15"/>
            <p:cNvSpPr>
              <a:spLocks noChangeArrowheads="1"/>
            </p:cNvSpPr>
            <p:nvPr/>
          </p:nvSpPr>
          <p:spPr bwMode="auto">
            <a:xfrm>
              <a:off x="2122" y="1227"/>
              <a:ext cx="469" cy="66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26" name="Freeform 16"/>
            <p:cNvSpPr>
              <a:spLocks/>
            </p:cNvSpPr>
            <p:nvPr/>
          </p:nvSpPr>
          <p:spPr bwMode="auto">
            <a:xfrm>
              <a:off x="2214" y="1146"/>
              <a:ext cx="285" cy="15"/>
            </a:xfrm>
            <a:custGeom>
              <a:avLst/>
              <a:gdLst>
                <a:gd name="T0" fmla="*/ 59 w 59"/>
                <a:gd name="T1" fmla="*/ 2 h 3"/>
                <a:gd name="T2" fmla="*/ 58 w 59"/>
                <a:gd name="T3" fmla="*/ 3 h 3"/>
                <a:gd name="T4" fmla="*/ 1 w 59"/>
                <a:gd name="T5" fmla="*/ 3 h 3"/>
                <a:gd name="T6" fmla="*/ 0 w 59"/>
                <a:gd name="T7" fmla="*/ 2 h 3"/>
                <a:gd name="T8" fmla="*/ 0 w 59"/>
                <a:gd name="T9" fmla="*/ 2 h 3"/>
                <a:gd name="T10" fmla="*/ 1 w 59"/>
                <a:gd name="T11" fmla="*/ 0 h 3"/>
                <a:gd name="T12" fmla="*/ 58 w 59"/>
                <a:gd name="T13" fmla="*/ 0 h 3"/>
                <a:gd name="T14" fmla="*/ 59 w 59"/>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
                  <a:moveTo>
                    <a:pt x="59" y="2"/>
                  </a:moveTo>
                  <a:cubicBezTo>
                    <a:pt x="59" y="2"/>
                    <a:pt x="59" y="3"/>
                    <a:pt x="58" y="3"/>
                  </a:cubicBezTo>
                  <a:cubicBezTo>
                    <a:pt x="1" y="3"/>
                    <a:pt x="1" y="3"/>
                    <a:pt x="1" y="3"/>
                  </a:cubicBezTo>
                  <a:cubicBezTo>
                    <a:pt x="0" y="3"/>
                    <a:pt x="0" y="2"/>
                    <a:pt x="0" y="2"/>
                  </a:cubicBezTo>
                  <a:cubicBezTo>
                    <a:pt x="0" y="2"/>
                    <a:pt x="0" y="2"/>
                    <a:pt x="0" y="2"/>
                  </a:cubicBezTo>
                  <a:cubicBezTo>
                    <a:pt x="0" y="1"/>
                    <a:pt x="0" y="0"/>
                    <a:pt x="1" y="0"/>
                  </a:cubicBezTo>
                  <a:cubicBezTo>
                    <a:pt x="58" y="0"/>
                    <a:pt x="58" y="0"/>
                    <a:pt x="58" y="0"/>
                  </a:cubicBezTo>
                  <a:cubicBezTo>
                    <a:pt x="59" y="0"/>
                    <a:pt x="59" y="1"/>
                    <a:pt x="59" y="2"/>
                  </a:cubicBezTo>
                  <a:close/>
                </a:path>
              </a:pathLst>
            </a:custGeom>
            <a:solidFill>
              <a:schemeClr val="tx1">
                <a:lumMod val="20000"/>
                <a:lumOff val="8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27" name="Freeform 17"/>
            <p:cNvSpPr>
              <a:spLocks/>
            </p:cNvSpPr>
            <p:nvPr/>
          </p:nvSpPr>
          <p:spPr bwMode="auto">
            <a:xfrm>
              <a:off x="2122" y="1948"/>
              <a:ext cx="53" cy="29"/>
            </a:xfrm>
            <a:custGeom>
              <a:avLst/>
              <a:gdLst>
                <a:gd name="T0" fmla="*/ 11 w 11"/>
                <a:gd name="T1" fmla="*/ 3 h 6"/>
                <a:gd name="T2" fmla="*/ 8 w 11"/>
                <a:gd name="T3" fmla="*/ 6 h 6"/>
                <a:gd name="T4" fmla="*/ 3 w 11"/>
                <a:gd name="T5" fmla="*/ 6 h 6"/>
                <a:gd name="T6" fmla="*/ 0 w 11"/>
                <a:gd name="T7" fmla="*/ 3 h 6"/>
                <a:gd name="T8" fmla="*/ 0 w 11"/>
                <a:gd name="T9" fmla="*/ 3 h 6"/>
                <a:gd name="T10" fmla="*/ 3 w 11"/>
                <a:gd name="T11" fmla="*/ 0 h 6"/>
                <a:gd name="T12" fmla="*/ 8 w 11"/>
                <a:gd name="T13" fmla="*/ 0 h 6"/>
                <a:gd name="T14" fmla="*/ 11 w 1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11" y="3"/>
                  </a:moveTo>
                  <a:cubicBezTo>
                    <a:pt x="11" y="5"/>
                    <a:pt x="10" y="6"/>
                    <a:pt x="8" y="6"/>
                  </a:cubicBezTo>
                  <a:cubicBezTo>
                    <a:pt x="3" y="6"/>
                    <a:pt x="3" y="6"/>
                    <a:pt x="3" y="6"/>
                  </a:cubicBezTo>
                  <a:cubicBezTo>
                    <a:pt x="1" y="6"/>
                    <a:pt x="0" y="5"/>
                    <a:pt x="0" y="3"/>
                  </a:cubicBezTo>
                  <a:cubicBezTo>
                    <a:pt x="0" y="3"/>
                    <a:pt x="0" y="3"/>
                    <a:pt x="0" y="3"/>
                  </a:cubicBezTo>
                  <a:cubicBezTo>
                    <a:pt x="0" y="2"/>
                    <a:pt x="1" y="0"/>
                    <a:pt x="3" y="0"/>
                  </a:cubicBezTo>
                  <a:cubicBezTo>
                    <a:pt x="8" y="0"/>
                    <a:pt x="8" y="0"/>
                    <a:pt x="8" y="0"/>
                  </a:cubicBezTo>
                  <a:cubicBezTo>
                    <a:pt x="10" y="0"/>
                    <a:pt x="11" y="2"/>
                    <a:pt x="11" y="3"/>
                  </a:cubicBezTo>
                  <a:close/>
                </a:path>
              </a:pathLst>
            </a:custGeom>
            <a:solidFill>
              <a:schemeClr val="tx1">
                <a:lumMod val="20000"/>
                <a:lumOff val="8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28" name="Freeform 18"/>
            <p:cNvSpPr>
              <a:spLocks/>
            </p:cNvSpPr>
            <p:nvPr/>
          </p:nvSpPr>
          <p:spPr bwMode="auto">
            <a:xfrm>
              <a:off x="2538" y="1948"/>
              <a:ext cx="53" cy="29"/>
            </a:xfrm>
            <a:custGeom>
              <a:avLst/>
              <a:gdLst>
                <a:gd name="T0" fmla="*/ 11 w 11"/>
                <a:gd name="T1" fmla="*/ 3 h 6"/>
                <a:gd name="T2" fmla="*/ 8 w 11"/>
                <a:gd name="T3" fmla="*/ 6 h 6"/>
                <a:gd name="T4" fmla="*/ 3 w 11"/>
                <a:gd name="T5" fmla="*/ 6 h 6"/>
                <a:gd name="T6" fmla="*/ 0 w 11"/>
                <a:gd name="T7" fmla="*/ 3 h 6"/>
                <a:gd name="T8" fmla="*/ 0 w 11"/>
                <a:gd name="T9" fmla="*/ 3 h 6"/>
                <a:gd name="T10" fmla="*/ 3 w 11"/>
                <a:gd name="T11" fmla="*/ 0 h 6"/>
                <a:gd name="T12" fmla="*/ 8 w 11"/>
                <a:gd name="T13" fmla="*/ 0 h 6"/>
                <a:gd name="T14" fmla="*/ 11 w 1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11" y="3"/>
                  </a:moveTo>
                  <a:cubicBezTo>
                    <a:pt x="11" y="5"/>
                    <a:pt x="9" y="6"/>
                    <a:pt x="8" y="6"/>
                  </a:cubicBezTo>
                  <a:cubicBezTo>
                    <a:pt x="3" y="6"/>
                    <a:pt x="3" y="6"/>
                    <a:pt x="3" y="6"/>
                  </a:cubicBezTo>
                  <a:cubicBezTo>
                    <a:pt x="1" y="6"/>
                    <a:pt x="0" y="5"/>
                    <a:pt x="0" y="3"/>
                  </a:cubicBezTo>
                  <a:cubicBezTo>
                    <a:pt x="0" y="3"/>
                    <a:pt x="0" y="3"/>
                    <a:pt x="0" y="3"/>
                  </a:cubicBezTo>
                  <a:cubicBezTo>
                    <a:pt x="0" y="2"/>
                    <a:pt x="1" y="0"/>
                    <a:pt x="3" y="0"/>
                  </a:cubicBezTo>
                  <a:cubicBezTo>
                    <a:pt x="8" y="0"/>
                    <a:pt x="8" y="0"/>
                    <a:pt x="8" y="0"/>
                  </a:cubicBezTo>
                  <a:cubicBezTo>
                    <a:pt x="9" y="0"/>
                    <a:pt x="11" y="2"/>
                    <a:pt x="11" y="3"/>
                  </a:cubicBezTo>
                  <a:close/>
                </a:path>
              </a:pathLst>
            </a:custGeom>
            <a:solidFill>
              <a:schemeClr val="tx1">
                <a:lumMod val="20000"/>
                <a:lumOff val="8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29" name="Freeform 19"/>
            <p:cNvSpPr>
              <a:spLocks/>
            </p:cNvSpPr>
            <p:nvPr/>
          </p:nvSpPr>
          <p:spPr bwMode="auto">
            <a:xfrm>
              <a:off x="2301" y="1934"/>
              <a:ext cx="111" cy="57"/>
            </a:xfrm>
            <a:custGeom>
              <a:avLst/>
              <a:gdLst>
                <a:gd name="T0" fmla="*/ 23 w 23"/>
                <a:gd name="T1" fmla="*/ 6 h 12"/>
                <a:gd name="T2" fmla="*/ 17 w 23"/>
                <a:gd name="T3" fmla="*/ 12 h 12"/>
                <a:gd name="T4" fmla="*/ 6 w 23"/>
                <a:gd name="T5" fmla="*/ 12 h 12"/>
                <a:gd name="T6" fmla="*/ 0 w 23"/>
                <a:gd name="T7" fmla="*/ 6 h 12"/>
                <a:gd name="T8" fmla="*/ 0 w 23"/>
                <a:gd name="T9" fmla="*/ 6 h 12"/>
                <a:gd name="T10" fmla="*/ 6 w 23"/>
                <a:gd name="T11" fmla="*/ 0 h 12"/>
                <a:gd name="T12" fmla="*/ 17 w 23"/>
                <a:gd name="T13" fmla="*/ 0 h 12"/>
                <a:gd name="T14" fmla="*/ 23 w 2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2">
                  <a:moveTo>
                    <a:pt x="23" y="6"/>
                  </a:moveTo>
                  <a:cubicBezTo>
                    <a:pt x="23" y="10"/>
                    <a:pt x="21" y="12"/>
                    <a:pt x="17" y="12"/>
                  </a:cubicBezTo>
                  <a:cubicBezTo>
                    <a:pt x="6" y="12"/>
                    <a:pt x="6" y="12"/>
                    <a:pt x="6" y="12"/>
                  </a:cubicBezTo>
                  <a:cubicBezTo>
                    <a:pt x="3" y="12"/>
                    <a:pt x="0" y="10"/>
                    <a:pt x="0" y="6"/>
                  </a:cubicBezTo>
                  <a:cubicBezTo>
                    <a:pt x="0" y="6"/>
                    <a:pt x="0" y="6"/>
                    <a:pt x="0" y="6"/>
                  </a:cubicBezTo>
                  <a:cubicBezTo>
                    <a:pt x="0" y="3"/>
                    <a:pt x="3" y="0"/>
                    <a:pt x="6" y="0"/>
                  </a:cubicBezTo>
                  <a:cubicBezTo>
                    <a:pt x="17" y="0"/>
                    <a:pt x="17" y="0"/>
                    <a:pt x="17" y="0"/>
                  </a:cubicBezTo>
                  <a:cubicBezTo>
                    <a:pt x="21" y="0"/>
                    <a:pt x="23" y="3"/>
                    <a:pt x="23" y="6"/>
                  </a:cubicBezTo>
                  <a:close/>
                </a:path>
              </a:pathLst>
            </a:custGeom>
            <a:solidFill>
              <a:schemeClr val="tx1">
                <a:lumMod val="20000"/>
                <a:lumOff val="8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grpSp>
      <p:sp>
        <p:nvSpPr>
          <p:cNvPr id="38" name="Rectangle 37" descr="&quot;&quot;"/>
          <p:cNvSpPr/>
          <p:nvPr/>
        </p:nvSpPr>
        <p:spPr bwMode="auto">
          <a:xfrm>
            <a:off x="6446837" y="6545262"/>
            <a:ext cx="5989638" cy="4572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pt-BR" sz="2400">
              <a:gradFill>
                <a:gsLst>
                  <a:gs pos="0">
                    <a:srgbClr val="FFFFFF"/>
                  </a:gs>
                  <a:gs pos="100000">
                    <a:srgbClr val="FFFFFF"/>
                  </a:gs>
                </a:gsLst>
                <a:lin ang="5400000" scaled="0"/>
              </a:gradFill>
              <a:ea typeface="Segoe UI" pitchFamily="34" charset="0"/>
              <a:cs typeface="Segoe UI" pitchFamily="34" charset="0"/>
            </a:endParaRPr>
          </a:p>
        </p:txBody>
      </p:sp>
      <p:cxnSp>
        <p:nvCxnSpPr>
          <p:cNvPr id="39" name="Straight Arrow Connector 38" descr="&quot;&quot;"/>
          <p:cNvCxnSpPr/>
          <p:nvPr/>
        </p:nvCxnSpPr>
        <p:spPr>
          <a:xfrm flipH="1" flipV="1">
            <a:off x="7589837" y="6240462"/>
            <a:ext cx="3857703" cy="1076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41" name="Group 40" descr="&quot;&quot;"/>
          <p:cNvGrpSpPr/>
          <p:nvPr/>
        </p:nvGrpSpPr>
        <p:grpSpPr>
          <a:xfrm>
            <a:off x="8809037" y="2430462"/>
            <a:ext cx="2918156" cy="1304200"/>
            <a:chOff x="5765547" y="1442055"/>
            <a:chExt cx="2918156" cy="1304200"/>
          </a:xfrm>
        </p:grpSpPr>
        <p:sp>
          <p:nvSpPr>
            <p:cNvPr id="42" name="Rounded Rectangle 41"/>
            <p:cNvSpPr/>
            <p:nvPr/>
          </p:nvSpPr>
          <p:spPr>
            <a:xfrm>
              <a:off x="5765547" y="1442055"/>
              <a:ext cx="2918156" cy="1304200"/>
            </a:xfrm>
            <a:prstGeom prst="roundRect">
              <a:avLst/>
            </a:prstGeom>
            <a:solidFill>
              <a:srgbClr val="FF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43" name="Rounded Rectangle 42"/>
            <p:cNvSpPr/>
            <p:nvPr/>
          </p:nvSpPr>
          <p:spPr>
            <a:xfrm>
              <a:off x="5917949" y="1538815"/>
              <a:ext cx="746529" cy="1101303"/>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44" name="Rounded Rectangle 43"/>
            <p:cNvSpPr/>
            <p:nvPr/>
          </p:nvSpPr>
          <p:spPr>
            <a:xfrm>
              <a:off x="6846863" y="1538815"/>
              <a:ext cx="746529" cy="1101303"/>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45" name="Rounded Rectangle 44"/>
            <p:cNvSpPr/>
            <p:nvPr/>
          </p:nvSpPr>
          <p:spPr>
            <a:xfrm>
              <a:off x="7775777" y="1538815"/>
              <a:ext cx="746529" cy="1101303"/>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grpSp>
        <p:nvGrpSpPr>
          <p:cNvPr id="46" name="Group 45" descr="&quot;&quot;"/>
          <p:cNvGrpSpPr/>
          <p:nvPr/>
        </p:nvGrpSpPr>
        <p:grpSpPr>
          <a:xfrm>
            <a:off x="7513637" y="4640262"/>
            <a:ext cx="3860800" cy="1304200"/>
            <a:chOff x="4826000" y="3290422"/>
            <a:chExt cx="3860800" cy="1304200"/>
          </a:xfrm>
        </p:grpSpPr>
        <p:sp>
          <p:nvSpPr>
            <p:cNvPr id="47" name="Rounded Rectangle 46"/>
            <p:cNvSpPr/>
            <p:nvPr/>
          </p:nvSpPr>
          <p:spPr>
            <a:xfrm>
              <a:off x="4826000" y="3290422"/>
              <a:ext cx="3860800" cy="1304200"/>
            </a:xfrm>
            <a:prstGeom prst="roundRect">
              <a:avLst/>
            </a:prstGeom>
            <a:solidFill>
              <a:srgbClr val="FF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48" name="Rounded Rectangle 47"/>
            <p:cNvSpPr/>
            <p:nvPr/>
          </p:nvSpPr>
          <p:spPr>
            <a:xfrm>
              <a:off x="4989035" y="3396644"/>
              <a:ext cx="746529" cy="1101303"/>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49" name="Rounded Rectangle 48"/>
            <p:cNvSpPr/>
            <p:nvPr/>
          </p:nvSpPr>
          <p:spPr>
            <a:xfrm>
              <a:off x="6382406" y="3396644"/>
              <a:ext cx="746529" cy="1101303"/>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50" name="Rounded Rectangle 49"/>
            <p:cNvSpPr/>
            <p:nvPr/>
          </p:nvSpPr>
          <p:spPr>
            <a:xfrm>
              <a:off x="7775777" y="3396644"/>
              <a:ext cx="746529" cy="1101303"/>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18844454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wipe(right)">
                                      <p:cBhvr>
                                        <p:cTn id="2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solidFill>
                  <a:srgbClr val="107C10"/>
                </a:solidFill>
              </a:rPr>
              <a:t>Trabalhando com Flexboxes</a:t>
            </a:r>
          </a:p>
        </p:txBody>
      </p:sp>
      <p:sp>
        <p:nvSpPr>
          <p:cNvPr id="3" name="Text Placeholder 2"/>
          <p:cNvSpPr>
            <a:spLocks noGrp="1"/>
          </p:cNvSpPr>
          <p:nvPr>
            <p:ph type="body" sz="quarter" idx="10"/>
          </p:nvPr>
        </p:nvSpPr>
        <p:spPr>
          <a:xfrm>
            <a:off x="365760" y="1371600"/>
            <a:ext cx="5852477" cy="5235279"/>
          </a:xfrm>
        </p:spPr>
        <p:txBody>
          <a:bodyPr/>
          <a:lstStyle/>
          <a:p>
            <a:pPr marL="457200" indent="-457200">
              <a:buFont typeface="Arial"/>
              <a:buChar char="•"/>
            </a:pPr>
            <a:r>
              <a:rPr lang="pt-BR"/>
              <a:t>Flexboxes podem conter outras caixas filhas, que são referenciadas como </a:t>
            </a:r>
            <a:r>
              <a:rPr lang="pt-BR" b="1"/>
              <a:t>flexbox items</a:t>
            </a:r>
          </a:p>
          <a:p>
            <a:pPr marL="457200" indent="-457200">
              <a:buFont typeface="Arial"/>
              <a:buChar char="•"/>
            </a:pPr>
            <a:r>
              <a:rPr lang="pt-BR"/>
              <a:t>Com a propriedade </a:t>
            </a:r>
            <a:r>
              <a:rPr lang="pt-BR">
                <a:latin typeface="Consolas"/>
                <a:cs typeface="Consolas"/>
              </a:rPr>
              <a:t>flex</a:t>
            </a:r>
            <a:r>
              <a:rPr lang="pt-BR"/>
              <a:t>, é possível tornar os itens flexíveis também</a:t>
            </a:r>
          </a:p>
          <a:p>
            <a:pPr lvl="2"/>
            <a:r>
              <a:rPr lang="pt-BR"/>
              <a:t>Lembre-se que a propriedade </a:t>
            </a:r>
            <a:r>
              <a:rPr lang="pt-BR">
                <a:latin typeface="Consolas"/>
                <a:cs typeface="Consolas"/>
              </a:rPr>
              <a:t>display</a:t>
            </a:r>
            <a:r>
              <a:rPr lang="pt-BR"/>
              <a:t> é utilizada para tornar as caisxas pais flexíveis</a:t>
            </a:r>
          </a:p>
          <a:p>
            <a:pPr marL="457200" indent="-457200">
              <a:buFont typeface="Arial"/>
              <a:buChar char="•"/>
            </a:pPr>
            <a:r>
              <a:rPr lang="pt-BR"/>
              <a:t>A propriedade </a:t>
            </a:r>
            <a:r>
              <a:rPr lang="pt-BR">
                <a:latin typeface="Consolas"/>
                <a:cs typeface="Consolas"/>
              </a:rPr>
              <a:t>flex</a:t>
            </a:r>
            <a:r>
              <a:rPr lang="pt-BR"/>
              <a:t> também pode ser usada para escalonar proporcionalmente itens flexbox quando o flexbox aumenta ou diminui de tamanho</a:t>
            </a:r>
          </a:p>
        </p:txBody>
      </p:sp>
      <p:sp>
        <p:nvSpPr>
          <p:cNvPr id="4" name="Rectangle 3" descr="&quot;&quot;"/>
          <p:cNvSpPr/>
          <p:nvPr/>
        </p:nvSpPr>
        <p:spPr bwMode="auto">
          <a:xfrm>
            <a:off x="7970837" y="4106862"/>
            <a:ext cx="4465638" cy="4572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pt-BR" sz="2400">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descr="Example of using the flex property to proportionally scale flexbox items."/>
          <p:cNvGrpSpPr/>
          <p:nvPr/>
        </p:nvGrpSpPr>
        <p:grpSpPr>
          <a:xfrm>
            <a:off x="6446837" y="1368144"/>
            <a:ext cx="5989638" cy="9753600"/>
            <a:chOff x="6446837" y="1368144"/>
            <a:chExt cx="5989638" cy="9753600"/>
          </a:xfrm>
        </p:grpSpPr>
        <p:grpSp>
          <p:nvGrpSpPr>
            <p:cNvPr id="6" name="Group 13"/>
            <p:cNvGrpSpPr>
              <a:grpSpLocks noChangeAspect="1"/>
            </p:cNvGrpSpPr>
            <p:nvPr/>
          </p:nvGrpSpPr>
          <p:grpSpPr bwMode="auto">
            <a:xfrm>
              <a:off x="8428037" y="1368144"/>
              <a:ext cx="3609774" cy="6535860"/>
              <a:chOff x="2093" y="1089"/>
              <a:chExt cx="522" cy="945"/>
            </a:xfrm>
          </p:grpSpPr>
          <p:sp>
            <p:nvSpPr>
              <p:cNvPr id="7" name="AutoShape 12"/>
              <p:cNvSpPr>
                <a:spLocks noChangeAspect="1" noChangeArrowheads="1" noTextEdit="1"/>
              </p:cNvSpPr>
              <p:nvPr/>
            </p:nvSpPr>
            <p:spPr bwMode="auto">
              <a:xfrm>
                <a:off x="2093" y="1089"/>
                <a:ext cx="522" cy="9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8" name="Freeform 14"/>
              <p:cNvSpPr>
                <a:spLocks/>
              </p:cNvSpPr>
              <p:nvPr/>
            </p:nvSpPr>
            <p:spPr bwMode="auto">
              <a:xfrm>
                <a:off x="2098" y="1094"/>
                <a:ext cx="522" cy="935"/>
              </a:xfrm>
              <a:custGeom>
                <a:avLst/>
                <a:gdLst>
                  <a:gd name="T0" fmla="*/ 108 w 108"/>
                  <a:gd name="T1" fmla="*/ 188 h 196"/>
                  <a:gd name="T2" fmla="*/ 99 w 108"/>
                  <a:gd name="T3" fmla="*/ 196 h 196"/>
                  <a:gd name="T4" fmla="*/ 8 w 108"/>
                  <a:gd name="T5" fmla="*/ 196 h 196"/>
                  <a:gd name="T6" fmla="*/ 0 w 108"/>
                  <a:gd name="T7" fmla="*/ 188 h 196"/>
                  <a:gd name="T8" fmla="*/ 0 w 108"/>
                  <a:gd name="T9" fmla="*/ 8 h 196"/>
                  <a:gd name="T10" fmla="*/ 8 w 108"/>
                  <a:gd name="T11" fmla="*/ 0 h 196"/>
                  <a:gd name="T12" fmla="*/ 99 w 108"/>
                  <a:gd name="T13" fmla="*/ 0 h 196"/>
                  <a:gd name="T14" fmla="*/ 108 w 108"/>
                  <a:gd name="T15" fmla="*/ 8 h 196"/>
                  <a:gd name="T16" fmla="*/ 108 w 108"/>
                  <a:gd name="T17" fmla="*/ 18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96">
                    <a:moveTo>
                      <a:pt x="108" y="188"/>
                    </a:moveTo>
                    <a:cubicBezTo>
                      <a:pt x="108" y="192"/>
                      <a:pt x="104" y="196"/>
                      <a:pt x="99" y="196"/>
                    </a:cubicBezTo>
                    <a:cubicBezTo>
                      <a:pt x="8" y="196"/>
                      <a:pt x="8" y="196"/>
                      <a:pt x="8" y="196"/>
                    </a:cubicBezTo>
                    <a:cubicBezTo>
                      <a:pt x="4" y="196"/>
                      <a:pt x="0" y="192"/>
                      <a:pt x="0" y="188"/>
                    </a:cubicBezTo>
                    <a:cubicBezTo>
                      <a:pt x="0" y="8"/>
                      <a:pt x="0" y="8"/>
                      <a:pt x="0" y="8"/>
                    </a:cubicBezTo>
                    <a:cubicBezTo>
                      <a:pt x="0" y="4"/>
                      <a:pt x="4" y="0"/>
                      <a:pt x="8" y="0"/>
                    </a:cubicBezTo>
                    <a:cubicBezTo>
                      <a:pt x="99" y="0"/>
                      <a:pt x="99" y="0"/>
                      <a:pt x="99" y="0"/>
                    </a:cubicBezTo>
                    <a:cubicBezTo>
                      <a:pt x="104" y="0"/>
                      <a:pt x="108" y="4"/>
                      <a:pt x="108" y="8"/>
                    </a:cubicBezTo>
                    <a:lnTo>
                      <a:pt x="108" y="188"/>
                    </a:ln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9" name="Rectangle 15"/>
              <p:cNvSpPr>
                <a:spLocks noChangeArrowheads="1"/>
              </p:cNvSpPr>
              <p:nvPr/>
            </p:nvSpPr>
            <p:spPr bwMode="auto">
              <a:xfrm>
                <a:off x="2122" y="1227"/>
                <a:ext cx="469" cy="66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0" name="Freeform 16"/>
              <p:cNvSpPr>
                <a:spLocks/>
              </p:cNvSpPr>
              <p:nvPr/>
            </p:nvSpPr>
            <p:spPr bwMode="auto">
              <a:xfrm>
                <a:off x="2214" y="1146"/>
                <a:ext cx="285" cy="15"/>
              </a:xfrm>
              <a:custGeom>
                <a:avLst/>
                <a:gdLst>
                  <a:gd name="T0" fmla="*/ 59 w 59"/>
                  <a:gd name="T1" fmla="*/ 2 h 3"/>
                  <a:gd name="T2" fmla="*/ 58 w 59"/>
                  <a:gd name="T3" fmla="*/ 3 h 3"/>
                  <a:gd name="T4" fmla="*/ 1 w 59"/>
                  <a:gd name="T5" fmla="*/ 3 h 3"/>
                  <a:gd name="T6" fmla="*/ 0 w 59"/>
                  <a:gd name="T7" fmla="*/ 2 h 3"/>
                  <a:gd name="T8" fmla="*/ 0 w 59"/>
                  <a:gd name="T9" fmla="*/ 2 h 3"/>
                  <a:gd name="T10" fmla="*/ 1 w 59"/>
                  <a:gd name="T11" fmla="*/ 0 h 3"/>
                  <a:gd name="T12" fmla="*/ 58 w 59"/>
                  <a:gd name="T13" fmla="*/ 0 h 3"/>
                  <a:gd name="T14" fmla="*/ 59 w 59"/>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
                    <a:moveTo>
                      <a:pt x="59" y="2"/>
                    </a:moveTo>
                    <a:cubicBezTo>
                      <a:pt x="59" y="2"/>
                      <a:pt x="59" y="3"/>
                      <a:pt x="58" y="3"/>
                    </a:cubicBezTo>
                    <a:cubicBezTo>
                      <a:pt x="1" y="3"/>
                      <a:pt x="1" y="3"/>
                      <a:pt x="1" y="3"/>
                    </a:cubicBezTo>
                    <a:cubicBezTo>
                      <a:pt x="0" y="3"/>
                      <a:pt x="0" y="2"/>
                      <a:pt x="0" y="2"/>
                    </a:cubicBezTo>
                    <a:cubicBezTo>
                      <a:pt x="0" y="2"/>
                      <a:pt x="0" y="2"/>
                      <a:pt x="0" y="2"/>
                    </a:cubicBezTo>
                    <a:cubicBezTo>
                      <a:pt x="0" y="1"/>
                      <a:pt x="0" y="0"/>
                      <a:pt x="1" y="0"/>
                    </a:cubicBezTo>
                    <a:cubicBezTo>
                      <a:pt x="58" y="0"/>
                      <a:pt x="58" y="0"/>
                      <a:pt x="58" y="0"/>
                    </a:cubicBezTo>
                    <a:cubicBezTo>
                      <a:pt x="59" y="0"/>
                      <a:pt x="59" y="1"/>
                      <a:pt x="59" y="2"/>
                    </a:cubicBezTo>
                    <a:close/>
                  </a:path>
                </a:pathLst>
              </a:custGeom>
              <a:solidFill>
                <a:schemeClr val="tx1">
                  <a:lumMod val="20000"/>
                  <a:lumOff val="8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1" name="Freeform 17"/>
              <p:cNvSpPr>
                <a:spLocks/>
              </p:cNvSpPr>
              <p:nvPr/>
            </p:nvSpPr>
            <p:spPr bwMode="auto">
              <a:xfrm>
                <a:off x="2122" y="1948"/>
                <a:ext cx="53" cy="29"/>
              </a:xfrm>
              <a:custGeom>
                <a:avLst/>
                <a:gdLst>
                  <a:gd name="T0" fmla="*/ 11 w 11"/>
                  <a:gd name="T1" fmla="*/ 3 h 6"/>
                  <a:gd name="T2" fmla="*/ 8 w 11"/>
                  <a:gd name="T3" fmla="*/ 6 h 6"/>
                  <a:gd name="T4" fmla="*/ 3 w 11"/>
                  <a:gd name="T5" fmla="*/ 6 h 6"/>
                  <a:gd name="T6" fmla="*/ 0 w 11"/>
                  <a:gd name="T7" fmla="*/ 3 h 6"/>
                  <a:gd name="T8" fmla="*/ 0 w 11"/>
                  <a:gd name="T9" fmla="*/ 3 h 6"/>
                  <a:gd name="T10" fmla="*/ 3 w 11"/>
                  <a:gd name="T11" fmla="*/ 0 h 6"/>
                  <a:gd name="T12" fmla="*/ 8 w 11"/>
                  <a:gd name="T13" fmla="*/ 0 h 6"/>
                  <a:gd name="T14" fmla="*/ 11 w 1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11" y="3"/>
                    </a:moveTo>
                    <a:cubicBezTo>
                      <a:pt x="11" y="5"/>
                      <a:pt x="10" y="6"/>
                      <a:pt x="8" y="6"/>
                    </a:cubicBezTo>
                    <a:cubicBezTo>
                      <a:pt x="3" y="6"/>
                      <a:pt x="3" y="6"/>
                      <a:pt x="3" y="6"/>
                    </a:cubicBezTo>
                    <a:cubicBezTo>
                      <a:pt x="1" y="6"/>
                      <a:pt x="0" y="5"/>
                      <a:pt x="0" y="3"/>
                    </a:cubicBezTo>
                    <a:cubicBezTo>
                      <a:pt x="0" y="3"/>
                      <a:pt x="0" y="3"/>
                      <a:pt x="0" y="3"/>
                    </a:cubicBezTo>
                    <a:cubicBezTo>
                      <a:pt x="0" y="2"/>
                      <a:pt x="1" y="0"/>
                      <a:pt x="3" y="0"/>
                    </a:cubicBezTo>
                    <a:cubicBezTo>
                      <a:pt x="8" y="0"/>
                      <a:pt x="8" y="0"/>
                      <a:pt x="8" y="0"/>
                    </a:cubicBezTo>
                    <a:cubicBezTo>
                      <a:pt x="10" y="0"/>
                      <a:pt x="11" y="2"/>
                      <a:pt x="11" y="3"/>
                    </a:cubicBezTo>
                    <a:close/>
                  </a:path>
                </a:pathLst>
              </a:custGeom>
              <a:solidFill>
                <a:schemeClr val="tx1">
                  <a:lumMod val="20000"/>
                  <a:lumOff val="8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2" name="Freeform 18"/>
              <p:cNvSpPr>
                <a:spLocks/>
              </p:cNvSpPr>
              <p:nvPr/>
            </p:nvSpPr>
            <p:spPr bwMode="auto">
              <a:xfrm>
                <a:off x="2538" y="1948"/>
                <a:ext cx="53" cy="29"/>
              </a:xfrm>
              <a:custGeom>
                <a:avLst/>
                <a:gdLst>
                  <a:gd name="T0" fmla="*/ 11 w 11"/>
                  <a:gd name="T1" fmla="*/ 3 h 6"/>
                  <a:gd name="T2" fmla="*/ 8 w 11"/>
                  <a:gd name="T3" fmla="*/ 6 h 6"/>
                  <a:gd name="T4" fmla="*/ 3 w 11"/>
                  <a:gd name="T5" fmla="*/ 6 h 6"/>
                  <a:gd name="T6" fmla="*/ 0 w 11"/>
                  <a:gd name="T7" fmla="*/ 3 h 6"/>
                  <a:gd name="T8" fmla="*/ 0 w 11"/>
                  <a:gd name="T9" fmla="*/ 3 h 6"/>
                  <a:gd name="T10" fmla="*/ 3 w 11"/>
                  <a:gd name="T11" fmla="*/ 0 h 6"/>
                  <a:gd name="T12" fmla="*/ 8 w 11"/>
                  <a:gd name="T13" fmla="*/ 0 h 6"/>
                  <a:gd name="T14" fmla="*/ 11 w 1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11" y="3"/>
                    </a:moveTo>
                    <a:cubicBezTo>
                      <a:pt x="11" y="5"/>
                      <a:pt x="9" y="6"/>
                      <a:pt x="8" y="6"/>
                    </a:cubicBezTo>
                    <a:cubicBezTo>
                      <a:pt x="3" y="6"/>
                      <a:pt x="3" y="6"/>
                      <a:pt x="3" y="6"/>
                    </a:cubicBezTo>
                    <a:cubicBezTo>
                      <a:pt x="1" y="6"/>
                      <a:pt x="0" y="5"/>
                      <a:pt x="0" y="3"/>
                    </a:cubicBezTo>
                    <a:cubicBezTo>
                      <a:pt x="0" y="3"/>
                      <a:pt x="0" y="3"/>
                      <a:pt x="0" y="3"/>
                    </a:cubicBezTo>
                    <a:cubicBezTo>
                      <a:pt x="0" y="2"/>
                      <a:pt x="1" y="0"/>
                      <a:pt x="3" y="0"/>
                    </a:cubicBezTo>
                    <a:cubicBezTo>
                      <a:pt x="8" y="0"/>
                      <a:pt x="8" y="0"/>
                      <a:pt x="8" y="0"/>
                    </a:cubicBezTo>
                    <a:cubicBezTo>
                      <a:pt x="9" y="0"/>
                      <a:pt x="11" y="2"/>
                      <a:pt x="11" y="3"/>
                    </a:cubicBezTo>
                    <a:close/>
                  </a:path>
                </a:pathLst>
              </a:custGeom>
              <a:solidFill>
                <a:schemeClr val="tx1">
                  <a:lumMod val="20000"/>
                  <a:lumOff val="8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3" name="Freeform 19"/>
              <p:cNvSpPr>
                <a:spLocks/>
              </p:cNvSpPr>
              <p:nvPr/>
            </p:nvSpPr>
            <p:spPr bwMode="auto">
              <a:xfrm>
                <a:off x="2301" y="1934"/>
                <a:ext cx="111" cy="57"/>
              </a:xfrm>
              <a:custGeom>
                <a:avLst/>
                <a:gdLst>
                  <a:gd name="T0" fmla="*/ 23 w 23"/>
                  <a:gd name="T1" fmla="*/ 6 h 12"/>
                  <a:gd name="T2" fmla="*/ 17 w 23"/>
                  <a:gd name="T3" fmla="*/ 12 h 12"/>
                  <a:gd name="T4" fmla="*/ 6 w 23"/>
                  <a:gd name="T5" fmla="*/ 12 h 12"/>
                  <a:gd name="T6" fmla="*/ 0 w 23"/>
                  <a:gd name="T7" fmla="*/ 6 h 12"/>
                  <a:gd name="T8" fmla="*/ 0 w 23"/>
                  <a:gd name="T9" fmla="*/ 6 h 12"/>
                  <a:gd name="T10" fmla="*/ 6 w 23"/>
                  <a:gd name="T11" fmla="*/ 0 h 12"/>
                  <a:gd name="T12" fmla="*/ 17 w 23"/>
                  <a:gd name="T13" fmla="*/ 0 h 12"/>
                  <a:gd name="T14" fmla="*/ 23 w 2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2">
                    <a:moveTo>
                      <a:pt x="23" y="6"/>
                    </a:moveTo>
                    <a:cubicBezTo>
                      <a:pt x="23" y="10"/>
                      <a:pt x="21" y="12"/>
                      <a:pt x="17" y="12"/>
                    </a:cubicBezTo>
                    <a:cubicBezTo>
                      <a:pt x="6" y="12"/>
                      <a:pt x="6" y="12"/>
                      <a:pt x="6" y="12"/>
                    </a:cubicBezTo>
                    <a:cubicBezTo>
                      <a:pt x="3" y="12"/>
                      <a:pt x="0" y="10"/>
                      <a:pt x="0" y="6"/>
                    </a:cubicBezTo>
                    <a:cubicBezTo>
                      <a:pt x="0" y="6"/>
                      <a:pt x="0" y="6"/>
                      <a:pt x="0" y="6"/>
                    </a:cubicBezTo>
                    <a:cubicBezTo>
                      <a:pt x="0" y="3"/>
                      <a:pt x="3" y="0"/>
                      <a:pt x="6" y="0"/>
                    </a:cubicBezTo>
                    <a:cubicBezTo>
                      <a:pt x="17" y="0"/>
                      <a:pt x="17" y="0"/>
                      <a:pt x="17" y="0"/>
                    </a:cubicBezTo>
                    <a:cubicBezTo>
                      <a:pt x="21" y="0"/>
                      <a:pt x="23" y="3"/>
                      <a:pt x="23" y="6"/>
                    </a:cubicBezTo>
                    <a:close/>
                  </a:path>
                </a:pathLst>
              </a:custGeom>
              <a:solidFill>
                <a:schemeClr val="tx1">
                  <a:lumMod val="20000"/>
                  <a:lumOff val="8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grpSp>
        <p:grpSp>
          <p:nvGrpSpPr>
            <p:cNvPr id="22" name="Group 13"/>
            <p:cNvGrpSpPr>
              <a:grpSpLocks noChangeAspect="1"/>
            </p:cNvGrpSpPr>
            <p:nvPr/>
          </p:nvGrpSpPr>
          <p:grpSpPr bwMode="auto">
            <a:xfrm rot="16200000">
              <a:off x="7885148" y="3031320"/>
              <a:ext cx="3228774" cy="5846021"/>
              <a:chOff x="2093" y="1089"/>
              <a:chExt cx="522" cy="945"/>
            </a:xfrm>
          </p:grpSpPr>
          <p:sp>
            <p:nvSpPr>
              <p:cNvPr id="23" name="AutoShape 12"/>
              <p:cNvSpPr>
                <a:spLocks noChangeAspect="1" noChangeArrowheads="1" noTextEdit="1"/>
              </p:cNvSpPr>
              <p:nvPr/>
            </p:nvSpPr>
            <p:spPr bwMode="auto">
              <a:xfrm>
                <a:off x="2093" y="1089"/>
                <a:ext cx="522" cy="9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24" name="Freeform 14"/>
              <p:cNvSpPr>
                <a:spLocks/>
              </p:cNvSpPr>
              <p:nvPr/>
            </p:nvSpPr>
            <p:spPr bwMode="auto">
              <a:xfrm>
                <a:off x="2098" y="1094"/>
                <a:ext cx="522" cy="935"/>
              </a:xfrm>
              <a:custGeom>
                <a:avLst/>
                <a:gdLst>
                  <a:gd name="T0" fmla="*/ 108 w 108"/>
                  <a:gd name="T1" fmla="*/ 188 h 196"/>
                  <a:gd name="T2" fmla="*/ 99 w 108"/>
                  <a:gd name="T3" fmla="*/ 196 h 196"/>
                  <a:gd name="T4" fmla="*/ 8 w 108"/>
                  <a:gd name="T5" fmla="*/ 196 h 196"/>
                  <a:gd name="T6" fmla="*/ 0 w 108"/>
                  <a:gd name="T7" fmla="*/ 188 h 196"/>
                  <a:gd name="T8" fmla="*/ 0 w 108"/>
                  <a:gd name="T9" fmla="*/ 8 h 196"/>
                  <a:gd name="T10" fmla="*/ 8 w 108"/>
                  <a:gd name="T11" fmla="*/ 0 h 196"/>
                  <a:gd name="T12" fmla="*/ 99 w 108"/>
                  <a:gd name="T13" fmla="*/ 0 h 196"/>
                  <a:gd name="T14" fmla="*/ 108 w 108"/>
                  <a:gd name="T15" fmla="*/ 8 h 196"/>
                  <a:gd name="T16" fmla="*/ 108 w 108"/>
                  <a:gd name="T17" fmla="*/ 18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96">
                    <a:moveTo>
                      <a:pt x="108" y="188"/>
                    </a:moveTo>
                    <a:cubicBezTo>
                      <a:pt x="108" y="192"/>
                      <a:pt x="104" y="196"/>
                      <a:pt x="99" y="196"/>
                    </a:cubicBezTo>
                    <a:cubicBezTo>
                      <a:pt x="8" y="196"/>
                      <a:pt x="8" y="196"/>
                      <a:pt x="8" y="196"/>
                    </a:cubicBezTo>
                    <a:cubicBezTo>
                      <a:pt x="4" y="196"/>
                      <a:pt x="0" y="192"/>
                      <a:pt x="0" y="188"/>
                    </a:cubicBezTo>
                    <a:cubicBezTo>
                      <a:pt x="0" y="8"/>
                      <a:pt x="0" y="8"/>
                      <a:pt x="0" y="8"/>
                    </a:cubicBezTo>
                    <a:cubicBezTo>
                      <a:pt x="0" y="4"/>
                      <a:pt x="4" y="0"/>
                      <a:pt x="8" y="0"/>
                    </a:cubicBezTo>
                    <a:cubicBezTo>
                      <a:pt x="99" y="0"/>
                      <a:pt x="99" y="0"/>
                      <a:pt x="99" y="0"/>
                    </a:cubicBezTo>
                    <a:cubicBezTo>
                      <a:pt x="104" y="0"/>
                      <a:pt x="108" y="4"/>
                      <a:pt x="108" y="8"/>
                    </a:cubicBezTo>
                    <a:lnTo>
                      <a:pt x="108" y="188"/>
                    </a:ln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25" name="Rectangle 15"/>
              <p:cNvSpPr>
                <a:spLocks noChangeArrowheads="1"/>
              </p:cNvSpPr>
              <p:nvPr/>
            </p:nvSpPr>
            <p:spPr bwMode="auto">
              <a:xfrm>
                <a:off x="2122" y="1227"/>
                <a:ext cx="469" cy="66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26" name="Freeform 16"/>
              <p:cNvSpPr>
                <a:spLocks/>
              </p:cNvSpPr>
              <p:nvPr/>
            </p:nvSpPr>
            <p:spPr bwMode="auto">
              <a:xfrm>
                <a:off x="2214" y="1146"/>
                <a:ext cx="285" cy="15"/>
              </a:xfrm>
              <a:custGeom>
                <a:avLst/>
                <a:gdLst>
                  <a:gd name="T0" fmla="*/ 59 w 59"/>
                  <a:gd name="T1" fmla="*/ 2 h 3"/>
                  <a:gd name="T2" fmla="*/ 58 w 59"/>
                  <a:gd name="T3" fmla="*/ 3 h 3"/>
                  <a:gd name="T4" fmla="*/ 1 w 59"/>
                  <a:gd name="T5" fmla="*/ 3 h 3"/>
                  <a:gd name="T6" fmla="*/ 0 w 59"/>
                  <a:gd name="T7" fmla="*/ 2 h 3"/>
                  <a:gd name="T8" fmla="*/ 0 w 59"/>
                  <a:gd name="T9" fmla="*/ 2 h 3"/>
                  <a:gd name="T10" fmla="*/ 1 w 59"/>
                  <a:gd name="T11" fmla="*/ 0 h 3"/>
                  <a:gd name="T12" fmla="*/ 58 w 59"/>
                  <a:gd name="T13" fmla="*/ 0 h 3"/>
                  <a:gd name="T14" fmla="*/ 59 w 59"/>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
                    <a:moveTo>
                      <a:pt x="59" y="2"/>
                    </a:moveTo>
                    <a:cubicBezTo>
                      <a:pt x="59" y="2"/>
                      <a:pt x="59" y="3"/>
                      <a:pt x="58" y="3"/>
                    </a:cubicBezTo>
                    <a:cubicBezTo>
                      <a:pt x="1" y="3"/>
                      <a:pt x="1" y="3"/>
                      <a:pt x="1" y="3"/>
                    </a:cubicBezTo>
                    <a:cubicBezTo>
                      <a:pt x="0" y="3"/>
                      <a:pt x="0" y="2"/>
                      <a:pt x="0" y="2"/>
                    </a:cubicBezTo>
                    <a:cubicBezTo>
                      <a:pt x="0" y="2"/>
                      <a:pt x="0" y="2"/>
                      <a:pt x="0" y="2"/>
                    </a:cubicBezTo>
                    <a:cubicBezTo>
                      <a:pt x="0" y="1"/>
                      <a:pt x="0" y="0"/>
                      <a:pt x="1" y="0"/>
                    </a:cubicBezTo>
                    <a:cubicBezTo>
                      <a:pt x="58" y="0"/>
                      <a:pt x="58" y="0"/>
                      <a:pt x="58" y="0"/>
                    </a:cubicBezTo>
                    <a:cubicBezTo>
                      <a:pt x="59" y="0"/>
                      <a:pt x="59" y="1"/>
                      <a:pt x="59" y="2"/>
                    </a:cubicBezTo>
                    <a:close/>
                  </a:path>
                </a:pathLst>
              </a:custGeom>
              <a:solidFill>
                <a:schemeClr val="tx1">
                  <a:lumMod val="20000"/>
                  <a:lumOff val="8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27" name="Freeform 17"/>
              <p:cNvSpPr>
                <a:spLocks/>
              </p:cNvSpPr>
              <p:nvPr/>
            </p:nvSpPr>
            <p:spPr bwMode="auto">
              <a:xfrm>
                <a:off x="2122" y="1948"/>
                <a:ext cx="53" cy="29"/>
              </a:xfrm>
              <a:custGeom>
                <a:avLst/>
                <a:gdLst>
                  <a:gd name="T0" fmla="*/ 11 w 11"/>
                  <a:gd name="T1" fmla="*/ 3 h 6"/>
                  <a:gd name="T2" fmla="*/ 8 w 11"/>
                  <a:gd name="T3" fmla="*/ 6 h 6"/>
                  <a:gd name="T4" fmla="*/ 3 w 11"/>
                  <a:gd name="T5" fmla="*/ 6 h 6"/>
                  <a:gd name="T6" fmla="*/ 0 w 11"/>
                  <a:gd name="T7" fmla="*/ 3 h 6"/>
                  <a:gd name="T8" fmla="*/ 0 w 11"/>
                  <a:gd name="T9" fmla="*/ 3 h 6"/>
                  <a:gd name="T10" fmla="*/ 3 w 11"/>
                  <a:gd name="T11" fmla="*/ 0 h 6"/>
                  <a:gd name="T12" fmla="*/ 8 w 11"/>
                  <a:gd name="T13" fmla="*/ 0 h 6"/>
                  <a:gd name="T14" fmla="*/ 11 w 1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11" y="3"/>
                    </a:moveTo>
                    <a:cubicBezTo>
                      <a:pt x="11" y="5"/>
                      <a:pt x="10" y="6"/>
                      <a:pt x="8" y="6"/>
                    </a:cubicBezTo>
                    <a:cubicBezTo>
                      <a:pt x="3" y="6"/>
                      <a:pt x="3" y="6"/>
                      <a:pt x="3" y="6"/>
                    </a:cubicBezTo>
                    <a:cubicBezTo>
                      <a:pt x="1" y="6"/>
                      <a:pt x="0" y="5"/>
                      <a:pt x="0" y="3"/>
                    </a:cubicBezTo>
                    <a:cubicBezTo>
                      <a:pt x="0" y="3"/>
                      <a:pt x="0" y="3"/>
                      <a:pt x="0" y="3"/>
                    </a:cubicBezTo>
                    <a:cubicBezTo>
                      <a:pt x="0" y="2"/>
                      <a:pt x="1" y="0"/>
                      <a:pt x="3" y="0"/>
                    </a:cubicBezTo>
                    <a:cubicBezTo>
                      <a:pt x="8" y="0"/>
                      <a:pt x="8" y="0"/>
                      <a:pt x="8" y="0"/>
                    </a:cubicBezTo>
                    <a:cubicBezTo>
                      <a:pt x="10" y="0"/>
                      <a:pt x="11" y="2"/>
                      <a:pt x="11" y="3"/>
                    </a:cubicBezTo>
                    <a:close/>
                  </a:path>
                </a:pathLst>
              </a:custGeom>
              <a:solidFill>
                <a:schemeClr val="tx1">
                  <a:lumMod val="20000"/>
                  <a:lumOff val="8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28" name="Freeform 18"/>
              <p:cNvSpPr>
                <a:spLocks/>
              </p:cNvSpPr>
              <p:nvPr/>
            </p:nvSpPr>
            <p:spPr bwMode="auto">
              <a:xfrm>
                <a:off x="2538" y="1948"/>
                <a:ext cx="53" cy="29"/>
              </a:xfrm>
              <a:custGeom>
                <a:avLst/>
                <a:gdLst>
                  <a:gd name="T0" fmla="*/ 11 w 11"/>
                  <a:gd name="T1" fmla="*/ 3 h 6"/>
                  <a:gd name="T2" fmla="*/ 8 w 11"/>
                  <a:gd name="T3" fmla="*/ 6 h 6"/>
                  <a:gd name="T4" fmla="*/ 3 w 11"/>
                  <a:gd name="T5" fmla="*/ 6 h 6"/>
                  <a:gd name="T6" fmla="*/ 0 w 11"/>
                  <a:gd name="T7" fmla="*/ 3 h 6"/>
                  <a:gd name="T8" fmla="*/ 0 w 11"/>
                  <a:gd name="T9" fmla="*/ 3 h 6"/>
                  <a:gd name="T10" fmla="*/ 3 w 11"/>
                  <a:gd name="T11" fmla="*/ 0 h 6"/>
                  <a:gd name="T12" fmla="*/ 8 w 11"/>
                  <a:gd name="T13" fmla="*/ 0 h 6"/>
                  <a:gd name="T14" fmla="*/ 11 w 1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11" y="3"/>
                    </a:moveTo>
                    <a:cubicBezTo>
                      <a:pt x="11" y="5"/>
                      <a:pt x="9" y="6"/>
                      <a:pt x="8" y="6"/>
                    </a:cubicBezTo>
                    <a:cubicBezTo>
                      <a:pt x="3" y="6"/>
                      <a:pt x="3" y="6"/>
                      <a:pt x="3" y="6"/>
                    </a:cubicBezTo>
                    <a:cubicBezTo>
                      <a:pt x="1" y="6"/>
                      <a:pt x="0" y="5"/>
                      <a:pt x="0" y="3"/>
                    </a:cubicBezTo>
                    <a:cubicBezTo>
                      <a:pt x="0" y="3"/>
                      <a:pt x="0" y="3"/>
                      <a:pt x="0" y="3"/>
                    </a:cubicBezTo>
                    <a:cubicBezTo>
                      <a:pt x="0" y="2"/>
                      <a:pt x="1" y="0"/>
                      <a:pt x="3" y="0"/>
                    </a:cubicBezTo>
                    <a:cubicBezTo>
                      <a:pt x="8" y="0"/>
                      <a:pt x="8" y="0"/>
                      <a:pt x="8" y="0"/>
                    </a:cubicBezTo>
                    <a:cubicBezTo>
                      <a:pt x="9" y="0"/>
                      <a:pt x="11" y="2"/>
                      <a:pt x="11" y="3"/>
                    </a:cubicBezTo>
                    <a:close/>
                  </a:path>
                </a:pathLst>
              </a:custGeom>
              <a:solidFill>
                <a:schemeClr val="tx1">
                  <a:lumMod val="20000"/>
                  <a:lumOff val="8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29" name="Freeform 19"/>
              <p:cNvSpPr>
                <a:spLocks/>
              </p:cNvSpPr>
              <p:nvPr/>
            </p:nvSpPr>
            <p:spPr bwMode="auto">
              <a:xfrm>
                <a:off x="2301" y="1934"/>
                <a:ext cx="111" cy="57"/>
              </a:xfrm>
              <a:custGeom>
                <a:avLst/>
                <a:gdLst>
                  <a:gd name="T0" fmla="*/ 23 w 23"/>
                  <a:gd name="T1" fmla="*/ 6 h 12"/>
                  <a:gd name="T2" fmla="*/ 17 w 23"/>
                  <a:gd name="T3" fmla="*/ 12 h 12"/>
                  <a:gd name="T4" fmla="*/ 6 w 23"/>
                  <a:gd name="T5" fmla="*/ 12 h 12"/>
                  <a:gd name="T6" fmla="*/ 0 w 23"/>
                  <a:gd name="T7" fmla="*/ 6 h 12"/>
                  <a:gd name="T8" fmla="*/ 0 w 23"/>
                  <a:gd name="T9" fmla="*/ 6 h 12"/>
                  <a:gd name="T10" fmla="*/ 6 w 23"/>
                  <a:gd name="T11" fmla="*/ 0 h 12"/>
                  <a:gd name="T12" fmla="*/ 17 w 23"/>
                  <a:gd name="T13" fmla="*/ 0 h 12"/>
                  <a:gd name="T14" fmla="*/ 23 w 2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2">
                    <a:moveTo>
                      <a:pt x="23" y="6"/>
                    </a:moveTo>
                    <a:cubicBezTo>
                      <a:pt x="23" y="10"/>
                      <a:pt x="21" y="12"/>
                      <a:pt x="17" y="12"/>
                    </a:cubicBezTo>
                    <a:cubicBezTo>
                      <a:pt x="6" y="12"/>
                      <a:pt x="6" y="12"/>
                      <a:pt x="6" y="12"/>
                    </a:cubicBezTo>
                    <a:cubicBezTo>
                      <a:pt x="3" y="12"/>
                      <a:pt x="0" y="10"/>
                      <a:pt x="0" y="6"/>
                    </a:cubicBezTo>
                    <a:cubicBezTo>
                      <a:pt x="0" y="6"/>
                      <a:pt x="0" y="6"/>
                      <a:pt x="0" y="6"/>
                    </a:cubicBezTo>
                    <a:cubicBezTo>
                      <a:pt x="0" y="3"/>
                      <a:pt x="3" y="0"/>
                      <a:pt x="6" y="0"/>
                    </a:cubicBezTo>
                    <a:cubicBezTo>
                      <a:pt x="17" y="0"/>
                      <a:pt x="17" y="0"/>
                      <a:pt x="17" y="0"/>
                    </a:cubicBezTo>
                    <a:cubicBezTo>
                      <a:pt x="21" y="0"/>
                      <a:pt x="23" y="3"/>
                      <a:pt x="23" y="6"/>
                    </a:cubicBezTo>
                    <a:close/>
                  </a:path>
                </a:pathLst>
              </a:custGeom>
              <a:solidFill>
                <a:schemeClr val="tx1">
                  <a:lumMod val="20000"/>
                  <a:lumOff val="8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grpSp>
        <p:sp>
          <p:nvSpPr>
            <p:cNvPr id="38" name="Rectangle 37"/>
            <p:cNvSpPr/>
            <p:nvPr/>
          </p:nvSpPr>
          <p:spPr bwMode="auto">
            <a:xfrm>
              <a:off x="6446837" y="6549744"/>
              <a:ext cx="5989638" cy="4572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pt-BR" sz="2400">
                <a:gradFill>
                  <a:gsLst>
                    <a:gs pos="0">
                      <a:srgbClr val="FFFFFF"/>
                    </a:gs>
                    <a:gs pos="100000">
                      <a:srgbClr val="FFFFFF"/>
                    </a:gs>
                  </a:gsLst>
                  <a:lin ang="5400000" scaled="0"/>
                </a:gradFill>
                <a:ea typeface="Segoe UI" pitchFamily="34" charset="0"/>
                <a:cs typeface="Segoe UI" pitchFamily="34" charset="0"/>
              </a:endParaRPr>
            </a:p>
          </p:txBody>
        </p:sp>
        <p:cxnSp>
          <p:nvCxnSpPr>
            <p:cNvPr id="39" name="Straight Arrow Connector 38"/>
            <p:cNvCxnSpPr/>
            <p:nvPr/>
          </p:nvCxnSpPr>
          <p:spPr>
            <a:xfrm flipH="1" flipV="1">
              <a:off x="7589837" y="6244944"/>
              <a:ext cx="3857703" cy="1076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33" name="Group 32"/>
            <p:cNvGrpSpPr/>
            <p:nvPr/>
          </p:nvGrpSpPr>
          <p:grpSpPr>
            <a:xfrm>
              <a:off x="8809037" y="2434944"/>
              <a:ext cx="2918156" cy="1304200"/>
              <a:chOff x="5765547" y="1442055"/>
              <a:chExt cx="2918156" cy="1304200"/>
            </a:xfrm>
          </p:grpSpPr>
          <p:sp>
            <p:nvSpPr>
              <p:cNvPr id="34" name="Rounded Rectangle 33"/>
              <p:cNvSpPr/>
              <p:nvPr/>
            </p:nvSpPr>
            <p:spPr>
              <a:xfrm>
                <a:off x="5765547" y="1442055"/>
                <a:ext cx="2918156" cy="1304200"/>
              </a:xfrm>
              <a:prstGeom prst="roundRect">
                <a:avLst/>
              </a:prstGeom>
              <a:solidFill>
                <a:srgbClr val="FF800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pt-BR" sz="1600">
                    <a:solidFill>
                      <a:srgbClr val="000000"/>
                    </a:solidFill>
                  </a:rPr>
                  <a:t>Parent</a:t>
                </a:r>
              </a:p>
            </p:txBody>
          </p:sp>
          <p:sp>
            <p:nvSpPr>
              <p:cNvPr id="35" name="Rounded Rectangle 34"/>
              <p:cNvSpPr/>
              <p:nvPr/>
            </p:nvSpPr>
            <p:spPr>
              <a:xfrm>
                <a:off x="5917949" y="1874762"/>
                <a:ext cx="746529" cy="765356"/>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600">
                    <a:solidFill>
                      <a:srgbClr val="000000"/>
                    </a:solidFill>
                  </a:rPr>
                  <a:t>Child 1</a:t>
                </a:r>
              </a:p>
            </p:txBody>
          </p:sp>
          <p:sp>
            <p:nvSpPr>
              <p:cNvPr id="36" name="Rounded Rectangle 35"/>
              <p:cNvSpPr/>
              <p:nvPr/>
            </p:nvSpPr>
            <p:spPr>
              <a:xfrm>
                <a:off x="6846863" y="1874762"/>
                <a:ext cx="746529" cy="765356"/>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600">
                    <a:solidFill>
                      <a:srgbClr val="000000"/>
                    </a:solidFill>
                  </a:rPr>
                  <a:t>Child 2</a:t>
                </a:r>
              </a:p>
            </p:txBody>
          </p:sp>
          <p:sp>
            <p:nvSpPr>
              <p:cNvPr id="37" name="Rounded Rectangle 36"/>
              <p:cNvSpPr/>
              <p:nvPr/>
            </p:nvSpPr>
            <p:spPr>
              <a:xfrm>
                <a:off x="7775777" y="1874762"/>
                <a:ext cx="746529" cy="765356"/>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600">
                    <a:solidFill>
                      <a:srgbClr val="000000"/>
                    </a:solidFill>
                  </a:rPr>
                  <a:t>Child 3</a:t>
                </a:r>
              </a:p>
            </p:txBody>
          </p:sp>
        </p:grpSp>
        <p:grpSp>
          <p:nvGrpSpPr>
            <p:cNvPr id="40" name="Group 39"/>
            <p:cNvGrpSpPr/>
            <p:nvPr/>
          </p:nvGrpSpPr>
          <p:grpSpPr>
            <a:xfrm>
              <a:off x="7513637" y="4644744"/>
              <a:ext cx="3860800" cy="1304200"/>
              <a:chOff x="4826000" y="3290422"/>
              <a:chExt cx="3860800" cy="1304200"/>
            </a:xfrm>
          </p:grpSpPr>
          <p:sp>
            <p:nvSpPr>
              <p:cNvPr id="51" name="Rounded Rectangle 50"/>
              <p:cNvSpPr/>
              <p:nvPr/>
            </p:nvSpPr>
            <p:spPr>
              <a:xfrm>
                <a:off x="4826000" y="3290422"/>
                <a:ext cx="3860800" cy="1304200"/>
              </a:xfrm>
              <a:prstGeom prst="roundRect">
                <a:avLst/>
              </a:prstGeom>
              <a:solidFill>
                <a:srgbClr val="FF800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pt-BR">
                    <a:solidFill>
                      <a:srgbClr val="000000"/>
                    </a:solidFill>
                  </a:rPr>
                  <a:t>Parent</a:t>
                </a:r>
              </a:p>
            </p:txBody>
          </p:sp>
          <p:sp>
            <p:nvSpPr>
              <p:cNvPr id="52" name="Rounded Rectangle 51"/>
              <p:cNvSpPr/>
              <p:nvPr/>
            </p:nvSpPr>
            <p:spPr>
              <a:xfrm>
                <a:off x="4989030" y="3737429"/>
                <a:ext cx="1048271" cy="760518"/>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rgbClr val="000000"/>
                    </a:solidFill>
                  </a:rPr>
                  <a:t>Child 1</a:t>
                </a:r>
              </a:p>
            </p:txBody>
          </p:sp>
          <p:sp>
            <p:nvSpPr>
              <p:cNvPr id="53" name="Rounded Rectangle 52"/>
              <p:cNvSpPr/>
              <p:nvPr/>
            </p:nvSpPr>
            <p:spPr>
              <a:xfrm>
                <a:off x="6219438" y="3737429"/>
                <a:ext cx="1048271" cy="760518"/>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rgbClr val="000000"/>
                    </a:solidFill>
                  </a:rPr>
                  <a:t>Child 2</a:t>
                </a:r>
              </a:p>
            </p:txBody>
          </p:sp>
          <p:sp>
            <p:nvSpPr>
              <p:cNvPr id="54" name="Rounded Rectangle 53"/>
              <p:cNvSpPr/>
              <p:nvPr/>
            </p:nvSpPr>
            <p:spPr>
              <a:xfrm>
                <a:off x="7449845" y="3737429"/>
                <a:ext cx="1048271" cy="760518"/>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rgbClr val="000000"/>
                    </a:solidFill>
                  </a:rPr>
                  <a:t>Child 3</a:t>
                </a:r>
              </a:p>
            </p:txBody>
          </p:sp>
        </p:grpSp>
      </p:grpSp>
    </p:spTree>
    <p:extLst>
      <p:ext uri="{BB962C8B-B14F-4D97-AF65-F5344CB8AC3E}">
        <p14:creationId xmlns:p14="http://schemas.microsoft.com/office/powerpoint/2010/main" val="37092694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solidFill>
                  <a:srgbClr val="107C10"/>
                </a:solidFill>
              </a:rPr>
              <a:t>Trocando a Direção dos Itens Filhos</a:t>
            </a:r>
          </a:p>
        </p:txBody>
      </p:sp>
      <p:sp>
        <p:nvSpPr>
          <p:cNvPr id="3" name="Text Placeholder 2"/>
          <p:cNvSpPr>
            <a:spLocks noGrp="1"/>
          </p:cNvSpPr>
          <p:nvPr>
            <p:ph type="body" sz="quarter" idx="10"/>
          </p:nvPr>
        </p:nvSpPr>
        <p:spPr>
          <a:xfrm>
            <a:off x="365760" y="1371600"/>
            <a:ext cx="6233477" cy="4564326"/>
          </a:xfrm>
        </p:spPr>
        <p:txBody>
          <a:bodyPr/>
          <a:lstStyle/>
          <a:p>
            <a:pPr>
              <a:buFont typeface="Arial" pitchFamily="34" charset="0"/>
              <a:buChar char="•"/>
            </a:pPr>
            <a:r>
              <a:rPr lang="pt-BR" sz="2600"/>
              <a:t>A propriedade </a:t>
            </a:r>
            <a:r>
              <a:rPr lang="pt-BR" sz="2600">
                <a:latin typeface="Consolas"/>
                <a:cs typeface="Consolas"/>
              </a:rPr>
              <a:t>flex-direction</a:t>
            </a:r>
            <a:r>
              <a:rPr lang="pt-BR" sz="2600"/>
              <a:t> permite que se troque a direção das caixas filhas dentro de um flexbox </a:t>
            </a:r>
          </a:p>
          <a:p>
            <a:pPr lvl="1"/>
            <a:r>
              <a:rPr lang="pt-BR"/>
              <a:t>Valores </a:t>
            </a:r>
            <a:r>
              <a:rPr lang="pt-BR">
                <a:latin typeface="Consolas"/>
                <a:cs typeface="Consolas"/>
              </a:rPr>
              <a:t>row</a:t>
            </a:r>
            <a:r>
              <a:rPr lang="pt-BR"/>
              <a:t>, </a:t>
            </a:r>
            <a:r>
              <a:rPr lang="pt-BR">
                <a:latin typeface="Consolas"/>
                <a:cs typeface="Consolas"/>
              </a:rPr>
              <a:t>row-reverse</a:t>
            </a:r>
            <a:r>
              <a:rPr lang="pt-BR"/>
              <a:t>, </a:t>
            </a:r>
            <a:r>
              <a:rPr lang="pt-BR">
                <a:latin typeface="Consolas"/>
                <a:cs typeface="Consolas"/>
              </a:rPr>
              <a:t>column</a:t>
            </a:r>
            <a:r>
              <a:rPr lang="pt-BR"/>
              <a:t>, e </a:t>
            </a:r>
            <a:r>
              <a:rPr lang="pt-BR">
                <a:latin typeface="Consolas"/>
                <a:cs typeface="Consolas"/>
              </a:rPr>
              <a:t>column-reverse</a:t>
            </a:r>
            <a:endParaRPr lang="pt-BR"/>
          </a:p>
          <a:p>
            <a:pPr>
              <a:buFont typeface="Arial" pitchFamily="34" charset="0"/>
              <a:buChar char="•"/>
            </a:pPr>
            <a:r>
              <a:rPr lang="pt-BR" sz="2600"/>
              <a:t>A propriedade </a:t>
            </a:r>
            <a:r>
              <a:rPr lang="pt-BR" sz="2600">
                <a:latin typeface="Consolas"/>
                <a:cs typeface="Consolas"/>
              </a:rPr>
              <a:t>flex-wrap </a:t>
            </a:r>
            <a:r>
              <a:rPr lang="pt-BR" sz="2600"/>
              <a:t>determina se as caixas filhas irão se deslocar para a próxima linha se a janela diminui de tamanho</a:t>
            </a:r>
          </a:p>
          <a:p>
            <a:pPr lvl="1"/>
            <a:r>
              <a:rPr lang="pt-BR"/>
              <a:t>Valores </a:t>
            </a:r>
            <a:r>
              <a:rPr lang="pt-BR">
                <a:latin typeface="Consolas"/>
                <a:cs typeface="Consolas"/>
              </a:rPr>
              <a:t>nowrap</a:t>
            </a:r>
            <a:r>
              <a:rPr lang="pt-BR"/>
              <a:t>, </a:t>
            </a:r>
            <a:r>
              <a:rPr lang="pt-BR">
                <a:latin typeface="Consolas"/>
                <a:cs typeface="Consolas"/>
              </a:rPr>
              <a:t>wrap</a:t>
            </a:r>
            <a:r>
              <a:rPr lang="pt-BR"/>
              <a:t>, e </a:t>
            </a:r>
            <a:r>
              <a:rPr lang="pt-BR">
                <a:latin typeface="Consolas"/>
                <a:cs typeface="Consolas"/>
              </a:rPr>
              <a:t>wrap-reverse</a:t>
            </a:r>
            <a:endParaRPr lang="pt-BR"/>
          </a:p>
          <a:p>
            <a:pPr>
              <a:buFont typeface="Arial" pitchFamily="34" charset="0"/>
              <a:buChar char="•"/>
            </a:pPr>
            <a:r>
              <a:rPr lang="pt-BR" sz="2600"/>
              <a:t>A propriedade </a:t>
            </a:r>
            <a:r>
              <a:rPr lang="pt-BR" sz="2600">
                <a:latin typeface="Consolas"/>
                <a:cs typeface="Consolas"/>
              </a:rPr>
              <a:t>flex-flow </a:t>
            </a:r>
            <a:r>
              <a:rPr lang="pt-BR" sz="2600"/>
              <a:t>define </a:t>
            </a:r>
            <a:r>
              <a:rPr lang="pt-BR" sz="2600">
                <a:latin typeface="Consolas"/>
                <a:cs typeface="Consolas"/>
              </a:rPr>
              <a:t>flex-direction</a:t>
            </a:r>
            <a:r>
              <a:rPr lang="pt-BR" sz="2600"/>
              <a:t> e </a:t>
            </a:r>
            <a:r>
              <a:rPr lang="pt-BR" sz="2600">
                <a:latin typeface="Consolas"/>
                <a:cs typeface="Consolas"/>
              </a:rPr>
              <a:t>flex-wrap </a:t>
            </a:r>
            <a:r>
              <a:rPr lang="pt-BR" sz="2600"/>
              <a:t>ao mesmo tempo</a:t>
            </a:r>
          </a:p>
        </p:txBody>
      </p:sp>
      <p:grpSp>
        <p:nvGrpSpPr>
          <p:cNvPr id="4" name="Group 3" descr="Example of changing the direction of child items."/>
          <p:cNvGrpSpPr/>
          <p:nvPr/>
        </p:nvGrpSpPr>
        <p:grpSpPr>
          <a:xfrm>
            <a:off x="7132637" y="1287462"/>
            <a:ext cx="4775200" cy="5257800"/>
            <a:chOff x="7132637" y="1287462"/>
            <a:chExt cx="4775200" cy="5257800"/>
          </a:xfrm>
        </p:grpSpPr>
        <p:grpSp>
          <p:nvGrpSpPr>
            <p:cNvPr id="42" name="Group 41"/>
            <p:cNvGrpSpPr/>
            <p:nvPr/>
          </p:nvGrpSpPr>
          <p:grpSpPr>
            <a:xfrm>
              <a:off x="7132637" y="1287462"/>
              <a:ext cx="4775200" cy="2057400"/>
              <a:chOff x="4786891" y="1200150"/>
              <a:chExt cx="3860800" cy="1304200"/>
            </a:xfrm>
          </p:grpSpPr>
          <p:sp>
            <p:nvSpPr>
              <p:cNvPr id="43" name="Rounded Rectangle 42"/>
              <p:cNvSpPr/>
              <p:nvPr/>
            </p:nvSpPr>
            <p:spPr>
              <a:xfrm>
                <a:off x="4786891" y="1200150"/>
                <a:ext cx="3860800" cy="1304200"/>
              </a:xfrm>
              <a:prstGeom prst="roundRect">
                <a:avLst/>
              </a:prstGeom>
              <a:solidFill>
                <a:srgbClr val="FF800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pt-BR">
                    <a:solidFill>
                      <a:srgbClr val="000000"/>
                    </a:solidFill>
                  </a:rPr>
                  <a:t>Parent</a:t>
                </a:r>
              </a:p>
            </p:txBody>
          </p:sp>
          <p:sp>
            <p:nvSpPr>
              <p:cNvPr id="44" name="Rounded Rectangle 43"/>
              <p:cNvSpPr/>
              <p:nvPr/>
            </p:nvSpPr>
            <p:spPr>
              <a:xfrm>
                <a:off x="4949921" y="1538276"/>
                <a:ext cx="1048271" cy="893503"/>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rgbClr val="000000"/>
                    </a:solidFill>
                  </a:rPr>
                  <a:t>Child 3</a:t>
                </a:r>
              </a:p>
            </p:txBody>
          </p:sp>
          <p:sp>
            <p:nvSpPr>
              <p:cNvPr id="45" name="Rounded Rectangle 44"/>
              <p:cNvSpPr/>
              <p:nvPr/>
            </p:nvSpPr>
            <p:spPr>
              <a:xfrm>
                <a:off x="6101233" y="1538276"/>
                <a:ext cx="1048271" cy="893503"/>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rgbClr val="000000"/>
                    </a:solidFill>
                  </a:rPr>
                  <a:t>Child 2</a:t>
                </a:r>
              </a:p>
            </p:txBody>
          </p:sp>
          <p:sp>
            <p:nvSpPr>
              <p:cNvPr id="46" name="Rounded Rectangle 45"/>
              <p:cNvSpPr/>
              <p:nvPr/>
            </p:nvSpPr>
            <p:spPr>
              <a:xfrm>
                <a:off x="7301879" y="1538276"/>
                <a:ext cx="1048271" cy="893503"/>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rgbClr val="000000"/>
                    </a:solidFill>
                  </a:rPr>
                  <a:t>Child 1</a:t>
                </a:r>
              </a:p>
            </p:txBody>
          </p:sp>
        </p:grpSp>
        <p:grpSp>
          <p:nvGrpSpPr>
            <p:cNvPr id="47" name="Group 46"/>
            <p:cNvGrpSpPr/>
            <p:nvPr/>
          </p:nvGrpSpPr>
          <p:grpSpPr>
            <a:xfrm>
              <a:off x="8656637" y="3573462"/>
              <a:ext cx="3089121" cy="2971800"/>
              <a:chOff x="6664478" y="2735609"/>
              <a:chExt cx="2022321" cy="2199248"/>
            </a:xfrm>
          </p:grpSpPr>
          <p:sp>
            <p:nvSpPr>
              <p:cNvPr id="48" name="Rounded Rectangle 47"/>
              <p:cNvSpPr/>
              <p:nvPr/>
            </p:nvSpPr>
            <p:spPr>
              <a:xfrm>
                <a:off x="6664478" y="2735609"/>
                <a:ext cx="2022321" cy="2199248"/>
              </a:xfrm>
              <a:prstGeom prst="roundRect">
                <a:avLst>
                  <a:gd name="adj" fmla="val 8892"/>
                </a:avLst>
              </a:prstGeom>
              <a:solidFill>
                <a:srgbClr val="FF800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pt-BR">
                    <a:solidFill>
                      <a:srgbClr val="000000"/>
                    </a:solidFill>
                  </a:rPr>
                  <a:t>Parent</a:t>
                </a:r>
              </a:p>
            </p:txBody>
          </p:sp>
          <p:sp>
            <p:nvSpPr>
              <p:cNvPr id="49" name="Rounded Rectangle 48"/>
              <p:cNvSpPr/>
              <p:nvPr/>
            </p:nvSpPr>
            <p:spPr>
              <a:xfrm>
                <a:off x="6846863" y="4024359"/>
                <a:ext cx="746529" cy="765356"/>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rgbClr val="000000"/>
                    </a:solidFill>
                  </a:rPr>
                  <a:t>Child 3</a:t>
                </a:r>
              </a:p>
            </p:txBody>
          </p:sp>
          <p:sp>
            <p:nvSpPr>
              <p:cNvPr id="50" name="Rounded Rectangle 49"/>
              <p:cNvSpPr/>
              <p:nvPr/>
            </p:nvSpPr>
            <p:spPr>
              <a:xfrm>
                <a:off x="6846863" y="3165597"/>
                <a:ext cx="746529" cy="765356"/>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rgbClr val="000000"/>
                    </a:solidFill>
                  </a:rPr>
                  <a:t>Child 1</a:t>
                </a:r>
              </a:p>
            </p:txBody>
          </p:sp>
          <p:sp>
            <p:nvSpPr>
              <p:cNvPr id="55" name="Rounded Rectangle 54"/>
              <p:cNvSpPr/>
              <p:nvPr/>
            </p:nvSpPr>
            <p:spPr>
              <a:xfrm>
                <a:off x="7775777" y="3165597"/>
                <a:ext cx="746529" cy="765356"/>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rgbClr val="000000"/>
                    </a:solidFill>
                  </a:rPr>
                  <a:t>Child 2</a:t>
                </a:r>
              </a:p>
            </p:txBody>
          </p:sp>
        </p:grpSp>
      </p:grpSp>
    </p:spTree>
    <p:extLst>
      <p:ext uri="{BB962C8B-B14F-4D97-AF65-F5344CB8AC3E}">
        <p14:creationId xmlns:p14="http://schemas.microsoft.com/office/powerpoint/2010/main" val="5174445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solidFill>
                  <a:srgbClr val="107C10"/>
                </a:solidFill>
              </a:rPr>
              <a:t>Ordenando e Arranjando Conteúdo</a:t>
            </a:r>
          </a:p>
        </p:txBody>
      </p:sp>
      <p:sp>
        <p:nvSpPr>
          <p:cNvPr id="3" name="Text Placeholder 2"/>
          <p:cNvSpPr>
            <a:spLocks noGrp="1"/>
          </p:cNvSpPr>
          <p:nvPr>
            <p:ph type="body" sz="quarter" idx="10"/>
          </p:nvPr>
        </p:nvSpPr>
        <p:spPr>
          <a:xfrm>
            <a:off x="365760" y="1371600"/>
            <a:ext cx="6233477" cy="3053144"/>
          </a:xfrm>
        </p:spPr>
        <p:txBody>
          <a:bodyPr/>
          <a:lstStyle/>
          <a:p>
            <a:pPr marL="457200" indent="-457200">
              <a:buFont typeface="Arial"/>
              <a:buChar char="•"/>
            </a:pPr>
            <a:r>
              <a:rPr lang="pt-BR"/>
              <a:t>A proprieade </a:t>
            </a:r>
            <a:r>
              <a:rPr lang="pt-BR">
                <a:latin typeface="Consolas"/>
                <a:cs typeface="Consolas"/>
              </a:rPr>
              <a:t>flex-order</a:t>
            </a:r>
            <a:r>
              <a:rPr lang="pt-BR">
                <a:latin typeface="Calibri"/>
                <a:cs typeface="Calibri"/>
              </a:rPr>
              <a:t> </a:t>
            </a:r>
            <a:r>
              <a:rPr lang="pt-BR"/>
              <a:t>permite ajustar a ordem do conteúdo dentro de um flexbox</a:t>
            </a:r>
          </a:p>
          <a:p>
            <a:pPr marL="457200" indent="-457200">
              <a:buFont typeface="Arial"/>
              <a:buChar char="•"/>
            </a:pPr>
            <a:r>
              <a:rPr lang="pt-BR"/>
              <a:t>A propriedade agupa caixas filhas a fim de controlar a ordem que aparecem em um layout</a:t>
            </a:r>
          </a:p>
          <a:p>
            <a:pPr marL="457200" indent="-457200">
              <a:buFont typeface="Arial"/>
              <a:buChar char="•"/>
            </a:pPr>
            <a:r>
              <a:rPr lang="pt-BR"/>
              <a:t>O valor padrão é 0</a:t>
            </a:r>
          </a:p>
        </p:txBody>
      </p:sp>
      <p:grpSp>
        <p:nvGrpSpPr>
          <p:cNvPr id="14" name="Group 13" descr="Example of the flex-order property to change the order and arrangment of content."/>
          <p:cNvGrpSpPr/>
          <p:nvPr/>
        </p:nvGrpSpPr>
        <p:grpSpPr>
          <a:xfrm>
            <a:off x="6827837" y="1363662"/>
            <a:ext cx="5029200" cy="4419600"/>
            <a:chOff x="4786891" y="1200150"/>
            <a:chExt cx="3899909" cy="3394472"/>
          </a:xfrm>
        </p:grpSpPr>
        <p:sp>
          <p:nvSpPr>
            <p:cNvPr id="15" name="Rounded Rectangle 14"/>
            <p:cNvSpPr/>
            <p:nvPr/>
          </p:nvSpPr>
          <p:spPr>
            <a:xfrm>
              <a:off x="4786891" y="1200150"/>
              <a:ext cx="3860800" cy="1304200"/>
            </a:xfrm>
            <a:prstGeom prst="roundRect">
              <a:avLst/>
            </a:prstGeom>
            <a:solidFill>
              <a:srgbClr val="FF800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pt-BR">
                  <a:solidFill>
                    <a:srgbClr val="000000"/>
                  </a:solidFill>
                </a:rPr>
                <a:t>Parent</a:t>
              </a:r>
            </a:p>
          </p:txBody>
        </p:sp>
        <p:sp>
          <p:nvSpPr>
            <p:cNvPr id="16" name="Rounded Rectangle 15"/>
            <p:cNvSpPr/>
            <p:nvPr/>
          </p:nvSpPr>
          <p:spPr>
            <a:xfrm>
              <a:off x="4998301" y="1671261"/>
              <a:ext cx="1048271" cy="760518"/>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rgbClr val="000000"/>
                  </a:solidFill>
                </a:rPr>
                <a:t>Apple</a:t>
              </a:r>
            </a:p>
          </p:txBody>
        </p:sp>
        <p:sp>
          <p:nvSpPr>
            <p:cNvPr id="17" name="Rounded Rectangle 16"/>
            <p:cNvSpPr/>
            <p:nvPr/>
          </p:nvSpPr>
          <p:spPr>
            <a:xfrm>
              <a:off x="6174280" y="1671261"/>
              <a:ext cx="1048271" cy="760518"/>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rgbClr val="000000"/>
                  </a:solidFill>
                </a:rPr>
                <a:t>Orange</a:t>
              </a:r>
            </a:p>
          </p:txBody>
        </p:sp>
        <p:sp>
          <p:nvSpPr>
            <p:cNvPr id="18" name="Rounded Rectangle 17"/>
            <p:cNvSpPr/>
            <p:nvPr/>
          </p:nvSpPr>
          <p:spPr>
            <a:xfrm>
              <a:off x="7350259" y="1671261"/>
              <a:ext cx="1048271" cy="760518"/>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rgbClr val="000000"/>
                  </a:solidFill>
                </a:rPr>
                <a:t>Pear</a:t>
              </a:r>
            </a:p>
          </p:txBody>
        </p:sp>
        <p:sp>
          <p:nvSpPr>
            <p:cNvPr id="19" name="Down Arrow 18"/>
            <p:cNvSpPr/>
            <p:nvPr/>
          </p:nvSpPr>
          <p:spPr>
            <a:xfrm>
              <a:off x="6398381" y="2624667"/>
              <a:ext cx="641047" cy="604762"/>
            </a:xfrm>
            <a:prstGeom prst="downArrow">
              <a:avLst/>
            </a:prstGeom>
            <a:noFill/>
            <a:ln w="285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0" name="Rounded Rectangle 19"/>
            <p:cNvSpPr/>
            <p:nvPr/>
          </p:nvSpPr>
          <p:spPr>
            <a:xfrm>
              <a:off x="4826000" y="3290422"/>
              <a:ext cx="3860800" cy="1304200"/>
            </a:xfrm>
            <a:prstGeom prst="roundRect">
              <a:avLst/>
            </a:prstGeom>
            <a:solidFill>
              <a:srgbClr val="FF800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pt-BR">
                  <a:solidFill>
                    <a:srgbClr val="000000"/>
                  </a:solidFill>
                </a:rPr>
                <a:t>Parent</a:t>
              </a:r>
            </a:p>
          </p:txBody>
        </p:sp>
        <p:sp>
          <p:nvSpPr>
            <p:cNvPr id="21" name="Rounded Rectangle 20"/>
            <p:cNvSpPr/>
            <p:nvPr/>
          </p:nvSpPr>
          <p:spPr>
            <a:xfrm>
              <a:off x="5037410" y="3761533"/>
              <a:ext cx="1048271" cy="760518"/>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rgbClr val="000000"/>
                  </a:solidFill>
                </a:rPr>
                <a:t>Orange</a:t>
              </a:r>
            </a:p>
          </p:txBody>
        </p:sp>
        <p:sp>
          <p:nvSpPr>
            <p:cNvPr id="22" name="Rounded Rectangle 21"/>
            <p:cNvSpPr/>
            <p:nvPr/>
          </p:nvSpPr>
          <p:spPr>
            <a:xfrm>
              <a:off x="6213389" y="3761533"/>
              <a:ext cx="1048271" cy="760518"/>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rgbClr val="000000"/>
                  </a:solidFill>
                </a:rPr>
                <a:t>Apple</a:t>
              </a:r>
            </a:p>
          </p:txBody>
        </p:sp>
        <p:sp>
          <p:nvSpPr>
            <p:cNvPr id="23" name="Rounded Rectangle 22"/>
            <p:cNvSpPr/>
            <p:nvPr/>
          </p:nvSpPr>
          <p:spPr>
            <a:xfrm>
              <a:off x="7389368" y="3761533"/>
              <a:ext cx="1048271" cy="760518"/>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rgbClr val="000000"/>
                  </a:solidFill>
                </a:rPr>
                <a:t>Pear</a:t>
              </a:r>
            </a:p>
          </p:txBody>
        </p:sp>
      </p:grpSp>
    </p:spTree>
    <p:extLst>
      <p:ext uri="{BB962C8B-B14F-4D97-AF65-F5344CB8AC3E}">
        <p14:creationId xmlns:p14="http://schemas.microsoft.com/office/powerpoint/2010/main" val="3217247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097280"/>
            <a:ext cx="7315200" cy="1200329"/>
          </a:xfrm>
        </p:spPr>
        <p:txBody>
          <a:bodyPr/>
          <a:lstStyle/>
          <a:p>
            <a:r>
              <a:rPr lang="en-US" dirty="0"/>
              <a:t>Grid Layout</a:t>
            </a:r>
          </a:p>
        </p:txBody>
      </p:sp>
    </p:spTree>
    <p:extLst>
      <p:ext uri="{BB962C8B-B14F-4D97-AF65-F5344CB8AC3E}">
        <p14:creationId xmlns:p14="http://schemas.microsoft.com/office/powerpoint/2010/main" val="22259106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Grid Layout Model</a:t>
            </a:r>
          </a:p>
        </p:txBody>
      </p:sp>
      <p:sp>
        <p:nvSpPr>
          <p:cNvPr id="3" name="Text Placeholder 2"/>
          <p:cNvSpPr>
            <a:spLocks noGrp="1"/>
          </p:cNvSpPr>
          <p:nvPr>
            <p:ph type="body" sz="quarter" idx="10"/>
          </p:nvPr>
        </p:nvSpPr>
        <p:spPr>
          <a:xfrm>
            <a:off x="365760" y="1371600"/>
            <a:ext cx="5852477" cy="4370427"/>
          </a:xfrm>
        </p:spPr>
        <p:txBody>
          <a:bodyPr/>
          <a:lstStyle/>
          <a:p>
            <a:pPr marL="342900" indent="-342900">
              <a:buFont typeface="Arial"/>
              <a:buChar char="•"/>
            </a:pPr>
            <a:r>
              <a:rPr lang="pt-BR" sz="2400" dirty="0"/>
              <a:t>Quando o </a:t>
            </a:r>
            <a:r>
              <a:rPr lang="pt-BR" sz="2400" dirty="0" err="1"/>
              <a:t>Flexbox</a:t>
            </a:r>
            <a:r>
              <a:rPr lang="pt-BR" sz="2400" dirty="0"/>
              <a:t> Box Model não for apropriado, pode-se utilizar o Grid Layout Model</a:t>
            </a:r>
            <a:r>
              <a:rPr lang="pt-BR" sz="1600" dirty="0"/>
              <a:t> </a:t>
            </a:r>
          </a:p>
          <a:p>
            <a:pPr marL="342900" indent="-342900">
              <a:buFont typeface="Arial"/>
              <a:buChar char="•"/>
            </a:pPr>
            <a:r>
              <a:rPr lang="pt-BR" sz="2400" dirty="0"/>
              <a:t>O Grid Layout </a:t>
            </a:r>
            <a:r>
              <a:rPr lang="pt-BR" sz="2400" dirty="0" err="1"/>
              <a:t>Model</a:t>
            </a:r>
            <a:r>
              <a:rPr lang="pt-BR" sz="2400" dirty="0"/>
              <a:t> utiliza CSS para estruturar conteúdo utilizando linhas e colunas</a:t>
            </a:r>
          </a:p>
          <a:p>
            <a:pPr marL="342900" indent="-342900">
              <a:buFont typeface="Arial"/>
              <a:buChar char="•"/>
            </a:pPr>
            <a:r>
              <a:rPr lang="pt-BR" sz="2400" dirty="0"/>
              <a:t>Grids são extremamente flexíveis e uma alternativa fácil de organizar conteúdo sem recorrer a tabelas do HTML</a:t>
            </a:r>
          </a:p>
          <a:p>
            <a:pPr marL="342900" indent="-342900">
              <a:buFont typeface="Arial"/>
              <a:buChar char="•"/>
            </a:pPr>
            <a:r>
              <a:rPr lang="pt-BR" sz="2400" dirty="0"/>
              <a:t>Exemplos:</a:t>
            </a:r>
          </a:p>
          <a:p>
            <a:pPr marL="571500" lvl="1" indent="-342900">
              <a:buFont typeface="Arial"/>
              <a:buChar char="•"/>
            </a:pPr>
            <a:r>
              <a:rPr lang="pt-BR" sz="1600" dirty="0">
                <a:hlinkClick r:id="rId3"/>
              </a:rPr>
              <a:t>https://developer.mozilla.org/en-US/docs/Learn/CSS/CSS_layout/Grids</a:t>
            </a:r>
            <a:endParaRPr lang="pt-BR" sz="1600" dirty="0"/>
          </a:p>
        </p:txBody>
      </p:sp>
      <p:graphicFrame>
        <p:nvGraphicFramePr>
          <p:cNvPr id="15" name="Table 14" descr="Example of the grid layout model using CSS to structure content."/>
          <p:cNvGraphicFramePr>
            <a:graphicFrameLocks noGrp="1"/>
          </p:cNvGraphicFramePr>
          <p:nvPr/>
        </p:nvGraphicFramePr>
        <p:xfrm>
          <a:off x="6675437" y="1516062"/>
          <a:ext cx="5257798" cy="3657600"/>
        </p:xfrm>
        <a:graphic>
          <a:graphicData uri="http://schemas.openxmlformats.org/drawingml/2006/table">
            <a:tbl>
              <a:tblPr firstRow="1">
                <a:tableStyleId>{5C22544A-7EE6-4342-B048-85BDC9FD1C3A}</a:tableStyleId>
              </a:tblPr>
              <a:tblGrid>
                <a:gridCol w="751114">
                  <a:extLst>
                    <a:ext uri="{9D8B030D-6E8A-4147-A177-3AD203B41FA5}">
                      <a16:colId xmlns:a16="http://schemas.microsoft.com/office/drawing/2014/main" val="20000"/>
                    </a:ext>
                  </a:extLst>
                </a:gridCol>
                <a:gridCol w="751114">
                  <a:extLst>
                    <a:ext uri="{9D8B030D-6E8A-4147-A177-3AD203B41FA5}">
                      <a16:colId xmlns:a16="http://schemas.microsoft.com/office/drawing/2014/main" val="20001"/>
                    </a:ext>
                  </a:extLst>
                </a:gridCol>
                <a:gridCol w="751114">
                  <a:extLst>
                    <a:ext uri="{9D8B030D-6E8A-4147-A177-3AD203B41FA5}">
                      <a16:colId xmlns:a16="http://schemas.microsoft.com/office/drawing/2014/main" val="20002"/>
                    </a:ext>
                  </a:extLst>
                </a:gridCol>
                <a:gridCol w="751114">
                  <a:extLst>
                    <a:ext uri="{9D8B030D-6E8A-4147-A177-3AD203B41FA5}">
                      <a16:colId xmlns:a16="http://schemas.microsoft.com/office/drawing/2014/main" val="20003"/>
                    </a:ext>
                  </a:extLst>
                </a:gridCol>
                <a:gridCol w="751114">
                  <a:extLst>
                    <a:ext uri="{9D8B030D-6E8A-4147-A177-3AD203B41FA5}">
                      <a16:colId xmlns:a16="http://schemas.microsoft.com/office/drawing/2014/main" val="20004"/>
                    </a:ext>
                  </a:extLst>
                </a:gridCol>
                <a:gridCol w="751114">
                  <a:extLst>
                    <a:ext uri="{9D8B030D-6E8A-4147-A177-3AD203B41FA5}">
                      <a16:colId xmlns:a16="http://schemas.microsoft.com/office/drawing/2014/main" val="20005"/>
                    </a:ext>
                  </a:extLst>
                </a:gridCol>
                <a:gridCol w="751114">
                  <a:extLst>
                    <a:ext uri="{9D8B030D-6E8A-4147-A177-3AD203B41FA5}">
                      <a16:colId xmlns:a16="http://schemas.microsoft.com/office/drawing/2014/main" val="20006"/>
                    </a:ext>
                  </a:extLst>
                </a:gridCol>
              </a:tblGrid>
              <a:tr h="731520">
                <a:tc>
                  <a:txBody>
                    <a:bodyPr/>
                    <a:lstStyle/>
                    <a:p>
                      <a:endParaRPr lang="en-US" dirty="0"/>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extLst>
                  <a:ext uri="{0D108BD9-81ED-4DB2-BD59-A6C34878D82A}">
                    <a16:rowId xmlns:a16="http://schemas.microsoft.com/office/drawing/2014/main" val="10000"/>
                  </a:ext>
                </a:extLst>
              </a:tr>
              <a:tr h="731520">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extLst>
                  <a:ext uri="{0D108BD9-81ED-4DB2-BD59-A6C34878D82A}">
                    <a16:rowId xmlns:a16="http://schemas.microsoft.com/office/drawing/2014/main" val="10001"/>
                  </a:ext>
                </a:extLst>
              </a:tr>
              <a:tr h="731520">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dirty="0"/>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extLst>
                  <a:ext uri="{0D108BD9-81ED-4DB2-BD59-A6C34878D82A}">
                    <a16:rowId xmlns:a16="http://schemas.microsoft.com/office/drawing/2014/main" val="10002"/>
                  </a:ext>
                </a:extLst>
              </a:tr>
              <a:tr h="731520">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extLst>
                  <a:ext uri="{0D108BD9-81ED-4DB2-BD59-A6C34878D82A}">
                    <a16:rowId xmlns:a16="http://schemas.microsoft.com/office/drawing/2014/main" val="10003"/>
                  </a:ext>
                </a:extLst>
              </a:tr>
              <a:tr h="731520">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dirty="0"/>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dirty="0"/>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dirty="0"/>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16" name="Group 15" descr="&quot;&quot;"/>
          <p:cNvGrpSpPr/>
          <p:nvPr/>
        </p:nvGrpSpPr>
        <p:grpSpPr>
          <a:xfrm>
            <a:off x="6718485" y="1575216"/>
            <a:ext cx="5143958" cy="3496060"/>
            <a:chOff x="4681839" y="1259304"/>
            <a:chExt cx="3960363" cy="2606426"/>
          </a:xfrm>
        </p:grpSpPr>
        <p:sp>
          <p:nvSpPr>
            <p:cNvPr id="17" name="Rectangle 16"/>
            <p:cNvSpPr/>
            <p:nvPr/>
          </p:nvSpPr>
          <p:spPr>
            <a:xfrm>
              <a:off x="4681839" y="1259304"/>
              <a:ext cx="3960363" cy="430531"/>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chemeClr val="tx1"/>
                  </a:solidFill>
                  <a:latin typeface="Consolas"/>
                  <a:cs typeface="Consolas"/>
                </a:rPr>
                <a:t>&lt;header&gt;</a:t>
              </a:r>
            </a:p>
          </p:txBody>
        </p:sp>
        <p:sp>
          <p:nvSpPr>
            <p:cNvPr id="18" name="Rectangle 17"/>
            <p:cNvSpPr/>
            <p:nvPr/>
          </p:nvSpPr>
          <p:spPr>
            <a:xfrm>
              <a:off x="4681839" y="1799183"/>
              <a:ext cx="484111" cy="1526669"/>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pt-BR">
                  <a:solidFill>
                    <a:schemeClr val="tx1"/>
                  </a:solidFill>
                  <a:latin typeface="Consolas"/>
                  <a:cs typeface="Consolas"/>
                </a:rPr>
                <a:t>&lt;aside&gt;</a:t>
              </a:r>
            </a:p>
          </p:txBody>
        </p:sp>
        <p:sp>
          <p:nvSpPr>
            <p:cNvPr id="19" name="Rectangle 18"/>
            <p:cNvSpPr/>
            <p:nvPr/>
          </p:nvSpPr>
          <p:spPr>
            <a:xfrm>
              <a:off x="5286260" y="1811662"/>
              <a:ext cx="1612435" cy="430531"/>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chemeClr val="tx1"/>
                  </a:solidFill>
                  <a:latin typeface="Consolas"/>
                  <a:cs typeface="Consolas"/>
                </a:rPr>
                <a:t>&lt;section&gt;</a:t>
              </a:r>
            </a:p>
          </p:txBody>
        </p:sp>
        <p:sp>
          <p:nvSpPr>
            <p:cNvPr id="20" name="Rectangle 19"/>
            <p:cNvSpPr/>
            <p:nvPr/>
          </p:nvSpPr>
          <p:spPr>
            <a:xfrm>
              <a:off x="7019005" y="1811662"/>
              <a:ext cx="1612435" cy="430531"/>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chemeClr val="tx1"/>
                  </a:solidFill>
                  <a:latin typeface="Consolas"/>
                  <a:cs typeface="Consolas"/>
                </a:rPr>
                <a:t>&lt;section&gt;</a:t>
              </a:r>
            </a:p>
          </p:txBody>
        </p:sp>
        <p:sp>
          <p:nvSpPr>
            <p:cNvPr id="21" name="Rectangle 20"/>
            <p:cNvSpPr/>
            <p:nvPr/>
          </p:nvSpPr>
          <p:spPr>
            <a:xfrm>
              <a:off x="4681839" y="3435199"/>
              <a:ext cx="3960363" cy="430531"/>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chemeClr val="tx1"/>
                  </a:solidFill>
                  <a:latin typeface="Consolas"/>
                  <a:cs typeface="Consolas"/>
                </a:rPr>
                <a:t>&lt;footer&gt;</a:t>
              </a:r>
            </a:p>
          </p:txBody>
        </p:sp>
        <p:sp>
          <p:nvSpPr>
            <p:cNvPr id="22" name="Rectangle 21"/>
            <p:cNvSpPr/>
            <p:nvPr/>
          </p:nvSpPr>
          <p:spPr>
            <a:xfrm>
              <a:off x="5286260" y="2340778"/>
              <a:ext cx="3345180" cy="430531"/>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chemeClr val="tx1"/>
                  </a:solidFill>
                  <a:latin typeface="Consolas"/>
                  <a:cs typeface="Consolas"/>
                </a:rPr>
                <a:t>&lt;section&gt;</a:t>
              </a:r>
            </a:p>
          </p:txBody>
        </p:sp>
        <p:sp>
          <p:nvSpPr>
            <p:cNvPr id="23" name="Rectangle 22"/>
            <p:cNvSpPr/>
            <p:nvPr/>
          </p:nvSpPr>
          <p:spPr>
            <a:xfrm>
              <a:off x="5286260" y="2889705"/>
              <a:ext cx="1612435" cy="430531"/>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chemeClr val="tx1"/>
                  </a:solidFill>
                  <a:latin typeface="Consolas"/>
                  <a:cs typeface="Consolas"/>
                </a:rPr>
                <a:t>&lt;section&gt;</a:t>
              </a:r>
            </a:p>
          </p:txBody>
        </p:sp>
        <p:sp>
          <p:nvSpPr>
            <p:cNvPr id="24" name="Rectangle 23"/>
            <p:cNvSpPr/>
            <p:nvPr/>
          </p:nvSpPr>
          <p:spPr>
            <a:xfrm>
              <a:off x="7019005" y="2891419"/>
              <a:ext cx="1612435" cy="430531"/>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chemeClr val="tx1"/>
                  </a:solidFill>
                  <a:latin typeface="Consolas"/>
                  <a:cs typeface="Consolas"/>
                </a:rPr>
                <a:t>&lt;section&gt;</a:t>
              </a:r>
            </a:p>
          </p:txBody>
        </p:sp>
      </p:grpSp>
    </p:spTree>
    <p:extLst>
      <p:ext uri="{BB962C8B-B14F-4D97-AF65-F5344CB8AC3E}">
        <p14:creationId xmlns:p14="http://schemas.microsoft.com/office/powerpoint/2010/main" val="319717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ADA25F-CB2D-4441-8723-78DBF82079A2}"/>
              </a:ext>
            </a:extLst>
          </p:cNvPr>
          <p:cNvSpPr>
            <a:spLocks noGrp="1"/>
          </p:cNvSpPr>
          <p:nvPr>
            <p:ph type="title"/>
          </p:nvPr>
        </p:nvSpPr>
        <p:spPr/>
        <p:txBody>
          <a:bodyPr/>
          <a:lstStyle/>
          <a:p>
            <a:r>
              <a:rPr lang="pt-BR" dirty="0" err="1"/>
              <a:t>IDEs</a:t>
            </a:r>
            <a:r>
              <a:rPr lang="pt-BR" dirty="0"/>
              <a:t> Online</a:t>
            </a:r>
          </a:p>
        </p:txBody>
      </p:sp>
      <p:sp>
        <p:nvSpPr>
          <p:cNvPr id="3" name="Espaço Reservado para Texto 2">
            <a:extLst>
              <a:ext uri="{FF2B5EF4-FFF2-40B4-BE49-F238E27FC236}">
                <a16:creationId xmlns:a16="http://schemas.microsoft.com/office/drawing/2014/main" id="{B5732415-55A8-4967-9DE9-A50FEDF7D096}"/>
              </a:ext>
            </a:extLst>
          </p:cNvPr>
          <p:cNvSpPr>
            <a:spLocks noGrp="1"/>
          </p:cNvSpPr>
          <p:nvPr>
            <p:ph type="body" sz="quarter" idx="10"/>
          </p:nvPr>
        </p:nvSpPr>
        <p:spPr>
          <a:xfrm>
            <a:off x="365760" y="1371600"/>
            <a:ext cx="11704320" cy="2563779"/>
          </a:xfrm>
        </p:spPr>
        <p:txBody>
          <a:bodyPr/>
          <a:lstStyle/>
          <a:p>
            <a:pPr marL="457200" indent="-457200">
              <a:buFont typeface="Arial" panose="020B0604020202020204" pitchFamily="34" charset="0"/>
              <a:buChar char="•"/>
            </a:pPr>
            <a:r>
              <a:rPr lang="pt-BR" dirty="0" err="1"/>
              <a:t>Codesandbox</a:t>
            </a:r>
            <a:endParaRPr lang="pt-BR" dirty="0"/>
          </a:p>
          <a:p>
            <a:pPr marL="685800" lvl="1" indent="-457200">
              <a:buFont typeface="Arial" panose="020B0604020202020204" pitchFamily="34" charset="0"/>
              <a:buChar char="•"/>
            </a:pPr>
            <a:r>
              <a:rPr lang="pt-BR" dirty="0">
                <a:hlinkClick r:id="rId2"/>
              </a:rPr>
              <a:t>https://codesandbox.io/</a:t>
            </a:r>
            <a:endParaRPr lang="pt-BR" dirty="0"/>
          </a:p>
          <a:p>
            <a:pPr marL="457200" indent="-457200">
              <a:buFont typeface="Arial" panose="020B0604020202020204" pitchFamily="34" charset="0"/>
              <a:buChar char="•"/>
            </a:pPr>
            <a:r>
              <a:rPr lang="pt-BR" dirty="0" err="1"/>
              <a:t>Stackblitz</a:t>
            </a:r>
            <a:endParaRPr lang="pt-BR" dirty="0"/>
          </a:p>
          <a:p>
            <a:pPr marL="685800" lvl="1" indent="-457200">
              <a:buFont typeface="Arial" panose="020B0604020202020204" pitchFamily="34" charset="0"/>
              <a:buChar char="•"/>
            </a:pPr>
            <a:r>
              <a:rPr lang="pt-BR" dirty="0">
                <a:hlinkClick r:id="rId3"/>
              </a:rPr>
              <a:t>https://stackblitz.com/</a:t>
            </a:r>
            <a:endParaRPr lang="pt-BR" dirty="0"/>
          </a:p>
          <a:p>
            <a:pPr marL="457200" indent="-457200">
              <a:buFont typeface="Arial" panose="020B0604020202020204" pitchFamily="34" charset="0"/>
              <a:buChar char="•"/>
            </a:pPr>
            <a:r>
              <a:rPr lang="pt-BR" dirty="0" err="1"/>
              <a:t>Replit</a:t>
            </a:r>
            <a:endParaRPr lang="pt-BR" dirty="0"/>
          </a:p>
          <a:p>
            <a:pPr marL="685800" lvl="1" indent="-457200">
              <a:buFont typeface="Arial" panose="020B0604020202020204" pitchFamily="34" charset="0"/>
              <a:buChar char="•"/>
            </a:pPr>
            <a:r>
              <a:rPr lang="pt-BR" dirty="0">
                <a:hlinkClick r:id="rId4"/>
              </a:rPr>
              <a:t>https://replit.com/</a:t>
            </a:r>
            <a:r>
              <a:rPr lang="pt-BR" dirty="0"/>
              <a:t> </a:t>
            </a:r>
          </a:p>
        </p:txBody>
      </p:sp>
    </p:spTree>
    <p:extLst>
      <p:ext uri="{BB962C8B-B14F-4D97-AF65-F5344CB8AC3E}">
        <p14:creationId xmlns:p14="http://schemas.microsoft.com/office/powerpoint/2010/main" val="4271418362"/>
      </p:ext>
    </p:extLst>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Grid Items</a:t>
            </a:r>
          </a:p>
        </p:txBody>
      </p:sp>
      <p:sp>
        <p:nvSpPr>
          <p:cNvPr id="3" name="Text Placeholder 2"/>
          <p:cNvSpPr>
            <a:spLocks noGrp="1"/>
          </p:cNvSpPr>
          <p:nvPr>
            <p:ph type="body" sz="quarter" idx="10"/>
          </p:nvPr>
        </p:nvSpPr>
        <p:spPr>
          <a:xfrm>
            <a:off x="365760" y="1371600"/>
            <a:ext cx="5852477" cy="3662541"/>
          </a:xfrm>
        </p:spPr>
        <p:txBody>
          <a:bodyPr/>
          <a:lstStyle/>
          <a:p>
            <a:pPr marL="342900" indent="-342900">
              <a:buFont typeface="Arial"/>
              <a:buChar char="•"/>
            </a:pPr>
            <a:r>
              <a:rPr lang="pt-BR" sz="2400"/>
              <a:t>Grid layouts são bastante similares a tabelas, pois são compostos de linhas e colunas</a:t>
            </a:r>
          </a:p>
          <a:p>
            <a:pPr marL="342900" indent="-342900">
              <a:buFont typeface="Arial"/>
              <a:buChar char="•"/>
            </a:pPr>
            <a:r>
              <a:rPr lang="pt-BR" sz="2400"/>
              <a:t>O conteúdo dentro de grid layouts são também modulares, permitindo mover conteúdo de uma parte para outra</a:t>
            </a:r>
          </a:p>
          <a:p>
            <a:pPr marL="342900" indent="-342900">
              <a:buFont typeface="Arial"/>
              <a:buChar char="•"/>
            </a:pPr>
            <a:r>
              <a:rPr lang="pt-BR" sz="2400"/>
              <a:t>Elementos filhos em um grid são chamados de grid items,  e podem ser posicionados de acordo com grid tracks, grid lines, ou grid cells</a:t>
            </a:r>
          </a:p>
        </p:txBody>
      </p:sp>
      <p:graphicFrame>
        <p:nvGraphicFramePr>
          <p:cNvPr id="35" name="Table 34" descr="Example of grid layouts and grid items."/>
          <p:cNvGraphicFramePr>
            <a:graphicFrameLocks noGrp="1"/>
          </p:cNvGraphicFramePr>
          <p:nvPr/>
        </p:nvGraphicFramePr>
        <p:xfrm>
          <a:off x="6446837" y="1439862"/>
          <a:ext cx="5563817" cy="3844440"/>
        </p:xfrm>
        <a:graphic>
          <a:graphicData uri="http://schemas.openxmlformats.org/drawingml/2006/table">
            <a:tbl>
              <a:tblPr firstRow="1">
                <a:tableStyleId>{5C22544A-7EE6-4342-B048-85BDC9FD1C3A}</a:tableStyleId>
              </a:tblPr>
              <a:tblGrid>
                <a:gridCol w="794831">
                  <a:extLst>
                    <a:ext uri="{9D8B030D-6E8A-4147-A177-3AD203B41FA5}">
                      <a16:colId xmlns:a16="http://schemas.microsoft.com/office/drawing/2014/main" val="20000"/>
                    </a:ext>
                  </a:extLst>
                </a:gridCol>
                <a:gridCol w="794831">
                  <a:extLst>
                    <a:ext uri="{9D8B030D-6E8A-4147-A177-3AD203B41FA5}">
                      <a16:colId xmlns:a16="http://schemas.microsoft.com/office/drawing/2014/main" val="20001"/>
                    </a:ext>
                  </a:extLst>
                </a:gridCol>
                <a:gridCol w="794831">
                  <a:extLst>
                    <a:ext uri="{9D8B030D-6E8A-4147-A177-3AD203B41FA5}">
                      <a16:colId xmlns:a16="http://schemas.microsoft.com/office/drawing/2014/main" val="20002"/>
                    </a:ext>
                  </a:extLst>
                </a:gridCol>
                <a:gridCol w="794831">
                  <a:extLst>
                    <a:ext uri="{9D8B030D-6E8A-4147-A177-3AD203B41FA5}">
                      <a16:colId xmlns:a16="http://schemas.microsoft.com/office/drawing/2014/main" val="20003"/>
                    </a:ext>
                  </a:extLst>
                </a:gridCol>
                <a:gridCol w="794831">
                  <a:extLst>
                    <a:ext uri="{9D8B030D-6E8A-4147-A177-3AD203B41FA5}">
                      <a16:colId xmlns:a16="http://schemas.microsoft.com/office/drawing/2014/main" val="20004"/>
                    </a:ext>
                  </a:extLst>
                </a:gridCol>
                <a:gridCol w="794831">
                  <a:extLst>
                    <a:ext uri="{9D8B030D-6E8A-4147-A177-3AD203B41FA5}">
                      <a16:colId xmlns:a16="http://schemas.microsoft.com/office/drawing/2014/main" val="20005"/>
                    </a:ext>
                  </a:extLst>
                </a:gridCol>
                <a:gridCol w="794831">
                  <a:extLst>
                    <a:ext uri="{9D8B030D-6E8A-4147-A177-3AD203B41FA5}">
                      <a16:colId xmlns:a16="http://schemas.microsoft.com/office/drawing/2014/main" val="20006"/>
                    </a:ext>
                  </a:extLst>
                </a:gridCol>
              </a:tblGrid>
              <a:tr h="768888">
                <a:tc>
                  <a:txBody>
                    <a:bodyPr/>
                    <a:lstStyle/>
                    <a:p>
                      <a:endParaRPr lang="en-US" dirty="0"/>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dirty="0"/>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extLst>
                  <a:ext uri="{0D108BD9-81ED-4DB2-BD59-A6C34878D82A}">
                    <a16:rowId xmlns:a16="http://schemas.microsoft.com/office/drawing/2014/main" val="10000"/>
                  </a:ext>
                </a:extLst>
              </a:tr>
              <a:tr h="768888">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extLst>
                  <a:ext uri="{0D108BD9-81ED-4DB2-BD59-A6C34878D82A}">
                    <a16:rowId xmlns:a16="http://schemas.microsoft.com/office/drawing/2014/main" val="10001"/>
                  </a:ext>
                </a:extLst>
              </a:tr>
              <a:tr h="768888">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dirty="0"/>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extLst>
                  <a:ext uri="{0D108BD9-81ED-4DB2-BD59-A6C34878D82A}">
                    <a16:rowId xmlns:a16="http://schemas.microsoft.com/office/drawing/2014/main" val="10002"/>
                  </a:ext>
                </a:extLst>
              </a:tr>
              <a:tr h="768888">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extLst>
                  <a:ext uri="{0D108BD9-81ED-4DB2-BD59-A6C34878D82A}">
                    <a16:rowId xmlns:a16="http://schemas.microsoft.com/office/drawing/2014/main" val="10003"/>
                  </a:ext>
                </a:extLst>
              </a:tr>
              <a:tr h="768888">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dirty="0"/>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dirty="0"/>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dirty="0"/>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tc>
                  <a:txBody>
                    <a:bodyPr/>
                    <a:lstStyle/>
                    <a:p>
                      <a:endParaRPr lang="en-US" dirty="0"/>
                    </a:p>
                  </a:txBody>
                  <a:tcPr>
                    <a:lnL w="12700" cap="flat" cmpd="sng" algn="ctr">
                      <a:solidFill>
                        <a:scrgbClr r="0" g="0" b="0"/>
                      </a:solidFill>
                      <a:prstDash val="sysDot"/>
                      <a:round/>
                      <a:headEnd type="none" w="med" len="med"/>
                      <a:tailEnd type="none" w="med" len="med"/>
                    </a:lnL>
                    <a:lnR w="12700" cap="flat" cmpd="sng" algn="ctr">
                      <a:solidFill>
                        <a:scrgbClr r="0" g="0" b="0"/>
                      </a:solidFill>
                      <a:prstDash val="sysDot"/>
                      <a:round/>
                      <a:headEnd type="none" w="med" len="med"/>
                      <a:tailEnd type="none" w="med" len="med"/>
                    </a:lnR>
                    <a:lnT w="12700" cap="flat" cmpd="sng" algn="ctr">
                      <a:solidFill>
                        <a:scrgbClr r="0" g="0" b="0"/>
                      </a:solidFill>
                      <a:prstDash val="sysDot"/>
                      <a:round/>
                      <a:headEnd type="none" w="med" len="med"/>
                      <a:tailEnd type="none" w="med" len="med"/>
                    </a:lnT>
                    <a:lnB w="12700" cap="flat" cmpd="sng" algn="ctr">
                      <a:solidFill>
                        <a:scrgbClr r="0" g="0" b="0"/>
                      </a:solidFill>
                      <a:prstDash val="sysDot"/>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36" name="Group 35" descr="&quot;&quot;"/>
          <p:cNvGrpSpPr/>
          <p:nvPr/>
        </p:nvGrpSpPr>
        <p:grpSpPr>
          <a:xfrm>
            <a:off x="6523037" y="1516062"/>
            <a:ext cx="5443352" cy="3674646"/>
            <a:chOff x="4681839" y="1259304"/>
            <a:chExt cx="3960363" cy="2606426"/>
          </a:xfrm>
        </p:grpSpPr>
        <p:sp>
          <p:nvSpPr>
            <p:cNvPr id="37" name="Rectangle 36"/>
            <p:cNvSpPr/>
            <p:nvPr/>
          </p:nvSpPr>
          <p:spPr>
            <a:xfrm>
              <a:off x="4681839" y="1259304"/>
              <a:ext cx="3960363" cy="430531"/>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chemeClr val="tx1"/>
                  </a:solidFill>
                  <a:latin typeface="Calibri"/>
                  <a:cs typeface="Calibri"/>
                </a:rPr>
                <a:t>masthead</a:t>
              </a:r>
            </a:p>
          </p:txBody>
        </p:sp>
        <p:sp>
          <p:nvSpPr>
            <p:cNvPr id="38" name="Rectangle 37"/>
            <p:cNvSpPr/>
            <p:nvPr/>
          </p:nvSpPr>
          <p:spPr>
            <a:xfrm>
              <a:off x="4681839" y="1799183"/>
              <a:ext cx="484111" cy="1526669"/>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pt-BR">
                  <a:solidFill>
                    <a:schemeClr val="tx1"/>
                  </a:solidFill>
                  <a:latin typeface="Calibri"/>
                  <a:cs typeface="Calibri"/>
                </a:rPr>
                <a:t>nav</a:t>
              </a:r>
            </a:p>
          </p:txBody>
        </p:sp>
        <p:sp>
          <p:nvSpPr>
            <p:cNvPr id="39" name="Rectangle 38"/>
            <p:cNvSpPr/>
            <p:nvPr/>
          </p:nvSpPr>
          <p:spPr>
            <a:xfrm>
              <a:off x="5286261" y="1811662"/>
              <a:ext cx="1031266" cy="151028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chemeClr val="tx1"/>
                  </a:solidFill>
                  <a:latin typeface="Calibri"/>
                  <a:cs typeface="Calibri"/>
                </a:rPr>
                <a:t>column 1</a:t>
              </a:r>
            </a:p>
          </p:txBody>
        </p:sp>
        <p:sp>
          <p:nvSpPr>
            <p:cNvPr id="40" name="Rectangle 39"/>
            <p:cNvSpPr/>
            <p:nvPr/>
          </p:nvSpPr>
          <p:spPr>
            <a:xfrm>
              <a:off x="6427074" y="1811662"/>
              <a:ext cx="1063554" cy="151028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chemeClr val="tx1"/>
                  </a:solidFill>
                  <a:latin typeface="Calibri"/>
                  <a:cs typeface="Calibri"/>
                </a:rPr>
                <a:t>column </a:t>
              </a:r>
            </a:p>
            <a:p>
              <a:pPr algn="ctr"/>
              <a:r>
                <a:rPr lang="pt-BR">
                  <a:solidFill>
                    <a:schemeClr val="tx1"/>
                  </a:solidFill>
                  <a:latin typeface="Calibri"/>
                  <a:cs typeface="Calibri"/>
                </a:rPr>
                <a:t>2</a:t>
              </a:r>
            </a:p>
          </p:txBody>
        </p:sp>
        <p:sp>
          <p:nvSpPr>
            <p:cNvPr id="41" name="Rectangle 40"/>
            <p:cNvSpPr/>
            <p:nvPr/>
          </p:nvSpPr>
          <p:spPr>
            <a:xfrm>
              <a:off x="4681839" y="3435199"/>
              <a:ext cx="3960363" cy="430531"/>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chemeClr val="tx1"/>
                  </a:solidFill>
                  <a:latin typeface="Calibri"/>
                  <a:cs typeface="Calibri"/>
                </a:rPr>
                <a:t>footer</a:t>
              </a:r>
            </a:p>
          </p:txBody>
        </p:sp>
        <p:sp>
          <p:nvSpPr>
            <p:cNvPr id="42" name="Rectangle 41"/>
            <p:cNvSpPr/>
            <p:nvPr/>
          </p:nvSpPr>
          <p:spPr>
            <a:xfrm>
              <a:off x="7587489" y="1811663"/>
              <a:ext cx="1043951" cy="151028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chemeClr val="tx1"/>
                  </a:solidFill>
                  <a:latin typeface="Calibri"/>
                  <a:cs typeface="Calibri"/>
                </a:rPr>
                <a:t>column </a:t>
              </a:r>
            </a:p>
            <a:p>
              <a:pPr algn="ctr"/>
              <a:r>
                <a:rPr lang="pt-BR">
                  <a:solidFill>
                    <a:schemeClr val="tx1"/>
                  </a:solidFill>
                  <a:latin typeface="Calibri"/>
                  <a:cs typeface="Calibri"/>
                </a:rPr>
                <a:t>3</a:t>
              </a:r>
            </a:p>
          </p:txBody>
        </p:sp>
      </p:grpSp>
    </p:spTree>
    <p:extLst>
      <p:ext uri="{BB962C8B-B14F-4D97-AF65-F5344CB8AC3E}">
        <p14:creationId xmlns:p14="http://schemas.microsoft.com/office/powerpoint/2010/main" val="1906691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solidFill>
                  <a:srgbClr val="107C10"/>
                </a:solidFill>
              </a:rPr>
              <a:t>Definindo o Grid Layout</a:t>
            </a:r>
          </a:p>
        </p:txBody>
      </p:sp>
      <p:sp>
        <p:nvSpPr>
          <p:cNvPr id="3" name="Text Placeholder 2"/>
          <p:cNvSpPr>
            <a:spLocks noGrp="1"/>
          </p:cNvSpPr>
          <p:nvPr>
            <p:ph type="body" sz="quarter" idx="10"/>
          </p:nvPr>
        </p:nvSpPr>
        <p:spPr>
          <a:xfrm>
            <a:off x="365760" y="1371600"/>
            <a:ext cx="11704320" cy="969433"/>
          </a:xfrm>
        </p:spPr>
        <p:txBody>
          <a:bodyPr/>
          <a:lstStyle/>
          <a:p>
            <a:pPr marL="457200" indent="-457200">
              <a:buFont typeface="Arial"/>
              <a:buChar char="•"/>
            </a:pPr>
            <a:r>
              <a:rPr lang="pt-BR" dirty="0"/>
              <a:t>Defina um layout através da propriedade </a:t>
            </a:r>
            <a:r>
              <a:rPr lang="pt-BR" dirty="0">
                <a:latin typeface="Consolas" pitchFamily="49" charset="0"/>
                <a:cs typeface="Consolas" pitchFamily="49" charset="0"/>
              </a:rPr>
              <a:t>display</a:t>
            </a:r>
            <a:r>
              <a:rPr lang="pt-BR" dirty="0"/>
              <a:t>, junto com os valores </a:t>
            </a:r>
            <a:r>
              <a:rPr lang="pt-BR" dirty="0">
                <a:latin typeface="Courier"/>
                <a:cs typeface="Courier"/>
              </a:rPr>
              <a:t>grid</a:t>
            </a:r>
            <a:r>
              <a:rPr lang="pt-BR" dirty="0"/>
              <a:t> ou </a:t>
            </a:r>
            <a:r>
              <a:rPr lang="pt-BR" dirty="0" err="1">
                <a:latin typeface="Courier"/>
                <a:cs typeface="Courier"/>
              </a:rPr>
              <a:t>inline</a:t>
            </a:r>
            <a:r>
              <a:rPr lang="pt-BR" dirty="0">
                <a:latin typeface="Courier"/>
                <a:cs typeface="Courier"/>
              </a:rPr>
              <a:t>-grid</a:t>
            </a:r>
            <a:endParaRPr lang="pt-BR" dirty="0"/>
          </a:p>
        </p:txBody>
      </p:sp>
      <p:graphicFrame>
        <p:nvGraphicFramePr>
          <p:cNvPr id="4" name="Table 3" descr="Table of grid layout using the display property with the grid or inline-grid values."/>
          <p:cNvGraphicFramePr>
            <a:graphicFrameLocks noGrp="1"/>
          </p:cNvGraphicFramePr>
          <p:nvPr/>
        </p:nvGraphicFramePr>
        <p:xfrm>
          <a:off x="1417637" y="3497262"/>
          <a:ext cx="9632297" cy="2560320"/>
        </p:xfrm>
        <a:graphic>
          <a:graphicData uri="http://schemas.openxmlformats.org/drawingml/2006/table">
            <a:tbl>
              <a:tblPr firstRow="1" bandRow="1">
                <a:tableStyleId>{073A0DAA-6AF3-43AB-8588-CEC1D06C72B9}</a:tableStyleId>
              </a:tblPr>
              <a:tblGrid>
                <a:gridCol w="3733800">
                  <a:extLst>
                    <a:ext uri="{9D8B030D-6E8A-4147-A177-3AD203B41FA5}">
                      <a16:colId xmlns:a16="http://schemas.microsoft.com/office/drawing/2014/main" val="20000"/>
                    </a:ext>
                  </a:extLst>
                </a:gridCol>
                <a:gridCol w="5898497">
                  <a:extLst>
                    <a:ext uri="{9D8B030D-6E8A-4147-A177-3AD203B41FA5}">
                      <a16:colId xmlns:a16="http://schemas.microsoft.com/office/drawing/2014/main" val="20001"/>
                    </a:ext>
                  </a:extLst>
                </a:gridCol>
              </a:tblGrid>
              <a:tr h="370840">
                <a:tc>
                  <a:txBody>
                    <a:bodyPr/>
                    <a:lstStyle/>
                    <a:p>
                      <a:r>
                        <a:rPr lang="pt-BR" sz="2400" noProof="0"/>
                        <a:t>CONCEITO</a:t>
                      </a:r>
                      <a:r>
                        <a:rPr lang="pt-BR" sz="2400" baseline="0" noProof="0"/>
                        <a:t> DE LAYOUT</a:t>
                      </a:r>
                      <a:endParaRPr lang="pt-BR" sz="2400" noProof="0"/>
                    </a:p>
                  </a:txBody>
                  <a:tcPr>
                    <a:solidFill>
                      <a:schemeClr val="tx2"/>
                    </a:solidFill>
                  </a:tcPr>
                </a:tc>
                <a:tc>
                  <a:txBody>
                    <a:bodyPr/>
                    <a:lstStyle/>
                    <a:p>
                      <a:r>
                        <a:rPr lang="pt-BR" sz="2400" noProof="0"/>
                        <a:t>DESCRIÇÃO</a:t>
                      </a:r>
                    </a:p>
                  </a:txBody>
                  <a:tcPr>
                    <a:solidFill>
                      <a:schemeClr val="tx2"/>
                    </a:solidFill>
                  </a:tcPr>
                </a:tc>
                <a:extLst>
                  <a:ext uri="{0D108BD9-81ED-4DB2-BD59-A6C34878D82A}">
                    <a16:rowId xmlns:a16="http://schemas.microsoft.com/office/drawing/2014/main" val="10000"/>
                  </a:ext>
                </a:extLst>
              </a:tr>
              <a:tr h="370840">
                <a:tc>
                  <a:txBody>
                    <a:bodyPr/>
                    <a:lstStyle/>
                    <a:p>
                      <a:r>
                        <a:rPr lang="pt-BR" sz="2400" noProof="0"/>
                        <a:t>Grid</a:t>
                      </a:r>
                      <a:r>
                        <a:rPr lang="pt-BR" sz="2400" baseline="0" noProof="0"/>
                        <a:t> tracks</a:t>
                      </a:r>
                      <a:endParaRPr lang="pt-BR" sz="2400" noProof="0"/>
                    </a:p>
                  </a:txBody>
                  <a:tcPr/>
                </a:tc>
                <a:tc>
                  <a:txBody>
                    <a:bodyPr/>
                    <a:lstStyle/>
                    <a:p>
                      <a:r>
                        <a:rPr lang="pt-BR" sz="2400" noProof="0"/>
                        <a:t>As colunas</a:t>
                      </a:r>
                      <a:r>
                        <a:rPr lang="pt-BR" sz="2400" baseline="0" noProof="0"/>
                        <a:t> e linhas de um grid</a:t>
                      </a:r>
                      <a:endParaRPr lang="pt-BR" sz="2400" noProof="0"/>
                    </a:p>
                  </a:txBody>
                  <a:tcPr/>
                </a:tc>
                <a:extLst>
                  <a:ext uri="{0D108BD9-81ED-4DB2-BD59-A6C34878D82A}">
                    <a16:rowId xmlns:a16="http://schemas.microsoft.com/office/drawing/2014/main" val="10001"/>
                  </a:ext>
                </a:extLst>
              </a:tr>
              <a:tr h="370840">
                <a:tc>
                  <a:txBody>
                    <a:bodyPr/>
                    <a:lstStyle/>
                    <a:p>
                      <a:r>
                        <a:rPr lang="pt-BR" sz="2400" noProof="0"/>
                        <a:t>Grid lines</a:t>
                      </a:r>
                    </a:p>
                  </a:txBody>
                  <a:tcPr/>
                </a:tc>
                <a:tc>
                  <a:txBody>
                    <a:bodyPr/>
                    <a:lstStyle/>
                    <a:p>
                      <a:r>
                        <a:rPr lang="pt-BR" sz="2400" noProof="0"/>
                        <a:t>As linhas horizontais ou verticais que separam colunas e linhas</a:t>
                      </a:r>
                    </a:p>
                  </a:txBody>
                  <a:tcPr/>
                </a:tc>
                <a:extLst>
                  <a:ext uri="{0D108BD9-81ED-4DB2-BD59-A6C34878D82A}">
                    <a16:rowId xmlns:a16="http://schemas.microsoft.com/office/drawing/2014/main" val="10002"/>
                  </a:ext>
                </a:extLst>
              </a:tr>
              <a:tr h="370840">
                <a:tc>
                  <a:txBody>
                    <a:bodyPr/>
                    <a:lstStyle/>
                    <a:p>
                      <a:r>
                        <a:rPr lang="pt-BR" sz="2400" noProof="0"/>
                        <a:t>Grid cells</a:t>
                      </a:r>
                    </a:p>
                  </a:txBody>
                  <a:tcPr/>
                </a:tc>
                <a:tc>
                  <a:txBody>
                    <a:bodyPr/>
                    <a:lstStyle/>
                    <a:p>
                      <a:r>
                        <a:rPr lang="pt-BR" sz="2400" noProof="0" dirty="0"/>
                        <a:t>O espaço lógico onde o conteúdo é posicionado</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516798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097280"/>
            <a:ext cx="7315200" cy="1200329"/>
          </a:xfrm>
        </p:spPr>
        <p:txBody>
          <a:bodyPr/>
          <a:lstStyle/>
          <a:p>
            <a:r>
              <a:rPr lang="en-US" dirty="0"/>
              <a:t>Código </a:t>
            </a:r>
            <a:r>
              <a:rPr lang="en-US" dirty="0" err="1"/>
              <a:t>Legado</a:t>
            </a:r>
            <a:endParaRPr lang="en-US" dirty="0"/>
          </a:p>
        </p:txBody>
      </p:sp>
    </p:spTree>
    <p:extLst>
      <p:ext uri="{BB962C8B-B14F-4D97-AF65-F5344CB8AC3E}">
        <p14:creationId xmlns:p14="http://schemas.microsoft.com/office/powerpoint/2010/main" val="12140634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517C9F-8084-48C0-B6FD-884C560CBD31}"/>
              </a:ext>
            </a:extLst>
          </p:cNvPr>
          <p:cNvSpPr>
            <a:spLocks noGrp="1"/>
          </p:cNvSpPr>
          <p:nvPr>
            <p:ph type="title"/>
          </p:nvPr>
        </p:nvSpPr>
        <p:spPr/>
        <p:txBody>
          <a:bodyPr/>
          <a:lstStyle/>
          <a:p>
            <a:r>
              <a:rPr lang="pt-BR" dirty="0"/>
              <a:t>Código Legado</a:t>
            </a:r>
          </a:p>
        </p:txBody>
      </p:sp>
      <p:sp>
        <p:nvSpPr>
          <p:cNvPr id="3" name="Espaço Reservado para Texto 2">
            <a:extLst>
              <a:ext uri="{FF2B5EF4-FFF2-40B4-BE49-F238E27FC236}">
                <a16:creationId xmlns:a16="http://schemas.microsoft.com/office/drawing/2014/main" id="{B2165FAE-89E2-4CBC-BFF4-798A62BF385B}"/>
              </a:ext>
            </a:extLst>
          </p:cNvPr>
          <p:cNvSpPr>
            <a:spLocks noGrp="1"/>
          </p:cNvSpPr>
          <p:nvPr>
            <p:ph type="body" sz="quarter" idx="10"/>
          </p:nvPr>
        </p:nvSpPr>
        <p:spPr>
          <a:xfrm>
            <a:off x="365760" y="1371600"/>
            <a:ext cx="11704320" cy="3693319"/>
          </a:xfrm>
        </p:spPr>
        <p:txBody>
          <a:bodyPr/>
          <a:lstStyle/>
          <a:p>
            <a:pPr marL="457200" indent="-457200">
              <a:buFont typeface="Arial" panose="020B0604020202020204" pitchFamily="34" charset="0"/>
              <a:buChar char="•"/>
            </a:pPr>
            <a:r>
              <a:rPr lang="pt-BR" dirty="0"/>
              <a:t>Cuidado com exemplos e folhas de estilo que NÃO utilizam os métodos mais atuais de posicionamento de elementos em uma página</a:t>
            </a:r>
          </a:p>
          <a:p>
            <a:pPr marL="457200" indent="-457200">
              <a:buFont typeface="Arial" panose="020B0604020202020204" pitchFamily="34" charset="0"/>
              <a:buChar char="•"/>
            </a:pPr>
            <a:r>
              <a:rPr lang="pt-BR" dirty="0"/>
              <a:t>Evitar ao máximo usar “métodos legados”</a:t>
            </a:r>
          </a:p>
          <a:p>
            <a:pPr marL="685800" lvl="1" indent="-457200">
              <a:buFont typeface="Arial" panose="020B0604020202020204" pitchFamily="34" charset="0"/>
              <a:buChar char="•"/>
            </a:pPr>
            <a:r>
              <a:rPr lang="pt-BR" dirty="0"/>
              <a:t>Somente utilizar se os navegadores alvo não suportarem os novos padrões CSS</a:t>
            </a:r>
          </a:p>
          <a:p>
            <a:pPr marL="457200" indent="-457200">
              <a:buFont typeface="Arial" panose="020B0604020202020204" pitchFamily="34" charset="0"/>
              <a:buChar char="•"/>
            </a:pPr>
            <a:r>
              <a:rPr lang="pt-BR" dirty="0"/>
              <a:t>Exemplo:</a:t>
            </a:r>
          </a:p>
          <a:p>
            <a:pPr marL="685800" lvl="1" indent="-457200">
              <a:buFont typeface="Arial" panose="020B0604020202020204" pitchFamily="34" charset="0"/>
              <a:buChar char="•"/>
            </a:pPr>
            <a:r>
              <a:rPr lang="pt-BR" dirty="0">
                <a:hlinkClick r:id="rId2"/>
              </a:rPr>
              <a:t>https://github.com/mdn/learning-area/blob/master/css/styling-boxes/box-model-recap/css-tables-example.html</a:t>
            </a:r>
            <a:r>
              <a:rPr lang="pt-BR" dirty="0"/>
              <a:t> </a:t>
            </a:r>
          </a:p>
          <a:p>
            <a:pPr marL="457200" indent="-457200">
              <a:buFont typeface="Arial" panose="020B0604020202020204" pitchFamily="34" charset="0"/>
              <a:buChar char="•"/>
            </a:pPr>
            <a:r>
              <a:rPr lang="pt-BR" dirty="0"/>
              <a:t>Saiba mais:</a:t>
            </a:r>
          </a:p>
          <a:p>
            <a:pPr marL="685800" lvl="1" indent="-457200">
              <a:buFont typeface="Arial" panose="020B0604020202020204" pitchFamily="34" charset="0"/>
              <a:buChar char="•"/>
            </a:pPr>
            <a:r>
              <a:rPr lang="pt-BR" dirty="0">
                <a:hlinkClick r:id="rId3"/>
              </a:rPr>
              <a:t>https://developer.mozilla.org/en-US/docs/Learn/CSS/CSS_layout/Legacy_Layout_Methods</a:t>
            </a:r>
            <a:endParaRPr lang="pt-BR" dirty="0"/>
          </a:p>
        </p:txBody>
      </p:sp>
    </p:spTree>
    <p:extLst>
      <p:ext uri="{BB962C8B-B14F-4D97-AF65-F5344CB8AC3E}">
        <p14:creationId xmlns:p14="http://schemas.microsoft.com/office/powerpoint/2010/main" val="2251219224"/>
      </p:ext>
    </p:extLst>
  </p:cSld>
  <p:clrMapOvr>
    <a:masterClrMapping/>
  </p:clrMapOvr>
  <p:transition>
    <p:fad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5760" y="731520"/>
            <a:ext cx="7772400" cy="923330"/>
          </a:xfrm>
        </p:spPr>
        <p:txBody>
          <a:bodyPr/>
          <a:lstStyle/>
          <a:p>
            <a:r>
              <a:rPr lang="pt-BR" sz="4800" dirty="0"/>
              <a:t>Laboratório</a:t>
            </a:r>
          </a:p>
        </p:txBody>
      </p:sp>
      <p:sp>
        <p:nvSpPr>
          <p:cNvPr id="3" name="CaixaDeTexto 2"/>
          <p:cNvSpPr txBox="1"/>
          <p:nvPr/>
        </p:nvSpPr>
        <p:spPr>
          <a:xfrm>
            <a:off x="503237" y="1897062"/>
            <a:ext cx="6477000" cy="1957459"/>
          </a:xfrm>
          <a:prstGeom prst="rect">
            <a:avLst/>
          </a:prstGeom>
          <a:noFill/>
        </p:spPr>
        <p:txBody>
          <a:bodyPr wrap="square" lIns="182880" tIns="146304" rIns="182880" bIns="146304" rtlCol="0">
            <a:spAutoFit/>
          </a:bodyPr>
          <a:lstStyle/>
          <a:p>
            <a:pPr>
              <a:lnSpc>
                <a:spcPct val="90000"/>
              </a:lnSpc>
              <a:spcAft>
                <a:spcPts val="600"/>
              </a:spcAft>
            </a:pPr>
            <a:r>
              <a:rPr lang="pt-BR" sz="2400" dirty="0">
                <a:gradFill>
                  <a:gsLst>
                    <a:gs pos="2917">
                      <a:schemeClr val="tx1"/>
                    </a:gs>
                    <a:gs pos="30000">
                      <a:schemeClr val="tx1"/>
                    </a:gs>
                  </a:gsLst>
                  <a:lin ang="5400000" scaled="0"/>
                </a:gradFill>
              </a:rPr>
              <a:t>Pesquise na Web por repositórios que fornecem páginas CSS com licença gratuita. Escolha uma e analise sua estrutura. Procure entender exatamente o quê cada propriedade faz.</a:t>
            </a:r>
          </a:p>
        </p:txBody>
      </p:sp>
    </p:spTree>
    <p:extLst>
      <p:ext uri="{BB962C8B-B14F-4D97-AF65-F5344CB8AC3E}">
        <p14:creationId xmlns:p14="http://schemas.microsoft.com/office/powerpoint/2010/main" val="3384322211"/>
      </p:ext>
    </p:extLst>
  </p:cSld>
  <p:clrMapOvr>
    <a:masterClrMapping/>
  </p:clrMapOvr>
  <p:transition>
    <p:fad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5760" y="731520"/>
            <a:ext cx="7772400" cy="923330"/>
          </a:xfrm>
        </p:spPr>
        <p:txBody>
          <a:bodyPr/>
          <a:lstStyle/>
          <a:p>
            <a:r>
              <a:rPr lang="pt-BR" sz="4800" dirty="0"/>
              <a:t>Laboratório</a:t>
            </a:r>
          </a:p>
        </p:txBody>
      </p:sp>
      <p:sp>
        <p:nvSpPr>
          <p:cNvPr id="3" name="CaixaDeTexto 2"/>
          <p:cNvSpPr txBox="1"/>
          <p:nvPr/>
        </p:nvSpPr>
        <p:spPr>
          <a:xfrm>
            <a:off x="503237" y="1897062"/>
            <a:ext cx="6477000" cy="1957459"/>
          </a:xfrm>
          <a:prstGeom prst="rect">
            <a:avLst/>
          </a:prstGeom>
          <a:noFill/>
        </p:spPr>
        <p:txBody>
          <a:bodyPr wrap="square" lIns="182880" tIns="146304" rIns="182880" bIns="146304" rtlCol="0">
            <a:spAutoFit/>
          </a:bodyPr>
          <a:lstStyle/>
          <a:p>
            <a:pPr>
              <a:lnSpc>
                <a:spcPct val="90000"/>
              </a:lnSpc>
              <a:spcAft>
                <a:spcPts val="600"/>
              </a:spcAft>
            </a:pPr>
            <a:r>
              <a:rPr lang="pt-BR" sz="2400" dirty="0">
                <a:gradFill>
                  <a:gsLst>
                    <a:gs pos="2917">
                      <a:schemeClr val="tx1"/>
                    </a:gs>
                    <a:gs pos="30000">
                      <a:schemeClr val="tx1"/>
                    </a:gs>
                  </a:gsLst>
                  <a:lin ang="5400000" scaled="0"/>
                </a:gradFill>
              </a:rPr>
              <a:t>Pense na estrutura e informações de um currículo. Crie um documento HTML com as informações essenciais do seu currículo. Depois, crie uma página de estilos CSS e aplique ao documento HTML.</a:t>
            </a:r>
          </a:p>
        </p:txBody>
      </p:sp>
    </p:spTree>
  </p:cSld>
  <p:clrMapOvr>
    <a:masterClrMapping/>
  </p:clrMapOvr>
  <p:transition>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097280"/>
            <a:ext cx="7315200" cy="2179058"/>
          </a:xfrm>
        </p:spPr>
        <p:txBody>
          <a:bodyPr/>
          <a:lstStyle/>
          <a:p>
            <a:r>
              <a:rPr lang="en-US" dirty="0" err="1"/>
              <a:t>Processadores</a:t>
            </a:r>
            <a:r>
              <a:rPr lang="en-US" dirty="0"/>
              <a:t> de CSS</a:t>
            </a:r>
          </a:p>
        </p:txBody>
      </p:sp>
    </p:spTree>
    <p:extLst>
      <p:ext uri="{BB962C8B-B14F-4D97-AF65-F5344CB8AC3E}">
        <p14:creationId xmlns:p14="http://schemas.microsoft.com/office/powerpoint/2010/main" val="25886286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517C9F-8084-48C0-B6FD-884C560CBD31}"/>
              </a:ext>
            </a:extLst>
          </p:cNvPr>
          <p:cNvSpPr>
            <a:spLocks noGrp="1"/>
          </p:cNvSpPr>
          <p:nvPr>
            <p:ph type="title"/>
          </p:nvPr>
        </p:nvSpPr>
        <p:spPr/>
        <p:txBody>
          <a:bodyPr/>
          <a:lstStyle/>
          <a:p>
            <a:r>
              <a:rPr lang="pt-BR" dirty="0"/>
              <a:t>Extensões ao CSS</a:t>
            </a:r>
          </a:p>
        </p:txBody>
      </p:sp>
      <p:sp>
        <p:nvSpPr>
          <p:cNvPr id="3" name="Espaço Reservado para Texto 2">
            <a:extLst>
              <a:ext uri="{FF2B5EF4-FFF2-40B4-BE49-F238E27FC236}">
                <a16:creationId xmlns:a16="http://schemas.microsoft.com/office/drawing/2014/main" id="{B2165FAE-89E2-4CBC-BFF4-798A62BF385B}"/>
              </a:ext>
            </a:extLst>
          </p:cNvPr>
          <p:cNvSpPr>
            <a:spLocks noGrp="1"/>
          </p:cNvSpPr>
          <p:nvPr>
            <p:ph type="body" sz="quarter" idx="10"/>
          </p:nvPr>
        </p:nvSpPr>
        <p:spPr>
          <a:xfrm>
            <a:off x="365760" y="1371600"/>
            <a:ext cx="11704320" cy="2022092"/>
          </a:xfrm>
        </p:spPr>
        <p:txBody>
          <a:bodyPr/>
          <a:lstStyle/>
          <a:p>
            <a:pPr marL="457200" indent="-457200">
              <a:buFont typeface="Arial" panose="020B0604020202020204" pitchFamily="34" charset="0"/>
              <a:buChar char="•"/>
            </a:pPr>
            <a:r>
              <a:rPr lang="pt-BR" dirty="0"/>
              <a:t>Alguns frameworks fazem uso de processadores de CSS que permitem adicionar elementos novos à linguagem</a:t>
            </a:r>
          </a:p>
          <a:p>
            <a:pPr marL="685800" lvl="1" indent="-457200">
              <a:buFont typeface="Arial" panose="020B0604020202020204" pitchFamily="34" charset="0"/>
              <a:buChar char="•"/>
            </a:pPr>
            <a:r>
              <a:rPr lang="pt-BR" dirty="0"/>
              <a:t>LESS </a:t>
            </a:r>
            <a:r>
              <a:rPr lang="pt-BR" dirty="0">
                <a:hlinkClick r:id="rId2"/>
              </a:rPr>
              <a:t>https://lesscss.org/</a:t>
            </a:r>
            <a:r>
              <a:rPr lang="pt-BR" dirty="0"/>
              <a:t> </a:t>
            </a:r>
          </a:p>
          <a:p>
            <a:pPr marL="685800" lvl="1" indent="-457200">
              <a:buFont typeface="Arial" panose="020B0604020202020204" pitchFamily="34" charset="0"/>
              <a:buChar char="•"/>
            </a:pPr>
            <a:r>
              <a:rPr lang="pt-BR" dirty="0"/>
              <a:t>SASS </a:t>
            </a:r>
            <a:r>
              <a:rPr lang="pt-BR" dirty="0">
                <a:hlinkClick r:id="rId3"/>
              </a:rPr>
              <a:t>https://sass-lang.com/</a:t>
            </a:r>
            <a:r>
              <a:rPr lang="pt-BR" dirty="0"/>
              <a:t> </a:t>
            </a:r>
          </a:p>
          <a:p>
            <a:pPr marL="685800" lvl="1" indent="-457200">
              <a:buFont typeface="Arial" panose="020B0604020202020204" pitchFamily="34" charset="0"/>
              <a:buChar char="•"/>
            </a:pPr>
            <a:r>
              <a:rPr lang="pt-BR" dirty="0" err="1"/>
              <a:t>Tailwind</a:t>
            </a:r>
            <a:r>
              <a:rPr lang="pt-BR" dirty="0"/>
              <a:t> </a:t>
            </a:r>
            <a:r>
              <a:rPr lang="pt-BR" dirty="0">
                <a:hlinkClick r:id="rId4"/>
              </a:rPr>
              <a:t>https://tailwindcss.com/</a:t>
            </a:r>
            <a:r>
              <a:rPr lang="pt-BR" dirty="0"/>
              <a:t> </a:t>
            </a:r>
          </a:p>
        </p:txBody>
      </p:sp>
    </p:spTree>
    <p:extLst>
      <p:ext uri="{BB962C8B-B14F-4D97-AF65-F5344CB8AC3E}">
        <p14:creationId xmlns:p14="http://schemas.microsoft.com/office/powerpoint/2010/main" val="2676479044"/>
      </p:ext>
    </p:extLst>
  </p:cSld>
  <p:clrMapOvr>
    <a:masterClrMapping/>
  </p:clrMapOvr>
  <p:transition>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097280"/>
            <a:ext cx="7315200" cy="1200329"/>
          </a:xfrm>
        </p:spPr>
        <p:txBody>
          <a:bodyPr/>
          <a:lstStyle/>
          <a:p>
            <a:r>
              <a:rPr lang="en-US" dirty="0"/>
              <a:t>Bootstrap</a:t>
            </a:r>
          </a:p>
        </p:txBody>
      </p:sp>
    </p:spTree>
    <p:extLst>
      <p:ext uri="{BB962C8B-B14F-4D97-AF65-F5344CB8AC3E}">
        <p14:creationId xmlns:p14="http://schemas.microsoft.com/office/powerpoint/2010/main" val="7087299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Bootstrap</a:t>
            </a:r>
          </a:p>
        </p:txBody>
      </p:sp>
      <p:sp>
        <p:nvSpPr>
          <p:cNvPr id="7" name="Content Placeholder 6"/>
          <p:cNvSpPr>
            <a:spLocks noGrp="1"/>
          </p:cNvSpPr>
          <p:nvPr>
            <p:ph type="body" sz="quarter" idx="10"/>
          </p:nvPr>
        </p:nvSpPr>
        <p:spPr>
          <a:xfrm>
            <a:off x="365760" y="1371600"/>
            <a:ext cx="11704320" cy="4945062"/>
          </a:xfrm>
        </p:spPr>
        <p:txBody>
          <a:bodyPr>
            <a:noAutofit/>
          </a:bodyPr>
          <a:lstStyle/>
          <a:p>
            <a:pPr>
              <a:buFont typeface="Arial" pitchFamily="34" charset="0"/>
              <a:buChar char="•"/>
            </a:pPr>
            <a:r>
              <a:rPr lang="pt-BR" dirty="0"/>
              <a:t>Uso da linguagem CSS pode ser bastante complexo</a:t>
            </a:r>
          </a:p>
          <a:p>
            <a:pPr>
              <a:buFont typeface="Arial" pitchFamily="34" charset="0"/>
              <a:buChar char="•"/>
            </a:pPr>
            <a:r>
              <a:rPr lang="pt-BR" dirty="0"/>
              <a:t>Suporte a diferentes navegadores é um desafio</a:t>
            </a:r>
          </a:p>
          <a:p>
            <a:pPr>
              <a:buFont typeface="Arial" pitchFamily="34" charset="0"/>
              <a:buChar char="•"/>
            </a:pPr>
            <a:r>
              <a:rPr lang="pt-BR" dirty="0" err="1"/>
              <a:t>Bootstrap</a:t>
            </a:r>
            <a:r>
              <a:rPr lang="pt-BR" dirty="0"/>
              <a:t> é um framework de temas e layout criado pelo Twitter</a:t>
            </a:r>
          </a:p>
          <a:p>
            <a:pPr lvl="1"/>
            <a:r>
              <a:rPr lang="pt-BR" dirty="0"/>
              <a:t>Resolve rapidamente problemas básicos de layout</a:t>
            </a:r>
          </a:p>
          <a:p>
            <a:pPr lvl="1"/>
            <a:r>
              <a:rPr lang="pt-BR" dirty="0"/>
              <a:t>Torna o uso dos recursos de CSS muito mais simples </a:t>
            </a:r>
          </a:p>
          <a:p>
            <a:pPr>
              <a:buFont typeface="Arial" pitchFamily="34" charset="0"/>
              <a:buChar char="•"/>
            </a:pPr>
            <a:r>
              <a:rPr lang="pt-BR" dirty="0"/>
              <a:t>Utiliza CSS3 para criação de páginas responsivas, com isto a página se adapta dinamicamente para diferentes navegadores e tamanhos de tela</a:t>
            </a:r>
          </a:p>
          <a:p>
            <a:pPr lvl="0" fontAlgn="ctr"/>
            <a:endParaRPr lang="pt-BR" dirty="0"/>
          </a:p>
        </p:txBody>
      </p:sp>
    </p:spTree>
    <p:extLst>
      <p:ext uri="{BB962C8B-B14F-4D97-AF65-F5344CB8AC3E}">
        <p14:creationId xmlns:p14="http://schemas.microsoft.com/office/powerpoint/2010/main" val="138910182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ADA25F-CB2D-4441-8723-78DBF82079A2}"/>
              </a:ext>
            </a:extLst>
          </p:cNvPr>
          <p:cNvSpPr>
            <a:spLocks noGrp="1"/>
          </p:cNvSpPr>
          <p:nvPr>
            <p:ph type="title"/>
          </p:nvPr>
        </p:nvSpPr>
        <p:spPr/>
        <p:txBody>
          <a:bodyPr/>
          <a:lstStyle/>
          <a:p>
            <a:r>
              <a:rPr lang="pt-BR" dirty="0"/>
              <a:t>Implantação</a:t>
            </a:r>
          </a:p>
        </p:txBody>
      </p:sp>
      <p:sp>
        <p:nvSpPr>
          <p:cNvPr id="3" name="Espaço Reservado para Texto 2">
            <a:extLst>
              <a:ext uri="{FF2B5EF4-FFF2-40B4-BE49-F238E27FC236}">
                <a16:creationId xmlns:a16="http://schemas.microsoft.com/office/drawing/2014/main" id="{B5732415-55A8-4967-9DE9-A50FEDF7D096}"/>
              </a:ext>
            </a:extLst>
          </p:cNvPr>
          <p:cNvSpPr>
            <a:spLocks noGrp="1"/>
          </p:cNvSpPr>
          <p:nvPr>
            <p:ph type="body" sz="quarter" idx="10"/>
          </p:nvPr>
        </p:nvSpPr>
        <p:spPr>
          <a:xfrm>
            <a:off x="365760" y="1371600"/>
            <a:ext cx="11704320" cy="3493264"/>
          </a:xfrm>
        </p:spPr>
        <p:txBody>
          <a:bodyPr/>
          <a:lstStyle/>
          <a:p>
            <a:pPr marL="457200" indent="-457200">
              <a:buFont typeface="Arial" panose="020B0604020202020204" pitchFamily="34" charset="0"/>
              <a:buChar char="•"/>
            </a:pPr>
            <a:r>
              <a:rPr lang="pt-BR" dirty="0" err="1"/>
              <a:t>Vercel</a:t>
            </a:r>
            <a:endParaRPr lang="pt-BR" dirty="0"/>
          </a:p>
          <a:p>
            <a:pPr marL="685800" lvl="1" indent="-457200">
              <a:buFont typeface="Arial" panose="020B0604020202020204" pitchFamily="34" charset="0"/>
              <a:buChar char="•"/>
            </a:pPr>
            <a:r>
              <a:rPr lang="pt-BR" dirty="0">
                <a:hlinkClick r:id="rId2"/>
              </a:rPr>
              <a:t>https://vercel.com/</a:t>
            </a:r>
            <a:endParaRPr lang="pt-BR" dirty="0"/>
          </a:p>
          <a:p>
            <a:pPr marL="457200" indent="-457200">
              <a:buFont typeface="Arial" panose="020B0604020202020204" pitchFamily="34" charset="0"/>
              <a:buChar char="•"/>
            </a:pPr>
            <a:r>
              <a:rPr lang="pt-BR" dirty="0" err="1"/>
              <a:t>Netlify</a:t>
            </a:r>
            <a:endParaRPr lang="pt-BR" dirty="0"/>
          </a:p>
          <a:p>
            <a:pPr marL="685800" lvl="1" indent="-457200">
              <a:buFont typeface="Arial" panose="020B0604020202020204" pitchFamily="34" charset="0"/>
              <a:buChar char="•"/>
            </a:pPr>
            <a:r>
              <a:rPr lang="pt-BR" dirty="0">
                <a:hlinkClick r:id="rId3"/>
              </a:rPr>
              <a:t>https://www.netlify.com/</a:t>
            </a:r>
            <a:r>
              <a:rPr lang="pt-BR" dirty="0"/>
              <a:t> </a:t>
            </a:r>
          </a:p>
          <a:p>
            <a:pPr marL="457200" indent="-457200">
              <a:buFont typeface="Arial" panose="020B0604020202020204" pitchFamily="34" charset="0"/>
              <a:buChar char="•"/>
            </a:pPr>
            <a:r>
              <a:rPr lang="pt-BR" dirty="0"/>
              <a:t>Render</a:t>
            </a:r>
          </a:p>
          <a:p>
            <a:pPr marL="685800" lvl="1" indent="-457200">
              <a:buFont typeface="Arial" panose="020B0604020202020204" pitchFamily="34" charset="0"/>
              <a:buChar char="•"/>
            </a:pPr>
            <a:r>
              <a:rPr lang="pt-BR" dirty="0">
                <a:hlinkClick r:id="rId4"/>
              </a:rPr>
              <a:t>https://render.com/</a:t>
            </a:r>
            <a:r>
              <a:rPr lang="pt-BR" dirty="0"/>
              <a:t> </a:t>
            </a:r>
          </a:p>
          <a:p>
            <a:pPr marL="457200" indent="-457200">
              <a:buFont typeface="Arial" panose="020B0604020202020204" pitchFamily="34" charset="0"/>
              <a:buChar char="•"/>
            </a:pPr>
            <a:r>
              <a:rPr lang="pt-BR" dirty="0"/>
              <a:t>GitHub Pages</a:t>
            </a:r>
          </a:p>
          <a:p>
            <a:pPr marL="685800" lvl="1" indent="-457200">
              <a:buFont typeface="Arial" panose="020B0604020202020204" pitchFamily="34" charset="0"/>
              <a:buChar char="•"/>
            </a:pPr>
            <a:r>
              <a:rPr lang="pt-BR" dirty="0">
                <a:hlinkClick r:id="rId5"/>
              </a:rPr>
              <a:t>https://pages.github.com/</a:t>
            </a:r>
            <a:r>
              <a:rPr lang="pt-BR" dirty="0"/>
              <a:t> </a:t>
            </a:r>
          </a:p>
        </p:txBody>
      </p:sp>
    </p:spTree>
    <p:extLst>
      <p:ext uri="{BB962C8B-B14F-4D97-AF65-F5344CB8AC3E}">
        <p14:creationId xmlns:p14="http://schemas.microsoft.com/office/powerpoint/2010/main" val="1011196113"/>
      </p:ext>
    </p:extLst>
  </p:cSld>
  <p:clrMapOvr>
    <a:masterClrMapping/>
  </p:clrMapOvr>
  <p:transition>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hlinkClick r:id="rId2"/>
          </p:cNvPr>
          <p:cNvSpPr/>
          <p:nvPr/>
        </p:nvSpPr>
        <p:spPr>
          <a:xfrm>
            <a:off x="1338784" y="5173662"/>
            <a:ext cx="9800560" cy="1127773"/>
          </a:xfrm>
          <a:prstGeom prst="rect">
            <a:avLst/>
          </a:prstGeom>
          <a:noFill/>
        </p:spPr>
        <p:txBody>
          <a:bodyPr wrap="none" lIns="111026" tIns="55513" rIns="111026" bIns="55513">
            <a:spAutoFit/>
          </a:bodyPr>
          <a:lstStyle/>
          <a:p>
            <a:pPr algn="ctr"/>
            <a:r>
              <a:rPr lang="pt-BR" sz="6600" dirty="0">
                <a:ln w="0"/>
                <a:effectLst>
                  <a:outerShdw blurRad="38100" dist="19050" dir="2700000" algn="tl" rotWithShape="0">
                    <a:schemeClr val="dk1">
                      <a:alpha val="40000"/>
                    </a:schemeClr>
                  </a:outerShdw>
                </a:effectLst>
              </a:rPr>
              <a:t>http://getbootstrap.com/</a:t>
            </a:r>
          </a:p>
        </p:txBody>
      </p:sp>
      <p:pic>
        <p:nvPicPr>
          <p:cNvPr id="5" name="Imagem 4">
            <a:extLst>
              <a:ext uri="{FF2B5EF4-FFF2-40B4-BE49-F238E27FC236}">
                <a16:creationId xmlns:a16="http://schemas.microsoft.com/office/drawing/2014/main" id="{31517ED5-4184-4E3C-832D-0B8FF5644D5F}"/>
              </a:ext>
            </a:extLst>
          </p:cNvPr>
          <p:cNvPicPr>
            <a:picLocks noChangeAspect="1"/>
          </p:cNvPicPr>
          <p:nvPr/>
        </p:nvPicPr>
        <p:blipFill>
          <a:blip r:embed="rId3"/>
          <a:stretch>
            <a:fillRect/>
          </a:stretch>
        </p:blipFill>
        <p:spPr>
          <a:xfrm>
            <a:off x="3050732" y="77076"/>
            <a:ext cx="6335009" cy="5096586"/>
          </a:xfrm>
          <a:prstGeom prst="rect">
            <a:avLst/>
          </a:prstGeom>
        </p:spPr>
      </p:pic>
    </p:spTree>
    <p:extLst>
      <p:ext uri="{BB962C8B-B14F-4D97-AF65-F5344CB8AC3E}">
        <p14:creationId xmlns:p14="http://schemas.microsoft.com/office/powerpoint/2010/main" val="2386338281"/>
      </p:ext>
    </p:extLst>
  </p:cSld>
  <p:clrMapOvr>
    <a:masterClrMapping/>
  </p:clrMapOvr>
  <p:transition>
    <p:fad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74349-E1DB-4355-BA17-DB85575C32A9}"/>
              </a:ext>
            </a:extLst>
          </p:cNvPr>
          <p:cNvSpPr>
            <a:spLocks noGrp="1"/>
          </p:cNvSpPr>
          <p:nvPr>
            <p:ph type="title"/>
          </p:nvPr>
        </p:nvSpPr>
        <p:spPr/>
        <p:txBody>
          <a:bodyPr/>
          <a:lstStyle/>
          <a:p>
            <a:r>
              <a:rPr lang="pt-BR" dirty="0" err="1"/>
              <a:t>Bootstrap</a:t>
            </a:r>
            <a:endParaRPr lang="pt-BR" dirty="0"/>
          </a:p>
        </p:txBody>
      </p:sp>
      <p:sp>
        <p:nvSpPr>
          <p:cNvPr id="3" name="Espaço Reservado para Texto 2">
            <a:extLst>
              <a:ext uri="{FF2B5EF4-FFF2-40B4-BE49-F238E27FC236}">
                <a16:creationId xmlns:a16="http://schemas.microsoft.com/office/drawing/2014/main" id="{DAF8BCD8-7A4C-4859-9A82-BA039D15205E}"/>
              </a:ext>
            </a:extLst>
          </p:cNvPr>
          <p:cNvSpPr>
            <a:spLocks noGrp="1"/>
          </p:cNvSpPr>
          <p:nvPr>
            <p:ph type="body" sz="quarter" idx="10"/>
          </p:nvPr>
        </p:nvSpPr>
        <p:spPr>
          <a:xfrm>
            <a:off x="365760" y="1371600"/>
            <a:ext cx="11704320" cy="2277547"/>
          </a:xfrm>
        </p:spPr>
        <p:txBody>
          <a:bodyPr/>
          <a:lstStyle/>
          <a:p>
            <a:pPr marL="457200" indent="-457200">
              <a:buFont typeface="Arial" panose="020B0604020202020204" pitchFamily="34" charset="0"/>
              <a:buChar char="•"/>
            </a:pPr>
            <a:r>
              <a:rPr lang="pt-BR" dirty="0"/>
              <a:t>Cuidado!</a:t>
            </a:r>
          </a:p>
          <a:p>
            <a:pPr marL="457200" indent="-457200">
              <a:buFont typeface="Arial" panose="020B0604020202020204" pitchFamily="34" charset="0"/>
              <a:buChar char="•"/>
            </a:pPr>
            <a:r>
              <a:rPr lang="pt-BR" dirty="0"/>
              <a:t>O </a:t>
            </a:r>
            <a:r>
              <a:rPr lang="pt-BR" dirty="0" err="1"/>
              <a:t>Bootstrap</a:t>
            </a:r>
            <a:r>
              <a:rPr lang="pt-BR" dirty="0"/>
              <a:t> possui uma coletânea de componentes de UI opcionais que dependem de bibliotecas de </a:t>
            </a:r>
            <a:r>
              <a:rPr lang="pt-BR" dirty="0" err="1"/>
              <a:t>JavaScript</a:t>
            </a:r>
            <a:r>
              <a:rPr lang="pt-BR" dirty="0"/>
              <a:t> adicionais (tais como </a:t>
            </a:r>
            <a:r>
              <a:rPr lang="pt-BR" dirty="0" err="1"/>
              <a:t>jQuery</a:t>
            </a:r>
            <a:r>
              <a:rPr lang="pt-BR" dirty="0"/>
              <a:t>)</a:t>
            </a:r>
          </a:p>
          <a:p>
            <a:pPr marL="457200" indent="-457200">
              <a:buFont typeface="Arial" panose="020B0604020202020204" pitchFamily="34" charset="0"/>
              <a:buChar char="•"/>
            </a:pPr>
            <a:r>
              <a:rPr lang="pt-BR" dirty="0"/>
              <a:t>Evite, sempre que possível, utilizar essas bibliotecas adicionais de forma conjunta com outros frameworks a fim de não causar conflitos</a:t>
            </a:r>
          </a:p>
        </p:txBody>
      </p:sp>
    </p:spTree>
    <p:extLst>
      <p:ext uri="{BB962C8B-B14F-4D97-AF65-F5344CB8AC3E}">
        <p14:creationId xmlns:p14="http://schemas.microsoft.com/office/powerpoint/2010/main" val="871741972"/>
      </p:ext>
    </p:extLst>
  </p:cSld>
  <p:clrMapOvr>
    <a:masterClrMapping/>
  </p:clrMapOvr>
  <p:transition>
    <p:fad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5760" y="731520"/>
            <a:ext cx="7772400" cy="923330"/>
          </a:xfrm>
        </p:spPr>
        <p:txBody>
          <a:bodyPr/>
          <a:lstStyle/>
          <a:p>
            <a:r>
              <a:rPr lang="pt-BR" sz="4800" dirty="0"/>
              <a:t>Laboratório</a:t>
            </a:r>
          </a:p>
        </p:txBody>
      </p:sp>
      <p:sp>
        <p:nvSpPr>
          <p:cNvPr id="3" name="CaixaDeTexto 2"/>
          <p:cNvSpPr txBox="1"/>
          <p:nvPr/>
        </p:nvSpPr>
        <p:spPr>
          <a:xfrm>
            <a:off x="503237" y="1897062"/>
            <a:ext cx="6477000" cy="1625060"/>
          </a:xfrm>
          <a:prstGeom prst="rect">
            <a:avLst/>
          </a:prstGeom>
          <a:noFill/>
        </p:spPr>
        <p:txBody>
          <a:bodyPr wrap="square" lIns="182880" tIns="146304" rIns="182880" bIns="146304" rtlCol="0">
            <a:spAutoFit/>
          </a:bodyPr>
          <a:lstStyle/>
          <a:p>
            <a:pPr>
              <a:lnSpc>
                <a:spcPct val="90000"/>
              </a:lnSpc>
              <a:spcAft>
                <a:spcPts val="600"/>
              </a:spcAft>
            </a:pPr>
            <a:r>
              <a:rPr lang="pt-BR" sz="2400" dirty="0">
                <a:gradFill>
                  <a:gsLst>
                    <a:gs pos="2917">
                      <a:schemeClr val="tx1"/>
                    </a:gs>
                    <a:gs pos="30000">
                      <a:schemeClr val="tx1"/>
                    </a:gs>
                  </a:gsLst>
                  <a:lin ang="5400000" scaled="0"/>
                </a:gradFill>
              </a:rPr>
              <a:t>Retome o documento do exercício sobre uma página de currículo. Aplique o </a:t>
            </a:r>
            <a:r>
              <a:rPr lang="pt-BR" sz="2400" dirty="0" err="1">
                <a:gradFill>
                  <a:gsLst>
                    <a:gs pos="2917">
                      <a:schemeClr val="tx1"/>
                    </a:gs>
                    <a:gs pos="30000">
                      <a:schemeClr val="tx1"/>
                    </a:gs>
                  </a:gsLst>
                  <a:lin ang="5400000" scaled="0"/>
                </a:gradFill>
              </a:rPr>
              <a:t>Bootstrap</a:t>
            </a:r>
            <a:r>
              <a:rPr lang="pt-BR" sz="2400" dirty="0">
                <a:gradFill>
                  <a:gsLst>
                    <a:gs pos="2917">
                      <a:schemeClr val="tx1"/>
                    </a:gs>
                    <a:gs pos="30000">
                      <a:schemeClr val="tx1"/>
                    </a:gs>
                  </a:gsLst>
                  <a:lin ang="5400000" scaled="0"/>
                </a:gradFill>
              </a:rPr>
              <a:t> sobe o documento. Procure também aplicar um tema do </a:t>
            </a:r>
            <a:r>
              <a:rPr lang="pt-BR" sz="2400" dirty="0" err="1">
                <a:gradFill>
                  <a:gsLst>
                    <a:gs pos="2917">
                      <a:schemeClr val="tx1"/>
                    </a:gs>
                    <a:gs pos="30000">
                      <a:schemeClr val="tx1"/>
                    </a:gs>
                  </a:gsLst>
                  <a:lin ang="5400000" scaled="0"/>
                </a:gradFill>
              </a:rPr>
              <a:t>Bootstrap</a:t>
            </a:r>
            <a:r>
              <a:rPr lang="pt-BR" sz="2400" dirty="0">
                <a:gradFill>
                  <a:gsLst>
                    <a:gs pos="2917">
                      <a:schemeClr val="tx1"/>
                    </a:gs>
                    <a:gs pos="30000">
                      <a:schemeClr val="tx1"/>
                    </a:gs>
                  </a:gsLst>
                  <a:lin ang="5400000" scaled="0"/>
                </a:gradFill>
              </a:rPr>
              <a:t> sobre a página.</a:t>
            </a:r>
          </a:p>
        </p:txBody>
      </p:sp>
    </p:spTree>
    <p:extLst>
      <p:ext uri="{BB962C8B-B14F-4D97-AF65-F5344CB8AC3E}">
        <p14:creationId xmlns:p14="http://schemas.microsoft.com/office/powerpoint/2010/main" val="282443629"/>
      </p:ext>
    </p:extLst>
  </p:cSld>
  <p:clrMapOvr>
    <a:masterClrMapping/>
  </p:clrMapOvr>
  <p:transition>
    <p:fad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097280"/>
            <a:ext cx="7315200" cy="2179058"/>
          </a:xfrm>
        </p:spPr>
        <p:txBody>
          <a:bodyPr/>
          <a:lstStyle/>
          <a:p>
            <a:r>
              <a:rPr lang="en-US" dirty="0" err="1"/>
              <a:t>Manipulação</a:t>
            </a:r>
            <a:r>
              <a:rPr lang="en-US" dirty="0"/>
              <a:t> do</a:t>
            </a:r>
            <a:br>
              <a:rPr lang="en-US" dirty="0"/>
            </a:br>
            <a:r>
              <a:rPr lang="en-US" dirty="0"/>
              <a:t>DOM</a:t>
            </a:r>
          </a:p>
        </p:txBody>
      </p:sp>
    </p:spTree>
    <p:extLst>
      <p:ext uri="{BB962C8B-B14F-4D97-AF65-F5344CB8AC3E}">
        <p14:creationId xmlns:p14="http://schemas.microsoft.com/office/powerpoint/2010/main" val="21929764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t>
            </a:r>
          </a:p>
        </p:txBody>
      </p:sp>
      <p:sp>
        <p:nvSpPr>
          <p:cNvPr id="3" name="Text Placeholder 2"/>
          <p:cNvSpPr>
            <a:spLocks noGrp="1"/>
          </p:cNvSpPr>
          <p:nvPr>
            <p:ph type="body" sz="quarter" idx="10"/>
          </p:nvPr>
        </p:nvSpPr>
        <p:spPr>
          <a:xfrm>
            <a:off x="365760" y="1371600"/>
            <a:ext cx="5852477" cy="4681282"/>
          </a:xfrm>
        </p:spPr>
        <p:txBody>
          <a:bodyPr/>
          <a:lstStyle/>
          <a:p>
            <a:pPr marL="457200" indent="-457200">
              <a:buFont typeface="Arial"/>
              <a:buChar char="•"/>
            </a:pPr>
            <a:r>
              <a:rPr lang="en-US" dirty="0"/>
              <a:t>Um </a:t>
            </a:r>
            <a:r>
              <a:rPr lang="en-US" dirty="0" err="1"/>
              <a:t>elemento</a:t>
            </a:r>
            <a:r>
              <a:rPr lang="en-US" dirty="0"/>
              <a:t> HTML é um </a:t>
            </a:r>
            <a:r>
              <a:rPr lang="en-US" dirty="0" err="1"/>
              <a:t>objeto</a:t>
            </a:r>
            <a:endParaRPr lang="en-US" dirty="0"/>
          </a:p>
          <a:p>
            <a:pPr marL="457200" indent="-457200">
              <a:buFont typeface="Arial"/>
              <a:buChar char="•"/>
            </a:pPr>
            <a:r>
              <a:rPr lang="en-US" dirty="0"/>
              <a:t>É </a:t>
            </a:r>
            <a:r>
              <a:rPr lang="en-US" dirty="0" err="1"/>
              <a:t>possível</a:t>
            </a:r>
            <a:r>
              <a:rPr lang="en-US" dirty="0"/>
              <a:t> </a:t>
            </a:r>
            <a:r>
              <a:rPr lang="en-US" dirty="0" err="1"/>
              <a:t>acessar</a:t>
            </a:r>
            <a:r>
              <a:rPr lang="en-US" dirty="0"/>
              <a:t> e </a:t>
            </a:r>
            <a:r>
              <a:rPr lang="en-US" dirty="0" err="1"/>
              <a:t>modificar</a:t>
            </a:r>
            <a:r>
              <a:rPr lang="en-US" dirty="0"/>
              <a:t> </a:t>
            </a:r>
            <a:r>
              <a:rPr lang="en-US" dirty="0" err="1"/>
              <a:t>os</a:t>
            </a:r>
            <a:r>
              <a:rPr lang="en-US" dirty="0"/>
              <a:t> </a:t>
            </a:r>
            <a:r>
              <a:rPr lang="en-US" dirty="0" err="1"/>
              <a:t>objetos</a:t>
            </a:r>
            <a:r>
              <a:rPr lang="en-US" dirty="0"/>
              <a:t> HTML que </a:t>
            </a:r>
            <a:r>
              <a:rPr lang="en-US" dirty="0" err="1"/>
              <a:t>estão</a:t>
            </a:r>
            <a:r>
              <a:rPr lang="en-US" dirty="0"/>
              <a:t> </a:t>
            </a:r>
            <a:r>
              <a:rPr lang="en-US" dirty="0" err="1"/>
              <a:t>dentro</a:t>
            </a:r>
            <a:r>
              <a:rPr lang="en-US" dirty="0"/>
              <a:t> de um </a:t>
            </a:r>
            <a:r>
              <a:rPr lang="en-US" dirty="0" err="1"/>
              <a:t>navegador</a:t>
            </a:r>
            <a:endParaRPr lang="en-US" dirty="0">
              <a:latin typeface="Calibri"/>
              <a:cs typeface="Calibri"/>
            </a:endParaRPr>
          </a:p>
          <a:p>
            <a:pPr marL="457200" indent="-457200">
              <a:buFont typeface="Arial"/>
              <a:buChar char="•"/>
            </a:pPr>
            <a:r>
              <a:rPr lang="en-US" dirty="0">
                <a:latin typeface="Calibri"/>
                <a:cs typeface="Calibri"/>
              </a:rPr>
              <a:t>A </a:t>
            </a:r>
            <a:r>
              <a:rPr lang="en-US" dirty="0" err="1">
                <a:latin typeface="Calibri"/>
                <a:cs typeface="Calibri"/>
              </a:rPr>
              <a:t>criação</a:t>
            </a:r>
            <a:r>
              <a:rPr lang="en-US" dirty="0">
                <a:latin typeface="Calibri"/>
                <a:cs typeface="Calibri"/>
              </a:rPr>
              <a:t> de </a:t>
            </a:r>
            <a:r>
              <a:rPr lang="en-US" dirty="0" err="1">
                <a:latin typeface="Calibri"/>
                <a:cs typeface="Calibri"/>
              </a:rPr>
              <a:t>páginas</a:t>
            </a:r>
            <a:r>
              <a:rPr lang="en-US" dirty="0">
                <a:latin typeface="Calibri"/>
                <a:cs typeface="Calibri"/>
              </a:rPr>
              <a:t> Web </a:t>
            </a:r>
            <a:r>
              <a:rPr lang="en-US" dirty="0" err="1">
                <a:latin typeface="Calibri"/>
                <a:cs typeface="Calibri"/>
              </a:rPr>
              <a:t>interativas</a:t>
            </a:r>
            <a:r>
              <a:rPr lang="en-US" dirty="0">
                <a:latin typeface="Calibri"/>
                <a:cs typeface="Calibri"/>
              </a:rPr>
              <a:t> </a:t>
            </a:r>
            <a:r>
              <a:rPr lang="en-US" dirty="0" err="1">
                <a:latin typeface="Calibri"/>
                <a:cs typeface="Calibri"/>
              </a:rPr>
              <a:t>está</a:t>
            </a:r>
            <a:r>
              <a:rPr lang="en-US" dirty="0">
                <a:latin typeface="Calibri"/>
                <a:cs typeface="Calibri"/>
              </a:rPr>
              <a:t> </a:t>
            </a:r>
            <a:r>
              <a:rPr lang="en-US" dirty="0" err="1">
                <a:latin typeface="Calibri"/>
                <a:cs typeface="Calibri"/>
              </a:rPr>
              <a:t>baseada</a:t>
            </a:r>
            <a:r>
              <a:rPr lang="en-US" dirty="0">
                <a:latin typeface="Calibri"/>
                <a:cs typeface="Calibri"/>
              </a:rPr>
              <a:t> </a:t>
            </a:r>
            <a:r>
              <a:rPr lang="en-US" dirty="0" err="1">
                <a:latin typeface="Calibri"/>
                <a:cs typeface="Calibri"/>
              </a:rPr>
              <a:t>na</a:t>
            </a:r>
            <a:r>
              <a:rPr lang="en-US" dirty="0">
                <a:latin typeface="Calibri"/>
                <a:cs typeface="Calibri"/>
              </a:rPr>
              <a:t> </a:t>
            </a:r>
            <a:r>
              <a:rPr lang="en-US" dirty="0" err="1">
                <a:latin typeface="Calibri"/>
                <a:cs typeface="Calibri"/>
              </a:rPr>
              <a:t>capacidade</a:t>
            </a:r>
            <a:r>
              <a:rPr lang="en-US" dirty="0">
                <a:latin typeface="Calibri"/>
                <a:cs typeface="Calibri"/>
              </a:rPr>
              <a:t> de </a:t>
            </a:r>
            <a:r>
              <a:rPr lang="en-US" dirty="0" err="1">
                <a:latin typeface="Calibri"/>
                <a:cs typeface="Calibri"/>
              </a:rPr>
              <a:t>manipulação</a:t>
            </a:r>
            <a:r>
              <a:rPr lang="en-US" dirty="0">
                <a:latin typeface="Calibri"/>
                <a:cs typeface="Calibri"/>
              </a:rPr>
              <a:t> </a:t>
            </a:r>
            <a:r>
              <a:rPr lang="en-US" dirty="0" err="1">
                <a:latin typeface="Calibri"/>
                <a:cs typeface="Calibri"/>
              </a:rPr>
              <a:t>desses</a:t>
            </a:r>
            <a:r>
              <a:rPr lang="en-US" dirty="0">
                <a:latin typeface="Calibri"/>
                <a:cs typeface="Calibri"/>
              </a:rPr>
              <a:t> </a:t>
            </a:r>
            <a:r>
              <a:rPr lang="en-US" dirty="0" err="1">
                <a:latin typeface="Calibri"/>
                <a:cs typeface="Calibri"/>
              </a:rPr>
              <a:t>objetos</a:t>
            </a:r>
            <a:endParaRPr lang="en-US" dirty="0">
              <a:latin typeface="Calibri"/>
              <a:cs typeface="Calibri"/>
            </a:endParaRPr>
          </a:p>
          <a:p>
            <a:pPr marL="457200" indent="-457200">
              <a:buFont typeface="Arial"/>
              <a:buChar char="•"/>
            </a:pPr>
            <a:r>
              <a:rPr lang="en-US" dirty="0" err="1">
                <a:latin typeface="Calibri"/>
                <a:cs typeface="Calibri"/>
              </a:rPr>
              <a:t>Objetos</a:t>
            </a:r>
            <a:r>
              <a:rPr lang="en-US" dirty="0">
                <a:latin typeface="Calibri"/>
                <a:cs typeface="Calibri"/>
              </a:rPr>
              <a:t> </a:t>
            </a:r>
            <a:r>
              <a:rPr lang="en-US" dirty="0" err="1">
                <a:latin typeface="Calibri"/>
                <a:cs typeface="Calibri"/>
              </a:rPr>
              <a:t>são</a:t>
            </a:r>
            <a:r>
              <a:rPr lang="en-US" dirty="0">
                <a:latin typeface="Calibri"/>
                <a:cs typeface="Calibri"/>
              </a:rPr>
              <a:t> </a:t>
            </a:r>
            <a:r>
              <a:rPr lang="en-US" dirty="0" err="1">
                <a:latin typeface="Calibri"/>
                <a:cs typeface="Calibri"/>
              </a:rPr>
              <a:t>agrupados</a:t>
            </a:r>
            <a:r>
              <a:rPr lang="en-US" dirty="0">
                <a:latin typeface="Calibri"/>
                <a:cs typeface="Calibri"/>
              </a:rPr>
              <a:t> </a:t>
            </a:r>
            <a:r>
              <a:rPr lang="en-US" dirty="0" err="1">
                <a:latin typeface="Calibri"/>
                <a:cs typeface="Calibri"/>
              </a:rPr>
              <a:t>em</a:t>
            </a:r>
            <a:r>
              <a:rPr lang="en-US" dirty="0">
                <a:latin typeface="Calibri"/>
                <a:cs typeface="Calibri"/>
              </a:rPr>
              <a:t> </a:t>
            </a:r>
            <a:r>
              <a:rPr lang="en-US" b="1" dirty="0" err="1">
                <a:latin typeface="Calibri"/>
                <a:cs typeface="Calibri"/>
              </a:rPr>
              <a:t>modelos</a:t>
            </a:r>
            <a:r>
              <a:rPr lang="en-US" b="1" dirty="0">
                <a:latin typeface="Calibri"/>
                <a:cs typeface="Calibri"/>
              </a:rPr>
              <a:t> de </a:t>
            </a:r>
            <a:r>
              <a:rPr lang="en-US" b="1" dirty="0" err="1">
                <a:latin typeface="Calibri"/>
                <a:cs typeface="Calibri"/>
              </a:rPr>
              <a:t>objetos</a:t>
            </a:r>
            <a:r>
              <a:rPr lang="en-US" dirty="0">
                <a:latin typeface="Calibri"/>
                <a:cs typeface="Calibri"/>
              </a:rPr>
              <a:t>, </a:t>
            </a:r>
            <a:r>
              <a:rPr lang="en-US" dirty="0" err="1">
                <a:latin typeface="Calibri"/>
                <a:cs typeface="Calibri"/>
              </a:rPr>
              <a:t>os</a:t>
            </a:r>
            <a:r>
              <a:rPr lang="en-US" dirty="0">
                <a:latin typeface="Calibri"/>
                <a:cs typeface="Calibri"/>
              </a:rPr>
              <a:t> </a:t>
            </a:r>
            <a:r>
              <a:rPr lang="en-US" dirty="0" err="1">
                <a:latin typeface="Calibri"/>
                <a:cs typeface="Calibri"/>
              </a:rPr>
              <a:t>quais</a:t>
            </a:r>
            <a:r>
              <a:rPr lang="en-US" dirty="0">
                <a:latin typeface="Calibri"/>
                <a:cs typeface="Calibri"/>
              </a:rPr>
              <a:t> </a:t>
            </a:r>
            <a:r>
              <a:rPr lang="en-US" dirty="0" err="1">
                <a:latin typeface="Calibri"/>
                <a:cs typeface="Calibri"/>
              </a:rPr>
              <a:t>são</a:t>
            </a:r>
            <a:r>
              <a:rPr lang="en-US" dirty="0">
                <a:latin typeface="Calibri"/>
                <a:cs typeface="Calibri"/>
              </a:rPr>
              <a:t> </a:t>
            </a:r>
            <a:r>
              <a:rPr lang="en-US" dirty="0" err="1">
                <a:latin typeface="Calibri"/>
                <a:cs typeface="Calibri"/>
              </a:rPr>
              <a:t>usados</a:t>
            </a:r>
            <a:r>
              <a:rPr lang="en-US" dirty="0">
                <a:latin typeface="Calibri"/>
                <a:cs typeface="Calibri"/>
              </a:rPr>
              <a:t> para </a:t>
            </a:r>
            <a:r>
              <a:rPr lang="en-US" dirty="0" err="1">
                <a:latin typeface="Calibri"/>
                <a:cs typeface="Calibri"/>
              </a:rPr>
              <a:t>representar</a:t>
            </a:r>
            <a:r>
              <a:rPr lang="en-US" dirty="0">
                <a:latin typeface="Calibri"/>
                <a:cs typeface="Calibri"/>
              </a:rPr>
              <a:t> </a:t>
            </a:r>
            <a:r>
              <a:rPr lang="en-US" dirty="0" err="1">
                <a:latin typeface="Calibri"/>
                <a:cs typeface="Calibri"/>
              </a:rPr>
              <a:t>os</a:t>
            </a:r>
            <a:r>
              <a:rPr lang="en-US" dirty="0">
                <a:latin typeface="Calibri"/>
                <a:cs typeface="Calibri"/>
              </a:rPr>
              <a:t> </a:t>
            </a:r>
            <a:r>
              <a:rPr lang="en-US" dirty="0" err="1">
                <a:latin typeface="Calibri"/>
                <a:cs typeface="Calibri"/>
              </a:rPr>
              <a:t>navegadores</a:t>
            </a:r>
            <a:r>
              <a:rPr lang="en-US" dirty="0">
                <a:latin typeface="Calibri"/>
                <a:cs typeface="Calibri"/>
              </a:rPr>
              <a:t> e </a:t>
            </a:r>
            <a:r>
              <a:rPr lang="en-US" dirty="0" err="1">
                <a:latin typeface="Calibri"/>
                <a:cs typeface="Calibri"/>
              </a:rPr>
              <a:t>páginas</a:t>
            </a:r>
            <a:r>
              <a:rPr lang="en-US" dirty="0">
                <a:latin typeface="Calibri"/>
                <a:cs typeface="Calibri"/>
              </a:rPr>
              <a:t> Web</a:t>
            </a:r>
          </a:p>
        </p:txBody>
      </p:sp>
      <p:grpSp>
        <p:nvGrpSpPr>
          <p:cNvPr id="7" name="Group 6"/>
          <p:cNvGrpSpPr>
            <a:grpSpLocks noChangeAspect="1"/>
          </p:cNvGrpSpPr>
          <p:nvPr/>
        </p:nvGrpSpPr>
        <p:grpSpPr>
          <a:xfrm>
            <a:off x="6650041" y="1472568"/>
            <a:ext cx="5235301" cy="3505200"/>
            <a:chOff x="1507436" y="1799127"/>
            <a:chExt cx="3681068" cy="2362157"/>
          </a:xfrm>
        </p:grpSpPr>
        <p:sp>
          <p:nvSpPr>
            <p:cNvPr id="8" name="Rectangle 7"/>
            <p:cNvSpPr/>
            <p:nvPr/>
          </p:nvSpPr>
          <p:spPr bwMode="auto">
            <a:xfrm>
              <a:off x="1507436" y="1808507"/>
              <a:ext cx="3657600" cy="2352777"/>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Isosceles Triangle 10"/>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5-Point Star 13"/>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15" name="Straight Arrow Connector 14"/>
          <p:cNvCxnSpPr/>
          <p:nvPr/>
        </p:nvCxnSpPr>
        <p:spPr>
          <a:xfrm flipV="1">
            <a:off x="7894637" y="5097462"/>
            <a:ext cx="152400" cy="65851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675437" y="5707062"/>
            <a:ext cx="2434836" cy="369332"/>
          </a:xfrm>
          <a:prstGeom prst="rect">
            <a:avLst/>
          </a:prstGeom>
          <a:noFill/>
        </p:spPr>
        <p:txBody>
          <a:bodyPr wrap="square" rtlCol="0">
            <a:spAutoFit/>
          </a:bodyPr>
          <a:lstStyle/>
          <a:p>
            <a:r>
              <a:rPr lang="en-US" b="1" dirty="0" err="1"/>
              <a:t>Isto</a:t>
            </a:r>
            <a:r>
              <a:rPr lang="en-US" b="1" dirty="0"/>
              <a:t> é um </a:t>
            </a:r>
            <a:r>
              <a:rPr lang="en-US" b="1" dirty="0" err="1"/>
              <a:t>objeto</a:t>
            </a:r>
            <a:endParaRPr lang="en-US" b="1" dirty="0"/>
          </a:p>
        </p:txBody>
      </p:sp>
    </p:spTree>
    <p:extLst>
      <p:ext uri="{BB962C8B-B14F-4D97-AF65-F5344CB8AC3E}">
        <p14:creationId xmlns:p14="http://schemas.microsoft.com/office/powerpoint/2010/main" val="22265011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Object Model (DOM)</a:t>
            </a:r>
          </a:p>
        </p:txBody>
      </p:sp>
      <p:sp>
        <p:nvSpPr>
          <p:cNvPr id="3" name="Text Placeholder 2"/>
          <p:cNvSpPr>
            <a:spLocks noGrp="1"/>
          </p:cNvSpPr>
          <p:nvPr>
            <p:ph type="body" sz="quarter" idx="10"/>
          </p:nvPr>
        </p:nvSpPr>
        <p:spPr>
          <a:xfrm>
            <a:off x="365760" y="1371600"/>
            <a:ext cx="5852477" cy="5367623"/>
          </a:xfrm>
        </p:spPr>
        <p:txBody>
          <a:bodyPr/>
          <a:lstStyle/>
          <a:p>
            <a:pPr marL="457200" indent="-457200">
              <a:buFont typeface="Arial"/>
              <a:buChar char="•"/>
            </a:pPr>
            <a:r>
              <a:rPr lang="en-US" dirty="0">
                <a:latin typeface="Calibri"/>
                <a:cs typeface="Calibri"/>
              </a:rPr>
              <a:t>O </a:t>
            </a:r>
            <a:r>
              <a:rPr lang="en-US" i="1" dirty="0">
                <a:latin typeface="Calibri"/>
                <a:cs typeface="Calibri"/>
              </a:rPr>
              <a:t>Document Object Model</a:t>
            </a:r>
            <a:r>
              <a:rPr lang="en-US" dirty="0">
                <a:latin typeface="Calibri"/>
                <a:cs typeface="Calibri"/>
              </a:rPr>
              <a:t> (DOM) </a:t>
            </a:r>
            <a:r>
              <a:rPr lang="en-US" dirty="0" err="1">
                <a:latin typeface="Calibri"/>
                <a:cs typeface="Calibri"/>
              </a:rPr>
              <a:t>cria</a:t>
            </a:r>
            <a:r>
              <a:rPr lang="en-US" dirty="0">
                <a:latin typeface="Calibri"/>
                <a:cs typeface="Calibri"/>
              </a:rPr>
              <a:t> um </a:t>
            </a:r>
            <a:r>
              <a:rPr lang="en-US" dirty="0" err="1">
                <a:latin typeface="Calibri"/>
                <a:cs typeface="Calibri"/>
              </a:rPr>
              <a:t>modelo</a:t>
            </a:r>
            <a:r>
              <a:rPr lang="en-US" dirty="0">
                <a:latin typeface="Calibri"/>
                <a:cs typeface="Calibri"/>
              </a:rPr>
              <a:t> </a:t>
            </a:r>
            <a:r>
              <a:rPr lang="en-US" dirty="0" err="1">
                <a:latin typeface="Calibri"/>
                <a:cs typeface="Calibri"/>
              </a:rPr>
              <a:t>em</a:t>
            </a:r>
            <a:r>
              <a:rPr lang="en-US" dirty="0">
                <a:latin typeface="Calibri"/>
                <a:cs typeface="Calibri"/>
              </a:rPr>
              <a:t> </a:t>
            </a:r>
            <a:r>
              <a:rPr lang="en-US" dirty="0" err="1">
                <a:latin typeface="Calibri"/>
                <a:cs typeface="Calibri"/>
              </a:rPr>
              <a:t>árvore</a:t>
            </a:r>
            <a:r>
              <a:rPr lang="en-US" dirty="0">
                <a:latin typeface="Calibri"/>
                <a:cs typeface="Calibri"/>
              </a:rPr>
              <a:t> de </a:t>
            </a:r>
            <a:r>
              <a:rPr lang="en-US" dirty="0" err="1">
                <a:latin typeface="Calibri"/>
                <a:cs typeface="Calibri"/>
              </a:rPr>
              <a:t>uma</a:t>
            </a:r>
            <a:r>
              <a:rPr lang="en-US" dirty="0">
                <a:latin typeface="Calibri"/>
                <a:cs typeface="Calibri"/>
              </a:rPr>
              <a:t> </a:t>
            </a:r>
            <a:r>
              <a:rPr lang="en-US" dirty="0" err="1">
                <a:latin typeface="Calibri"/>
                <a:cs typeface="Calibri"/>
              </a:rPr>
              <a:t>página</a:t>
            </a:r>
            <a:r>
              <a:rPr lang="en-US" dirty="0">
                <a:latin typeface="Calibri"/>
                <a:cs typeface="Calibri"/>
              </a:rPr>
              <a:t> Web</a:t>
            </a:r>
          </a:p>
          <a:p>
            <a:pPr marL="457200" indent="-457200">
              <a:buFont typeface="Arial"/>
              <a:buChar char="•"/>
            </a:pPr>
            <a:r>
              <a:rPr lang="en-US" dirty="0">
                <a:latin typeface="Calibri"/>
                <a:cs typeface="Calibri"/>
              </a:rPr>
              <a:t>O DOM é </a:t>
            </a:r>
            <a:r>
              <a:rPr lang="en-US" dirty="0" err="1">
                <a:latin typeface="Calibri"/>
                <a:cs typeface="Calibri"/>
              </a:rPr>
              <a:t>utilizado</a:t>
            </a:r>
            <a:r>
              <a:rPr lang="en-US" dirty="0">
                <a:latin typeface="Calibri"/>
                <a:cs typeface="Calibri"/>
              </a:rPr>
              <a:t> para </a:t>
            </a:r>
            <a:r>
              <a:rPr lang="en-US" dirty="0" err="1">
                <a:latin typeface="Calibri"/>
                <a:cs typeface="Calibri"/>
              </a:rPr>
              <a:t>atualizar</a:t>
            </a:r>
            <a:r>
              <a:rPr lang="en-US" dirty="0">
                <a:latin typeface="Calibri"/>
                <a:cs typeface="Calibri"/>
              </a:rPr>
              <a:t> </a:t>
            </a:r>
            <a:r>
              <a:rPr lang="en-US" dirty="0" err="1">
                <a:latin typeface="Calibri"/>
                <a:cs typeface="Calibri"/>
              </a:rPr>
              <a:t>conteúdo</a:t>
            </a:r>
            <a:r>
              <a:rPr lang="en-US" dirty="0">
                <a:latin typeface="Calibri"/>
                <a:cs typeface="Calibri"/>
              </a:rPr>
              <a:t>, </a:t>
            </a:r>
            <a:r>
              <a:rPr lang="en-US" dirty="0" err="1">
                <a:latin typeface="Calibri"/>
                <a:cs typeface="Calibri"/>
              </a:rPr>
              <a:t>estrutura</a:t>
            </a:r>
            <a:r>
              <a:rPr lang="en-US" dirty="0">
                <a:latin typeface="Calibri"/>
                <a:cs typeface="Calibri"/>
              </a:rPr>
              <a:t> e </a:t>
            </a:r>
            <a:r>
              <a:rPr lang="en-US" dirty="0" err="1">
                <a:latin typeface="Calibri"/>
                <a:cs typeface="Calibri"/>
              </a:rPr>
              <a:t>estilos</a:t>
            </a:r>
            <a:r>
              <a:rPr lang="en-US" dirty="0">
                <a:latin typeface="Calibri"/>
                <a:cs typeface="Calibri"/>
              </a:rPr>
              <a:t>, de forma </a:t>
            </a:r>
            <a:r>
              <a:rPr lang="en-US" dirty="0" err="1">
                <a:latin typeface="Calibri"/>
                <a:cs typeface="Calibri"/>
              </a:rPr>
              <a:t>programática</a:t>
            </a:r>
            <a:endParaRPr lang="en-US" dirty="0">
              <a:latin typeface="Calibri"/>
              <a:cs typeface="Calibri"/>
            </a:endParaRPr>
          </a:p>
          <a:p>
            <a:pPr marL="685800" lvl="1" indent="-457200">
              <a:buFont typeface="Arial"/>
              <a:buChar char="•"/>
            </a:pPr>
            <a:r>
              <a:rPr lang="en-US" dirty="0">
                <a:latin typeface="Calibri"/>
                <a:cs typeface="Calibri"/>
              </a:rPr>
              <a:t>DOM é </a:t>
            </a:r>
            <a:r>
              <a:rPr lang="en-US" dirty="0" err="1">
                <a:latin typeface="Calibri"/>
                <a:cs typeface="Calibri"/>
              </a:rPr>
              <a:t>uma</a:t>
            </a:r>
            <a:r>
              <a:rPr lang="en-US" dirty="0">
                <a:latin typeface="Calibri"/>
                <a:cs typeface="Calibri"/>
              </a:rPr>
              <a:t> das </a:t>
            </a:r>
            <a:r>
              <a:rPr lang="en-US" dirty="0" err="1">
                <a:latin typeface="Calibri"/>
                <a:cs typeface="Calibri"/>
              </a:rPr>
              <a:t>diversas</a:t>
            </a:r>
            <a:r>
              <a:rPr lang="en-US" dirty="0">
                <a:latin typeface="Calibri"/>
                <a:cs typeface="Calibri"/>
              </a:rPr>
              <a:t> API </a:t>
            </a:r>
            <a:r>
              <a:rPr lang="en-US" dirty="0" err="1">
                <a:latin typeface="Calibri"/>
                <a:cs typeface="Calibri"/>
              </a:rPr>
              <a:t>disponibilizadas</a:t>
            </a:r>
            <a:r>
              <a:rPr lang="en-US" dirty="0">
                <a:latin typeface="Calibri"/>
                <a:cs typeface="Calibri"/>
              </a:rPr>
              <a:t> </a:t>
            </a:r>
            <a:r>
              <a:rPr lang="en-US" dirty="0" err="1">
                <a:latin typeface="Calibri"/>
                <a:cs typeface="Calibri"/>
              </a:rPr>
              <a:t>pelos</a:t>
            </a:r>
            <a:r>
              <a:rPr lang="en-US" dirty="0">
                <a:latin typeface="Calibri"/>
                <a:cs typeface="Calibri"/>
              </a:rPr>
              <a:t> </a:t>
            </a:r>
            <a:r>
              <a:rPr lang="en-US" dirty="0" err="1">
                <a:latin typeface="Calibri"/>
                <a:cs typeface="Calibri"/>
              </a:rPr>
              <a:t>navegadores</a:t>
            </a:r>
            <a:r>
              <a:rPr lang="en-US" dirty="0">
                <a:latin typeface="Calibri"/>
                <a:cs typeface="Calibri"/>
              </a:rPr>
              <a:t> que se </a:t>
            </a:r>
            <a:r>
              <a:rPr lang="en-US" dirty="0" err="1">
                <a:latin typeface="Calibri"/>
                <a:cs typeface="Calibri"/>
              </a:rPr>
              <a:t>pode</a:t>
            </a:r>
            <a:r>
              <a:rPr lang="en-US" dirty="0">
                <a:latin typeface="Calibri"/>
                <a:cs typeface="Calibri"/>
              </a:rPr>
              <a:t> </a:t>
            </a:r>
            <a:r>
              <a:rPr lang="en-US" dirty="0" err="1">
                <a:latin typeface="Calibri"/>
                <a:cs typeface="Calibri"/>
              </a:rPr>
              <a:t>consumir</a:t>
            </a:r>
            <a:r>
              <a:rPr lang="en-US" dirty="0">
                <a:latin typeface="Calibri"/>
                <a:cs typeface="Calibri"/>
              </a:rPr>
              <a:t> </a:t>
            </a:r>
            <a:r>
              <a:rPr lang="en-US" dirty="0" err="1">
                <a:latin typeface="Calibri"/>
                <a:cs typeface="Calibri"/>
              </a:rPr>
              <a:t>em</a:t>
            </a:r>
            <a:r>
              <a:rPr lang="en-US" dirty="0">
                <a:latin typeface="Calibri"/>
                <a:cs typeface="Calibri"/>
              </a:rPr>
              <a:t> JavaScript</a:t>
            </a:r>
          </a:p>
          <a:p>
            <a:pPr marL="457200" indent="-457200">
              <a:buFont typeface="Arial"/>
              <a:buChar char="•"/>
            </a:pPr>
            <a:r>
              <a:rPr lang="en-US" dirty="0">
                <a:latin typeface="Calibri"/>
                <a:cs typeface="Calibri"/>
              </a:rPr>
              <a:t>O </a:t>
            </a:r>
            <a:r>
              <a:rPr lang="en-US" dirty="0" err="1">
                <a:latin typeface="Calibri"/>
                <a:cs typeface="Calibri"/>
              </a:rPr>
              <a:t>objeto</a:t>
            </a:r>
            <a:r>
              <a:rPr lang="en-US" dirty="0">
                <a:latin typeface="Calibri"/>
                <a:cs typeface="Calibri"/>
              </a:rPr>
              <a:t> </a:t>
            </a:r>
            <a:r>
              <a:rPr lang="en-US" dirty="0" err="1">
                <a:latin typeface="Calibri"/>
                <a:cs typeface="Calibri"/>
              </a:rPr>
              <a:t>mais</a:t>
            </a:r>
            <a:r>
              <a:rPr lang="en-US" dirty="0">
                <a:latin typeface="Calibri"/>
                <a:cs typeface="Calibri"/>
              </a:rPr>
              <a:t> </a:t>
            </a:r>
            <a:r>
              <a:rPr lang="en-US" dirty="0" err="1">
                <a:latin typeface="Calibri"/>
                <a:cs typeface="Calibri"/>
              </a:rPr>
              <a:t>ao</a:t>
            </a:r>
            <a:r>
              <a:rPr lang="en-US" dirty="0">
                <a:latin typeface="Calibri"/>
                <a:cs typeface="Calibri"/>
              </a:rPr>
              <a:t> topo é o </a:t>
            </a:r>
            <a:r>
              <a:rPr lang="en-US" b="1" dirty="0">
                <a:latin typeface="Calibri"/>
                <a:cs typeface="Calibri"/>
              </a:rPr>
              <a:t>document object</a:t>
            </a:r>
            <a:r>
              <a:rPr lang="en-US" dirty="0">
                <a:latin typeface="Calibri"/>
                <a:cs typeface="Calibri"/>
              </a:rPr>
              <a:t>, que </a:t>
            </a:r>
            <a:r>
              <a:rPr lang="en-US" dirty="0" err="1">
                <a:latin typeface="Calibri"/>
                <a:cs typeface="Calibri"/>
              </a:rPr>
              <a:t>representa</a:t>
            </a:r>
            <a:r>
              <a:rPr lang="en-US" dirty="0">
                <a:latin typeface="Calibri"/>
                <a:cs typeface="Calibri"/>
              </a:rPr>
              <a:t> a </a:t>
            </a:r>
            <a:r>
              <a:rPr lang="en-US" dirty="0" err="1">
                <a:latin typeface="Calibri"/>
                <a:cs typeface="Calibri"/>
              </a:rPr>
              <a:t>página</a:t>
            </a:r>
            <a:r>
              <a:rPr lang="en-US" dirty="0">
                <a:latin typeface="Calibri"/>
                <a:cs typeface="Calibri"/>
              </a:rPr>
              <a:t> </a:t>
            </a:r>
            <a:r>
              <a:rPr lang="en-US" dirty="0" err="1">
                <a:latin typeface="Calibri"/>
                <a:cs typeface="Calibri"/>
              </a:rPr>
              <a:t>como</a:t>
            </a:r>
            <a:r>
              <a:rPr lang="en-US" dirty="0">
                <a:latin typeface="Calibri"/>
                <a:cs typeface="Calibri"/>
              </a:rPr>
              <a:t> um </a:t>
            </a:r>
            <a:r>
              <a:rPr lang="en-US" dirty="0" err="1">
                <a:latin typeface="Calibri"/>
                <a:cs typeface="Calibri"/>
              </a:rPr>
              <a:t>todo</a:t>
            </a:r>
            <a:endParaRPr lang="en-US" dirty="0">
              <a:latin typeface="Calibri"/>
              <a:cs typeface="Calibri"/>
            </a:endParaRPr>
          </a:p>
          <a:p>
            <a:pPr lvl="2"/>
            <a:r>
              <a:rPr lang="en-US" dirty="0" err="1">
                <a:latin typeface="Calibri"/>
                <a:cs typeface="Calibri"/>
              </a:rPr>
              <a:t>Seus</a:t>
            </a:r>
            <a:r>
              <a:rPr lang="en-US" dirty="0">
                <a:latin typeface="Calibri"/>
                <a:cs typeface="Calibri"/>
              </a:rPr>
              <a:t> </a:t>
            </a:r>
            <a:r>
              <a:rPr lang="en-US" dirty="0" err="1">
                <a:latin typeface="Calibri"/>
                <a:cs typeface="Calibri"/>
              </a:rPr>
              <a:t>objetos</a:t>
            </a:r>
            <a:r>
              <a:rPr lang="en-US" dirty="0">
                <a:latin typeface="Calibri"/>
                <a:cs typeface="Calibri"/>
              </a:rPr>
              <a:t> </a:t>
            </a:r>
            <a:r>
              <a:rPr lang="en-US" dirty="0" err="1">
                <a:latin typeface="Calibri"/>
                <a:cs typeface="Calibri"/>
              </a:rPr>
              <a:t>filhos</a:t>
            </a:r>
            <a:r>
              <a:rPr lang="en-US" dirty="0">
                <a:latin typeface="Calibri"/>
                <a:cs typeface="Calibri"/>
              </a:rPr>
              <a:t> </a:t>
            </a:r>
            <a:r>
              <a:rPr lang="en-US" dirty="0" err="1">
                <a:latin typeface="Calibri"/>
                <a:cs typeface="Calibri"/>
              </a:rPr>
              <a:t>representam</a:t>
            </a:r>
            <a:r>
              <a:rPr lang="en-US" dirty="0">
                <a:latin typeface="Calibri"/>
                <a:cs typeface="Calibri"/>
              </a:rPr>
              <a:t> </a:t>
            </a:r>
            <a:r>
              <a:rPr lang="en-US" dirty="0" err="1">
                <a:latin typeface="Calibri"/>
                <a:cs typeface="Calibri"/>
              </a:rPr>
              <a:t>os</a:t>
            </a:r>
            <a:r>
              <a:rPr lang="en-US" dirty="0">
                <a:latin typeface="Calibri"/>
                <a:cs typeface="Calibri"/>
              </a:rPr>
              <a:t> </a:t>
            </a:r>
            <a:r>
              <a:rPr lang="en-US" dirty="0" err="1">
                <a:latin typeface="Calibri"/>
                <a:cs typeface="Calibri"/>
              </a:rPr>
              <a:t>demais</a:t>
            </a:r>
            <a:r>
              <a:rPr lang="en-US" dirty="0">
                <a:latin typeface="Calibri"/>
                <a:cs typeface="Calibri"/>
              </a:rPr>
              <a:t> </a:t>
            </a:r>
            <a:r>
              <a:rPr lang="en-US" dirty="0" err="1">
                <a:latin typeface="Calibri"/>
                <a:cs typeface="Calibri"/>
              </a:rPr>
              <a:t>elementos</a:t>
            </a:r>
            <a:r>
              <a:rPr lang="en-US" dirty="0">
                <a:latin typeface="Calibri"/>
                <a:cs typeface="Calibri"/>
              </a:rPr>
              <a:t> </a:t>
            </a:r>
            <a:r>
              <a:rPr lang="en-US" dirty="0" err="1">
                <a:latin typeface="Calibri"/>
                <a:cs typeface="Calibri"/>
              </a:rPr>
              <a:t>individuais</a:t>
            </a:r>
            <a:r>
              <a:rPr lang="en-US" dirty="0">
                <a:latin typeface="Calibri"/>
                <a:cs typeface="Calibri"/>
              </a:rPr>
              <a:t> da </a:t>
            </a:r>
            <a:r>
              <a:rPr lang="en-US" dirty="0" err="1">
                <a:latin typeface="Calibri"/>
                <a:cs typeface="Calibri"/>
              </a:rPr>
              <a:t>página</a:t>
            </a:r>
            <a:endParaRPr lang="en-US" dirty="0">
              <a:latin typeface="Calibri"/>
              <a:cs typeface="Calibri"/>
            </a:endParaRPr>
          </a:p>
        </p:txBody>
      </p:sp>
      <p:graphicFrame>
        <p:nvGraphicFramePr>
          <p:cNvPr id="17" name="Diagram 16"/>
          <p:cNvGraphicFramePr/>
          <p:nvPr/>
        </p:nvGraphicFramePr>
        <p:xfrm>
          <a:off x="6218237" y="1363662"/>
          <a:ext cx="55626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54272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Document Object Model (DOM)</a:t>
            </a:r>
            <a:endParaRPr lang="pt-BR" dirty="0"/>
          </a:p>
        </p:txBody>
      </p:sp>
      <p:pic>
        <p:nvPicPr>
          <p:cNvPr id="3" name="Imagem 2"/>
          <p:cNvPicPr>
            <a:picLocks noChangeAspect="1"/>
          </p:cNvPicPr>
          <p:nvPr/>
        </p:nvPicPr>
        <p:blipFill>
          <a:blip r:embed="rId2"/>
          <a:stretch>
            <a:fillRect/>
          </a:stretch>
        </p:blipFill>
        <p:spPr>
          <a:xfrm>
            <a:off x="579437" y="1668462"/>
            <a:ext cx="6243568" cy="2514600"/>
          </a:xfrm>
          <a:prstGeom prst="rect">
            <a:avLst/>
          </a:prstGeom>
        </p:spPr>
      </p:pic>
      <p:pic>
        <p:nvPicPr>
          <p:cNvPr id="4" name="Imagem 3"/>
          <p:cNvPicPr>
            <a:picLocks noChangeAspect="1"/>
          </p:cNvPicPr>
          <p:nvPr/>
        </p:nvPicPr>
        <p:blipFill>
          <a:blip r:embed="rId3"/>
          <a:stretch>
            <a:fillRect/>
          </a:stretch>
        </p:blipFill>
        <p:spPr>
          <a:xfrm>
            <a:off x="6823005" y="1668463"/>
            <a:ext cx="3891032" cy="3674864"/>
          </a:xfrm>
          <a:prstGeom prst="rect">
            <a:avLst/>
          </a:prstGeom>
        </p:spPr>
      </p:pic>
    </p:spTree>
    <p:extLst>
      <p:ext uri="{BB962C8B-B14F-4D97-AF65-F5344CB8AC3E}">
        <p14:creationId xmlns:p14="http://schemas.microsoft.com/office/powerpoint/2010/main" val="3276132280"/>
      </p:ext>
    </p:extLst>
  </p:cSld>
  <p:clrMapOvr>
    <a:masterClrMapping/>
  </p:clrMapOvr>
  <p:transition>
    <p:fad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Document Object Model (DOM)</a:t>
            </a:r>
            <a:endParaRPr lang="pt-BR" dirty="0"/>
          </a:p>
        </p:txBody>
      </p:sp>
      <p:sp>
        <p:nvSpPr>
          <p:cNvPr id="3" name="Espaço Reservado para Texto 2"/>
          <p:cNvSpPr>
            <a:spLocks noGrp="1"/>
          </p:cNvSpPr>
          <p:nvPr>
            <p:ph type="body" sz="quarter" idx="10"/>
          </p:nvPr>
        </p:nvSpPr>
        <p:spPr>
          <a:xfrm>
            <a:off x="365760" y="1371600"/>
            <a:ext cx="11704320" cy="1280351"/>
          </a:xfrm>
        </p:spPr>
        <p:txBody>
          <a:bodyPr/>
          <a:lstStyle/>
          <a:p>
            <a:pPr marL="457200" indent="-457200">
              <a:buFont typeface="Arial" panose="020B0604020202020204" pitchFamily="34" charset="0"/>
              <a:buChar char="•"/>
            </a:pPr>
            <a:r>
              <a:rPr lang="pt-BR" dirty="0"/>
              <a:t>Documentos de padronização:</a:t>
            </a:r>
          </a:p>
          <a:p>
            <a:pPr marL="685800" lvl="1" indent="-457200">
              <a:buFont typeface="Arial" panose="020B0604020202020204" pitchFamily="34" charset="0"/>
              <a:buChar char="•"/>
            </a:pPr>
            <a:r>
              <a:rPr lang="pt-BR" dirty="0">
                <a:hlinkClick r:id="rId2"/>
              </a:rPr>
              <a:t>https://dom.spec.whatwg.org/</a:t>
            </a:r>
            <a:endParaRPr lang="pt-BR" dirty="0"/>
          </a:p>
          <a:p>
            <a:pPr marL="685800" lvl="1" indent="-457200">
              <a:buFont typeface="Arial" panose="020B0604020202020204" pitchFamily="34" charset="0"/>
              <a:buChar char="•"/>
            </a:pPr>
            <a:endParaRPr lang="pt-BR" dirty="0"/>
          </a:p>
        </p:txBody>
      </p:sp>
    </p:spTree>
    <p:extLst>
      <p:ext uri="{BB962C8B-B14F-4D97-AF65-F5344CB8AC3E}">
        <p14:creationId xmlns:p14="http://schemas.microsoft.com/office/powerpoint/2010/main" val="3001700058"/>
      </p:ext>
    </p:extLst>
  </p:cSld>
  <p:clrMapOvr>
    <a:masterClrMapping/>
  </p:clrMapOvr>
  <p:transition>
    <p:fad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Localizando</a:t>
            </a:r>
            <a:r>
              <a:rPr lang="en-US" dirty="0"/>
              <a:t> e </a:t>
            </a:r>
            <a:r>
              <a:rPr lang="en-US" dirty="0" err="1"/>
              <a:t>Acessando</a:t>
            </a:r>
            <a:r>
              <a:rPr lang="en-US" dirty="0"/>
              <a:t> </a:t>
            </a:r>
            <a:r>
              <a:rPr lang="en-US" dirty="0" err="1"/>
              <a:t>Elementos</a:t>
            </a:r>
            <a:endParaRPr lang="en-US" dirty="0"/>
          </a:p>
        </p:txBody>
      </p:sp>
      <p:sp>
        <p:nvSpPr>
          <p:cNvPr id="3" name="Text Placeholder 2"/>
          <p:cNvSpPr>
            <a:spLocks noGrp="1"/>
          </p:cNvSpPr>
          <p:nvPr>
            <p:ph type="body" sz="quarter" idx="10"/>
          </p:nvPr>
        </p:nvSpPr>
        <p:spPr>
          <a:xfrm>
            <a:off x="365760" y="1371600"/>
            <a:ext cx="11704320" cy="1855893"/>
          </a:xfrm>
        </p:spPr>
        <p:txBody>
          <a:bodyPr/>
          <a:lstStyle/>
          <a:p>
            <a:pPr marL="457200" indent="-457200">
              <a:buFont typeface="Arial"/>
              <a:buChar char="•"/>
            </a:pPr>
            <a:r>
              <a:rPr lang="en-US" dirty="0"/>
              <a:t>É </a:t>
            </a:r>
            <a:r>
              <a:rPr lang="en-US" dirty="0" err="1"/>
              <a:t>possível</a:t>
            </a:r>
            <a:r>
              <a:rPr lang="en-US" dirty="0"/>
              <a:t> </a:t>
            </a:r>
            <a:r>
              <a:rPr lang="en-US" dirty="0" err="1"/>
              <a:t>acessar</a:t>
            </a:r>
            <a:r>
              <a:rPr lang="en-US" dirty="0"/>
              <a:t> </a:t>
            </a:r>
            <a:r>
              <a:rPr lang="en-US" dirty="0" err="1"/>
              <a:t>objetos</a:t>
            </a:r>
            <a:r>
              <a:rPr lang="en-US" dirty="0"/>
              <a:t> </a:t>
            </a:r>
            <a:r>
              <a:rPr lang="en-US" dirty="0" err="1"/>
              <a:t>na</a:t>
            </a:r>
            <a:r>
              <a:rPr lang="en-US" dirty="0"/>
              <a:t> </a:t>
            </a:r>
            <a:r>
              <a:rPr lang="en-US" dirty="0" err="1"/>
              <a:t>árvore</a:t>
            </a:r>
            <a:r>
              <a:rPr lang="en-US" dirty="0"/>
              <a:t> DOM </a:t>
            </a:r>
            <a:r>
              <a:rPr lang="en-US" dirty="0" err="1"/>
              <a:t>utilizando</a:t>
            </a:r>
            <a:r>
              <a:rPr lang="en-US" dirty="0"/>
              <a:t> o ID do </a:t>
            </a:r>
            <a:r>
              <a:rPr lang="en-US" dirty="0" err="1"/>
              <a:t>elemento</a:t>
            </a:r>
            <a:endParaRPr lang="en-US" dirty="0"/>
          </a:p>
          <a:p>
            <a:pPr marL="457200" indent="-457200">
              <a:buFont typeface="Arial"/>
              <a:buChar char="•"/>
            </a:pPr>
            <a:r>
              <a:rPr lang="en-US" dirty="0" err="1"/>
              <a:t>Método</a:t>
            </a:r>
            <a:r>
              <a:rPr lang="en-US" dirty="0"/>
              <a:t> </a:t>
            </a:r>
            <a:r>
              <a:rPr lang="en-US" dirty="0" err="1">
                <a:latin typeface="Consolas"/>
                <a:cs typeface="Consolas"/>
              </a:rPr>
              <a:t>getElementById</a:t>
            </a:r>
            <a:r>
              <a:rPr lang="en-US" dirty="0">
                <a:latin typeface="Consolas"/>
                <a:cs typeface="Consolas"/>
              </a:rPr>
              <a:t>()</a:t>
            </a:r>
            <a:endParaRPr lang="en-US" dirty="0">
              <a:latin typeface="Calibri"/>
              <a:cs typeface="Calibri"/>
            </a:endParaRPr>
          </a:p>
          <a:p>
            <a:pPr lvl="2"/>
            <a:r>
              <a:rPr lang="en-US" dirty="0">
                <a:latin typeface="Calibri"/>
                <a:cs typeface="Calibri"/>
              </a:rPr>
              <a:t>O element </a:t>
            </a:r>
            <a:r>
              <a:rPr lang="en-US" dirty="0" err="1">
                <a:latin typeface="Calibri"/>
                <a:cs typeface="Calibri"/>
              </a:rPr>
              <a:t>deve</a:t>
            </a:r>
            <a:r>
              <a:rPr lang="en-US" dirty="0">
                <a:latin typeface="Calibri"/>
                <a:cs typeface="Calibri"/>
              </a:rPr>
              <a:t> </a:t>
            </a:r>
            <a:r>
              <a:rPr lang="en-US" dirty="0" err="1">
                <a:latin typeface="Calibri"/>
                <a:cs typeface="Calibri"/>
              </a:rPr>
              <a:t>possuir</a:t>
            </a:r>
            <a:r>
              <a:rPr lang="en-US" dirty="0">
                <a:latin typeface="Calibri"/>
                <a:cs typeface="Calibri"/>
              </a:rPr>
              <a:t> o </a:t>
            </a:r>
            <a:r>
              <a:rPr lang="en-US" dirty="0" err="1">
                <a:latin typeface="Calibri"/>
                <a:cs typeface="Calibri"/>
              </a:rPr>
              <a:t>atributo</a:t>
            </a:r>
            <a:r>
              <a:rPr lang="en-US" dirty="0">
                <a:latin typeface="Calibri"/>
                <a:cs typeface="Calibri"/>
              </a:rPr>
              <a:t> ID </a:t>
            </a:r>
            <a:r>
              <a:rPr lang="en-US" dirty="0" err="1">
                <a:latin typeface="Calibri"/>
                <a:cs typeface="Calibri"/>
              </a:rPr>
              <a:t>setado</a:t>
            </a:r>
            <a:r>
              <a:rPr lang="en-US" dirty="0">
                <a:latin typeface="Calibri"/>
                <a:cs typeface="Calibri"/>
              </a:rPr>
              <a:t> no HTML</a:t>
            </a:r>
          </a:p>
          <a:p>
            <a:pPr marL="457200" indent="-457200">
              <a:buFont typeface="Arial"/>
              <a:buChar char="•"/>
            </a:pPr>
            <a:r>
              <a:rPr lang="en-US" dirty="0" err="1">
                <a:latin typeface="Calibri"/>
                <a:cs typeface="Calibri"/>
              </a:rPr>
              <a:t>Retorna</a:t>
            </a:r>
            <a:r>
              <a:rPr lang="en-US" dirty="0">
                <a:latin typeface="Calibri"/>
                <a:cs typeface="Calibri"/>
              </a:rPr>
              <a:t> um </a:t>
            </a:r>
            <a:r>
              <a:rPr lang="en-US" dirty="0" err="1">
                <a:latin typeface="Calibri"/>
                <a:cs typeface="Calibri"/>
              </a:rPr>
              <a:t>objeto</a:t>
            </a:r>
            <a:r>
              <a:rPr lang="en-US" dirty="0">
                <a:latin typeface="Calibri"/>
                <a:cs typeface="Calibri"/>
              </a:rPr>
              <a:t> </a:t>
            </a:r>
            <a:r>
              <a:rPr lang="en-US" dirty="0" err="1">
                <a:latin typeface="Calibri"/>
                <a:cs typeface="Calibri"/>
              </a:rPr>
              <a:t>específico</a:t>
            </a:r>
            <a:r>
              <a:rPr lang="en-US" dirty="0">
                <a:latin typeface="Calibri"/>
                <a:cs typeface="Calibri"/>
              </a:rPr>
              <a:t> </a:t>
            </a:r>
            <a:r>
              <a:rPr lang="en-US" dirty="0" err="1">
                <a:latin typeface="Calibri"/>
                <a:cs typeface="Calibri"/>
              </a:rPr>
              <a:t>representando</a:t>
            </a:r>
            <a:r>
              <a:rPr lang="en-US" dirty="0">
                <a:latin typeface="Calibri"/>
                <a:cs typeface="Calibri"/>
              </a:rPr>
              <a:t> o </a:t>
            </a:r>
            <a:r>
              <a:rPr lang="en-US" dirty="0" err="1">
                <a:latin typeface="Calibri"/>
                <a:cs typeface="Calibri"/>
              </a:rPr>
              <a:t>elemento</a:t>
            </a:r>
            <a:r>
              <a:rPr lang="en-US" dirty="0">
                <a:latin typeface="Calibri"/>
                <a:cs typeface="Calibri"/>
              </a:rPr>
              <a:t> </a:t>
            </a:r>
            <a:r>
              <a:rPr lang="en-US" dirty="0" err="1">
                <a:latin typeface="Calibri"/>
                <a:cs typeface="Calibri"/>
              </a:rPr>
              <a:t>selecionado</a:t>
            </a:r>
            <a:endParaRPr lang="en-US" dirty="0">
              <a:latin typeface="Calibri"/>
              <a:cs typeface="Calibri"/>
            </a:endParaRPr>
          </a:p>
        </p:txBody>
      </p:sp>
      <p:grpSp>
        <p:nvGrpSpPr>
          <p:cNvPr id="11" name="Group 10"/>
          <p:cNvGrpSpPr/>
          <p:nvPr/>
        </p:nvGrpSpPr>
        <p:grpSpPr>
          <a:xfrm>
            <a:off x="1924136" y="4387752"/>
            <a:ext cx="8229600" cy="1460043"/>
            <a:chOff x="1924136" y="4387752"/>
            <a:chExt cx="8229600" cy="1460043"/>
          </a:xfrm>
        </p:grpSpPr>
        <p:sp>
          <p:nvSpPr>
            <p:cNvPr id="4" name="Content Placeholder 2"/>
            <p:cNvSpPr txBox="1">
              <a:spLocks/>
            </p:cNvSpPr>
            <p:nvPr/>
          </p:nvSpPr>
          <p:spPr>
            <a:xfrm>
              <a:off x="1924136" y="4387752"/>
              <a:ext cx="8229600" cy="72652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dirty="0" err="1">
                  <a:latin typeface="Consolas"/>
                  <a:cs typeface="Consolas"/>
                </a:rPr>
                <a:t>document.getElementById</a:t>
              </a:r>
              <a:r>
                <a:rPr lang="en-US" dirty="0">
                  <a:latin typeface="Consolas"/>
                  <a:cs typeface="Consolas"/>
                </a:rPr>
                <a:t>(‘demo’);</a:t>
              </a:r>
            </a:p>
          </p:txBody>
        </p:sp>
        <p:cxnSp>
          <p:nvCxnSpPr>
            <p:cNvPr id="5" name="Elbow Connector 4"/>
            <p:cNvCxnSpPr/>
            <p:nvPr/>
          </p:nvCxnSpPr>
          <p:spPr>
            <a:xfrm rot="5400000">
              <a:off x="2811651" y="4933108"/>
              <a:ext cx="597648" cy="493059"/>
            </a:xfrm>
            <a:prstGeom prst="bentConnector3">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2243884" y="5478463"/>
              <a:ext cx="1225176" cy="369332"/>
            </a:xfrm>
            <a:prstGeom prst="rect">
              <a:avLst/>
            </a:prstGeom>
            <a:noFill/>
          </p:spPr>
          <p:txBody>
            <a:bodyPr wrap="square" rtlCol="0">
              <a:spAutoFit/>
            </a:bodyPr>
            <a:lstStyle/>
            <a:p>
              <a:pPr algn="ctr"/>
              <a:r>
                <a:rPr lang="en-US" dirty="0" err="1"/>
                <a:t>objeto</a:t>
              </a:r>
              <a:endParaRPr lang="en-US" dirty="0"/>
            </a:p>
          </p:txBody>
        </p:sp>
        <p:sp>
          <p:nvSpPr>
            <p:cNvPr id="7" name="TextBox 6"/>
            <p:cNvSpPr txBox="1"/>
            <p:nvPr/>
          </p:nvSpPr>
          <p:spPr>
            <a:xfrm>
              <a:off x="4541837" y="5478462"/>
              <a:ext cx="1804889" cy="369332"/>
            </a:xfrm>
            <a:prstGeom prst="rect">
              <a:avLst/>
            </a:prstGeom>
            <a:noFill/>
          </p:spPr>
          <p:txBody>
            <a:bodyPr wrap="square" rtlCol="0">
              <a:spAutoFit/>
            </a:bodyPr>
            <a:lstStyle/>
            <a:p>
              <a:pPr algn="ctr"/>
              <a:r>
                <a:rPr lang="en-US" dirty="0" err="1"/>
                <a:t>método</a:t>
              </a:r>
              <a:endParaRPr lang="en-US" dirty="0"/>
            </a:p>
          </p:txBody>
        </p:sp>
        <p:cxnSp>
          <p:nvCxnSpPr>
            <p:cNvPr id="8" name="Elbow Connector 7"/>
            <p:cNvCxnSpPr/>
            <p:nvPr/>
          </p:nvCxnSpPr>
          <p:spPr>
            <a:xfrm rot="5400000">
              <a:off x="5391988" y="4936103"/>
              <a:ext cx="597648" cy="493059"/>
            </a:xfrm>
            <a:prstGeom prst="bentConnector3">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7159531" y="5446196"/>
              <a:ext cx="1804889" cy="369332"/>
            </a:xfrm>
            <a:prstGeom prst="rect">
              <a:avLst/>
            </a:prstGeom>
            <a:noFill/>
          </p:spPr>
          <p:txBody>
            <a:bodyPr wrap="square" rtlCol="0">
              <a:spAutoFit/>
            </a:bodyPr>
            <a:lstStyle/>
            <a:p>
              <a:pPr algn="ctr"/>
              <a:r>
                <a:rPr lang="en-US" dirty="0" err="1"/>
                <a:t>parâmetro</a:t>
              </a:r>
              <a:endParaRPr lang="en-US" dirty="0"/>
            </a:p>
          </p:txBody>
        </p:sp>
        <p:cxnSp>
          <p:nvCxnSpPr>
            <p:cNvPr id="10" name="Elbow Connector 9"/>
            <p:cNvCxnSpPr/>
            <p:nvPr/>
          </p:nvCxnSpPr>
          <p:spPr>
            <a:xfrm rot="5400000">
              <a:off x="8009682" y="4933108"/>
              <a:ext cx="597648" cy="493059"/>
            </a:xfrm>
            <a:prstGeom prst="bentConnector3">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145713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a:cs typeface="Consolas"/>
              </a:rPr>
              <a:t>getElementById</a:t>
            </a:r>
            <a:r>
              <a:rPr lang="en-US" dirty="0">
                <a:latin typeface="Consolas"/>
                <a:cs typeface="Consolas"/>
              </a:rPr>
              <a:t>()</a:t>
            </a:r>
            <a:r>
              <a:rPr lang="en-US" dirty="0">
                <a:latin typeface="Segoe UI"/>
                <a:cs typeface="Segoe UI"/>
              </a:rPr>
              <a:t> </a:t>
            </a:r>
            <a:r>
              <a:rPr lang="en-US" dirty="0" err="1"/>
              <a:t>Exemplo</a:t>
            </a:r>
            <a:endParaRPr lang="en-US" dirty="0"/>
          </a:p>
        </p:txBody>
      </p:sp>
      <p:sp>
        <p:nvSpPr>
          <p:cNvPr id="4" name="Rectangle 3"/>
          <p:cNvSpPr/>
          <p:nvPr/>
        </p:nvSpPr>
        <p:spPr>
          <a:xfrm>
            <a:off x="503237" y="1516062"/>
            <a:ext cx="11125200" cy="4154983"/>
          </a:xfrm>
          <a:prstGeom prst="rect">
            <a:avLst/>
          </a:prstGeom>
        </p:spPr>
        <p:txBody>
          <a:bodyPr wrap="square">
            <a:spAutoFit/>
          </a:bodyPr>
          <a:lstStyle/>
          <a:p>
            <a:pPr lvl="0" defTabSz="914400" eaLnBrk="0" fontAlgn="base" hangingPunct="0">
              <a:spcBef>
                <a:spcPct val="0"/>
              </a:spcBef>
              <a:spcAft>
                <a:spcPct val="0"/>
              </a:spcAft>
            </a:pPr>
            <a:r>
              <a:rPr lang="en-US" altLang="en-US" sz="2400" dirty="0">
                <a:solidFill>
                  <a:srgbClr val="4F76AC"/>
                </a:solidFill>
                <a:latin typeface="Consolas" panose="020B0609020204030204" pitchFamily="49" charset="0"/>
                <a:cs typeface="Consolas" panose="020B0609020204030204" pitchFamily="49" charset="0"/>
              </a:rPr>
              <a:t>&lt;</a:t>
            </a:r>
            <a:r>
              <a:rPr lang="en-US" altLang="en-US" sz="2400" dirty="0">
                <a:solidFill>
                  <a:srgbClr val="823125"/>
                </a:solidFill>
                <a:latin typeface="Consolas" panose="020B0609020204030204" pitchFamily="49" charset="0"/>
                <a:cs typeface="Consolas" panose="020B0609020204030204" pitchFamily="49" charset="0"/>
              </a:rPr>
              <a:t>body</a:t>
            </a:r>
            <a:r>
              <a:rPr lang="en-US" altLang="en-US" sz="2400" dirty="0">
                <a:solidFill>
                  <a:srgbClr val="4F76AC"/>
                </a:solidFill>
                <a:latin typeface="Consolas" panose="020B0609020204030204" pitchFamily="49" charset="0"/>
                <a:cs typeface="Consolas" panose="020B0609020204030204" pitchFamily="49" charset="0"/>
              </a:rPr>
              <a:t>&gt;</a:t>
            </a:r>
            <a:r>
              <a:rPr lang="en-US" altLang="en-US" sz="2400" dirty="0">
                <a:solidFill>
                  <a:srgbClr val="000000"/>
                </a:solidFill>
                <a:latin typeface="Consolas" panose="020B0609020204030204" pitchFamily="49" charset="0"/>
                <a:cs typeface="Consolas" panose="020B0609020204030204" pitchFamily="49" charset="0"/>
              </a:rPr>
              <a:t> </a:t>
            </a:r>
          </a:p>
          <a:p>
            <a:pPr lvl="0" defTabSz="914400" eaLnBrk="0" fontAlgn="base" hangingPunct="0">
              <a:spcBef>
                <a:spcPct val="0"/>
              </a:spcBef>
              <a:spcAft>
                <a:spcPct val="0"/>
              </a:spcAft>
            </a:pPr>
            <a:endParaRPr lang="en-US" altLang="en-US" sz="2400" dirty="0">
              <a:solidFill>
                <a:srgbClr val="4F76AC"/>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en-US" altLang="en-US" sz="2400" dirty="0">
                <a:solidFill>
                  <a:srgbClr val="4F76AC"/>
                </a:solidFill>
                <a:latin typeface="Consolas" panose="020B0609020204030204" pitchFamily="49" charset="0"/>
                <a:cs typeface="Consolas" panose="020B0609020204030204" pitchFamily="49" charset="0"/>
              </a:rPr>
              <a:t>  &lt;</a:t>
            </a:r>
            <a:r>
              <a:rPr lang="en-US" altLang="en-US" sz="2400" dirty="0">
                <a:solidFill>
                  <a:srgbClr val="823125"/>
                </a:solidFill>
                <a:latin typeface="Consolas" panose="020B0609020204030204" pitchFamily="49" charset="0"/>
                <a:cs typeface="Consolas" panose="020B0609020204030204" pitchFamily="49" charset="0"/>
              </a:rPr>
              <a:t>h1</a:t>
            </a:r>
            <a:r>
              <a:rPr lang="en-US" altLang="en-US" sz="2400" dirty="0">
                <a:solidFill>
                  <a:srgbClr val="4F76AC"/>
                </a:solidFill>
                <a:latin typeface="Consolas" panose="020B0609020204030204" pitchFamily="49" charset="0"/>
                <a:cs typeface="Consolas" panose="020B0609020204030204" pitchFamily="49" charset="0"/>
              </a:rPr>
              <a:t>&gt;</a:t>
            </a:r>
            <a:r>
              <a:rPr lang="en-US" altLang="en-US" sz="2400" dirty="0">
                <a:solidFill>
                  <a:srgbClr val="000000"/>
                </a:solidFill>
                <a:latin typeface="Consolas" panose="020B0609020204030204" pitchFamily="49" charset="0"/>
                <a:cs typeface="Consolas" panose="020B0609020204030204" pitchFamily="49" charset="0"/>
              </a:rPr>
              <a:t>Get today's date and add it to an element on the page.</a:t>
            </a:r>
            <a:r>
              <a:rPr lang="en-US" altLang="en-US" sz="2400" dirty="0">
                <a:solidFill>
                  <a:srgbClr val="4F76AC"/>
                </a:solidFill>
                <a:latin typeface="Consolas" panose="020B0609020204030204" pitchFamily="49" charset="0"/>
                <a:cs typeface="Consolas" panose="020B0609020204030204" pitchFamily="49" charset="0"/>
              </a:rPr>
              <a:t>&lt;/</a:t>
            </a:r>
            <a:r>
              <a:rPr lang="en-US" altLang="en-US" sz="2400" dirty="0">
                <a:solidFill>
                  <a:srgbClr val="823125"/>
                </a:solidFill>
                <a:latin typeface="Consolas" panose="020B0609020204030204" pitchFamily="49" charset="0"/>
                <a:cs typeface="Consolas" panose="020B0609020204030204" pitchFamily="49" charset="0"/>
              </a:rPr>
              <a:t>h1</a:t>
            </a:r>
            <a:r>
              <a:rPr lang="en-US" altLang="en-US" sz="2400" dirty="0">
                <a:solidFill>
                  <a:srgbClr val="4F76AC"/>
                </a:solidFill>
                <a:latin typeface="Consolas" panose="020B0609020204030204" pitchFamily="49" charset="0"/>
                <a:cs typeface="Consolas" panose="020B0609020204030204" pitchFamily="49" charset="0"/>
              </a:rPr>
              <a:t>&gt;</a:t>
            </a:r>
          </a:p>
          <a:p>
            <a:pPr lvl="0" defTabSz="914400" eaLnBrk="0" fontAlgn="base" hangingPunct="0">
              <a:spcBef>
                <a:spcPct val="0"/>
              </a:spcBef>
              <a:spcAft>
                <a:spcPct val="0"/>
              </a:spcAft>
            </a:pPr>
            <a:r>
              <a:rPr lang="en-US" altLang="en-US" sz="2400" dirty="0">
                <a:solidFill>
                  <a:srgbClr val="000000"/>
                </a:solidFill>
                <a:latin typeface="Consolas" panose="020B0609020204030204" pitchFamily="49" charset="0"/>
                <a:cs typeface="Consolas" panose="020B0609020204030204" pitchFamily="49" charset="0"/>
              </a:rPr>
              <a:t>  </a:t>
            </a:r>
          </a:p>
          <a:p>
            <a:pPr lvl="0" defTabSz="914400" eaLnBrk="0" fontAlgn="base" hangingPunct="0">
              <a:spcBef>
                <a:spcPct val="0"/>
              </a:spcBef>
              <a:spcAft>
                <a:spcPct val="0"/>
              </a:spcAft>
            </a:pP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4F76AC"/>
                </a:solidFill>
                <a:latin typeface="Consolas" panose="020B0609020204030204" pitchFamily="49" charset="0"/>
                <a:cs typeface="Consolas" panose="020B0609020204030204" pitchFamily="49" charset="0"/>
              </a:rPr>
              <a:t>&lt;</a:t>
            </a:r>
            <a:r>
              <a:rPr lang="en-US" altLang="en-US" sz="2400" dirty="0">
                <a:solidFill>
                  <a:srgbClr val="823125"/>
                </a:solidFill>
                <a:latin typeface="Consolas" panose="020B0609020204030204" pitchFamily="49" charset="0"/>
                <a:cs typeface="Consolas" panose="020B0609020204030204" pitchFamily="49" charset="0"/>
              </a:rPr>
              <a:t>p</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CF4820"/>
                </a:solidFill>
                <a:latin typeface="Consolas" panose="020B0609020204030204" pitchFamily="49" charset="0"/>
                <a:cs typeface="Consolas" panose="020B0609020204030204" pitchFamily="49" charset="0"/>
              </a:rPr>
              <a:t>id</a:t>
            </a:r>
            <a:r>
              <a:rPr lang="en-US" altLang="en-US" sz="2400" dirty="0">
                <a:solidFill>
                  <a:srgbClr val="4F76AC"/>
                </a:solidFill>
                <a:latin typeface="Consolas" panose="020B0609020204030204" pitchFamily="49" charset="0"/>
                <a:cs typeface="Consolas" panose="020B0609020204030204" pitchFamily="49" charset="0"/>
              </a:rPr>
              <a:t>="demo"&gt;&lt;/</a:t>
            </a:r>
            <a:r>
              <a:rPr lang="en-US" altLang="en-US" sz="2400" dirty="0">
                <a:solidFill>
                  <a:srgbClr val="823125"/>
                </a:solidFill>
                <a:latin typeface="Consolas" panose="020B0609020204030204" pitchFamily="49" charset="0"/>
                <a:cs typeface="Consolas" panose="020B0609020204030204" pitchFamily="49" charset="0"/>
              </a:rPr>
              <a:t>p</a:t>
            </a:r>
            <a:r>
              <a:rPr lang="en-US" altLang="en-US" sz="2400" dirty="0">
                <a:solidFill>
                  <a:srgbClr val="4F76AC"/>
                </a:solidFill>
                <a:latin typeface="Consolas" panose="020B0609020204030204" pitchFamily="49" charset="0"/>
                <a:cs typeface="Consolas" panose="020B0609020204030204" pitchFamily="49" charset="0"/>
              </a:rPr>
              <a:t>&gt;</a:t>
            </a:r>
          </a:p>
          <a:p>
            <a:pPr lvl="0" defTabSz="914400" eaLnBrk="0" fontAlgn="base" hangingPunct="0">
              <a:spcBef>
                <a:spcPct val="0"/>
              </a:spcBef>
              <a:spcAft>
                <a:spcPct val="0"/>
              </a:spcAft>
            </a:pPr>
            <a:r>
              <a:rPr lang="en-US" altLang="en-US" sz="2400" dirty="0">
                <a:solidFill>
                  <a:srgbClr val="000000"/>
                </a:solidFill>
                <a:latin typeface="Consolas" panose="020B0609020204030204" pitchFamily="49" charset="0"/>
                <a:cs typeface="Consolas" panose="020B0609020204030204" pitchFamily="49" charset="0"/>
              </a:rPr>
              <a:t>  </a:t>
            </a:r>
          </a:p>
          <a:p>
            <a:pPr lvl="0" defTabSz="914400" eaLnBrk="0" fontAlgn="base" hangingPunct="0">
              <a:spcBef>
                <a:spcPct val="0"/>
              </a:spcBef>
              <a:spcAft>
                <a:spcPct val="0"/>
              </a:spcAft>
            </a:pP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4F76AC"/>
                </a:solidFill>
                <a:latin typeface="Consolas" panose="020B0609020204030204" pitchFamily="49" charset="0"/>
                <a:cs typeface="Consolas" panose="020B0609020204030204" pitchFamily="49" charset="0"/>
              </a:rPr>
              <a:t>&lt;</a:t>
            </a:r>
            <a:r>
              <a:rPr lang="en-US" altLang="en-US" sz="2400" dirty="0">
                <a:solidFill>
                  <a:srgbClr val="823125"/>
                </a:solidFill>
                <a:latin typeface="Consolas" panose="020B0609020204030204" pitchFamily="49" charset="0"/>
                <a:cs typeface="Consolas" panose="020B0609020204030204" pitchFamily="49" charset="0"/>
              </a:rPr>
              <a:t>script</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CF4820"/>
                </a:solidFill>
                <a:latin typeface="Consolas" panose="020B0609020204030204" pitchFamily="49" charset="0"/>
                <a:cs typeface="Consolas" panose="020B0609020204030204" pitchFamily="49" charset="0"/>
              </a:rPr>
              <a:t>type</a:t>
            </a:r>
            <a:r>
              <a:rPr lang="en-US" altLang="en-US" sz="2400" dirty="0">
                <a:solidFill>
                  <a:srgbClr val="4F76AC"/>
                </a:solidFill>
                <a:latin typeface="Consolas" panose="020B0609020204030204" pitchFamily="49" charset="0"/>
                <a:cs typeface="Consolas" panose="020B0609020204030204" pitchFamily="49" charset="0"/>
              </a:rPr>
              <a:t>="text/</a:t>
            </a:r>
            <a:r>
              <a:rPr lang="en-US" altLang="en-US" sz="2400" dirty="0" err="1">
                <a:solidFill>
                  <a:srgbClr val="4F76AC"/>
                </a:solidFill>
                <a:latin typeface="Consolas" panose="020B0609020204030204" pitchFamily="49" charset="0"/>
                <a:cs typeface="Consolas" panose="020B0609020204030204" pitchFamily="49" charset="0"/>
              </a:rPr>
              <a:t>javascript</a:t>
            </a:r>
            <a:r>
              <a:rPr lang="en-US" altLang="en-US" sz="2400" dirty="0">
                <a:solidFill>
                  <a:srgbClr val="4F76AC"/>
                </a:solidFill>
                <a:latin typeface="Consolas" panose="020B0609020204030204" pitchFamily="49" charset="0"/>
                <a:cs typeface="Consolas" panose="020B0609020204030204" pitchFamily="49" charset="0"/>
              </a:rPr>
              <a:t>"&gt;</a:t>
            </a:r>
          </a:p>
          <a:p>
            <a:pPr lvl="0" defTabSz="914400" eaLnBrk="0" fontAlgn="base" hangingPunct="0">
              <a:spcBef>
                <a:spcPct val="0"/>
              </a:spcBef>
              <a:spcAft>
                <a:spcPct val="0"/>
              </a:spcAft>
            </a:pP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000000"/>
                </a:solidFill>
                <a:latin typeface="Consolas" panose="020B0609020204030204" pitchFamily="49" charset="0"/>
                <a:cs typeface="Consolas" panose="020B0609020204030204" pitchFamily="49" charset="0"/>
              </a:rPr>
              <a:t>document.getElementById</a:t>
            </a:r>
            <a:r>
              <a:rPr lang="en-US" altLang="en-US" sz="2400" dirty="0">
                <a:solidFill>
                  <a:srgbClr val="1E7C70"/>
                </a:solidFill>
                <a:latin typeface="Consolas" panose="020B0609020204030204" pitchFamily="49" charset="0"/>
                <a:cs typeface="Consolas" panose="020B0609020204030204" pitchFamily="49" charset="0"/>
              </a:rPr>
              <a:t>(</a:t>
            </a:r>
            <a:r>
              <a:rPr lang="en-US" altLang="en-US" sz="2400" dirty="0">
                <a:solidFill>
                  <a:srgbClr val="823125"/>
                </a:solidFill>
                <a:latin typeface="Consolas" panose="020B0609020204030204" pitchFamily="49" charset="0"/>
                <a:cs typeface="Consolas" panose="020B0609020204030204" pitchFamily="49" charset="0"/>
              </a:rPr>
              <a:t>"demo"</a:t>
            </a:r>
            <a:r>
              <a:rPr lang="en-US" altLang="en-US" sz="2400" dirty="0">
                <a:solidFill>
                  <a:srgbClr val="1E7C70"/>
                </a:solidFill>
                <a:latin typeface="Consolas" panose="020B0609020204030204" pitchFamily="49" charset="0"/>
                <a:cs typeface="Consolas" panose="020B0609020204030204" pitchFamily="49" charset="0"/>
              </a:rPr>
              <a:t>)</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err="1">
                <a:solidFill>
                  <a:srgbClr val="000000"/>
                </a:solidFill>
                <a:latin typeface="Consolas" panose="020B0609020204030204" pitchFamily="49" charset="0"/>
                <a:cs typeface="Consolas" panose="020B0609020204030204" pitchFamily="49" charset="0"/>
              </a:rPr>
              <a:t>innerHTML</a:t>
            </a:r>
            <a:r>
              <a:rPr lang="en-US" altLang="en-US" sz="2400" dirty="0">
                <a:solidFill>
                  <a:srgbClr val="1E7C70"/>
                </a:solidFill>
                <a:latin typeface="Consolas" panose="020B0609020204030204" pitchFamily="49" charset="0"/>
                <a:cs typeface="Consolas" panose="020B0609020204030204" pitchFamily="49" charset="0"/>
              </a:rPr>
              <a:t>=</a:t>
            </a:r>
            <a:r>
              <a:rPr lang="en-US" altLang="en-US" sz="2400" dirty="0">
                <a:solidFill>
                  <a:srgbClr val="4F76AC"/>
                </a:solidFill>
                <a:latin typeface="Consolas" panose="020B0609020204030204" pitchFamily="49" charset="0"/>
                <a:cs typeface="Consolas" panose="020B0609020204030204" pitchFamily="49" charset="0"/>
              </a:rPr>
              <a:t>Date</a:t>
            </a:r>
            <a:r>
              <a:rPr lang="en-US" altLang="en-US" sz="2400" dirty="0">
                <a:solidFill>
                  <a:srgbClr val="1E7C70"/>
                </a:solidFill>
                <a:latin typeface="Consolas" panose="020B0609020204030204" pitchFamily="49" charset="0"/>
                <a:cs typeface="Consolas" panose="020B0609020204030204" pitchFamily="49" charset="0"/>
              </a:rPr>
              <a:t>();</a:t>
            </a:r>
            <a:r>
              <a:rPr lang="en-US" altLang="en-US" sz="2400" dirty="0">
                <a:solidFill>
                  <a:srgbClr val="000000"/>
                </a:solidFill>
                <a:latin typeface="Consolas" panose="020B0609020204030204" pitchFamily="49" charset="0"/>
                <a:cs typeface="Consolas" panose="020B0609020204030204" pitchFamily="49" charset="0"/>
              </a:rPr>
              <a:t> </a:t>
            </a:r>
            <a:br>
              <a:rPr lang="en-US" altLang="en-US" sz="2400" dirty="0">
                <a:solidFill>
                  <a:srgbClr val="000000"/>
                </a:solidFill>
                <a:latin typeface="Consolas" panose="020B0609020204030204" pitchFamily="49" charset="0"/>
                <a:cs typeface="Consolas" panose="020B0609020204030204" pitchFamily="49" charset="0"/>
              </a:rPr>
            </a:b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4F76AC"/>
                </a:solidFill>
                <a:latin typeface="Consolas" panose="020B0609020204030204" pitchFamily="49" charset="0"/>
                <a:cs typeface="Consolas" panose="020B0609020204030204" pitchFamily="49" charset="0"/>
              </a:rPr>
              <a:t>&lt;/</a:t>
            </a:r>
            <a:r>
              <a:rPr lang="en-US" altLang="en-US" sz="2400" dirty="0">
                <a:solidFill>
                  <a:srgbClr val="823125"/>
                </a:solidFill>
                <a:latin typeface="Consolas" panose="020B0609020204030204" pitchFamily="49" charset="0"/>
                <a:cs typeface="Consolas" panose="020B0609020204030204" pitchFamily="49" charset="0"/>
              </a:rPr>
              <a:t>script</a:t>
            </a:r>
            <a:r>
              <a:rPr lang="en-US" altLang="en-US" sz="2400" dirty="0">
                <a:solidFill>
                  <a:srgbClr val="4F76AC"/>
                </a:solidFill>
                <a:latin typeface="Consolas" panose="020B0609020204030204" pitchFamily="49" charset="0"/>
                <a:cs typeface="Consolas" panose="020B0609020204030204" pitchFamily="49" charset="0"/>
              </a:rPr>
              <a:t>&gt;</a:t>
            </a:r>
          </a:p>
          <a:p>
            <a:pPr lvl="0" defTabSz="914400" eaLnBrk="0" fontAlgn="base" hangingPunct="0">
              <a:spcBef>
                <a:spcPct val="0"/>
              </a:spcBef>
              <a:spcAft>
                <a:spcPct val="0"/>
              </a:spcAft>
            </a:pPr>
            <a:endParaRPr lang="en-US" altLang="en-US" sz="2400" dirty="0">
              <a:solidFill>
                <a:srgbClr val="4F76AC"/>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en-US" altLang="en-US" sz="2400" dirty="0">
                <a:solidFill>
                  <a:srgbClr val="4F76AC"/>
                </a:solidFill>
                <a:latin typeface="Consolas" panose="020B0609020204030204" pitchFamily="49" charset="0"/>
                <a:cs typeface="Consolas" panose="020B0609020204030204" pitchFamily="49" charset="0"/>
              </a:rPr>
              <a:t>&lt;/</a:t>
            </a:r>
            <a:r>
              <a:rPr lang="en-US" altLang="en-US" sz="2400" dirty="0">
                <a:solidFill>
                  <a:srgbClr val="823125"/>
                </a:solidFill>
                <a:latin typeface="Consolas" panose="020B0609020204030204" pitchFamily="49" charset="0"/>
                <a:cs typeface="Consolas" panose="020B0609020204030204" pitchFamily="49" charset="0"/>
              </a:rPr>
              <a:t>body</a:t>
            </a:r>
            <a:r>
              <a:rPr lang="en-US" altLang="en-US" sz="2400" dirty="0">
                <a:solidFill>
                  <a:srgbClr val="4F76AC"/>
                </a:solidFill>
                <a:latin typeface="Consolas" panose="020B0609020204030204" pitchFamily="49" charset="0"/>
                <a:cs typeface="Consolas" panose="020B0609020204030204" pitchFamily="49" charset="0"/>
              </a:rPr>
              <a:t>&gt;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7838750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5760" y="731520"/>
            <a:ext cx="7772400" cy="923330"/>
          </a:xfrm>
        </p:spPr>
        <p:txBody>
          <a:bodyPr/>
          <a:lstStyle/>
          <a:p>
            <a:r>
              <a:rPr lang="pt-BR" sz="4800" dirty="0"/>
              <a:t>Saiba Mais</a:t>
            </a:r>
          </a:p>
        </p:txBody>
      </p:sp>
      <p:sp>
        <p:nvSpPr>
          <p:cNvPr id="3" name="CaixaDeTexto 2"/>
          <p:cNvSpPr txBox="1"/>
          <p:nvPr/>
        </p:nvSpPr>
        <p:spPr>
          <a:xfrm>
            <a:off x="503237" y="1897062"/>
            <a:ext cx="11506200" cy="1037207"/>
          </a:xfrm>
          <a:prstGeom prst="rect">
            <a:avLst/>
          </a:prstGeom>
          <a:noFill/>
        </p:spPr>
        <p:txBody>
          <a:bodyPr wrap="square" lIns="182880" tIns="146304" rIns="182880" bIns="146304" rtlCol="0">
            <a:spAutoFit/>
          </a:bodyPr>
          <a:lstStyle/>
          <a:p>
            <a:pPr>
              <a:lnSpc>
                <a:spcPct val="90000"/>
              </a:lnSpc>
              <a:spcAft>
                <a:spcPts val="600"/>
              </a:spcAft>
            </a:pPr>
            <a:r>
              <a:rPr lang="pt-BR" sz="2400" dirty="0">
                <a:gradFill>
                  <a:gsLst>
                    <a:gs pos="2917">
                      <a:schemeClr val="tx1"/>
                    </a:gs>
                    <a:gs pos="30000">
                      <a:schemeClr val="tx1"/>
                    </a:gs>
                  </a:gsLst>
                  <a:lin ang="5400000" scaled="0"/>
                </a:gradFill>
              </a:rPr>
              <a:t>Acesse os tutoriais mantidos pela Google em </a:t>
            </a:r>
            <a:r>
              <a:rPr lang="pt-BR" sz="2400" dirty="0">
                <a:gradFill>
                  <a:gsLst>
                    <a:gs pos="2917">
                      <a:schemeClr val="tx1"/>
                    </a:gs>
                    <a:gs pos="30000">
                      <a:schemeClr val="tx1"/>
                    </a:gs>
                  </a:gsLst>
                  <a:lin ang="5400000" scaled="0"/>
                </a:gradFill>
                <a:hlinkClick r:id="rId2"/>
              </a:rPr>
              <a:t>https://web.dev/</a:t>
            </a:r>
            <a:r>
              <a:rPr lang="pt-BR" sz="2400" dirty="0">
                <a:gradFill>
                  <a:gsLst>
                    <a:gs pos="2917">
                      <a:schemeClr val="tx1"/>
                    </a:gs>
                    <a:gs pos="30000">
                      <a:schemeClr val="tx1"/>
                    </a:gs>
                  </a:gsLst>
                  <a:lin ang="5400000" scaled="0"/>
                </a:gradFill>
              </a:rPr>
              <a:t> </a:t>
            </a:r>
            <a:endParaRPr lang="pt-BR" sz="2400" dirty="0"/>
          </a:p>
          <a:p>
            <a:pPr>
              <a:lnSpc>
                <a:spcPct val="90000"/>
              </a:lnSpc>
              <a:spcAft>
                <a:spcPts val="600"/>
              </a:spcAft>
            </a:pPr>
            <a:r>
              <a:rPr lang="pt-BR" sz="2400" dirty="0">
                <a:gradFill>
                  <a:gsLst>
                    <a:gs pos="2917">
                      <a:schemeClr val="tx1"/>
                    </a:gs>
                    <a:gs pos="30000">
                      <a:schemeClr val="tx1"/>
                    </a:gs>
                  </a:gsLst>
                  <a:lin ang="5400000" scaled="0"/>
                </a:gradFill>
              </a:rPr>
              <a:t>Acesse os tutoriais mantidos pela Mozilla em </a:t>
            </a:r>
            <a:r>
              <a:rPr lang="pt-BR" sz="2400" dirty="0">
                <a:gradFill>
                  <a:gsLst>
                    <a:gs pos="2917">
                      <a:schemeClr val="tx1"/>
                    </a:gs>
                    <a:gs pos="30000">
                      <a:schemeClr val="tx1"/>
                    </a:gs>
                  </a:gsLst>
                  <a:lin ang="5400000" scaled="0"/>
                </a:gradFill>
                <a:hlinkClick r:id="rId3"/>
              </a:rPr>
              <a:t>https://developer.mozilla.org/</a:t>
            </a:r>
            <a:r>
              <a:rPr lang="pt-BR" sz="2400"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4143517285"/>
      </p:ext>
    </p:extLst>
  </p:cSld>
  <p:clrMapOvr>
    <a:masterClrMapping/>
  </p:clrMapOvr>
  <p:transition>
    <p:fade/>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Atualizando</a:t>
            </a:r>
            <a:r>
              <a:rPr lang="en-US" dirty="0"/>
              <a:t> </a:t>
            </a:r>
            <a:r>
              <a:rPr lang="en-US" dirty="0" err="1"/>
              <a:t>Conteúdo</a:t>
            </a:r>
            <a:r>
              <a:rPr lang="en-US" dirty="0"/>
              <a:t> dos </a:t>
            </a:r>
            <a:r>
              <a:rPr lang="en-US" dirty="0" err="1"/>
              <a:t>Elementos</a:t>
            </a:r>
            <a:endParaRPr lang="en-US" dirty="0"/>
          </a:p>
        </p:txBody>
      </p:sp>
      <p:sp>
        <p:nvSpPr>
          <p:cNvPr id="3" name="Text Placeholder 2"/>
          <p:cNvSpPr>
            <a:spLocks noGrp="1"/>
          </p:cNvSpPr>
          <p:nvPr>
            <p:ph type="body" sz="quarter" idx="10"/>
          </p:nvPr>
        </p:nvSpPr>
        <p:spPr>
          <a:xfrm>
            <a:off x="365760" y="1371600"/>
            <a:ext cx="11704320" cy="2985433"/>
          </a:xfrm>
        </p:spPr>
        <p:txBody>
          <a:bodyPr/>
          <a:lstStyle/>
          <a:p>
            <a:pPr marL="457200" indent="-457200">
              <a:buFont typeface="Arial"/>
              <a:buChar char="•"/>
            </a:pPr>
            <a:r>
              <a:rPr lang="en-US" dirty="0" err="1"/>
              <a:t>Utiliza</a:t>
            </a:r>
            <a:r>
              <a:rPr lang="en-US" dirty="0"/>
              <a:t>-se a </a:t>
            </a:r>
            <a:r>
              <a:rPr lang="en-US" dirty="0" err="1"/>
              <a:t>propriedade</a:t>
            </a:r>
            <a:r>
              <a:rPr lang="en-US" dirty="0"/>
              <a:t> </a:t>
            </a:r>
            <a:r>
              <a:rPr lang="en-US" dirty="0" err="1">
                <a:latin typeface="Consolas"/>
                <a:cs typeface="Consolas"/>
              </a:rPr>
              <a:t>innerHTML</a:t>
            </a:r>
            <a:r>
              <a:rPr lang="en-US" dirty="0"/>
              <a:t> para </a:t>
            </a:r>
            <a:r>
              <a:rPr lang="en-US" dirty="0" err="1"/>
              <a:t>alterar</a:t>
            </a:r>
            <a:r>
              <a:rPr lang="en-US" dirty="0"/>
              <a:t> </a:t>
            </a:r>
            <a:r>
              <a:rPr lang="en-US" dirty="0" err="1"/>
              <a:t>ou</a:t>
            </a:r>
            <a:r>
              <a:rPr lang="en-US" dirty="0"/>
              <a:t> </a:t>
            </a:r>
            <a:r>
              <a:rPr lang="en-US" dirty="0" err="1"/>
              <a:t>inserir</a:t>
            </a:r>
            <a:r>
              <a:rPr lang="en-US" dirty="0"/>
              <a:t> </a:t>
            </a:r>
            <a:r>
              <a:rPr lang="en-US" dirty="0" err="1"/>
              <a:t>contéudo</a:t>
            </a:r>
            <a:endParaRPr lang="en-US" dirty="0"/>
          </a:p>
          <a:p>
            <a:pPr lvl="2"/>
            <a:r>
              <a:rPr lang="en-US" dirty="0" err="1"/>
              <a:t>Pode</a:t>
            </a:r>
            <a:r>
              <a:rPr lang="en-US" dirty="0"/>
              <a:t> </a:t>
            </a:r>
            <a:r>
              <a:rPr lang="en-US" dirty="0" err="1"/>
              <a:t>ser</a:t>
            </a:r>
            <a:r>
              <a:rPr lang="en-US" dirty="0"/>
              <a:t> </a:t>
            </a:r>
            <a:r>
              <a:rPr lang="en-US" dirty="0" err="1"/>
              <a:t>utilizado</a:t>
            </a:r>
            <a:r>
              <a:rPr lang="en-US" dirty="0"/>
              <a:t> </a:t>
            </a:r>
            <a:r>
              <a:rPr lang="en-US" dirty="0" err="1"/>
              <a:t>sobre</a:t>
            </a:r>
            <a:r>
              <a:rPr lang="en-US" dirty="0"/>
              <a:t> </a:t>
            </a:r>
            <a:r>
              <a:rPr lang="en-US" dirty="0" err="1"/>
              <a:t>qualquer</a:t>
            </a:r>
            <a:r>
              <a:rPr lang="en-US" dirty="0"/>
              <a:t> </a:t>
            </a:r>
            <a:r>
              <a:rPr lang="en-US" dirty="0" err="1"/>
              <a:t>elemento</a:t>
            </a:r>
            <a:endParaRPr lang="en-US" dirty="0"/>
          </a:p>
          <a:p>
            <a:pPr marL="457200" indent="-457200">
              <a:buFont typeface="Arial"/>
              <a:buChar char="•"/>
            </a:pPr>
            <a:r>
              <a:rPr lang="en-US" dirty="0"/>
              <a:t>Para </a:t>
            </a:r>
            <a:r>
              <a:rPr lang="en-US" dirty="0" err="1"/>
              <a:t>alterar</a:t>
            </a:r>
            <a:r>
              <a:rPr lang="en-US" dirty="0"/>
              <a:t> o </a:t>
            </a:r>
            <a:r>
              <a:rPr lang="en-US" dirty="0" err="1"/>
              <a:t>conteúdo</a:t>
            </a:r>
            <a:r>
              <a:rPr lang="en-US" dirty="0"/>
              <a:t>, </a:t>
            </a:r>
            <a:r>
              <a:rPr lang="en-US" dirty="0" err="1"/>
              <a:t>definir</a:t>
            </a:r>
            <a:r>
              <a:rPr lang="en-US" dirty="0"/>
              <a:t> o valor de </a:t>
            </a:r>
            <a:r>
              <a:rPr lang="en-US" dirty="0" err="1">
                <a:latin typeface="Consolas"/>
                <a:cs typeface="Consolas"/>
              </a:rPr>
              <a:t>innerHTML</a:t>
            </a:r>
            <a:r>
              <a:rPr lang="en-US" dirty="0"/>
              <a:t> para a string </a:t>
            </a:r>
            <a:r>
              <a:rPr lang="en-US" dirty="0" err="1"/>
              <a:t>desejada</a:t>
            </a:r>
            <a:endParaRPr lang="en-US" dirty="0"/>
          </a:p>
          <a:p>
            <a:pPr lvl="2"/>
            <a:r>
              <a:rPr lang="en-US" dirty="0"/>
              <a:t>Utilize </a:t>
            </a:r>
            <a:r>
              <a:rPr lang="en-US" dirty="0" err="1"/>
              <a:t>uma</a:t>
            </a:r>
            <a:r>
              <a:rPr lang="en-US" dirty="0"/>
              <a:t> </a:t>
            </a:r>
            <a:r>
              <a:rPr lang="en-US" dirty="0" err="1"/>
              <a:t>atribuição</a:t>
            </a:r>
            <a:r>
              <a:rPr lang="en-US" dirty="0"/>
              <a:t> (=) </a:t>
            </a:r>
            <a:r>
              <a:rPr lang="en-US" dirty="0" err="1"/>
              <a:t>em</a:t>
            </a:r>
            <a:r>
              <a:rPr lang="en-US" dirty="0"/>
              <a:t> JavaScript</a:t>
            </a:r>
          </a:p>
          <a:p>
            <a:pPr marL="457200" indent="-457200">
              <a:buFont typeface="Arial"/>
              <a:buChar char="•"/>
            </a:pPr>
            <a:r>
              <a:rPr lang="en-US" dirty="0"/>
              <a:t>Para remover o </a:t>
            </a:r>
            <a:r>
              <a:rPr lang="en-US" dirty="0" err="1"/>
              <a:t>conteúdo</a:t>
            </a:r>
            <a:r>
              <a:rPr lang="en-US" dirty="0"/>
              <a:t>, </a:t>
            </a:r>
            <a:r>
              <a:rPr lang="en-US" dirty="0" err="1"/>
              <a:t>defina</a:t>
            </a:r>
            <a:r>
              <a:rPr lang="en-US" dirty="0"/>
              <a:t> o valor da </a:t>
            </a:r>
            <a:r>
              <a:rPr lang="en-US" dirty="0" err="1"/>
              <a:t>propriedade</a:t>
            </a:r>
            <a:r>
              <a:rPr lang="en-US" dirty="0"/>
              <a:t> </a:t>
            </a:r>
            <a:r>
              <a:rPr lang="en-US" dirty="0" err="1"/>
              <a:t>como</a:t>
            </a:r>
            <a:r>
              <a:rPr lang="en-US" dirty="0"/>
              <a:t> </a:t>
            </a:r>
            <a:r>
              <a:rPr lang="en-US" dirty="0" err="1"/>
              <a:t>uma</a:t>
            </a:r>
            <a:r>
              <a:rPr lang="en-US" dirty="0"/>
              <a:t> string </a:t>
            </a:r>
            <a:r>
              <a:rPr lang="en-US" dirty="0" err="1"/>
              <a:t>vazia</a:t>
            </a:r>
            <a:endParaRPr lang="en-US" dirty="0"/>
          </a:p>
        </p:txBody>
      </p:sp>
    </p:spTree>
    <p:extLst>
      <p:ext uri="{BB962C8B-B14F-4D97-AF65-F5344CB8AC3E}">
        <p14:creationId xmlns:p14="http://schemas.microsoft.com/office/powerpoint/2010/main" val="31896841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107C10"/>
                </a:solidFill>
                <a:latin typeface="Consolas"/>
                <a:cs typeface="Consolas"/>
              </a:rPr>
              <a:t>innerHTML</a:t>
            </a:r>
            <a:r>
              <a:rPr lang="en-US" dirty="0">
                <a:solidFill>
                  <a:srgbClr val="107C10"/>
                </a:solidFill>
              </a:rPr>
              <a:t> </a:t>
            </a:r>
            <a:r>
              <a:rPr lang="en-US" dirty="0" err="1">
                <a:solidFill>
                  <a:srgbClr val="107C10"/>
                </a:solidFill>
              </a:rPr>
              <a:t>Exemplo</a:t>
            </a:r>
            <a:endParaRPr lang="en-US" dirty="0">
              <a:solidFill>
                <a:srgbClr val="107C10"/>
              </a:solidFill>
            </a:endParaRPr>
          </a:p>
        </p:txBody>
      </p:sp>
      <p:sp>
        <p:nvSpPr>
          <p:cNvPr id="4" name="Rectangle 3"/>
          <p:cNvSpPr/>
          <p:nvPr/>
        </p:nvSpPr>
        <p:spPr>
          <a:xfrm>
            <a:off x="503237" y="1516062"/>
            <a:ext cx="11125200" cy="4832093"/>
          </a:xfrm>
          <a:prstGeom prst="rect">
            <a:avLst/>
          </a:prstGeom>
        </p:spPr>
        <p:txBody>
          <a:bodyPr wrap="square">
            <a:spAutoFit/>
          </a:bodyPr>
          <a:lstStyle/>
          <a:p>
            <a:pPr lvl="0" defTabSz="914400" eaLnBrk="0" fontAlgn="base" hangingPunct="0">
              <a:spcBef>
                <a:spcPct val="0"/>
              </a:spcBef>
              <a:spcAft>
                <a:spcPct val="0"/>
              </a:spcAft>
            </a:pPr>
            <a:r>
              <a:rPr lang="en-US" altLang="en-US" sz="2800" dirty="0">
                <a:solidFill>
                  <a:srgbClr val="4F76AC"/>
                </a:solidFill>
                <a:latin typeface="Consolas" panose="020B0609020204030204" pitchFamily="49" charset="0"/>
                <a:cs typeface="Consolas" panose="020B0609020204030204" pitchFamily="49" charset="0"/>
              </a:rPr>
              <a:t>&lt;</a:t>
            </a:r>
            <a:r>
              <a:rPr lang="en-US" altLang="en-US" sz="2800" dirty="0">
                <a:solidFill>
                  <a:srgbClr val="823125"/>
                </a:solidFill>
                <a:latin typeface="Consolas" panose="020B0609020204030204" pitchFamily="49" charset="0"/>
                <a:cs typeface="Consolas" panose="020B0609020204030204" pitchFamily="49" charset="0"/>
              </a:rPr>
              <a:t>body</a:t>
            </a:r>
            <a:r>
              <a:rPr lang="en-US" altLang="en-US" sz="2800" dirty="0">
                <a:solidFill>
                  <a:srgbClr val="4F76AC"/>
                </a:solidFill>
                <a:latin typeface="Consolas" panose="020B0609020204030204" pitchFamily="49" charset="0"/>
                <a:cs typeface="Consolas" panose="020B0609020204030204" pitchFamily="49" charset="0"/>
              </a:rPr>
              <a:t>&gt;</a:t>
            </a:r>
            <a:r>
              <a:rPr lang="en-US" altLang="en-US" sz="2800" dirty="0">
                <a:solidFill>
                  <a:srgbClr val="000000"/>
                </a:solidFill>
                <a:latin typeface="Consolas" panose="020B0609020204030204" pitchFamily="49" charset="0"/>
                <a:cs typeface="Consolas" panose="020B0609020204030204" pitchFamily="49" charset="0"/>
              </a:rPr>
              <a:t> </a:t>
            </a:r>
          </a:p>
          <a:p>
            <a:pPr lvl="0" defTabSz="914400" eaLnBrk="0" fontAlgn="base" hangingPunct="0">
              <a:spcBef>
                <a:spcPct val="0"/>
              </a:spcBef>
              <a:spcAft>
                <a:spcPct val="0"/>
              </a:spcAft>
            </a:pPr>
            <a:endParaRPr lang="en-US" altLang="en-US" sz="2800" dirty="0">
              <a:solidFill>
                <a:srgbClr val="4F76AC"/>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en-US" altLang="en-US" sz="2800" dirty="0">
                <a:solidFill>
                  <a:srgbClr val="4F76AC"/>
                </a:solidFill>
                <a:latin typeface="Consolas" panose="020B0609020204030204" pitchFamily="49" charset="0"/>
                <a:cs typeface="Consolas" panose="020B0609020204030204" pitchFamily="49" charset="0"/>
              </a:rPr>
              <a:t>  &lt;</a:t>
            </a:r>
            <a:r>
              <a:rPr lang="en-US" altLang="en-US" sz="2800" dirty="0">
                <a:solidFill>
                  <a:srgbClr val="823125"/>
                </a:solidFill>
                <a:latin typeface="Consolas" panose="020B0609020204030204" pitchFamily="49" charset="0"/>
                <a:cs typeface="Consolas" panose="020B0609020204030204" pitchFamily="49" charset="0"/>
              </a:rPr>
              <a:t>h1</a:t>
            </a:r>
            <a:r>
              <a:rPr lang="en-US" altLang="en-US" sz="2800" dirty="0">
                <a:solidFill>
                  <a:srgbClr val="4F76AC"/>
                </a:solidFill>
                <a:latin typeface="Consolas" panose="020B0609020204030204" pitchFamily="49" charset="0"/>
                <a:cs typeface="Consolas" panose="020B0609020204030204" pitchFamily="49" charset="0"/>
              </a:rPr>
              <a:t>&gt;</a:t>
            </a:r>
            <a:r>
              <a:rPr lang="en-US" altLang="en-US" sz="2800" dirty="0">
                <a:solidFill>
                  <a:srgbClr val="000000"/>
                </a:solidFill>
                <a:latin typeface="Consolas" panose="020B0609020204030204" pitchFamily="49" charset="0"/>
                <a:cs typeface="Consolas" panose="020B0609020204030204" pitchFamily="49" charset="0"/>
              </a:rPr>
              <a:t>Updating Content</a:t>
            </a:r>
            <a:r>
              <a:rPr lang="en-US" altLang="en-US" sz="2800" dirty="0">
                <a:solidFill>
                  <a:srgbClr val="4F76AC"/>
                </a:solidFill>
                <a:latin typeface="Consolas" panose="020B0609020204030204" pitchFamily="49" charset="0"/>
                <a:cs typeface="Consolas" panose="020B0609020204030204" pitchFamily="49" charset="0"/>
              </a:rPr>
              <a:t>&lt;/</a:t>
            </a:r>
            <a:r>
              <a:rPr lang="en-US" altLang="en-US" sz="2800" dirty="0">
                <a:solidFill>
                  <a:srgbClr val="823125"/>
                </a:solidFill>
                <a:latin typeface="Consolas" panose="020B0609020204030204" pitchFamily="49" charset="0"/>
                <a:cs typeface="Consolas" panose="020B0609020204030204" pitchFamily="49" charset="0"/>
              </a:rPr>
              <a:t>h1</a:t>
            </a:r>
            <a:r>
              <a:rPr lang="en-US" altLang="en-US" sz="2800" dirty="0">
                <a:solidFill>
                  <a:srgbClr val="4F76AC"/>
                </a:solidFill>
                <a:latin typeface="Consolas" panose="020B0609020204030204" pitchFamily="49" charset="0"/>
                <a:cs typeface="Consolas" panose="020B0609020204030204" pitchFamily="49" charset="0"/>
              </a:rPr>
              <a:t>&gt;</a:t>
            </a:r>
          </a:p>
          <a:p>
            <a:pPr lvl="0" defTabSz="91440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4F76AC"/>
                </a:solidFill>
                <a:latin typeface="Consolas" panose="020B0609020204030204" pitchFamily="49" charset="0"/>
                <a:cs typeface="Consolas" panose="020B0609020204030204" pitchFamily="49" charset="0"/>
              </a:rPr>
              <a:t>&lt;</a:t>
            </a:r>
            <a:r>
              <a:rPr lang="en-US" altLang="en-US" sz="2800" dirty="0">
                <a:solidFill>
                  <a:srgbClr val="823125"/>
                </a:solidFill>
                <a:latin typeface="Consolas" panose="020B0609020204030204" pitchFamily="49" charset="0"/>
                <a:cs typeface="Consolas" panose="020B0609020204030204" pitchFamily="49" charset="0"/>
              </a:rPr>
              <a:t>p</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CF4820"/>
                </a:solidFill>
                <a:latin typeface="Consolas" panose="020B0609020204030204" pitchFamily="49" charset="0"/>
                <a:cs typeface="Consolas" panose="020B0609020204030204" pitchFamily="49" charset="0"/>
              </a:rPr>
              <a:t>id</a:t>
            </a:r>
            <a:r>
              <a:rPr lang="en-US" altLang="en-US" sz="2800" dirty="0">
                <a:solidFill>
                  <a:srgbClr val="4F76AC"/>
                </a:solidFill>
                <a:latin typeface="Consolas" panose="020B0609020204030204" pitchFamily="49" charset="0"/>
                <a:cs typeface="Consolas" panose="020B0609020204030204" pitchFamily="49" charset="0"/>
              </a:rPr>
              <a:t>="demo"&gt;&lt;/</a:t>
            </a:r>
            <a:r>
              <a:rPr lang="en-US" altLang="en-US" sz="2800" dirty="0">
                <a:solidFill>
                  <a:srgbClr val="823125"/>
                </a:solidFill>
                <a:latin typeface="Consolas" panose="020B0609020204030204" pitchFamily="49" charset="0"/>
                <a:cs typeface="Consolas" panose="020B0609020204030204" pitchFamily="49" charset="0"/>
              </a:rPr>
              <a:t>p</a:t>
            </a:r>
            <a:r>
              <a:rPr lang="en-US" altLang="en-US" sz="2800" dirty="0">
                <a:solidFill>
                  <a:srgbClr val="4F76AC"/>
                </a:solidFill>
                <a:latin typeface="Consolas" panose="020B0609020204030204" pitchFamily="49" charset="0"/>
                <a:cs typeface="Consolas" panose="020B0609020204030204" pitchFamily="49" charset="0"/>
              </a:rPr>
              <a:t>&gt;</a:t>
            </a:r>
          </a:p>
          <a:p>
            <a:pPr lvl="0" defTabSz="91440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  </a:t>
            </a:r>
          </a:p>
          <a:p>
            <a:pPr lvl="0" defTabSz="91440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4F76AC"/>
                </a:solidFill>
                <a:latin typeface="Consolas" panose="020B0609020204030204" pitchFamily="49" charset="0"/>
                <a:cs typeface="Consolas" panose="020B0609020204030204" pitchFamily="49" charset="0"/>
              </a:rPr>
              <a:t>&lt;</a:t>
            </a:r>
            <a:r>
              <a:rPr lang="en-US" altLang="en-US" sz="2800" dirty="0">
                <a:solidFill>
                  <a:srgbClr val="823125"/>
                </a:solidFill>
                <a:latin typeface="Consolas" panose="020B0609020204030204" pitchFamily="49" charset="0"/>
                <a:cs typeface="Consolas" panose="020B0609020204030204" pitchFamily="49" charset="0"/>
              </a:rPr>
              <a:t>script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CF4820"/>
                </a:solidFill>
                <a:latin typeface="Consolas" panose="020B0609020204030204" pitchFamily="49" charset="0"/>
                <a:cs typeface="Consolas" panose="020B0609020204030204" pitchFamily="49" charset="0"/>
              </a:rPr>
              <a:t>type</a:t>
            </a:r>
            <a:r>
              <a:rPr lang="en-US" altLang="en-US" sz="2800" dirty="0">
                <a:solidFill>
                  <a:srgbClr val="4F76AC"/>
                </a:solidFill>
                <a:latin typeface="Consolas" panose="020B0609020204030204" pitchFamily="49" charset="0"/>
                <a:cs typeface="Consolas" panose="020B0609020204030204" pitchFamily="49" charset="0"/>
              </a:rPr>
              <a:t>="text/</a:t>
            </a:r>
            <a:r>
              <a:rPr lang="en-US" altLang="en-US" sz="2800" dirty="0" err="1">
                <a:solidFill>
                  <a:srgbClr val="4F76AC"/>
                </a:solidFill>
                <a:latin typeface="Consolas" panose="020B0609020204030204" pitchFamily="49" charset="0"/>
                <a:cs typeface="Consolas" panose="020B0609020204030204" pitchFamily="49" charset="0"/>
              </a:rPr>
              <a:t>javascript</a:t>
            </a:r>
            <a:r>
              <a:rPr lang="en-US" altLang="en-US" sz="2800" dirty="0">
                <a:solidFill>
                  <a:srgbClr val="4F76AC"/>
                </a:solidFill>
                <a:latin typeface="Consolas" panose="020B0609020204030204" pitchFamily="49" charset="0"/>
                <a:cs typeface="Consolas" panose="020B0609020204030204" pitchFamily="49" charset="0"/>
              </a:rPr>
              <a:t>"&gt;</a:t>
            </a:r>
          </a:p>
          <a:p>
            <a:pPr lvl="0" defTabSz="91440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err="1">
                <a:solidFill>
                  <a:srgbClr val="000000"/>
                </a:solidFill>
                <a:latin typeface="Consolas" panose="020B0609020204030204" pitchFamily="49" charset="0"/>
                <a:cs typeface="Consolas" panose="020B0609020204030204" pitchFamily="49" charset="0"/>
              </a:rPr>
              <a:t>document.getElementById</a:t>
            </a:r>
            <a:r>
              <a:rPr lang="en-US" altLang="en-US" sz="2800" dirty="0">
                <a:solidFill>
                  <a:srgbClr val="1E7C70"/>
                </a:solidFill>
                <a:latin typeface="Consolas" panose="020B0609020204030204" pitchFamily="49" charset="0"/>
                <a:cs typeface="Consolas" panose="020B0609020204030204" pitchFamily="49" charset="0"/>
              </a:rPr>
              <a:t>(</a:t>
            </a:r>
            <a:r>
              <a:rPr lang="en-US" altLang="en-US" sz="2800" dirty="0">
                <a:solidFill>
                  <a:srgbClr val="823125"/>
                </a:solidFill>
                <a:latin typeface="Consolas" panose="020B0609020204030204" pitchFamily="49" charset="0"/>
                <a:cs typeface="Consolas" panose="020B0609020204030204" pitchFamily="49" charset="0"/>
              </a:rPr>
              <a:t>"demo"</a:t>
            </a:r>
            <a:r>
              <a:rPr lang="en-US" altLang="en-US" sz="2800" dirty="0">
                <a:solidFill>
                  <a:srgbClr val="1E7C70"/>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err="1">
                <a:solidFill>
                  <a:srgbClr val="000000"/>
                </a:solidFill>
                <a:latin typeface="Consolas" panose="020B0609020204030204" pitchFamily="49" charset="0"/>
                <a:cs typeface="Consolas" panose="020B0609020204030204" pitchFamily="49" charset="0"/>
              </a:rPr>
              <a:t>innerHTML</a:t>
            </a:r>
            <a:r>
              <a:rPr lang="en-US" altLang="en-US" sz="2800" dirty="0">
                <a:solidFill>
                  <a:srgbClr val="1E7C70"/>
                </a:solidFill>
                <a:latin typeface="Consolas" panose="020B0609020204030204" pitchFamily="49" charset="0"/>
                <a:cs typeface="Consolas" panose="020B0609020204030204" pitchFamily="49" charset="0"/>
              </a:rPr>
              <a:t>=</a:t>
            </a:r>
            <a:r>
              <a:rPr lang="en-US" altLang="en-US" sz="2800" dirty="0">
                <a:solidFill>
                  <a:srgbClr val="4F76AC"/>
                </a:solidFill>
                <a:latin typeface="Consolas" panose="020B0609020204030204" pitchFamily="49" charset="0"/>
                <a:cs typeface="Consolas" panose="020B0609020204030204" pitchFamily="49" charset="0"/>
              </a:rPr>
              <a:t>‘Using </a:t>
            </a:r>
          </a:p>
          <a:p>
            <a:pPr lvl="0" defTabSz="914400" eaLnBrk="0" fontAlgn="base" hangingPunct="0">
              <a:spcBef>
                <a:spcPct val="0"/>
              </a:spcBef>
              <a:spcAft>
                <a:spcPct val="0"/>
              </a:spcAft>
            </a:pPr>
            <a:r>
              <a:rPr lang="en-US" altLang="en-US" sz="2800" dirty="0">
                <a:solidFill>
                  <a:srgbClr val="4F76AC"/>
                </a:solidFill>
                <a:latin typeface="Consolas" panose="020B0609020204030204" pitchFamily="49" charset="0"/>
                <a:cs typeface="Consolas" panose="020B0609020204030204" pitchFamily="49" charset="0"/>
              </a:rPr>
              <a:t>	JavaScript is super fun!’</a:t>
            </a:r>
            <a:r>
              <a:rPr lang="en-US" altLang="en-US" sz="2800" dirty="0">
                <a:solidFill>
                  <a:srgbClr val="1E7C70"/>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br>
              <a:rPr lang="en-US" altLang="en-US" sz="2800" dirty="0">
                <a:solidFill>
                  <a:srgbClr val="000000"/>
                </a:solidFill>
                <a:latin typeface="Consolas" panose="020B0609020204030204" pitchFamily="49" charset="0"/>
                <a:cs typeface="Consolas" panose="020B0609020204030204" pitchFamily="49" charset="0"/>
              </a:rPr>
            </a:b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4F76AC"/>
                </a:solidFill>
                <a:latin typeface="Consolas" panose="020B0609020204030204" pitchFamily="49" charset="0"/>
                <a:cs typeface="Consolas" panose="020B0609020204030204" pitchFamily="49" charset="0"/>
              </a:rPr>
              <a:t>&lt;/</a:t>
            </a:r>
            <a:r>
              <a:rPr lang="en-US" altLang="en-US" sz="2800" dirty="0">
                <a:solidFill>
                  <a:srgbClr val="823125"/>
                </a:solidFill>
                <a:latin typeface="Consolas" panose="020B0609020204030204" pitchFamily="49" charset="0"/>
                <a:cs typeface="Consolas" panose="020B0609020204030204" pitchFamily="49" charset="0"/>
              </a:rPr>
              <a:t>script</a:t>
            </a:r>
            <a:r>
              <a:rPr lang="en-US" altLang="en-US" sz="2800" dirty="0">
                <a:solidFill>
                  <a:srgbClr val="4F76AC"/>
                </a:solidFill>
                <a:latin typeface="Consolas" panose="020B0609020204030204" pitchFamily="49" charset="0"/>
                <a:cs typeface="Consolas" panose="020B0609020204030204" pitchFamily="49" charset="0"/>
              </a:rPr>
              <a:t>&gt;</a:t>
            </a:r>
          </a:p>
          <a:p>
            <a:pPr lvl="0" defTabSz="914400" eaLnBrk="0" fontAlgn="base" hangingPunct="0">
              <a:spcBef>
                <a:spcPct val="0"/>
              </a:spcBef>
              <a:spcAft>
                <a:spcPct val="0"/>
              </a:spcAft>
            </a:pPr>
            <a:endParaRPr lang="en-US" altLang="en-US" sz="2800" dirty="0">
              <a:solidFill>
                <a:srgbClr val="4F76AC"/>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en-US" altLang="en-US" sz="2800" dirty="0">
                <a:solidFill>
                  <a:srgbClr val="4F76AC"/>
                </a:solidFill>
                <a:latin typeface="Consolas" panose="020B0609020204030204" pitchFamily="49" charset="0"/>
                <a:cs typeface="Consolas" panose="020B0609020204030204" pitchFamily="49" charset="0"/>
              </a:rPr>
              <a:t>&lt;/</a:t>
            </a:r>
            <a:r>
              <a:rPr lang="en-US" altLang="en-US" sz="2800" dirty="0">
                <a:solidFill>
                  <a:srgbClr val="823125"/>
                </a:solidFill>
                <a:latin typeface="Consolas" panose="020B0609020204030204" pitchFamily="49" charset="0"/>
                <a:cs typeface="Consolas" panose="020B0609020204030204" pitchFamily="49" charset="0"/>
              </a:rPr>
              <a:t>body</a:t>
            </a:r>
            <a:r>
              <a:rPr lang="en-US" altLang="en-US" sz="2800" dirty="0">
                <a:solidFill>
                  <a:srgbClr val="4F76AC"/>
                </a:solidFill>
                <a:latin typeface="Consolas" panose="020B0609020204030204" pitchFamily="49" charset="0"/>
                <a:cs typeface="Consolas" panose="020B0609020204030204" pitchFamily="49" charset="0"/>
              </a:rPr>
              <a:t>&gt;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1571460411"/>
      </p:ext>
    </p:extLst>
  </p:cSld>
  <p:clrMapOvr>
    <a:masterClrMapping/>
  </p:clrMapOvr>
  <p:transition>
    <p:fad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107C10"/>
                </a:solidFill>
              </a:rPr>
              <a:t>Criando</a:t>
            </a:r>
            <a:r>
              <a:rPr lang="en-US" dirty="0">
                <a:solidFill>
                  <a:srgbClr val="107C10"/>
                </a:solidFill>
              </a:rPr>
              <a:t> </a:t>
            </a:r>
            <a:r>
              <a:rPr lang="en-US" dirty="0" err="1">
                <a:solidFill>
                  <a:srgbClr val="107C10"/>
                </a:solidFill>
              </a:rPr>
              <a:t>Elementos</a:t>
            </a:r>
            <a:endParaRPr lang="en-US" dirty="0">
              <a:solidFill>
                <a:srgbClr val="107C10"/>
              </a:solidFill>
            </a:endParaRPr>
          </a:p>
        </p:txBody>
      </p:sp>
      <p:sp>
        <p:nvSpPr>
          <p:cNvPr id="3" name="Text Placeholder 2"/>
          <p:cNvSpPr>
            <a:spLocks noGrp="1"/>
          </p:cNvSpPr>
          <p:nvPr>
            <p:ph type="body" sz="quarter" idx="10"/>
          </p:nvPr>
        </p:nvSpPr>
        <p:spPr>
          <a:xfrm>
            <a:off x="365760" y="1371600"/>
            <a:ext cx="5852477" cy="4004173"/>
          </a:xfrm>
        </p:spPr>
        <p:txBody>
          <a:bodyPr/>
          <a:lstStyle/>
          <a:p>
            <a:pPr marL="342900" indent="-342900">
              <a:buFont typeface="Arial"/>
              <a:buChar char="•"/>
            </a:pPr>
            <a:r>
              <a:rPr lang="en-US" dirty="0"/>
              <a:t>Para </a:t>
            </a:r>
            <a:r>
              <a:rPr lang="en-US" dirty="0" err="1"/>
              <a:t>criar</a:t>
            </a:r>
            <a:r>
              <a:rPr lang="en-US" dirty="0"/>
              <a:t> </a:t>
            </a:r>
            <a:r>
              <a:rPr lang="en-US" dirty="0" err="1"/>
              <a:t>novos</a:t>
            </a:r>
            <a:r>
              <a:rPr lang="en-US" dirty="0"/>
              <a:t> </a:t>
            </a:r>
            <a:r>
              <a:rPr lang="en-US" dirty="0" err="1"/>
              <a:t>elementos</a:t>
            </a:r>
            <a:r>
              <a:rPr lang="en-US" dirty="0"/>
              <a:t>, o </a:t>
            </a:r>
            <a:r>
              <a:rPr lang="en-US" dirty="0" err="1"/>
              <a:t>objeto</a:t>
            </a:r>
            <a:r>
              <a:rPr lang="en-US" dirty="0"/>
              <a:t> </a:t>
            </a:r>
            <a:r>
              <a:rPr lang="en-US" dirty="0">
                <a:latin typeface="Consolas"/>
                <a:cs typeface="Consolas"/>
              </a:rPr>
              <a:t>document</a:t>
            </a:r>
            <a:r>
              <a:rPr lang="en-US" dirty="0"/>
              <a:t> </a:t>
            </a:r>
            <a:r>
              <a:rPr lang="en-US" dirty="0" err="1"/>
              <a:t>fornece</a:t>
            </a:r>
            <a:r>
              <a:rPr lang="en-US" dirty="0"/>
              <a:t> o </a:t>
            </a:r>
            <a:r>
              <a:rPr lang="en-US" dirty="0" err="1"/>
              <a:t>método</a:t>
            </a:r>
            <a:r>
              <a:rPr lang="en-US" dirty="0"/>
              <a:t> </a:t>
            </a:r>
            <a:r>
              <a:rPr lang="en-US" dirty="0" err="1">
                <a:latin typeface="Consolas"/>
                <a:cs typeface="Consolas"/>
              </a:rPr>
              <a:t>createElement</a:t>
            </a:r>
            <a:r>
              <a:rPr lang="en-US" dirty="0">
                <a:latin typeface="Consolas"/>
                <a:cs typeface="Consolas"/>
              </a:rPr>
              <a:t>()</a:t>
            </a:r>
            <a:endParaRPr lang="en-US" dirty="0"/>
          </a:p>
          <a:p>
            <a:pPr marL="342900" indent="-342900">
              <a:buFont typeface="Arial"/>
              <a:buChar char="•"/>
            </a:pPr>
            <a:r>
              <a:rPr lang="en-US" dirty="0" err="1"/>
              <a:t>Adicione</a:t>
            </a:r>
            <a:r>
              <a:rPr lang="en-US" dirty="0"/>
              <a:t> o </a:t>
            </a:r>
            <a:r>
              <a:rPr lang="en-US" dirty="0" err="1"/>
              <a:t>elemento</a:t>
            </a:r>
            <a:r>
              <a:rPr lang="en-US" dirty="0"/>
              <a:t> </a:t>
            </a:r>
            <a:r>
              <a:rPr lang="en-US" dirty="0" err="1"/>
              <a:t>recém</a:t>
            </a:r>
            <a:r>
              <a:rPr lang="en-US" dirty="0"/>
              <a:t> </a:t>
            </a:r>
            <a:r>
              <a:rPr lang="en-US" dirty="0" err="1"/>
              <a:t>criado</a:t>
            </a:r>
            <a:r>
              <a:rPr lang="en-US" dirty="0"/>
              <a:t> </a:t>
            </a:r>
            <a:r>
              <a:rPr lang="en-US" dirty="0" err="1"/>
              <a:t>como</a:t>
            </a:r>
            <a:r>
              <a:rPr lang="en-US" dirty="0"/>
              <a:t> </a:t>
            </a:r>
            <a:r>
              <a:rPr lang="en-US" dirty="0" err="1"/>
              <a:t>filho</a:t>
            </a:r>
            <a:r>
              <a:rPr lang="en-US" dirty="0"/>
              <a:t> de outro </a:t>
            </a:r>
            <a:r>
              <a:rPr lang="en-US" dirty="0" err="1"/>
              <a:t>elemento</a:t>
            </a:r>
            <a:r>
              <a:rPr lang="en-US" dirty="0"/>
              <a:t> </a:t>
            </a:r>
            <a:r>
              <a:rPr lang="en-US" dirty="0" err="1"/>
              <a:t>na</a:t>
            </a:r>
            <a:r>
              <a:rPr lang="en-US" dirty="0"/>
              <a:t> </a:t>
            </a:r>
            <a:r>
              <a:rPr lang="en-US" dirty="0" err="1"/>
              <a:t>árvore</a:t>
            </a:r>
            <a:r>
              <a:rPr lang="en-US" dirty="0"/>
              <a:t> DOM via </a:t>
            </a:r>
            <a:r>
              <a:rPr lang="en-US" dirty="0" err="1"/>
              <a:t>os</a:t>
            </a:r>
            <a:r>
              <a:rPr lang="en-US" dirty="0"/>
              <a:t> </a:t>
            </a:r>
            <a:r>
              <a:rPr lang="en-US" dirty="0" err="1"/>
              <a:t>métodos</a:t>
            </a:r>
            <a:endParaRPr lang="en-US" dirty="0"/>
          </a:p>
          <a:p>
            <a:pPr marL="571500" lvl="1" indent="-342900">
              <a:buFont typeface="Arial"/>
              <a:buChar char="•"/>
            </a:pPr>
            <a:r>
              <a:rPr lang="en-US" dirty="0" err="1">
                <a:latin typeface="Consolas"/>
                <a:cs typeface="Consolas"/>
              </a:rPr>
              <a:t>appendChild</a:t>
            </a:r>
            <a:r>
              <a:rPr lang="en-US" dirty="0">
                <a:latin typeface="Consolas"/>
                <a:cs typeface="Consolas"/>
              </a:rPr>
              <a:t>()</a:t>
            </a:r>
          </a:p>
          <a:p>
            <a:pPr marL="571500" lvl="1" indent="-342900">
              <a:buFont typeface="Arial"/>
              <a:buChar char="•"/>
            </a:pPr>
            <a:r>
              <a:rPr lang="en-US" dirty="0" err="1">
                <a:latin typeface="Consolas"/>
              </a:rPr>
              <a:t>insertBefore</a:t>
            </a:r>
            <a:r>
              <a:rPr lang="en-US" dirty="0">
                <a:latin typeface="Consolas"/>
              </a:rPr>
              <a:t>()</a:t>
            </a:r>
          </a:p>
          <a:p>
            <a:pPr marL="571500" lvl="1" indent="-342900">
              <a:buFont typeface="Arial"/>
              <a:buChar char="•"/>
            </a:pPr>
            <a:r>
              <a:rPr lang="en-US" dirty="0" err="1">
                <a:latin typeface="Consolas"/>
              </a:rPr>
              <a:t>removeChild</a:t>
            </a:r>
            <a:r>
              <a:rPr lang="en-US" dirty="0">
                <a:latin typeface="Consolas"/>
              </a:rPr>
              <a:t>()</a:t>
            </a:r>
          </a:p>
          <a:p>
            <a:pPr marL="571500" lvl="1" indent="-342900">
              <a:buFont typeface="Arial"/>
              <a:buChar char="•"/>
            </a:pPr>
            <a:r>
              <a:rPr lang="en-US" dirty="0" err="1">
                <a:latin typeface="Consolas"/>
              </a:rPr>
              <a:t>replaceChild</a:t>
            </a:r>
            <a:r>
              <a:rPr lang="en-US" dirty="0">
                <a:latin typeface="Consolas"/>
              </a:rPr>
              <a:t>()</a:t>
            </a:r>
            <a:endParaRPr lang="en-US" dirty="0"/>
          </a:p>
        </p:txBody>
      </p:sp>
      <p:grpSp>
        <p:nvGrpSpPr>
          <p:cNvPr id="4" name="Group 4"/>
          <p:cNvGrpSpPr/>
          <p:nvPr/>
        </p:nvGrpSpPr>
        <p:grpSpPr>
          <a:xfrm>
            <a:off x="6446837" y="1211261"/>
            <a:ext cx="5410200" cy="2896211"/>
            <a:chOff x="6446837" y="1211262"/>
            <a:chExt cx="5410200" cy="2455810"/>
          </a:xfrm>
        </p:grpSpPr>
        <p:sp>
          <p:nvSpPr>
            <p:cNvPr id="7" name="Rectangle 6"/>
            <p:cNvSpPr/>
            <p:nvPr/>
          </p:nvSpPr>
          <p:spPr>
            <a:xfrm>
              <a:off x="6446837" y="1500974"/>
              <a:ext cx="5410200" cy="2166098"/>
            </a:xfrm>
            <a:prstGeom prst="rect">
              <a:avLst/>
            </a:prstGeom>
            <a:noFill/>
            <a:ln>
              <a:solidFill>
                <a:srgbClr val="09157C"/>
              </a:solidFill>
            </a:ln>
          </p:spPr>
          <p:txBody>
            <a:bodyPr wrap="square">
              <a:spAutoFit/>
            </a:bodyPr>
            <a:lstStyle/>
            <a:p>
              <a:endParaRPr lang="en-US" sz="1600" dirty="0">
                <a:solidFill>
                  <a:srgbClr val="4F76AC"/>
                </a:solidFill>
                <a:highlight>
                  <a:srgbClr val="FFFFFF"/>
                </a:highlight>
                <a:latin typeface="Consolas"/>
              </a:endParaRPr>
            </a:p>
            <a:p>
              <a:r>
                <a:rPr lang="en-US" sz="1600" dirty="0">
                  <a:solidFill>
                    <a:srgbClr val="4F76AC"/>
                  </a:solidFill>
                  <a:highlight>
                    <a:srgbClr val="FFFFFF"/>
                  </a:highlight>
                  <a:latin typeface="Consolas"/>
                </a:rPr>
                <a:t>function</a:t>
              </a:r>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show_image</a:t>
              </a:r>
              <a:r>
                <a:rPr lang="en-US" sz="1600" dirty="0">
                  <a:solidFill>
                    <a:srgbClr val="1E7C70"/>
                  </a:solidFill>
                  <a:highlight>
                    <a:srgbClr val="FFFFFF"/>
                  </a:highlight>
                  <a:latin typeface="Consolas"/>
                </a:rPr>
                <a:t>(</a:t>
              </a:r>
              <a:r>
                <a:rPr lang="en-US" sz="1600" dirty="0" err="1">
                  <a:solidFill>
                    <a:srgbClr val="000000"/>
                  </a:solidFill>
                  <a:highlight>
                    <a:srgbClr val="FFFFFF"/>
                  </a:highlight>
                  <a:latin typeface="Consolas"/>
                </a:rPr>
                <a:t>src</a:t>
              </a:r>
              <a:r>
                <a:rPr lang="en-US" sz="1600" dirty="0">
                  <a:solidFill>
                    <a:srgbClr val="1E7C70"/>
                  </a:solidFill>
                  <a:highlight>
                    <a:srgbClr val="FFFFFF"/>
                  </a:highlight>
                  <a:latin typeface="Consolas"/>
                </a:rPr>
                <a:t>,</a:t>
              </a:r>
              <a:r>
                <a:rPr lang="en-US" sz="1600" dirty="0">
                  <a:solidFill>
                    <a:srgbClr val="000000"/>
                  </a:solidFill>
                  <a:highlight>
                    <a:srgbClr val="FFFFFF"/>
                  </a:highlight>
                  <a:latin typeface="Consolas"/>
                </a:rPr>
                <a:t> width</a:t>
              </a:r>
              <a:r>
                <a:rPr lang="en-US" sz="1600" dirty="0">
                  <a:solidFill>
                    <a:srgbClr val="1E7C70"/>
                  </a:solidFill>
                  <a:highlight>
                    <a:srgbClr val="FFFFFF"/>
                  </a:highlight>
                  <a:latin typeface="Consolas"/>
                </a:rPr>
                <a:t>,</a:t>
              </a:r>
              <a:r>
                <a:rPr lang="en-US" sz="1600" dirty="0">
                  <a:solidFill>
                    <a:srgbClr val="000000"/>
                  </a:solidFill>
                  <a:highlight>
                    <a:srgbClr val="FFFFFF"/>
                  </a:highlight>
                  <a:latin typeface="Consolas"/>
                </a:rPr>
                <a:t> height</a:t>
              </a:r>
              <a:r>
                <a:rPr lang="en-US" sz="1600" dirty="0">
                  <a:solidFill>
                    <a:srgbClr val="1E7C70"/>
                  </a:solidFill>
                  <a:highlight>
                    <a:srgbClr val="FFFFFF"/>
                  </a:highlight>
                  <a:latin typeface="Consolas"/>
                </a:rPr>
                <a:t>,</a:t>
              </a:r>
              <a:r>
                <a:rPr lang="en-US" sz="1600" dirty="0">
                  <a:solidFill>
                    <a:srgbClr val="000000"/>
                  </a:solidFill>
                  <a:highlight>
                    <a:srgbClr val="FFFFFF"/>
                  </a:highlight>
                  <a:latin typeface="Consolas"/>
                </a:rPr>
                <a:t> alt</a:t>
              </a:r>
              <a:r>
                <a:rPr lang="en-US" sz="1600" dirty="0">
                  <a:solidFill>
                    <a:srgbClr val="1E7C70"/>
                  </a:solidFill>
                  <a:highlight>
                    <a:srgbClr val="FFFFFF"/>
                  </a:highlight>
                  <a:latin typeface="Consolas"/>
                </a:rPr>
                <a:t>)</a:t>
              </a:r>
              <a:r>
                <a:rPr lang="en-US" sz="1600" dirty="0">
                  <a:solidFill>
                    <a:srgbClr val="000000"/>
                  </a:solidFill>
                  <a:highlight>
                    <a:srgbClr val="FFFFFF"/>
                  </a:highlight>
                  <a:latin typeface="Consolas"/>
                </a:rPr>
                <a:t> </a:t>
              </a:r>
              <a:r>
                <a:rPr lang="en-US" sz="1600" dirty="0">
                  <a:solidFill>
                    <a:srgbClr val="1E7C70"/>
                  </a:solidFill>
                  <a:highlight>
                    <a:srgbClr val="FFFFFF"/>
                  </a:highlight>
                  <a:latin typeface="Consolas"/>
                </a:rPr>
                <a:t>{</a:t>
              </a:r>
              <a:r>
                <a:rPr lang="en-US" sz="1600" dirty="0">
                  <a:solidFill>
                    <a:srgbClr val="000000"/>
                  </a:solidFill>
                  <a:highlight>
                    <a:srgbClr val="FFFFFF"/>
                  </a:highlight>
                  <a:latin typeface="Consolas"/>
                </a:rPr>
                <a:t> </a:t>
              </a:r>
            </a:p>
            <a:p>
              <a:r>
                <a:rPr lang="en-US" sz="1600" dirty="0">
                  <a:solidFill>
                    <a:srgbClr val="000000"/>
                  </a:solidFill>
                  <a:highlight>
                    <a:srgbClr val="FFFFFF"/>
                  </a:highlight>
                  <a:latin typeface="Consolas"/>
                </a:rPr>
                <a:t>    </a:t>
              </a:r>
              <a:r>
                <a:rPr lang="en-US" sz="1600" dirty="0" err="1">
                  <a:solidFill>
                    <a:srgbClr val="4F76AC"/>
                  </a:solidFill>
                  <a:highlight>
                    <a:srgbClr val="FFFFFF"/>
                  </a:highlight>
                  <a:latin typeface="Consolas"/>
                </a:rPr>
                <a:t>var</a:t>
              </a:r>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img</a:t>
              </a:r>
              <a:r>
                <a:rPr lang="en-US" sz="1600" dirty="0">
                  <a:solidFill>
                    <a:srgbClr val="000000"/>
                  </a:solidFill>
                  <a:highlight>
                    <a:srgbClr val="FFFFFF"/>
                  </a:highlight>
                  <a:latin typeface="Consolas"/>
                </a:rPr>
                <a:t> </a:t>
              </a:r>
              <a:r>
                <a:rPr lang="en-US" sz="1600" dirty="0">
                  <a:solidFill>
                    <a:srgbClr val="1E7C70"/>
                  </a:solidFill>
                  <a:highlight>
                    <a:srgbClr val="FFFFFF"/>
                  </a:highlight>
                  <a:latin typeface="Consolas"/>
                </a:rPr>
                <a:t>=</a:t>
              </a:r>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document.createElement</a:t>
              </a:r>
              <a:r>
                <a:rPr lang="en-US" sz="1600" dirty="0">
                  <a:solidFill>
                    <a:srgbClr val="1E7C70"/>
                  </a:solidFill>
                  <a:highlight>
                    <a:srgbClr val="FFFFFF"/>
                  </a:highlight>
                  <a:latin typeface="Consolas"/>
                </a:rPr>
                <a:t>(</a:t>
              </a:r>
              <a:r>
                <a:rPr lang="en-US" sz="1600" dirty="0">
                  <a:solidFill>
                    <a:srgbClr val="823125"/>
                  </a:solidFill>
                  <a:highlight>
                    <a:srgbClr val="FFFFFF"/>
                  </a:highlight>
                  <a:latin typeface="Consolas"/>
                </a:rPr>
                <a:t>"</a:t>
              </a:r>
              <a:r>
                <a:rPr lang="en-US" sz="1600" dirty="0" err="1">
                  <a:solidFill>
                    <a:srgbClr val="823125"/>
                  </a:solidFill>
                  <a:highlight>
                    <a:srgbClr val="FFFFFF"/>
                  </a:highlight>
                  <a:latin typeface="Consolas"/>
                </a:rPr>
                <a:t>img</a:t>
              </a:r>
              <a:r>
                <a:rPr lang="en-US" sz="1600" dirty="0">
                  <a:solidFill>
                    <a:srgbClr val="823125"/>
                  </a:solidFill>
                  <a:highlight>
                    <a:srgbClr val="FFFFFF"/>
                  </a:highlight>
                  <a:latin typeface="Consolas"/>
                </a:rPr>
                <a:t>"</a:t>
              </a:r>
              <a:r>
                <a:rPr lang="en-US" sz="1600" dirty="0">
                  <a:solidFill>
                    <a:srgbClr val="1E7C70"/>
                  </a:solidFill>
                  <a:highlight>
                    <a:srgbClr val="FFFFFF"/>
                  </a:highlight>
                  <a:latin typeface="Consolas"/>
                </a:rPr>
                <a:t>);</a:t>
              </a:r>
              <a:r>
                <a:rPr lang="en-US" sz="1600" dirty="0">
                  <a:solidFill>
                    <a:srgbClr val="000000"/>
                  </a:solidFill>
                  <a:highlight>
                    <a:srgbClr val="FFFFFF"/>
                  </a:highlight>
                  <a:latin typeface="Consolas"/>
                </a:rPr>
                <a:t> </a:t>
              </a:r>
            </a:p>
            <a:p>
              <a:r>
                <a:rPr lang="hr-HR" sz="1600" dirty="0">
                  <a:solidFill>
                    <a:srgbClr val="000000"/>
                  </a:solidFill>
                  <a:highlight>
                    <a:srgbClr val="FFFFFF"/>
                  </a:highlight>
                  <a:latin typeface="Consolas"/>
                </a:rPr>
                <a:t>    img.src </a:t>
              </a:r>
              <a:r>
                <a:rPr lang="hr-HR" sz="1600" dirty="0">
                  <a:solidFill>
                    <a:srgbClr val="1E7C70"/>
                  </a:solidFill>
                  <a:highlight>
                    <a:srgbClr val="FFFFFF"/>
                  </a:highlight>
                  <a:latin typeface="Consolas"/>
                </a:rPr>
                <a:t>=</a:t>
              </a:r>
              <a:r>
                <a:rPr lang="hr-HR" sz="1600" dirty="0">
                  <a:solidFill>
                    <a:srgbClr val="000000"/>
                  </a:solidFill>
                  <a:highlight>
                    <a:srgbClr val="FFFFFF"/>
                  </a:highlight>
                  <a:latin typeface="Consolas"/>
                </a:rPr>
                <a:t> src</a:t>
              </a:r>
              <a:r>
                <a:rPr lang="hr-HR" sz="1600" dirty="0">
                  <a:solidFill>
                    <a:srgbClr val="1E7C70"/>
                  </a:solidFill>
                  <a:highlight>
                    <a:srgbClr val="FFFFFF"/>
                  </a:highlight>
                  <a:latin typeface="Consolas"/>
                </a:rPr>
                <a:t>;</a:t>
              </a:r>
              <a:endParaRPr lang="hr-HR" sz="1600" dirty="0">
                <a:solidFill>
                  <a:srgbClr val="000000"/>
                </a:solidFill>
                <a:highlight>
                  <a:srgbClr val="FFFFFF"/>
                </a:highlight>
                <a:latin typeface="Consolas"/>
              </a:endParaRPr>
            </a:p>
            <a:p>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img.width</a:t>
              </a:r>
              <a:r>
                <a:rPr lang="en-US" sz="1600" dirty="0">
                  <a:solidFill>
                    <a:srgbClr val="000000"/>
                  </a:solidFill>
                  <a:highlight>
                    <a:srgbClr val="FFFFFF"/>
                  </a:highlight>
                  <a:latin typeface="Consolas"/>
                </a:rPr>
                <a:t> </a:t>
              </a:r>
              <a:r>
                <a:rPr lang="en-US" sz="1600" dirty="0">
                  <a:solidFill>
                    <a:srgbClr val="1E7C70"/>
                  </a:solidFill>
                  <a:highlight>
                    <a:srgbClr val="FFFFFF"/>
                  </a:highlight>
                  <a:latin typeface="Consolas"/>
                </a:rPr>
                <a:t>=</a:t>
              </a:r>
              <a:r>
                <a:rPr lang="en-US" sz="1600" dirty="0">
                  <a:solidFill>
                    <a:srgbClr val="000000"/>
                  </a:solidFill>
                  <a:highlight>
                    <a:srgbClr val="FFFFFF"/>
                  </a:highlight>
                  <a:latin typeface="Consolas"/>
                </a:rPr>
                <a:t> width</a:t>
              </a:r>
              <a:r>
                <a:rPr lang="en-US" sz="1600" dirty="0">
                  <a:solidFill>
                    <a:srgbClr val="1E7C70"/>
                  </a:solidFill>
                  <a:highlight>
                    <a:srgbClr val="FFFFFF"/>
                  </a:highlight>
                  <a:latin typeface="Consolas"/>
                </a:rPr>
                <a:t>;</a:t>
              </a:r>
              <a:endParaRPr lang="en-US" sz="1600" dirty="0">
                <a:solidFill>
                  <a:srgbClr val="000000"/>
                </a:solidFill>
                <a:highlight>
                  <a:srgbClr val="FFFFFF"/>
                </a:highlight>
                <a:latin typeface="Consolas"/>
              </a:endParaRPr>
            </a:p>
            <a:p>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img.height</a:t>
              </a:r>
              <a:r>
                <a:rPr lang="en-US" sz="1600" dirty="0">
                  <a:solidFill>
                    <a:srgbClr val="000000"/>
                  </a:solidFill>
                  <a:highlight>
                    <a:srgbClr val="FFFFFF"/>
                  </a:highlight>
                  <a:latin typeface="Consolas"/>
                </a:rPr>
                <a:t> </a:t>
              </a:r>
              <a:r>
                <a:rPr lang="en-US" sz="1600" dirty="0">
                  <a:solidFill>
                    <a:srgbClr val="1E7C70"/>
                  </a:solidFill>
                  <a:highlight>
                    <a:srgbClr val="FFFFFF"/>
                  </a:highlight>
                  <a:latin typeface="Consolas"/>
                </a:rPr>
                <a:t>=</a:t>
              </a:r>
              <a:r>
                <a:rPr lang="en-US" sz="1600" dirty="0">
                  <a:solidFill>
                    <a:srgbClr val="000000"/>
                  </a:solidFill>
                  <a:highlight>
                    <a:srgbClr val="FFFFFF"/>
                  </a:highlight>
                  <a:latin typeface="Consolas"/>
                </a:rPr>
                <a:t> height</a:t>
              </a:r>
              <a:r>
                <a:rPr lang="en-US" sz="1600" dirty="0">
                  <a:solidFill>
                    <a:srgbClr val="1E7C70"/>
                  </a:solidFill>
                  <a:highlight>
                    <a:srgbClr val="FFFFFF"/>
                  </a:highlight>
                  <a:latin typeface="Consolas"/>
                </a:rPr>
                <a:t>;</a:t>
              </a:r>
              <a:endParaRPr lang="en-US" sz="1600" dirty="0">
                <a:solidFill>
                  <a:srgbClr val="000000"/>
                </a:solidFill>
                <a:highlight>
                  <a:srgbClr val="FFFFFF"/>
                </a:highlight>
                <a:latin typeface="Consolas"/>
              </a:endParaRPr>
            </a:p>
            <a:p>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img.alt</a:t>
              </a:r>
              <a:r>
                <a:rPr lang="en-US" sz="1600" dirty="0">
                  <a:solidFill>
                    <a:srgbClr val="000000"/>
                  </a:solidFill>
                  <a:highlight>
                    <a:srgbClr val="FFFFFF"/>
                  </a:highlight>
                  <a:latin typeface="Consolas"/>
                </a:rPr>
                <a:t> </a:t>
              </a:r>
              <a:r>
                <a:rPr lang="en-US" sz="1600" dirty="0">
                  <a:solidFill>
                    <a:srgbClr val="1E7C70"/>
                  </a:solidFill>
                  <a:highlight>
                    <a:srgbClr val="FFFFFF"/>
                  </a:highlight>
                  <a:latin typeface="Consolas"/>
                </a:rPr>
                <a:t>=</a:t>
              </a:r>
              <a:r>
                <a:rPr lang="en-US" sz="1600" dirty="0">
                  <a:solidFill>
                    <a:srgbClr val="000000"/>
                  </a:solidFill>
                  <a:highlight>
                    <a:srgbClr val="FFFFFF"/>
                  </a:highlight>
                  <a:latin typeface="Consolas"/>
                </a:rPr>
                <a:t> alt</a:t>
              </a:r>
              <a:r>
                <a:rPr lang="en-US" sz="1600" dirty="0">
                  <a:solidFill>
                    <a:srgbClr val="1E7C70"/>
                  </a:solidFill>
                  <a:highlight>
                    <a:srgbClr val="FFFFFF"/>
                  </a:highlight>
                  <a:latin typeface="Consolas"/>
                </a:rPr>
                <a:t>;</a:t>
              </a:r>
              <a:endParaRPr lang="en-US" sz="1600" dirty="0">
                <a:solidFill>
                  <a:srgbClr val="000000"/>
                </a:solidFill>
                <a:highlight>
                  <a:srgbClr val="FFFFFF"/>
                </a:highlight>
                <a:latin typeface="Consolas"/>
              </a:endParaRPr>
            </a:p>
            <a:p>
              <a:r>
                <a:rPr lang="en-US" sz="1600" dirty="0">
                  <a:solidFill>
                    <a:srgbClr val="000000"/>
                  </a:solidFill>
                  <a:highlight>
                    <a:srgbClr val="FFFFFF"/>
                  </a:highlight>
                  <a:latin typeface="Consolas"/>
                </a:rPr>
                <a:t>    </a:t>
              </a:r>
              <a:r>
                <a:rPr lang="en-US" sz="1600" dirty="0">
                  <a:solidFill>
                    <a:srgbClr val="46830D"/>
                  </a:solidFill>
                  <a:highlight>
                    <a:srgbClr val="FFFFFF"/>
                  </a:highlight>
                  <a:latin typeface="Consolas"/>
                </a:rPr>
                <a:t>// Adds it to the &lt;body&gt; tag</a:t>
              </a:r>
              <a:endParaRPr lang="en-US" sz="1600" dirty="0">
                <a:solidFill>
                  <a:srgbClr val="000000"/>
                </a:solidFill>
                <a:highlight>
                  <a:srgbClr val="FFFFFF"/>
                </a:highlight>
                <a:latin typeface="Consolas"/>
              </a:endParaRPr>
            </a:p>
            <a:p>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document.body.appendChild</a:t>
              </a:r>
              <a:r>
                <a:rPr lang="en-US" sz="1600" dirty="0">
                  <a:solidFill>
                    <a:srgbClr val="1E7C70"/>
                  </a:solidFill>
                  <a:highlight>
                    <a:srgbClr val="FFFFFF"/>
                  </a:highlight>
                  <a:latin typeface="Consolas"/>
                </a:rPr>
                <a:t>(</a:t>
              </a:r>
              <a:r>
                <a:rPr lang="en-US" sz="1600" dirty="0" err="1">
                  <a:solidFill>
                    <a:srgbClr val="000000"/>
                  </a:solidFill>
                  <a:highlight>
                    <a:srgbClr val="FFFFFF"/>
                  </a:highlight>
                  <a:latin typeface="Consolas"/>
                </a:rPr>
                <a:t>img</a:t>
              </a:r>
              <a:r>
                <a:rPr lang="en-US" sz="1600" dirty="0">
                  <a:solidFill>
                    <a:srgbClr val="1E7C70"/>
                  </a:solidFill>
                  <a:highlight>
                    <a:srgbClr val="FFFFFF"/>
                  </a:highlight>
                  <a:latin typeface="Consolas"/>
                </a:rPr>
                <a:t>);</a:t>
              </a:r>
              <a:endParaRPr lang="en-US" sz="1600" dirty="0">
                <a:solidFill>
                  <a:srgbClr val="000000"/>
                </a:solidFill>
                <a:highlight>
                  <a:srgbClr val="FFFFFF"/>
                </a:highlight>
                <a:latin typeface="Consolas"/>
              </a:endParaRPr>
            </a:p>
            <a:p>
              <a:r>
                <a:rPr lang="en-US" sz="1600" dirty="0">
                  <a:solidFill>
                    <a:srgbClr val="1E7C70"/>
                  </a:solidFill>
                  <a:highlight>
                    <a:srgbClr val="FFFFFF"/>
                  </a:highlight>
                  <a:latin typeface="Consolas"/>
                </a:rPr>
                <a:t>}</a:t>
              </a:r>
              <a:endParaRPr lang="en-US" sz="1600" dirty="0"/>
            </a:p>
          </p:txBody>
        </p:sp>
        <p:sp>
          <p:nvSpPr>
            <p:cNvPr id="8" name="Content Placeholder 2"/>
            <p:cNvSpPr txBox="1">
              <a:spLocks/>
            </p:cNvSpPr>
            <p:nvPr/>
          </p:nvSpPr>
          <p:spPr>
            <a:xfrm>
              <a:off x="9799637" y="1211262"/>
              <a:ext cx="1568943" cy="533400"/>
            </a:xfrm>
            <a:prstGeom prst="rect">
              <a:avLst/>
            </a:prstGeom>
            <a:solidFill>
              <a:schemeClr val="bg1"/>
            </a:solidFill>
            <a:ln>
              <a:no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2400" dirty="0">
                  <a:solidFill>
                    <a:srgbClr val="09157C"/>
                  </a:solidFill>
                </a:rPr>
                <a:t>JavaScript</a:t>
              </a:r>
            </a:p>
          </p:txBody>
        </p:sp>
      </p:grpSp>
      <p:grpSp>
        <p:nvGrpSpPr>
          <p:cNvPr id="5" name="Group 3"/>
          <p:cNvGrpSpPr/>
          <p:nvPr/>
        </p:nvGrpSpPr>
        <p:grpSpPr>
          <a:xfrm>
            <a:off x="6446837" y="4259262"/>
            <a:ext cx="5410200" cy="1798260"/>
            <a:chOff x="6446837" y="3497262"/>
            <a:chExt cx="5410200" cy="1798260"/>
          </a:xfrm>
        </p:grpSpPr>
        <p:sp>
          <p:nvSpPr>
            <p:cNvPr id="9" name="Rectangle 8"/>
            <p:cNvSpPr/>
            <p:nvPr/>
          </p:nvSpPr>
          <p:spPr>
            <a:xfrm>
              <a:off x="6446837" y="3725862"/>
              <a:ext cx="5410200" cy="1569660"/>
            </a:xfrm>
            <a:prstGeom prst="rect">
              <a:avLst/>
            </a:prstGeom>
            <a:ln>
              <a:solidFill>
                <a:srgbClr val="09157C"/>
              </a:solidFill>
            </a:ln>
          </p:spPr>
          <p:txBody>
            <a:bodyPr wrap="square">
              <a:spAutoFit/>
            </a:bodyPr>
            <a:lstStyle/>
            <a:p>
              <a:endParaRPr lang="en-US" sz="1600" dirty="0">
                <a:solidFill>
                  <a:srgbClr val="4F76AC"/>
                </a:solidFill>
                <a:highlight>
                  <a:srgbClr val="FFFFFF"/>
                </a:highlight>
                <a:latin typeface="Consolas"/>
              </a:endParaRPr>
            </a:p>
            <a:p>
              <a:r>
                <a:rPr lang="en-US" sz="1600" dirty="0">
                  <a:solidFill>
                    <a:srgbClr val="4F76AC"/>
                  </a:solidFill>
                  <a:highlight>
                    <a:srgbClr val="FFFFFF"/>
                  </a:highlight>
                  <a:latin typeface="Consolas"/>
                </a:rPr>
                <a:t>&lt;</a:t>
              </a:r>
              <a:r>
                <a:rPr lang="en-US" sz="1600" dirty="0">
                  <a:solidFill>
                    <a:srgbClr val="823125"/>
                  </a:solidFill>
                  <a:highlight>
                    <a:srgbClr val="FFFFFF"/>
                  </a:highlight>
                  <a:latin typeface="Consolas"/>
                </a:rPr>
                <a:t>button</a:t>
              </a:r>
              <a:r>
                <a:rPr lang="en-US" sz="1600" dirty="0">
                  <a:solidFill>
                    <a:srgbClr val="000000"/>
                  </a:solidFill>
                  <a:highlight>
                    <a:srgbClr val="FFFFFF"/>
                  </a:highlight>
                  <a:latin typeface="Consolas"/>
                </a:rPr>
                <a:t> </a:t>
              </a:r>
            </a:p>
            <a:p>
              <a:r>
                <a:rPr lang="en-US" sz="1600" dirty="0">
                  <a:solidFill>
                    <a:srgbClr val="000000"/>
                  </a:solidFill>
                  <a:highlight>
                    <a:srgbClr val="FFFFFF"/>
                  </a:highlight>
                  <a:latin typeface="Consolas"/>
                </a:rPr>
                <a:t>    </a:t>
              </a:r>
              <a:r>
                <a:rPr lang="en-US" sz="1600" dirty="0" err="1">
                  <a:solidFill>
                    <a:srgbClr val="CF4820"/>
                  </a:solidFill>
                  <a:highlight>
                    <a:srgbClr val="FFFFFF"/>
                  </a:highlight>
                  <a:latin typeface="Consolas"/>
                </a:rPr>
                <a:t>onclick</a:t>
              </a:r>
              <a:r>
                <a:rPr lang="en-US" sz="1600" dirty="0">
                  <a:solidFill>
                    <a:srgbClr val="4F76AC"/>
                  </a:solidFill>
                  <a:highlight>
                    <a:srgbClr val="FFFFFF"/>
                  </a:highlight>
                  <a:latin typeface="Consolas"/>
                </a:rPr>
                <a:t>="</a:t>
              </a:r>
              <a:r>
                <a:rPr lang="en-US" sz="1600" dirty="0" err="1">
                  <a:solidFill>
                    <a:srgbClr val="000000"/>
                  </a:solidFill>
                  <a:highlight>
                    <a:srgbClr val="FFFFFF"/>
                  </a:highlight>
                  <a:latin typeface="Consolas"/>
                </a:rPr>
                <a:t>show_image</a:t>
              </a:r>
              <a:r>
                <a:rPr lang="en-US" sz="1600" dirty="0">
                  <a:solidFill>
                    <a:srgbClr val="000000"/>
                  </a:solidFill>
                  <a:highlight>
                    <a:srgbClr val="FFFFFF"/>
                  </a:highlight>
                  <a:latin typeface="Consolas"/>
                </a:rPr>
                <a:t> </a:t>
              </a:r>
              <a:r>
                <a:rPr lang="en-US" sz="1600" dirty="0">
                  <a:solidFill>
                    <a:srgbClr val="1E7C70"/>
                  </a:solidFill>
                  <a:highlight>
                    <a:srgbClr val="FFFFFF"/>
                  </a:highlight>
                  <a:latin typeface="Consolas"/>
                </a:rPr>
                <a:t>(</a:t>
              </a:r>
              <a:r>
                <a:rPr lang="en-US" sz="1600" dirty="0">
                  <a:solidFill>
                    <a:srgbClr val="823125"/>
                  </a:solidFill>
                  <a:highlight>
                    <a:srgbClr val="FFFFFF"/>
                  </a:highlight>
                  <a:latin typeface="Consolas"/>
                </a:rPr>
                <a:t>’</a:t>
              </a:r>
              <a:r>
                <a:rPr lang="en-US" sz="1600" dirty="0" err="1">
                  <a:solidFill>
                    <a:srgbClr val="823125"/>
                  </a:solidFill>
                  <a:highlight>
                    <a:srgbClr val="FFFFFF"/>
                  </a:highlight>
                  <a:latin typeface="Consolas"/>
                </a:rPr>
                <a:t>dog.jpg</a:t>
              </a:r>
              <a:r>
                <a:rPr lang="en-US" sz="1600" dirty="0">
                  <a:solidFill>
                    <a:srgbClr val="823125"/>
                  </a:solidFill>
                  <a:highlight>
                    <a:srgbClr val="FFFFFF"/>
                  </a:highlight>
                  <a:latin typeface="Consolas"/>
                </a:rPr>
                <a:t>’</a:t>
              </a:r>
              <a:r>
                <a:rPr lang="en-US" sz="1600" dirty="0">
                  <a:solidFill>
                    <a:srgbClr val="1E7C70"/>
                  </a:solidFill>
                  <a:highlight>
                    <a:srgbClr val="FFFFFF"/>
                  </a:highlight>
                  <a:latin typeface="Consolas"/>
                </a:rPr>
                <a:t>,</a:t>
              </a:r>
            </a:p>
            <a:p>
              <a:r>
                <a:rPr lang="en-US" sz="1600" dirty="0">
                  <a:solidFill>
                    <a:srgbClr val="1E7C70"/>
                  </a:solidFill>
                  <a:highlight>
                    <a:srgbClr val="FFFFFF"/>
                  </a:highlight>
                  <a:latin typeface="Consolas"/>
                </a:rPr>
                <a:t>	</a:t>
              </a:r>
              <a:r>
                <a:rPr lang="en-US" sz="1600" dirty="0">
                  <a:solidFill>
                    <a:srgbClr val="9B5F9B"/>
                  </a:solidFill>
                  <a:highlight>
                    <a:srgbClr val="FFFFFF"/>
                  </a:highlight>
                  <a:latin typeface="Consolas"/>
                </a:rPr>
                <a:t>276</a:t>
              </a:r>
              <a:r>
                <a:rPr lang="en-US" sz="1600" dirty="0">
                  <a:solidFill>
                    <a:srgbClr val="1E7C70"/>
                  </a:solidFill>
                  <a:highlight>
                    <a:srgbClr val="FFFFFF"/>
                  </a:highlight>
                  <a:latin typeface="Consolas"/>
                </a:rPr>
                <a:t>,</a:t>
              </a:r>
              <a:r>
                <a:rPr lang="en-US" sz="1600" dirty="0">
                  <a:solidFill>
                    <a:srgbClr val="9B5F9B"/>
                  </a:solidFill>
                  <a:highlight>
                    <a:srgbClr val="FFFFFF"/>
                  </a:highlight>
                  <a:latin typeface="Consolas"/>
                </a:rPr>
                <a:t>110</a:t>
              </a:r>
              <a:r>
                <a:rPr lang="en-US" sz="1600" dirty="0">
                  <a:solidFill>
                    <a:srgbClr val="1E7C70"/>
                  </a:solidFill>
                  <a:highlight>
                    <a:srgbClr val="FFFFFF"/>
                  </a:highlight>
                  <a:latin typeface="Consolas"/>
                </a:rPr>
                <a:t>,</a:t>
              </a:r>
              <a:r>
                <a:rPr lang="en-US" sz="1600" dirty="0">
                  <a:solidFill>
                    <a:srgbClr val="000000"/>
                  </a:solidFill>
                  <a:highlight>
                    <a:srgbClr val="FFFFFF"/>
                  </a:highlight>
                  <a:latin typeface="Consolas"/>
                </a:rPr>
                <a:t> </a:t>
              </a:r>
              <a:r>
                <a:rPr lang="en-US" sz="1600" dirty="0">
                  <a:solidFill>
                    <a:srgbClr val="823125"/>
                  </a:solidFill>
                  <a:highlight>
                    <a:srgbClr val="FFFFFF"/>
                  </a:highlight>
                  <a:latin typeface="Consolas"/>
                </a:rPr>
                <a:t>’Stella'</a:t>
              </a:r>
              <a:r>
                <a:rPr lang="en-US" sz="1600" dirty="0">
                  <a:solidFill>
                    <a:srgbClr val="1E7C70"/>
                  </a:solidFill>
                  <a:highlight>
                    <a:srgbClr val="FFFFFF"/>
                  </a:highlight>
                  <a:latin typeface="Consolas"/>
                </a:rPr>
                <a:t>);</a:t>
              </a:r>
              <a:r>
                <a:rPr lang="en-US" sz="1600" dirty="0">
                  <a:solidFill>
                    <a:srgbClr val="4F76AC"/>
                  </a:solidFill>
                  <a:highlight>
                    <a:srgbClr val="FFFFFF"/>
                  </a:highlight>
                  <a:latin typeface="Consolas"/>
                </a:rPr>
                <a:t>"&gt;</a:t>
              </a:r>
              <a:endParaRPr lang="en-US" sz="1600" dirty="0">
                <a:solidFill>
                  <a:srgbClr val="000000"/>
                </a:solidFill>
                <a:highlight>
                  <a:srgbClr val="FFFFFF"/>
                </a:highlight>
                <a:latin typeface="Consolas"/>
              </a:endParaRPr>
            </a:p>
            <a:p>
              <a:r>
                <a:rPr lang="en-US" sz="1600" dirty="0">
                  <a:solidFill>
                    <a:srgbClr val="000000"/>
                  </a:solidFill>
                  <a:highlight>
                    <a:srgbClr val="FFFFFF"/>
                  </a:highlight>
                  <a:latin typeface="Consolas"/>
                </a:rPr>
                <a:t>   	Display an image!</a:t>
              </a:r>
            </a:p>
            <a:p>
              <a:r>
                <a:rPr lang="it-IT" sz="1600" dirty="0">
                  <a:solidFill>
                    <a:srgbClr val="4F76AC"/>
                  </a:solidFill>
                  <a:highlight>
                    <a:srgbClr val="FFFFFF"/>
                  </a:highlight>
                  <a:latin typeface="Consolas"/>
                </a:rPr>
                <a:t>&lt;/</a:t>
              </a:r>
              <a:r>
                <a:rPr lang="it-IT" sz="1600" dirty="0" err="1">
                  <a:solidFill>
                    <a:srgbClr val="823125"/>
                  </a:solidFill>
                  <a:highlight>
                    <a:srgbClr val="FFFFFF"/>
                  </a:highlight>
                  <a:latin typeface="Consolas"/>
                </a:rPr>
                <a:t>button</a:t>
              </a:r>
              <a:r>
                <a:rPr lang="it-IT" sz="1600" dirty="0">
                  <a:solidFill>
                    <a:srgbClr val="4F76AC"/>
                  </a:solidFill>
                  <a:highlight>
                    <a:srgbClr val="FFFFFF"/>
                  </a:highlight>
                  <a:latin typeface="Consolas"/>
                </a:rPr>
                <a:t>&gt;</a:t>
              </a:r>
              <a:endParaRPr lang="en-US" sz="1600" dirty="0"/>
            </a:p>
          </p:txBody>
        </p:sp>
        <p:sp>
          <p:nvSpPr>
            <p:cNvPr id="10" name="Content Placeholder 2"/>
            <p:cNvSpPr txBox="1">
              <a:spLocks/>
            </p:cNvSpPr>
            <p:nvPr/>
          </p:nvSpPr>
          <p:spPr>
            <a:xfrm>
              <a:off x="10333037" y="3497262"/>
              <a:ext cx="993974" cy="533400"/>
            </a:xfrm>
            <a:prstGeom prst="rect">
              <a:avLst/>
            </a:prstGeom>
            <a:solidFill>
              <a:schemeClr val="bg1"/>
            </a:solidFill>
            <a:ln>
              <a:no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2400" dirty="0">
                  <a:solidFill>
                    <a:srgbClr val="09157C"/>
                  </a:solidFill>
                </a:rPr>
                <a:t>HTML</a:t>
              </a:r>
            </a:p>
          </p:txBody>
        </p:sp>
      </p:grpSp>
    </p:spTree>
    <p:extLst>
      <p:ext uri="{BB962C8B-B14F-4D97-AF65-F5344CB8AC3E}">
        <p14:creationId xmlns:p14="http://schemas.microsoft.com/office/powerpoint/2010/main" val="10698322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107C10"/>
                </a:solidFill>
                <a:latin typeface="Consolas"/>
                <a:cs typeface="Consolas"/>
              </a:rPr>
              <a:t>createElement</a:t>
            </a:r>
            <a:r>
              <a:rPr lang="en-US" dirty="0">
                <a:solidFill>
                  <a:srgbClr val="107C10"/>
                </a:solidFill>
                <a:latin typeface="Consolas"/>
                <a:cs typeface="Consolas"/>
              </a:rPr>
              <a:t> </a:t>
            </a:r>
            <a:r>
              <a:rPr lang="en-US" dirty="0" err="1">
                <a:solidFill>
                  <a:srgbClr val="107C10"/>
                </a:solidFill>
              </a:rPr>
              <a:t>Exemplo</a:t>
            </a:r>
            <a:endParaRPr lang="en-US" dirty="0">
              <a:solidFill>
                <a:srgbClr val="107C10"/>
              </a:solidFill>
            </a:endParaRPr>
          </a:p>
        </p:txBody>
      </p:sp>
      <p:sp>
        <p:nvSpPr>
          <p:cNvPr id="4" name="Rectangle 3"/>
          <p:cNvSpPr/>
          <p:nvPr/>
        </p:nvSpPr>
        <p:spPr>
          <a:xfrm>
            <a:off x="503237" y="1516062"/>
            <a:ext cx="5562600" cy="3477875"/>
          </a:xfrm>
          <a:prstGeom prst="rect">
            <a:avLst/>
          </a:prstGeom>
        </p:spPr>
        <p:txBody>
          <a:bodyPr wrap="square">
            <a:spAutoFit/>
          </a:bodyPr>
          <a:lstStyle/>
          <a:p>
            <a:pPr lvl="0" defTabSz="914400" eaLnBrk="0" fontAlgn="base" hangingPunct="0">
              <a:spcBef>
                <a:spcPct val="0"/>
              </a:spcBef>
              <a:spcAft>
                <a:spcPct val="0"/>
              </a:spcAft>
            </a:pPr>
            <a:r>
              <a:rPr lang="en-US" altLang="en-US" sz="2000" dirty="0">
                <a:solidFill>
                  <a:srgbClr val="4F76AC"/>
                </a:solidFill>
                <a:latin typeface="Consolas" panose="020B0609020204030204" pitchFamily="49" charset="0"/>
                <a:cs typeface="Consolas" panose="020B0609020204030204" pitchFamily="49" charset="0"/>
              </a:rPr>
              <a:t>&lt;</a:t>
            </a:r>
            <a:r>
              <a:rPr lang="en-US" altLang="en-US" sz="2000" dirty="0">
                <a:solidFill>
                  <a:srgbClr val="823125"/>
                </a:solidFill>
                <a:latin typeface="Consolas" panose="020B0609020204030204" pitchFamily="49" charset="0"/>
                <a:cs typeface="Consolas" panose="020B0609020204030204" pitchFamily="49" charset="0"/>
              </a:rPr>
              <a:t>body</a:t>
            </a:r>
            <a:r>
              <a:rPr lang="en-US" altLang="en-US" sz="2000" dirty="0">
                <a:solidFill>
                  <a:srgbClr val="4F76AC"/>
                </a:solidFill>
                <a:latin typeface="Consolas" panose="020B0609020204030204" pitchFamily="49" charset="0"/>
                <a:cs typeface="Consolas" panose="020B0609020204030204" pitchFamily="49" charset="0"/>
              </a:rPr>
              <a:t>&gt;</a:t>
            </a:r>
            <a:r>
              <a:rPr lang="en-US" altLang="en-US" sz="2000" dirty="0">
                <a:solidFill>
                  <a:srgbClr val="000000"/>
                </a:solidFill>
                <a:latin typeface="Consolas" panose="020B0609020204030204" pitchFamily="49" charset="0"/>
                <a:cs typeface="Consolas" panose="020B0609020204030204" pitchFamily="49" charset="0"/>
              </a:rPr>
              <a:t> </a:t>
            </a:r>
          </a:p>
          <a:p>
            <a:pPr lvl="0" defTabSz="914400" eaLnBrk="0" fontAlgn="base" hangingPunct="0">
              <a:spcBef>
                <a:spcPct val="0"/>
              </a:spcBef>
              <a:spcAft>
                <a:spcPct val="0"/>
              </a:spcAft>
            </a:pPr>
            <a:endParaRPr lang="en-US" altLang="en-US" sz="2000" dirty="0">
              <a:solidFill>
                <a:srgbClr val="4F76AC"/>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en-US" altLang="en-US" sz="2000" dirty="0">
                <a:solidFill>
                  <a:srgbClr val="4F76AC"/>
                </a:solidFill>
                <a:latin typeface="Consolas" panose="020B0609020204030204" pitchFamily="49" charset="0"/>
                <a:cs typeface="Consolas" panose="020B0609020204030204" pitchFamily="49" charset="0"/>
              </a:rPr>
              <a:t>  &lt;</a:t>
            </a:r>
            <a:r>
              <a:rPr lang="en-US" altLang="en-US" sz="2000" dirty="0">
                <a:solidFill>
                  <a:srgbClr val="823125"/>
                </a:solidFill>
                <a:latin typeface="Consolas" panose="020B0609020204030204" pitchFamily="49" charset="0"/>
                <a:cs typeface="Consolas" panose="020B0609020204030204" pitchFamily="49" charset="0"/>
              </a:rPr>
              <a:t>h1</a:t>
            </a:r>
            <a:r>
              <a:rPr lang="en-US" altLang="en-US" sz="2000" dirty="0">
                <a:solidFill>
                  <a:srgbClr val="4F76AC"/>
                </a:solidFill>
                <a:latin typeface="Consolas" panose="020B0609020204030204" pitchFamily="49" charset="0"/>
                <a:cs typeface="Consolas" panose="020B0609020204030204" pitchFamily="49" charset="0"/>
              </a:rPr>
              <a:t>&gt;</a:t>
            </a:r>
            <a:r>
              <a:rPr lang="en-US" altLang="en-US" sz="2000" dirty="0">
                <a:solidFill>
                  <a:srgbClr val="000000"/>
                </a:solidFill>
                <a:latin typeface="Consolas" panose="020B0609020204030204" pitchFamily="49" charset="0"/>
                <a:cs typeface="Consolas" panose="020B0609020204030204" pitchFamily="49" charset="0"/>
              </a:rPr>
              <a:t>Creating Elements</a:t>
            </a:r>
            <a:r>
              <a:rPr lang="en-US" altLang="en-US" sz="2000" dirty="0">
                <a:solidFill>
                  <a:srgbClr val="4F76AC"/>
                </a:solidFill>
                <a:latin typeface="Consolas" panose="020B0609020204030204" pitchFamily="49" charset="0"/>
                <a:cs typeface="Consolas" panose="020B0609020204030204" pitchFamily="49" charset="0"/>
              </a:rPr>
              <a:t>&lt;/</a:t>
            </a:r>
            <a:r>
              <a:rPr lang="en-US" altLang="en-US" sz="2000" dirty="0">
                <a:solidFill>
                  <a:srgbClr val="823125"/>
                </a:solidFill>
                <a:latin typeface="Consolas" panose="020B0609020204030204" pitchFamily="49" charset="0"/>
                <a:cs typeface="Consolas" panose="020B0609020204030204" pitchFamily="49" charset="0"/>
              </a:rPr>
              <a:t>h1</a:t>
            </a:r>
            <a:r>
              <a:rPr lang="en-US" altLang="en-US" sz="2000" dirty="0">
                <a:solidFill>
                  <a:srgbClr val="4F76AC"/>
                </a:solidFill>
                <a:latin typeface="Consolas" panose="020B0609020204030204" pitchFamily="49" charset="0"/>
                <a:cs typeface="Consolas" panose="020B0609020204030204" pitchFamily="49" charset="0"/>
              </a:rPr>
              <a:t>&gt;</a:t>
            </a:r>
          </a:p>
          <a:p>
            <a:pPr lvl="0" defTabSz="914400" eaLnBrk="0" fontAlgn="base" hangingPunct="0">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4F76AC"/>
                </a:solidFill>
                <a:latin typeface="Consolas" panose="020B0609020204030204" pitchFamily="49" charset="0"/>
                <a:cs typeface="Consolas" panose="020B0609020204030204" pitchFamily="49" charset="0"/>
              </a:rPr>
              <a:t>&lt;</a:t>
            </a:r>
            <a:r>
              <a:rPr lang="en-US" altLang="en-US" sz="2000" dirty="0">
                <a:solidFill>
                  <a:srgbClr val="823125"/>
                </a:solidFill>
                <a:latin typeface="Consolas" panose="020B0609020204030204" pitchFamily="49" charset="0"/>
                <a:cs typeface="Consolas" panose="020B0609020204030204" pitchFamily="49" charset="0"/>
              </a:rPr>
              <a:t>p</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CF4820"/>
                </a:solidFill>
                <a:latin typeface="Consolas" panose="020B0609020204030204" pitchFamily="49" charset="0"/>
                <a:cs typeface="Consolas" panose="020B0609020204030204" pitchFamily="49" charset="0"/>
              </a:rPr>
              <a:t>id</a:t>
            </a:r>
            <a:r>
              <a:rPr lang="en-US" altLang="en-US" sz="2000" dirty="0">
                <a:solidFill>
                  <a:srgbClr val="4F76AC"/>
                </a:solidFill>
                <a:latin typeface="Consolas" panose="020B0609020204030204" pitchFamily="49" charset="0"/>
                <a:cs typeface="Consolas" panose="020B0609020204030204" pitchFamily="49" charset="0"/>
              </a:rPr>
              <a:t>="demo"&gt;&lt;/</a:t>
            </a:r>
            <a:r>
              <a:rPr lang="en-US" altLang="en-US" sz="2000" dirty="0">
                <a:solidFill>
                  <a:srgbClr val="823125"/>
                </a:solidFill>
                <a:latin typeface="Consolas" panose="020B0609020204030204" pitchFamily="49" charset="0"/>
                <a:cs typeface="Consolas" panose="020B0609020204030204" pitchFamily="49" charset="0"/>
              </a:rPr>
              <a:t>p</a:t>
            </a:r>
            <a:r>
              <a:rPr lang="en-US" altLang="en-US" sz="2000" dirty="0">
                <a:solidFill>
                  <a:srgbClr val="4F76AC"/>
                </a:solidFill>
                <a:latin typeface="Consolas" panose="020B0609020204030204" pitchFamily="49" charset="0"/>
                <a:cs typeface="Consolas" panose="020B0609020204030204" pitchFamily="49" charset="0"/>
              </a:rPr>
              <a:t>&gt;</a:t>
            </a:r>
          </a:p>
          <a:p>
            <a:pPr lvl="0" defTabSz="914400" eaLnBrk="0" fontAlgn="base" hangingPunct="0">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p>
          <a:p>
            <a:pPr lvl="0" defTabSz="914400" eaLnBrk="0" fontAlgn="base" hangingPunct="0">
              <a:spcBef>
                <a:spcPct val="0"/>
              </a:spcBef>
              <a:spcAft>
                <a:spcPct val="0"/>
              </a:spcAft>
            </a:pPr>
            <a:r>
              <a:rPr lang="en-US" sz="2000" dirty="0">
                <a:solidFill>
                  <a:srgbClr val="4F76AC"/>
                </a:solidFill>
                <a:highlight>
                  <a:srgbClr val="FFFFFF"/>
                </a:highlight>
                <a:latin typeface="Consolas"/>
              </a:rPr>
              <a:t>  &lt;</a:t>
            </a:r>
            <a:r>
              <a:rPr lang="en-US" sz="2000" dirty="0">
                <a:solidFill>
                  <a:srgbClr val="823125"/>
                </a:solidFill>
                <a:highlight>
                  <a:srgbClr val="FFFFFF"/>
                </a:highlight>
                <a:latin typeface="Consolas"/>
              </a:rPr>
              <a:t>button</a:t>
            </a:r>
            <a:r>
              <a:rPr lang="en-US" sz="2000" dirty="0">
                <a:solidFill>
                  <a:srgbClr val="000000"/>
                </a:solidFill>
                <a:highlight>
                  <a:srgbClr val="FFFFFF"/>
                </a:highlight>
                <a:latin typeface="Consolas"/>
              </a:rPr>
              <a:t> </a:t>
            </a:r>
            <a:r>
              <a:rPr lang="en-US" sz="2000" dirty="0" err="1">
                <a:solidFill>
                  <a:srgbClr val="CF4820"/>
                </a:solidFill>
                <a:highlight>
                  <a:srgbClr val="FFFFFF"/>
                </a:highlight>
                <a:latin typeface="Consolas"/>
              </a:rPr>
              <a:t>onclick</a:t>
            </a:r>
            <a:r>
              <a:rPr lang="en-US" sz="2000" dirty="0">
                <a:solidFill>
                  <a:srgbClr val="4F76AC"/>
                </a:solidFill>
                <a:highlight>
                  <a:srgbClr val="FFFFFF"/>
                </a:highlight>
                <a:latin typeface="Consolas"/>
              </a:rPr>
              <a:t>="</a:t>
            </a:r>
            <a:r>
              <a:rPr lang="en-US" sz="2000" dirty="0" err="1">
                <a:solidFill>
                  <a:srgbClr val="000000"/>
                </a:solidFill>
                <a:highlight>
                  <a:srgbClr val="FFFFFF"/>
                </a:highlight>
                <a:latin typeface="Consolas"/>
              </a:rPr>
              <a:t>show_image</a:t>
            </a:r>
            <a:r>
              <a:rPr lang="en-US" sz="2000" dirty="0">
                <a:solidFill>
                  <a:srgbClr val="000000"/>
                </a:solidFill>
                <a:highlight>
                  <a:srgbClr val="FFFFFF"/>
                </a:highlight>
                <a:latin typeface="Consolas"/>
              </a:rPr>
              <a:t> </a:t>
            </a:r>
            <a:r>
              <a:rPr lang="en-US" sz="2000" dirty="0">
                <a:solidFill>
                  <a:srgbClr val="1E7C70"/>
                </a:solidFill>
                <a:highlight>
                  <a:srgbClr val="FFFFFF"/>
                </a:highlight>
                <a:latin typeface="Consolas"/>
              </a:rPr>
              <a:t>(</a:t>
            </a:r>
            <a:r>
              <a:rPr lang="en-US" sz="2000" dirty="0">
                <a:solidFill>
                  <a:srgbClr val="823125"/>
                </a:solidFill>
                <a:highlight>
                  <a:srgbClr val="FFFFFF"/>
                </a:highlight>
                <a:latin typeface="Consolas"/>
              </a:rPr>
              <a:t>’dog.jpg’</a:t>
            </a:r>
            <a:r>
              <a:rPr lang="en-US" sz="2000" dirty="0">
                <a:solidFill>
                  <a:srgbClr val="1E7C70"/>
                </a:solidFill>
                <a:highlight>
                  <a:srgbClr val="FFFFFF"/>
                </a:highlight>
                <a:latin typeface="Consolas"/>
              </a:rPr>
              <a:t>,</a:t>
            </a:r>
            <a:r>
              <a:rPr lang="en-US" sz="2000" dirty="0">
                <a:solidFill>
                  <a:srgbClr val="9B5F9B"/>
                </a:solidFill>
                <a:highlight>
                  <a:srgbClr val="FFFFFF"/>
                </a:highlight>
                <a:latin typeface="Consolas"/>
              </a:rPr>
              <a:t>300</a:t>
            </a:r>
            <a:r>
              <a:rPr lang="en-US" sz="2000" dirty="0">
                <a:solidFill>
                  <a:srgbClr val="1E7C70"/>
                </a:solidFill>
                <a:highlight>
                  <a:srgbClr val="FFFFFF"/>
                </a:highlight>
                <a:latin typeface="Consolas"/>
              </a:rPr>
              <a:t>,</a:t>
            </a:r>
            <a:r>
              <a:rPr lang="en-US" sz="2000" dirty="0">
                <a:solidFill>
                  <a:srgbClr val="9B5F9B"/>
                </a:solidFill>
                <a:highlight>
                  <a:srgbClr val="FFFFFF"/>
                </a:highlight>
                <a:latin typeface="Consolas"/>
              </a:rPr>
              <a:t>400</a:t>
            </a:r>
            <a:r>
              <a:rPr lang="en-US" sz="2000" dirty="0">
                <a:solidFill>
                  <a:srgbClr val="1E7C70"/>
                </a:solidFill>
                <a:highlight>
                  <a:srgbClr val="FFFFFF"/>
                </a:highlight>
                <a:latin typeface="Consolas"/>
              </a:rPr>
              <a:t>,</a:t>
            </a:r>
            <a:r>
              <a:rPr lang="en-US" sz="2000" dirty="0">
                <a:solidFill>
                  <a:srgbClr val="823125"/>
                </a:solidFill>
                <a:highlight>
                  <a:srgbClr val="FFFFFF"/>
                </a:highlight>
                <a:latin typeface="Consolas"/>
              </a:rPr>
              <a:t>'Stella'</a:t>
            </a:r>
            <a:r>
              <a:rPr lang="en-US" sz="2000" dirty="0">
                <a:solidFill>
                  <a:srgbClr val="1E7C70"/>
                </a:solidFill>
                <a:highlight>
                  <a:srgbClr val="FFFFFF"/>
                </a:highlight>
                <a:latin typeface="Consolas"/>
              </a:rPr>
              <a:t>);</a:t>
            </a:r>
            <a:r>
              <a:rPr lang="en-US" altLang="en-US" sz="2000" dirty="0">
                <a:solidFill>
                  <a:srgbClr val="4F76AC"/>
                </a:solidFill>
                <a:latin typeface="Consolas" panose="020B0609020204030204" pitchFamily="49" charset="0"/>
                <a:cs typeface="Consolas" panose="020B0609020204030204" pitchFamily="49" charset="0"/>
              </a:rPr>
              <a:t>"</a:t>
            </a:r>
            <a:r>
              <a:rPr lang="en-US" sz="2000" dirty="0">
                <a:solidFill>
                  <a:srgbClr val="4F76AC"/>
                </a:solidFill>
                <a:highlight>
                  <a:srgbClr val="FFFFFF"/>
                </a:highlight>
                <a:latin typeface="Consolas"/>
              </a:rPr>
              <a:t>&gt;</a:t>
            </a:r>
            <a:r>
              <a:rPr lang="en-US" sz="2000" dirty="0">
                <a:solidFill>
                  <a:srgbClr val="000000"/>
                </a:solidFill>
                <a:highlight>
                  <a:srgbClr val="FFFFFF"/>
                </a:highlight>
                <a:latin typeface="Consolas"/>
              </a:rPr>
              <a:t>Display an image!</a:t>
            </a:r>
          </a:p>
          <a:p>
            <a:r>
              <a:rPr lang="it-IT" sz="2000" dirty="0">
                <a:solidFill>
                  <a:srgbClr val="4F76AC"/>
                </a:solidFill>
                <a:highlight>
                  <a:srgbClr val="FFFFFF"/>
                </a:highlight>
                <a:latin typeface="Consolas"/>
              </a:rPr>
              <a:t>  &lt;/</a:t>
            </a:r>
            <a:r>
              <a:rPr lang="it-IT" sz="2000" dirty="0" err="1">
                <a:solidFill>
                  <a:srgbClr val="823125"/>
                </a:solidFill>
                <a:highlight>
                  <a:srgbClr val="FFFFFF"/>
                </a:highlight>
                <a:latin typeface="Consolas"/>
              </a:rPr>
              <a:t>button</a:t>
            </a:r>
            <a:r>
              <a:rPr lang="it-IT" sz="2000" dirty="0">
                <a:solidFill>
                  <a:srgbClr val="4F76AC"/>
                </a:solidFill>
                <a:highlight>
                  <a:srgbClr val="FFFFFF"/>
                </a:highlight>
                <a:latin typeface="Consolas"/>
              </a:rPr>
              <a:t>&gt;</a:t>
            </a:r>
            <a:endParaRPr lang="en-US" sz="2000" dirty="0"/>
          </a:p>
          <a:p>
            <a:pPr lvl="0" defTabSz="914400" eaLnBrk="0" fontAlgn="base" hangingPunct="0">
              <a:spcBef>
                <a:spcPct val="0"/>
              </a:spcBef>
              <a:spcAft>
                <a:spcPct val="0"/>
              </a:spcAft>
            </a:pPr>
            <a:endParaRPr lang="en-US" altLang="en-US" sz="2000" dirty="0">
              <a:solidFill>
                <a:srgbClr val="4F76AC"/>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en-US" altLang="en-US" sz="2000" dirty="0">
                <a:solidFill>
                  <a:srgbClr val="4F76AC"/>
                </a:solidFill>
                <a:latin typeface="Consolas" panose="020B0609020204030204" pitchFamily="49" charset="0"/>
                <a:cs typeface="Consolas" panose="020B0609020204030204" pitchFamily="49" charset="0"/>
              </a:rPr>
              <a:t>&lt;/</a:t>
            </a:r>
            <a:r>
              <a:rPr lang="en-US" altLang="en-US" sz="2000" dirty="0">
                <a:solidFill>
                  <a:srgbClr val="823125"/>
                </a:solidFill>
                <a:latin typeface="Consolas" panose="020B0609020204030204" pitchFamily="49" charset="0"/>
                <a:cs typeface="Consolas" panose="020B0609020204030204" pitchFamily="49" charset="0"/>
              </a:rPr>
              <a:t>body</a:t>
            </a:r>
            <a:r>
              <a:rPr lang="en-US" altLang="en-US" sz="2000" dirty="0">
                <a:solidFill>
                  <a:srgbClr val="4F76AC"/>
                </a:solidFill>
                <a:latin typeface="Consolas" panose="020B0609020204030204" pitchFamily="49" charset="0"/>
                <a:cs typeface="Consolas" panose="020B0609020204030204" pitchFamily="49" charset="0"/>
              </a:rPr>
              <a:t>&gt;</a:t>
            </a:r>
            <a:endParaRPr lang="en-US" altLang="en-US" sz="4400" dirty="0">
              <a:latin typeface="Arial" panose="020B0604020202020204" pitchFamily="34" charset="0"/>
            </a:endParaRPr>
          </a:p>
        </p:txBody>
      </p:sp>
      <p:sp>
        <p:nvSpPr>
          <p:cNvPr id="3" name="Rectangle 2"/>
          <p:cNvSpPr/>
          <p:nvPr/>
        </p:nvSpPr>
        <p:spPr>
          <a:xfrm>
            <a:off x="6142037" y="1516062"/>
            <a:ext cx="6019800" cy="3416320"/>
          </a:xfrm>
          <a:prstGeom prst="rect">
            <a:avLst/>
          </a:prstGeom>
        </p:spPr>
        <p:txBody>
          <a:bodyPr wrap="square">
            <a:spAutoFit/>
          </a:bodyPr>
          <a:lstStyle/>
          <a:p>
            <a:r>
              <a:rPr lang="en-US" dirty="0">
                <a:solidFill>
                  <a:srgbClr val="4F76AC"/>
                </a:solidFill>
                <a:highlight>
                  <a:srgbClr val="FFFFFF"/>
                </a:highlight>
                <a:latin typeface="Consolas"/>
              </a:rPr>
              <a:t>&lt;script&gt;</a:t>
            </a:r>
          </a:p>
          <a:p>
            <a:r>
              <a:rPr lang="en-US" dirty="0">
                <a:solidFill>
                  <a:srgbClr val="4F76AC"/>
                </a:solidFill>
                <a:highlight>
                  <a:srgbClr val="FFFFFF"/>
                </a:highlight>
                <a:latin typeface="Consolas"/>
              </a:rPr>
              <a:t>function</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show_image</a:t>
            </a:r>
            <a:r>
              <a:rPr lang="en-US" dirty="0">
                <a:solidFill>
                  <a:srgbClr val="1E7C70"/>
                </a:solidFill>
                <a:highlight>
                  <a:srgbClr val="FFFFFF"/>
                </a:highlight>
                <a:latin typeface="Consolas"/>
              </a:rPr>
              <a:t>(</a:t>
            </a:r>
            <a:r>
              <a:rPr lang="en-US" dirty="0" err="1">
                <a:solidFill>
                  <a:srgbClr val="000000"/>
                </a:solidFill>
                <a:highlight>
                  <a:srgbClr val="FFFFFF"/>
                </a:highlight>
                <a:latin typeface="Consolas"/>
              </a:rPr>
              <a:t>src</a:t>
            </a:r>
            <a:r>
              <a:rPr lang="en-US" dirty="0">
                <a:solidFill>
                  <a:srgbClr val="1E7C70"/>
                </a:solidFill>
                <a:highlight>
                  <a:srgbClr val="FFFFFF"/>
                </a:highlight>
                <a:latin typeface="Consolas"/>
              </a:rPr>
              <a:t>,</a:t>
            </a:r>
            <a:r>
              <a:rPr lang="en-US" dirty="0">
                <a:solidFill>
                  <a:srgbClr val="000000"/>
                </a:solidFill>
                <a:highlight>
                  <a:srgbClr val="FFFFFF"/>
                </a:highlight>
                <a:latin typeface="Consolas"/>
              </a:rPr>
              <a:t> width</a:t>
            </a:r>
            <a:r>
              <a:rPr lang="en-US" dirty="0">
                <a:solidFill>
                  <a:srgbClr val="1E7C70"/>
                </a:solidFill>
                <a:highlight>
                  <a:srgbClr val="FFFFFF"/>
                </a:highlight>
                <a:latin typeface="Consolas"/>
              </a:rPr>
              <a:t>,</a:t>
            </a:r>
            <a:r>
              <a:rPr lang="en-US" dirty="0">
                <a:solidFill>
                  <a:srgbClr val="000000"/>
                </a:solidFill>
                <a:highlight>
                  <a:srgbClr val="FFFFFF"/>
                </a:highlight>
                <a:latin typeface="Consolas"/>
              </a:rPr>
              <a:t> height</a:t>
            </a:r>
            <a:r>
              <a:rPr lang="en-US" dirty="0">
                <a:solidFill>
                  <a:srgbClr val="1E7C70"/>
                </a:solidFill>
                <a:highlight>
                  <a:srgbClr val="FFFFFF"/>
                </a:highlight>
                <a:latin typeface="Consolas"/>
              </a:rPr>
              <a:t>,</a:t>
            </a:r>
            <a:r>
              <a:rPr lang="en-US" dirty="0">
                <a:solidFill>
                  <a:srgbClr val="000000"/>
                </a:solidFill>
                <a:highlight>
                  <a:srgbClr val="FFFFFF"/>
                </a:highlight>
                <a:latin typeface="Consolas"/>
              </a:rPr>
              <a:t> alt</a:t>
            </a:r>
            <a:r>
              <a:rPr lang="en-US" dirty="0">
                <a:solidFill>
                  <a:srgbClr val="1E7C70"/>
                </a:solidFill>
                <a:highlight>
                  <a:srgbClr val="FFFFFF"/>
                </a:highlight>
                <a:latin typeface="Consolas"/>
              </a:rPr>
              <a:t>)</a:t>
            </a:r>
            <a:r>
              <a:rPr lang="en-US" dirty="0">
                <a:solidFill>
                  <a:srgbClr val="000000"/>
                </a:solidFill>
                <a:highlight>
                  <a:srgbClr val="FFFFFF"/>
                </a:highlight>
                <a:latin typeface="Consolas"/>
              </a:rPr>
              <a:t> </a:t>
            </a:r>
            <a:r>
              <a:rPr lang="en-US" dirty="0">
                <a:solidFill>
                  <a:srgbClr val="1E7C70"/>
                </a:solidFill>
                <a:highlight>
                  <a:srgbClr val="FFFFFF"/>
                </a:highlight>
                <a:latin typeface="Consolas"/>
              </a:rPr>
              <a:t>{</a:t>
            </a:r>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err="1">
                <a:solidFill>
                  <a:srgbClr val="4F76AC"/>
                </a:solidFill>
                <a:highlight>
                  <a:srgbClr val="FFFFFF"/>
                </a:highlight>
                <a:latin typeface="Consolas"/>
              </a:rPr>
              <a:t>var</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img</a:t>
            </a:r>
            <a:r>
              <a:rPr lang="en-US" dirty="0">
                <a:solidFill>
                  <a:srgbClr val="000000"/>
                </a:solidFill>
                <a:highlight>
                  <a:srgbClr val="FFFFFF"/>
                </a:highlight>
                <a:latin typeface="Consolas"/>
              </a:rPr>
              <a:t> </a:t>
            </a:r>
            <a:r>
              <a:rPr lang="en-US" dirty="0">
                <a:solidFill>
                  <a:srgbClr val="1E7C70"/>
                </a:solidFill>
                <a:highlight>
                  <a:srgbClr val="FFFFFF"/>
                </a:highlight>
                <a:latin typeface="Consolas"/>
              </a:rPr>
              <a:t>=</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document.createElement</a:t>
            </a:r>
            <a:r>
              <a:rPr lang="en-US" dirty="0">
                <a:solidFill>
                  <a:srgbClr val="1E7C70"/>
                </a:solidFill>
                <a:highlight>
                  <a:srgbClr val="FFFFFF"/>
                </a:highlight>
                <a:latin typeface="Consolas"/>
              </a:rPr>
              <a:t>(</a:t>
            </a:r>
            <a:r>
              <a:rPr lang="en-US" dirty="0">
                <a:solidFill>
                  <a:srgbClr val="823125"/>
                </a:solidFill>
                <a:highlight>
                  <a:srgbClr val="FFFFFF"/>
                </a:highlight>
                <a:latin typeface="Consolas"/>
              </a:rPr>
              <a:t>"</a:t>
            </a:r>
            <a:r>
              <a:rPr lang="en-US" dirty="0" err="1">
                <a:solidFill>
                  <a:srgbClr val="823125"/>
                </a:solidFill>
                <a:highlight>
                  <a:srgbClr val="FFFFFF"/>
                </a:highlight>
                <a:latin typeface="Consolas"/>
              </a:rPr>
              <a:t>img</a:t>
            </a:r>
            <a:r>
              <a:rPr lang="en-US" dirty="0">
                <a:solidFill>
                  <a:srgbClr val="823125"/>
                </a:solidFill>
                <a:highlight>
                  <a:srgbClr val="FFFFFF"/>
                </a:highlight>
                <a:latin typeface="Consolas"/>
              </a:rPr>
              <a:t>"</a:t>
            </a:r>
            <a:r>
              <a:rPr lang="en-US" dirty="0">
                <a:solidFill>
                  <a:srgbClr val="1E7C70"/>
                </a:solidFill>
                <a:highlight>
                  <a:srgbClr val="FFFFFF"/>
                </a:highlight>
                <a:latin typeface="Consolas"/>
              </a:rPr>
              <a:t>);</a:t>
            </a:r>
            <a:r>
              <a:rPr lang="en-US" dirty="0">
                <a:solidFill>
                  <a:srgbClr val="000000"/>
                </a:solidFill>
                <a:highlight>
                  <a:srgbClr val="FFFFFF"/>
                </a:highlight>
                <a:latin typeface="Consolas"/>
              </a:rPr>
              <a:t> </a:t>
            </a:r>
          </a:p>
          <a:p>
            <a:r>
              <a:rPr lang="hr-HR" dirty="0">
                <a:solidFill>
                  <a:srgbClr val="000000"/>
                </a:solidFill>
                <a:highlight>
                  <a:srgbClr val="FFFFFF"/>
                </a:highlight>
                <a:latin typeface="Consolas"/>
              </a:rPr>
              <a:t>    img.src </a:t>
            </a:r>
            <a:r>
              <a:rPr lang="hr-HR" dirty="0">
                <a:solidFill>
                  <a:srgbClr val="1E7C70"/>
                </a:solidFill>
                <a:highlight>
                  <a:srgbClr val="FFFFFF"/>
                </a:highlight>
                <a:latin typeface="Consolas"/>
              </a:rPr>
              <a:t>=</a:t>
            </a:r>
            <a:r>
              <a:rPr lang="hr-HR" dirty="0">
                <a:solidFill>
                  <a:srgbClr val="000000"/>
                </a:solidFill>
                <a:highlight>
                  <a:srgbClr val="FFFFFF"/>
                </a:highlight>
                <a:latin typeface="Consolas"/>
              </a:rPr>
              <a:t> src</a:t>
            </a:r>
            <a:r>
              <a:rPr lang="hr-HR" dirty="0">
                <a:solidFill>
                  <a:srgbClr val="1E7C70"/>
                </a:solidFill>
                <a:highlight>
                  <a:srgbClr val="FFFFFF"/>
                </a:highlight>
                <a:latin typeface="Consolas"/>
              </a:rPr>
              <a:t>;</a:t>
            </a:r>
            <a:endParaRPr lang="hr-HR"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img.width</a:t>
            </a:r>
            <a:r>
              <a:rPr lang="en-US" dirty="0">
                <a:solidFill>
                  <a:srgbClr val="000000"/>
                </a:solidFill>
                <a:highlight>
                  <a:srgbClr val="FFFFFF"/>
                </a:highlight>
                <a:latin typeface="Consolas"/>
              </a:rPr>
              <a:t> </a:t>
            </a:r>
            <a:r>
              <a:rPr lang="en-US" dirty="0">
                <a:solidFill>
                  <a:srgbClr val="1E7C70"/>
                </a:solidFill>
                <a:highlight>
                  <a:srgbClr val="FFFFFF"/>
                </a:highlight>
                <a:latin typeface="Consolas"/>
              </a:rPr>
              <a:t>=</a:t>
            </a:r>
            <a:r>
              <a:rPr lang="en-US" dirty="0">
                <a:solidFill>
                  <a:srgbClr val="000000"/>
                </a:solidFill>
                <a:highlight>
                  <a:srgbClr val="FFFFFF"/>
                </a:highlight>
                <a:latin typeface="Consolas"/>
              </a:rPr>
              <a:t> width</a:t>
            </a:r>
            <a:r>
              <a:rPr lang="en-US" dirty="0">
                <a:solidFill>
                  <a:srgbClr val="1E7C70"/>
                </a:solidFill>
                <a:highlight>
                  <a:srgbClr val="FFFFFF"/>
                </a:highlight>
                <a:latin typeface="Consolas"/>
              </a:rPr>
              <a:t>;</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img.height</a:t>
            </a:r>
            <a:r>
              <a:rPr lang="en-US" dirty="0">
                <a:solidFill>
                  <a:srgbClr val="000000"/>
                </a:solidFill>
                <a:highlight>
                  <a:srgbClr val="FFFFFF"/>
                </a:highlight>
                <a:latin typeface="Consolas"/>
              </a:rPr>
              <a:t> </a:t>
            </a:r>
            <a:r>
              <a:rPr lang="en-US" dirty="0">
                <a:solidFill>
                  <a:srgbClr val="1E7C70"/>
                </a:solidFill>
                <a:highlight>
                  <a:srgbClr val="FFFFFF"/>
                </a:highlight>
                <a:latin typeface="Consolas"/>
              </a:rPr>
              <a:t>=</a:t>
            </a:r>
            <a:r>
              <a:rPr lang="en-US" dirty="0">
                <a:solidFill>
                  <a:srgbClr val="000000"/>
                </a:solidFill>
                <a:highlight>
                  <a:srgbClr val="FFFFFF"/>
                </a:highlight>
                <a:latin typeface="Consolas"/>
              </a:rPr>
              <a:t> height</a:t>
            </a:r>
            <a:r>
              <a:rPr lang="en-US" dirty="0">
                <a:solidFill>
                  <a:srgbClr val="1E7C70"/>
                </a:solidFill>
                <a:highlight>
                  <a:srgbClr val="FFFFFF"/>
                </a:highlight>
                <a:latin typeface="Consolas"/>
              </a:rPr>
              <a:t>;</a:t>
            </a:r>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img.alt</a:t>
            </a:r>
            <a:r>
              <a:rPr lang="en-US" dirty="0">
                <a:solidFill>
                  <a:srgbClr val="000000"/>
                </a:solidFill>
                <a:highlight>
                  <a:srgbClr val="FFFFFF"/>
                </a:highlight>
                <a:latin typeface="Consolas"/>
              </a:rPr>
              <a:t> </a:t>
            </a:r>
            <a:r>
              <a:rPr lang="en-US" dirty="0">
                <a:solidFill>
                  <a:srgbClr val="1E7C70"/>
                </a:solidFill>
                <a:highlight>
                  <a:srgbClr val="FFFFFF"/>
                </a:highlight>
                <a:latin typeface="Consolas"/>
              </a:rPr>
              <a:t>=</a:t>
            </a:r>
            <a:r>
              <a:rPr lang="en-US" dirty="0">
                <a:solidFill>
                  <a:srgbClr val="000000"/>
                </a:solidFill>
                <a:highlight>
                  <a:srgbClr val="FFFFFF"/>
                </a:highlight>
                <a:latin typeface="Consolas"/>
              </a:rPr>
              <a:t> alt</a:t>
            </a:r>
            <a:r>
              <a:rPr lang="en-US" dirty="0">
                <a:solidFill>
                  <a:srgbClr val="1E7C70"/>
                </a:solidFill>
                <a:highlight>
                  <a:srgbClr val="FFFFFF"/>
                </a:highlight>
                <a:latin typeface="Consolas"/>
              </a:rPr>
              <a:t>;</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a:solidFill>
                  <a:srgbClr val="46830D"/>
                </a:solidFill>
                <a:highlight>
                  <a:srgbClr val="FFFFFF"/>
                </a:highlight>
                <a:latin typeface="Consolas"/>
              </a:rPr>
              <a:t>// Adds it to the &lt;body&gt; tag</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document.body.appendChild</a:t>
            </a:r>
            <a:r>
              <a:rPr lang="en-US" dirty="0">
                <a:solidFill>
                  <a:srgbClr val="1E7C70"/>
                </a:solidFill>
                <a:highlight>
                  <a:srgbClr val="FFFFFF"/>
                </a:highlight>
                <a:latin typeface="Consolas"/>
              </a:rPr>
              <a:t>(</a:t>
            </a:r>
            <a:r>
              <a:rPr lang="en-US" dirty="0" err="1">
                <a:solidFill>
                  <a:srgbClr val="000000"/>
                </a:solidFill>
                <a:highlight>
                  <a:srgbClr val="FFFFFF"/>
                </a:highlight>
                <a:latin typeface="Consolas"/>
              </a:rPr>
              <a:t>img</a:t>
            </a:r>
            <a:r>
              <a:rPr lang="en-US" dirty="0">
                <a:solidFill>
                  <a:srgbClr val="1E7C70"/>
                </a:solidFill>
                <a:highlight>
                  <a:srgbClr val="FFFFFF"/>
                </a:highlight>
                <a:latin typeface="Consolas"/>
              </a:rPr>
              <a:t>);</a:t>
            </a:r>
            <a:endParaRPr lang="en-US" dirty="0">
              <a:solidFill>
                <a:srgbClr val="000000"/>
              </a:solidFill>
              <a:highlight>
                <a:srgbClr val="FFFFFF"/>
              </a:highlight>
              <a:latin typeface="Consolas"/>
            </a:endParaRPr>
          </a:p>
          <a:p>
            <a:r>
              <a:rPr lang="en-US" dirty="0">
                <a:solidFill>
                  <a:srgbClr val="1E7C70"/>
                </a:solidFill>
                <a:highlight>
                  <a:srgbClr val="FFFFFF"/>
                </a:highlight>
                <a:latin typeface="Consolas"/>
              </a:rPr>
              <a:t>}</a:t>
            </a:r>
          </a:p>
          <a:p>
            <a:r>
              <a:rPr lang="en-US" dirty="0">
                <a:solidFill>
                  <a:srgbClr val="1E7C70"/>
                </a:solidFill>
                <a:highlight>
                  <a:srgbClr val="FFFFFF"/>
                </a:highlight>
                <a:latin typeface="Consolas"/>
              </a:rPr>
              <a:t>&lt;/script&gt;</a:t>
            </a:r>
            <a:endParaRPr lang="en-US" dirty="0"/>
          </a:p>
          <a:p>
            <a:endParaRPr lang="en-US" dirty="0"/>
          </a:p>
        </p:txBody>
      </p:sp>
    </p:spTree>
    <p:extLst>
      <p:ext uri="{BB962C8B-B14F-4D97-AF65-F5344CB8AC3E}">
        <p14:creationId xmlns:p14="http://schemas.microsoft.com/office/powerpoint/2010/main" val="1724108741"/>
      </p:ext>
    </p:extLst>
  </p:cSld>
  <p:clrMapOvr>
    <a:masterClrMapping/>
  </p:clrMapOvr>
  <p:transition>
    <p:fad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097280"/>
            <a:ext cx="7315200" cy="2179058"/>
          </a:xfrm>
        </p:spPr>
        <p:txBody>
          <a:bodyPr/>
          <a:lstStyle/>
          <a:p>
            <a:r>
              <a:rPr lang="en-US" dirty="0" err="1"/>
              <a:t>Manipulação</a:t>
            </a:r>
            <a:r>
              <a:rPr lang="en-US" dirty="0"/>
              <a:t> de </a:t>
            </a:r>
            <a:r>
              <a:rPr lang="en-US" dirty="0" err="1"/>
              <a:t>Eventos</a:t>
            </a:r>
            <a:endParaRPr lang="en-US" dirty="0"/>
          </a:p>
        </p:txBody>
      </p:sp>
    </p:spTree>
    <p:extLst>
      <p:ext uri="{BB962C8B-B14F-4D97-AF65-F5344CB8AC3E}">
        <p14:creationId xmlns:p14="http://schemas.microsoft.com/office/powerpoint/2010/main" val="35757377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Eventos</a:t>
            </a:r>
            <a:endParaRPr lang="en-US" dirty="0"/>
          </a:p>
        </p:txBody>
      </p:sp>
      <p:sp>
        <p:nvSpPr>
          <p:cNvPr id="3" name="Text Placeholder 2"/>
          <p:cNvSpPr>
            <a:spLocks noGrp="1"/>
          </p:cNvSpPr>
          <p:nvPr>
            <p:ph type="body" sz="quarter" idx="10"/>
          </p:nvPr>
        </p:nvSpPr>
        <p:spPr>
          <a:xfrm>
            <a:off x="365760" y="1371600"/>
            <a:ext cx="5852477" cy="3607141"/>
          </a:xfrm>
        </p:spPr>
        <p:txBody>
          <a:bodyPr/>
          <a:lstStyle/>
          <a:p>
            <a:pPr marL="457200" indent="-457200">
              <a:buFont typeface="Arial"/>
              <a:buChar char="•"/>
            </a:pPr>
            <a:r>
              <a:rPr lang="en-US" dirty="0" err="1"/>
              <a:t>Eventos</a:t>
            </a:r>
            <a:r>
              <a:rPr lang="en-US" dirty="0"/>
              <a:t> </a:t>
            </a:r>
            <a:r>
              <a:rPr lang="en-US" dirty="0" err="1"/>
              <a:t>são</a:t>
            </a:r>
            <a:r>
              <a:rPr lang="en-US" dirty="0"/>
              <a:t> </a:t>
            </a:r>
            <a:r>
              <a:rPr lang="en-US" dirty="0" err="1"/>
              <a:t>ações</a:t>
            </a:r>
            <a:r>
              <a:rPr lang="en-US" dirty="0"/>
              <a:t> </a:t>
            </a:r>
            <a:r>
              <a:rPr lang="en-US" dirty="0" err="1"/>
              <a:t>originadas</a:t>
            </a:r>
            <a:r>
              <a:rPr lang="en-US" dirty="0"/>
              <a:t> </a:t>
            </a:r>
            <a:r>
              <a:rPr lang="en-US" dirty="0" err="1"/>
              <a:t>pelo</a:t>
            </a:r>
            <a:r>
              <a:rPr lang="en-US" dirty="0"/>
              <a:t> </a:t>
            </a:r>
            <a:r>
              <a:rPr lang="en-US" dirty="0" err="1"/>
              <a:t>usuário</a:t>
            </a:r>
            <a:r>
              <a:rPr lang="en-US" dirty="0"/>
              <a:t> </a:t>
            </a:r>
            <a:r>
              <a:rPr lang="en-US" dirty="0" err="1"/>
              <a:t>ou</a:t>
            </a:r>
            <a:r>
              <a:rPr lang="en-US" dirty="0"/>
              <a:t> </a:t>
            </a:r>
            <a:r>
              <a:rPr lang="en-US" dirty="0" err="1"/>
              <a:t>qualquer</a:t>
            </a:r>
            <a:r>
              <a:rPr lang="en-US" dirty="0"/>
              <a:t> </a:t>
            </a:r>
            <a:r>
              <a:rPr lang="en-US" dirty="0" err="1"/>
              <a:t>outra</a:t>
            </a:r>
            <a:r>
              <a:rPr lang="en-US" dirty="0"/>
              <a:t> </a:t>
            </a:r>
            <a:r>
              <a:rPr lang="en-US" dirty="0" err="1"/>
              <a:t>entidade</a:t>
            </a:r>
            <a:r>
              <a:rPr lang="en-US" dirty="0"/>
              <a:t> (inclusive </a:t>
            </a:r>
            <a:r>
              <a:rPr lang="en-US" dirty="0" err="1"/>
              <a:t>objetos</a:t>
            </a:r>
            <a:r>
              <a:rPr lang="en-US" dirty="0"/>
              <a:t>)</a:t>
            </a:r>
          </a:p>
          <a:p>
            <a:pPr marL="457200" indent="-457200">
              <a:buFont typeface="Arial"/>
              <a:buChar char="•"/>
            </a:pPr>
            <a:r>
              <a:rPr lang="en-US" dirty="0"/>
              <a:t>DOM </a:t>
            </a:r>
            <a:r>
              <a:rPr lang="en-US" dirty="0" err="1"/>
              <a:t>provê</a:t>
            </a:r>
            <a:r>
              <a:rPr lang="en-US" dirty="0"/>
              <a:t> </a:t>
            </a:r>
            <a:r>
              <a:rPr lang="en-US" b="1" dirty="0" err="1"/>
              <a:t>tratadores</a:t>
            </a:r>
            <a:r>
              <a:rPr lang="en-US" b="1" dirty="0"/>
              <a:t> de </a:t>
            </a:r>
            <a:r>
              <a:rPr lang="en-US" b="1" dirty="0" err="1"/>
              <a:t>eventos</a:t>
            </a:r>
            <a:r>
              <a:rPr lang="en-US" dirty="0"/>
              <a:t>, </a:t>
            </a:r>
            <a:r>
              <a:rPr lang="en-US" dirty="0" err="1"/>
              <a:t>os</a:t>
            </a:r>
            <a:r>
              <a:rPr lang="en-US" dirty="0"/>
              <a:t> </a:t>
            </a:r>
            <a:r>
              <a:rPr lang="en-US" dirty="0" err="1"/>
              <a:t>quais</a:t>
            </a:r>
            <a:r>
              <a:rPr lang="en-US" dirty="0"/>
              <a:t> </a:t>
            </a:r>
            <a:r>
              <a:rPr lang="en-US" dirty="0" err="1"/>
              <a:t>respondem</a:t>
            </a:r>
            <a:r>
              <a:rPr lang="en-US" dirty="0"/>
              <a:t> a </a:t>
            </a:r>
            <a:r>
              <a:rPr lang="en-US" dirty="0" err="1"/>
              <a:t>determinados</a:t>
            </a:r>
            <a:r>
              <a:rPr lang="en-US" dirty="0"/>
              <a:t> </a:t>
            </a:r>
            <a:r>
              <a:rPr lang="en-US" dirty="0" err="1"/>
              <a:t>eventos</a:t>
            </a:r>
            <a:r>
              <a:rPr lang="en-US" dirty="0"/>
              <a:t>, </a:t>
            </a:r>
            <a:r>
              <a:rPr lang="en-US" dirty="0" err="1"/>
              <a:t>efetuando</a:t>
            </a:r>
            <a:r>
              <a:rPr lang="en-US" dirty="0"/>
              <a:t> </a:t>
            </a:r>
            <a:r>
              <a:rPr lang="en-US" dirty="0" err="1"/>
              <a:t>algo</a:t>
            </a:r>
            <a:r>
              <a:rPr lang="en-US" dirty="0"/>
              <a:t> </a:t>
            </a:r>
            <a:r>
              <a:rPr lang="en-US" dirty="0" err="1"/>
              <a:t>em</a:t>
            </a:r>
            <a:r>
              <a:rPr lang="en-US" dirty="0"/>
              <a:t> </a:t>
            </a:r>
            <a:r>
              <a:rPr lang="en-US" dirty="0" err="1"/>
              <a:t>resposta</a:t>
            </a:r>
            <a:endParaRPr lang="en-US" dirty="0"/>
          </a:p>
          <a:p>
            <a:pPr lvl="2"/>
            <a:r>
              <a:rPr lang="en-US" dirty="0"/>
              <a:t>Por </a:t>
            </a:r>
            <a:r>
              <a:rPr lang="en-US" dirty="0" err="1"/>
              <a:t>exemplo</a:t>
            </a:r>
            <a:r>
              <a:rPr lang="en-US" dirty="0"/>
              <a:t>, o </a:t>
            </a:r>
            <a:r>
              <a:rPr lang="en-US" dirty="0" err="1"/>
              <a:t>tratador</a:t>
            </a:r>
            <a:r>
              <a:rPr lang="en-US" dirty="0"/>
              <a:t> de </a:t>
            </a:r>
            <a:r>
              <a:rPr lang="en-US" dirty="0" err="1"/>
              <a:t>evento</a:t>
            </a:r>
            <a:r>
              <a:rPr lang="en-US" dirty="0"/>
              <a:t> </a:t>
            </a:r>
            <a:r>
              <a:rPr lang="en-US" dirty="0" err="1">
                <a:latin typeface="Consolas"/>
                <a:cs typeface="Consolas"/>
              </a:rPr>
              <a:t>onClick</a:t>
            </a:r>
            <a:r>
              <a:rPr lang="en-US" dirty="0"/>
              <a:t> </a:t>
            </a:r>
            <a:r>
              <a:rPr lang="en-US" dirty="0" err="1"/>
              <a:t>responde</a:t>
            </a:r>
            <a:r>
              <a:rPr lang="en-US" dirty="0"/>
              <a:t> a </a:t>
            </a:r>
            <a:r>
              <a:rPr lang="en-US" dirty="0" err="1"/>
              <a:t>uma</a:t>
            </a:r>
            <a:r>
              <a:rPr lang="en-US" dirty="0"/>
              <a:t> </a:t>
            </a:r>
            <a:r>
              <a:rPr lang="en-US" dirty="0" err="1"/>
              <a:t>ação</a:t>
            </a:r>
            <a:r>
              <a:rPr lang="en-US" dirty="0"/>
              <a:t> de </a:t>
            </a:r>
            <a:r>
              <a:rPr lang="en-US" dirty="0" err="1"/>
              <a:t>clicar</a:t>
            </a:r>
            <a:r>
              <a:rPr lang="en-US" dirty="0"/>
              <a:t> </a:t>
            </a:r>
            <a:r>
              <a:rPr lang="en-US" dirty="0" err="1"/>
              <a:t>algo</a:t>
            </a:r>
            <a:endParaRPr lang="en-US" dirty="0"/>
          </a:p>
        </p:txBody>
      </p:sp>
      <p:graphicFrame>
        <p:nvGraphicFramePr>
          <p:cNvPr id="5" name="Table 4"/>
          <p:cNvGraphicFramePr>
            <a:graphicFrameLocks noGrp="1"/>
          </p:cNvGraphicFramePr>
          <p:nvPr/>
        </p:nvGraphicFramePr>
        <p:xfrm>
          <a:off x="6294437" y="1439862"/>
          <a:ext cx="5486400" cy="4206240"/>
        </p:xfrm>
        <a:graphic>
          <a:graphicData uri="http://schemas.openxmlformats.org/drawingml/2006/table">
            <a:tbl>
              <a:tblPr firstRow="1" bandRow="1">
                <a:tableStyleId>{073A0DAA-6AF3-43AB-8588-CEC1D06C72B9}</a:tableStyleId>
              </a:tblPr>
              <a:tblGrid>
                <a:gridCol w="2253268">
                  <a:extLst>
                    <a:ext uri="{9D8B030D-6E8A-4147-A177-3AD203B41FA5}">
                      <a16:colId xmlns:a16="http://schemas.microsoft.com/office/drawing/2014/main" val="20000"/>
                    </a:ext>
                  </a:extLst>
                </a:gridCol>
                <a:gridCol w="3233132">
                  <a:extLst>
                    <a:ext uri="{9D8B030D-6E8A-4147-A177-3AD203B41FA5}">
                      <a16:colId xmlns:a16="http://schemas.microsoft.com/office/drawing/2014/main" val="20001"/>
                    </a:ext>
                  </a:extLst>
                </a:gridCol>
              </a:tblGrid>
              <a:tr h="370840">
                <a:tc>
                  <a:txBody>
                    <a:bodyPr/>
                    <a:lstStyle/>
                    <a:p>
                      <a:r>
                        <a:rPr lang="en-US" sz="2000" dirty="0" err="1"/>
                        <a:t>Tratador</a:t>
                      </a:r>
                      <a:endParaRPr lang="en-US" sz="2000" dirty="0"/>
                    </a:p>
                  </a:txBody>
                  <a:tcPr>
                    <a:solidFill>
                      <a:srgbClr val="107C10"/>
                    </a:solidFill>
                  </a:tcPr>
                </a:tc>
                <a:tc>
                  <a:txBody>
                    <a:bodyPr/>
                    <a:lstStyle/>
                    <a:p>
                      <a:r>
                        <a:rPr lang="en-US" sz="2000" dirty="0" err="1"/>
                        <a:t>Evento</a:t>
                      </a:r>
                      <a:r>
                        <a:rPr lang="en-US" sz="2000" dirty="0"/>
                        <a:t> </a:t>
                      </a:r>
                      <a:r>
                        <a:rPr lang="en-US" sz="2000" dirty="0" err="1"/>
                        <a:t>Associado</a:t>
                      </a:r>
                      <a:endParaRPr lang="en-US" sz="2000" dirty="0"/>
                    </a:p>
                  </a:txBody>
                  <a:tcPr>
                    <a:solidFill>
                      <a:srgbClr val="107C10"/>
                    </a:solidFill>
                  </a:tcPr>
                </a:tc>
                <a:extLst>
                  <a:ext uri="{0D108BD9-81ED-4DB2-BD59-A6C34878D82A}">
                    <a16:rowId xmlns:a16="http://schemas.microsoft.com/office/drawing/2014/main" val="10000"/>
                  </a:ext>
                </a:extLst>
              </a:tr>
              <a:tr h="370840">
                <a:tc>
                  <a:txBody>
                    <a:bodyPr/>
                    <a:lstStyle/>
                    <a:p>
                      <a:pPr marL="0" indent="0">
                        <a:buFont typeface="Arial"/>
                        <a:buNone/>
                      </a:pPr>
                      <a:r>
                        <a:rPr lang="en-US" sz="2000" baseline="0" dirty="0" err="1">
                          <a:latin typeface="Consolas"/>
                          <a:cs typeface="Consolas"/>
                        </a:rPr>
                        <a:t>onsubmit</a:t>
                      </a:r>
                      <a:endParaRPr lang="en-US" sz="2000" baseline="0" dirty="0">
                        <a:latin typeface="Consolas"/>
                        <a:cs typeface="Consolas"/>
                      </a:endParaRPr>
                    </a:p>
                  </a:txBody>
                  <a:tcPr/>
                </a:tc>
                <a:tc>
                  <a:txBody>
                    <a:bodyPr/>
                    <a:lstStyle/>
                    <a:p>
                      <a:pPr marL="0" indent="0">
                        <a:buFont typeface="Arial"/>
                        <a:buNone/>
                      </a:pPr>
                      <a:r>
                        <a:rPr lang="en-US" sz="2000" dirty="0" err="1"/>
                        <a:t>Submissão</a:t>
                      </a:r>
                      <a:r>
                        <a:rPr lang="en-US" sz="2000" dirty="0"/>
                        <a:t> de </a:t>
                      </a:r>
                      <a:r>
                        <a:rPr lang="en-US" sz="2000" dirty="0" err="1"/>
                        <a:t>formulário</a:t>
                      </a:r>
                      <a:endParaRPr lang="en-US" sz="2000" dirty="0"/>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2000" baseline="0" dirty="0" err="1">
                          <a:latin typeface="Consolas"/>
                          <a:cs typeface="Consolas"/>
                        </a:rPr>
                        <a:t>onkeydown</a:t>
                      </a:r>
                      <a:endParaRPr lang="en-US" sz="2000" baseline="0" dirty="0">
                        <a:latin typeface="Consolas"/>
                        <a:cs typeface="Consola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2000" baseline="0" dirty="0" err="1">
                          <a:latin typeface="Consolas"/>
                          <a:cs typeface="Consolas"/>
                        </a:rPr>
                        <a:t>onkeypress</a:t>
                      </a:r>
                      <a:endParaRPr lang="en-US" sz="2000" baseline="0" dirty="0">
                        <a:latin typeface="Consolas"/>
                        <a:cs typeface="Consola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2000" baseline="0" dirty="0" err="1">
                          <a:latin typeface="Consolas"/>
                          <a:cs typeface="Consolas"/>
                        </a:rPr>
                        <a:t>onkeyup</a:t>
                      </a:r>
                      <a:endParaRPr lang="en-US" sz="2000" baseline="0" dirty="0">
                        <a:latin typeface="Consolas"/>
                        <a:cs typeface="Consolas"/>
                      </a:endParaRPr>
                    </a:p>
                  </a:txBody>
                  <a:tcPr/>
                </a:tc>
                <a:tc>
                  <a:txBody>
                    <a:bodyPr/>
                    <a:lstStyle/>
                    <a:p>
                      <a:pPr marL="0" indent="0">
                        <a:buFont typeface="Arial"/>
                        <a:buNone/>
                      </a:pPr>
                      <a:r>
                        <a:rPr lang="en-US" sz="2000" dirty="0" err="1"/>
                        <a:t>Uso</a:t>
                      </a:r>
                      <a:r>
                        <a:rPr lang="en-US" sz="2000" dirty="0"/>
                        <a:t> de </a:t>
                      </a:r>
                      <a:r>
                        <a:rPr lang="en-US" sz="2000" dirty="0" err="1"/>
                        <a:t>teclas</a:t>
                      </a:r>
                      <a:endParaRPr lang="en-US" sz="2000" dirty="0"/>
                    </a:p>
                  </a:txBody>
                  <a:tcPr/>
                </a:tc>
                <a:extLst>
                  <a:ext uri="{0D108BD9-81ED-4DB2-BD59-A6C34878D82A}">
                    <a16:rowId xmlns:a16="http://schemas.microsoft.com/office/drawing/2014/main" val="10002"/>
                  </a:ext>
                </a:extLst>
              </a:tr>
              <a:tr h="370840">
                <a:tc>
                  <a:txBody>
                    <a:bodyPr/>
                    <a:lstStyle/>
                    <a:p>
                      <a:pPr marL="0" indent="0">
                        <a:buFont typeface="Arial"/>
                        <a:buNone/>
                      </a:pPr>
                      <a:r>
                        <a:rPr lang="en-US" sz="2000" baseline="0" dirty="0" err="1">
                          <a:latin typeface="Consolas"/>
                          <a:cs typeface="Consolas"/>
                        </a:rPr>
                        <a:t>onclick</a:t>
                      </a:r>
                      <a:endParaRPr lang="en-US" sz="2000" baseline="0" dirty="0">
                        <a:latin typeface="Consolas"/>
                        <a:cs typeface="Consolas"/>
                      </a:endParaRPr>
                    </a:p>
                    <a:p>
                      <a:pPr marL="0" indent="0">
                        <a:buFont typeface="Arial"/>
                        <a:buNone/>
                      </a:pPr>
                      <a:r>
                        <a:rPr lang="en-US" sz="2000" baseline="0" dirty="0" err="1">
                          <a:latin typeface="Consolas"/>
                          <a:cs typeface="Consolas"/>
                        </a:rPr>
                        <a:t>onmousedown</a:t>
                      </a:r>
                      <a:endParaRPr lang="en-US" sz="2000" baseline="0" dirty="0">
                        <a:latin typeface="Consolas"/>
                        <a:cs typeface="Consolas"/>
                      </a:endParaRPr>
                    </a:p>
                    <a:p>
                      <a:pPr marL="0" indent="0">
                        <a:buFont typeface="Arial"/>
                        <a:buNone/>
                      </a:pPr>
                      <a:r>
                        <a:rPr lang="en-US" sz="2000" baseline="0" dirty="0" err="1">
                          <a:latin typeface="Consolas"/>
                          <a:cs typeface="Consolas"/>
                        </a:rPr>
                        <a:t>onmouseup</a:t>
                      </a:r>
                      <a:endParaRPr lang="en-US" sz="2000" baseline="0" dirty="0">
                        <a:latin typeface="Consolas"/>
                        <a:cs typeface="Consolas"/>
                      </a:endParaRPr>
                    </a:p>
                  </a:txBody>
                  <a:tcPr/>
                </a:tc>
                <a:tc>
                  <a:txBody>
                    <a:bodyPr/>
                    <a:lstStyle/>
                    <a:p>
                      <a:pPr marL="0" indent="0">
                        <a:buFont typeface="Arial"/>
                        <a:buNone/>
                      </a:pPr>
                      <a:r>
                        <a:rPr lang="en-US" sz="2000" dirty="0"/>
                        <a:t>Cliques de mouse </a:t>
                      </a:r>
                      <a:r>
                        <a:rPr lang="en-US" sz="2000" dirty="0" err="1"/>
                        <a:t>ou</a:t>
                      </a:r>
                      <a:r>
                        <a:rPr lang="en-US" sz="2000" dirty="0"/>
                        <a:t> touchpad</a:t>
                      </a:r>
                      <a:endParaRPr lang="en-US" sz="2000" baseline="0" dirty="0"/>
                    </a:p>
                  </a:txBody>
                  <a:tcPr/>
                </a:tc>
                <a:extLst>
                  <a:ext uri="{0D108BD9-81ED-4DB2-BD59-A6C34878D82A}">
                    <a16:rowId xmlns:a16="http://schemas.microsoft.com/office/drawing/2014/main" val="10003"/>
                  </a:ext>
                </a:extLst>
              </a:tr>
              <a:tr h="370840">
                <a:tc>
                  <a:txBody>
                    <a:bodyPr/>
                    <a:lstStyle/>
                    <a:p>
                      <a:pPr marL="0" indent="0">
                        <a:buFont typeface="Arial"/>
                        <a:buNone/>
                      </a:pPr>
                      <a:r>
                        <a:rPr lang="en-US" sz="2000" baseline="0" dirty="0" err="1">
                          <a:latin typeface="Consolas"/>
                          <a:cs typeface="Consolas"/>
                        </a:rPr>
                        <a:t>onload</a:t>
                      </a:r>
                      <a:endParaRPr lang="en-US" sz="2000" baseline="0" dirty="0">
                        <a:latin typeface="Consolas"/>
                        <a:cs typeface="Consolas"/>
                      </a:endParaRPr>
                    </a:p>
                    <a:p>
                      <a:pPr marL="0" indent="0">
                        <a:buFont typeface="Arial"/>
                        <a:buNone/>
                      </a:pPr>
                      <a:r>
                        <a:rPr lang="en-US" sz="2000" baseline="0" dirty="0" err="1">
                          <a:latin typeface="Consolas"/>
                          <a:cs typeface="Consolas"/>
                        </a:rPr>
                        <a:t>onunload</a:t>
                      </a:r>
                      <a:endParaRPr lang="en-US" sz="2000" baseline="0" dirty="0">
                        <a:latin typeface="Consolas"/>
                        <a:cs typeface="Consolas"/>
                      </a:endParaRPr>
                    </a:p>
                  </a:txBody>
                  <a:tcPr/>
                </a:tc>
                <a:tc>
                  <a:txBody>
                    <a:bodyPr/>
                    <a:lstStyle/>
                    <a:p>
                      <a:pPr marL="0" indent="0">
                        <a:buFont typeface="Arial"/>
                        <a:buNone/>
                      </a:pPr>
                      <a:r>
                        <a:rPr lang="en-US" sz="2000" baseline="0" dirty="0" err="1"/>
                        <a:t>Carregamento</a:t>
                      </a:r>
                      <a:r>
                        <a:rPr lang="en-US" sz="2000" baseline="0" dirty="0"/>
                        <a:t> </a:t>
                      </a:r>
                      <a:r>
                        <a:rPr lang="en-US" sz="2000" baseline="0" dirty="0" err="1"/>
                        <a:t>ou</a:t>
                      </a:r>
                      <a:r>
                        <a:rPr lang="en-US" sz="2000" baseline="0" dirty="0"/>
                        <a:t> </a:t>
                      </a:r>
                      <a:r>
                        <a:rPr lang="en-US" sz="2000" baseline="0" dirty="0" err="1"/>
                        <a:t>descarregamento</a:t>
                      </a:r>
                      <a:r>
                        <a:rPr lang="en-US" sz="2000" baseline="0" dirty="0"/>
                        <a:t> da </a:t>
                      </a:r>
                      <a:r>
                        <a:rPr lang="en-US" sz="2000" baseline="0" dirty="0" err="1"/>
                        <a:t>página</a:t>
                      </a:r>
                      <a:endParaRPr lang="en-US" sz="2000" baseline="0" dirty="0"/>
                    </a:p>
                  </a:txBody>
                  <a:tcPr/>
                </a:tc>
                <a:extLst>
                  <a:ext uri="{0D108BD9-81ED-4DB2-BD59-A6C34878D82A}">
                    <a16:rowId xmlns:a16="http://schemas.microsoft.com/office/drawing/2014/main" val="10004"/>
                  </a:ext>
                </a:extLst>
              </a:tr>
              <a:tr h="370840">
                <a:tc>
                  <a:txBody>
                    <a:bodyPr/>
                    <a:lstStyle/>
                    <a:p>
                      <a:pPr marL="0" indent="0">
                        <a:buFont typeface="Arial"/>
                        <a:buNone/>
                      </a:pPr>
                      <a:r>
                        <a:rPr lang="en-US" sz="2000" baseline="0" dirty="0" err="1">
                          <a:latin typeface="Consolas"/>
                          <a:cs typeface="Consolas"/>
                        </a:rPr>
                        <a:t>onselect</a:t>
                      </a:r>
                      <a:endParaRPr lang="en-US" sz="2000" baseline="0" dirty="0">
                        <a:latin typeface="Consolas"/>
                        <a:cs typeface="Consola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2000" baseline="0" dirty="0" err="1"/>
                        <a:t>Seleção</a:t>
                      </a:r>
                      <a:r>
                        <a:rPr lang="en-US" sz="2000" baseline="0" dirty="0"/>
                        <a:t> de um item</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955533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Eventos</a:t>
            </a:r>
          </a:p>
        </p:txBody>
      </p:sp>
      <p:sp>
        <p:nvSpPr>
          <p:cNvPr id="3" name="Espaço Reservado para Texto 2"/>
          <p:cNvSpPr>
            <a:spLocks noGrp="1"/>
          </p:cNvSpPr>
          <p:nvPr>
            <p:ph type="body" sz="quarter" idx="10"/>
          </p:nvPr>
        </p:nvSpPr>
        <p:spPr>
          <a:xfrm>
            <a:off x="365760" y="1371600"/>
            <a:ext cx="11704320" cy="2342180"/>
          </a:xfrm>
        </p:spPr>
        <p:txBody>
          <a:bodyPr/>
          <a:lstStyle/>
          <a:p>
            <a:pPr marL="457200" indent="-457200">
              <a:buFont typeface="Arial" panose="020B0604020202020204" pitchFamily="34" charset="0"/>
              <a:buChar char="•"/>
            </a:pPr>
            <a:r>
              <a:rPr lang="pt-BR" dirty="0"/>
              <a:t>Para registrar um tratador de evento:</a:t>
            </a:r>
          </a:p>
          <a:p>
            <a:pPr marL="685800" lvl="1" indent="-457200">
              <a:buFont typeface="Arial" panose="020B0604020202020204" pitchFamily="34" charset="0"/>
              <a:buChar char="•"/>
            </a:pPr>
            <a:r>
              <a:rPr lang="pt-BR" dirty="0"/>
              <a:t>Modelo tradicional</a:t>
            </a:r>
          </a:p>
          <a:p>
            <a:pPr marL="914400" lvl="2" indent="-457200">
              <a:buFont typeface="Arial" panose="020B0604020202020204" pitchFamily="34" charset="0"/>
              <a:buChar char="•"/>
            </a:pPr>
            <a:r>
              <a:rPr lang="pt-BR" dirty="0" err="1"/>
              <a:t>Inline</a:t>
            </a:r>
            <a:r>
              <a:rPr lang="pt-BR" dirty="0"/>
              <a:t> no atributo do elemento dentro do documento</a:t>
            </a:r>
          </a:p>
          <a:p>
            <a:pPr marL="914400" lvl="2" indent="-457200">
              <a:buFont typeface="Arial" panose="020B0604020202020204" pitchFamily="34" charset="0"/>
              <a:buChar char="•"/>
            </a:pPr>
            <a:r>
              <a:rPr lang="pt-BR" dirty="0"/>
              <a:t>Via script, associando uma função à propriedade correspondente ao evento</a:t>
            </a:r>
          </a:p>
          <a:p>
            <a:pPr marL="685800" lvl="1" indent="-457200">
              <a:buFont typeface="Arial" panose="020B0604020202020204" pitchFamily="34" charset="0"/>
              <a:buChar char="•"/>
            </a:pPr>
            <a:r>
              <a:rPr lang="pt-BR" dirty="0"/>
              <a:t>Modelo DOM</a:t>
            </a:r>
          </a:p>
          <a:p>
            <a:pPr marL="914400" lvl="2" indent="-457200">
              <a:buFont typeface="Arial" panose="020B0604020202020204" pitchFamily="34" charset="0"/>
              <a:buChar char="•"/>
            </a:pPr>
            <a:r>
              <a:rPr lang="pt-BR" dirty="0"/>
              <a:t>Permite manipular objetos que representam os eventos</a:t>
            </a:r>
          </a:p>
        </p:txBody>
      </p:sp>
    </p:spTree>
    <p:extLst>
      <p:ext uri="{BB962C8B-B14F-4D97-AF65-F5344CB8AC3E}">
        <p14:creationId xmlns:p14="http://schemas.microsoft.com/office/powerpoint/2010/main" val="402715134"/>
      </p:ext>
    </p:extLst>
  </p:cSld>
  <p:clrMapOvr>
    <a:masterClrMapping/>
  </p:clrMapOvr>
  <p:transition>
    <p:fad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107C10"/>
                </a:solidFill>
              </a:rPr>
              <a:t>Eventos</a:t>
            </a:r>
            <a:r>
              <a:rPr lang="en-US" dirty="0">
                <a:solidFill>
                  <a:srgbClr val="107C10"/>
                </a:solidFill>
              </a:rPr>
              <a:t> </a:t>
            </a:r>
            <a:r>
              <a:rPr lang="en-US" dirty="0" err="1">
                <a:solidFill>
                  <a:srgbClr val="107C10"/>
                </a:solidFill>
              </a:rPr>
              <a:t>Exemplo</a:t>
            </a:r>
            <a:endParaRPr lang="en-US" dirty="0">
              <a:solidFill>
                <a:srgbClr val="107C10"/>
              </a:solidFill>
            </a:endParaRPr>
          </a:p>
        </p:txBody>
      </p:sp>
      <p:sp>
        <p:nvSpPr>
          <p:cNvPr id="4" name="Rectangle 3"/>
          <p:cNvSpPr/>
          <p:nvPr/>
        </p:nvSpPr>
        <p:spPr>
          <a:xfrm>
            <a:off x="503237" y="1516062"/>
            <a:ext cx="11125200" cy="4893647"/>
          </a:xfrm>
          <a:prstGeom prst="rect">
            <a:avLst/>
          </a:prstGeom>
        </p:spPr>
        <p:txBody>
          <a:bodyPr wrap="square">
            <a:spAutoFit/>
          </a:bodyPr>
          <a:lstStyle/>
          <a:p>
            <a:r>
              <a:rPr lang="en-US" sz="2400" dirty="0">
                <a:solidFill>
                  <a:srgbClr val="4F76AC"/>
                </a:solidFill>
                <a:highlight>
                  <a:srgbClr val="FFFFFF"/>
                </a:highlight>
                <a:latin typeface="Consolas"/>
              </a:rPr>
              <a:t>&lt;</a:t>
            </a:r>
            <a:r>
              <a:rPr lang="en-US" sz="2400" dirty="0">
                <a:solidFill>
                  <a:srgbClr val="823125"/>
                </a:solidFill>
                <a:highlight>
                  <a:srgbClr val="FFFFFF"/>
                </a:highlight>
                <a:latin typeface="Consolas"/>
              </a:rPr>
              <a:t>body</a:t>
            </a:r>
            <a:r>
              <a:rPr lang="en-US" sz="2400" dirty="0">
                <a:solidFill>
                  <a:srgbClr val="4F76AC"/>
                </a:solidFill>
                <a:highlight>
                  <a:srgbClr val="FFFFFF"/>
                </a:highlight>
                <a:latin typeface="Consolas"/>
              </a:rPr>
              <a:t>&gt;</a:t>
            </a:r>
            <a:endParaRPr lang="en-US" sz="2400" dirty="0">
              <a:solidFill>
                <a:srgbClr val="000000"/>
              </a:solidFill>
              <a:highlight>
                <a:srgbClr val="FFFFFF"/>
              </a:highlight>
              <a:latin typeface="Consolas"/>
            </a:endParaRPr>
          </a:p>
          <a:p>
            <a:r>
              <a:rPr lang="en-US" sz="2400" dirty="0">
                <a:solidFill>
                  <a:srgbClr val="000000"/>
                </a:solidFill>
                <a:highlight>
                  <a:srgbClr val="FFFFFF"/>
                </a:highlight>
                <a:latin typeface="Consolas"/>
              </a:rPr>
              <a:t>    </a:t>
            </a:r>
            <a:r>
              <a:rPr lang="en-US" sz="2400" dirty="0">
                <a:solidFill>
                  <a:srgbClr val="4F76AC"/>
                </a:solidFill>
                <a:highlight>
                  <a:srgbClr val="FFFFFF"/>
                </a:highlight>
                <a:latin typeface="Consolas"/>
              </a:rPr>
              <a:t>&lt;</a:t>
            </a:r>
            <a:r>
              <a:rPr lang="en-US" sz="2400" dirty="0">
                <a:solidFill>
                  <a:srgbClr val="823125"/>
                </a:solidFill>
                <a:highlight>
                  <a:srgbClr val="FFFFFF"/>
                </a:highlight>
                <a:latin typeface="Consolas"/>
              </a:rPr>
              <a:t>p</a:t>
            </a:r>
            <a:r>
              <a:rPr lang="en-US" sz="2400" dirty="0">
                <a:solidFill>
                  <a:srgbClr val="4F76AC"/>
                </a:solidFill>
                <a:highlight>
                  <a:srgbClr val="FFFFFF"/>
                </a:highlight>
                <a:latin typeface="Consolas"/>
              </a:rPr>
              <a:t>&gt;</a:t>
            </a:r>
            <a:r>
              <a:rPr lang="en-US" sz="2400" dirty="0">
                <a:solidFill>
                  <a:srgbClr val="000000"/>
                </a:solidFill>
                <a:highlight>
                  <a:srgbClr val="FFFFFF"/>
                </a:highlight>
                <a:latin typeface="Consolas"/>
              </a:rPr>
              <a:t>Select some of the text: </a:t>
            </a:r>
          </a:p>
          <a:p>
            <a:r>
              <a:rPr lang="en-US" sz="2400" dirty="0">
                <a:solidFill>
                  <a:srgbClr val="000000"/>
                </a:solidFill>
                <a:highlight>
                  <a:srgbClr val="FFFFFF"/>
                </a:highlight>
                <a:latin typeface="Consolas"/>
              </a:rPr>
              <a:t>		</a:t>
            </a:r>
            <a:r>
              <a:rPr lang="en-US" sz="2400" dirty="0">
                <a:solidFill>
                  <a:srgbClr val="4F76AC"/>
                </a:solidFill>
                <a:highlight>
                  <a:srgbClr val="FFFFFF"/>
                </a:highlight>
                <a:latin typeface="Consolas"/>
              </a:rPr>
              <a:t>&lt;</a:t>
            </a:r>
            <a:r>
              <a:rPr lang="en-US" sz="2400" dirty="0">
                <a:solidFill>
                  <a:srgbClr val="823125"/>
                </a:solidFill>
                <a:highlight>
                  <a:srgbClr val="FFFFFF"/>
                </a:highlight>
                <a:latin typeface="Consolas"/>
              </a:rPr>
              <a:t>input</a:t>
            </a:r>
            <a:r>
              <a:rPr lang="en-US" sz="2400" dirty="0">
                <a:solidFill>
                  <a:srgbClr val="000000"/>
                </a:solidFill>
                <a:highlight>
                  <a:srgbClr val="FFFFFF"/>
                </a:highlight>
                <a:latin typeface="Consolas"/>
              </a:rPr>
              <a:t> </a:t>
            </a:r>
            <a:r>
              <a:rPr lang="en-US" sz="2400" dirty="0">
                <a:solidFill>
                  <a:srgbClr val="CF4820"/>
                </a:solidFill>
                <a:highlight>
                  <a:srgbClr val="FFFFFF"/>
                </a:highlight>
                <a:latin typeface="Consolas"/>
              </a:rPr>
              <a:t>type</a:t>
            </a:r>
            <a:r>
              <a:rPr lang="en-US" sz="2400" dirty="0">
                <a:solidFill>
                  <a:srgbClr val="4F76AC"/>
                </a:solidFill>
                <a:highlight>
                  <a:srgbClr val="FFFFFF"/>
                </a:highlight>
                <a:latin typeface="Consolas"/>
              </a:rPr>
              <a:t>="text"</a:t>
            </a:r>
            <a:r>
              <a:rPr lang="en-US" sz="2400" dirty="0">
                <a:solidFill>
                  <a:srgbClr val="000000"/>
                </a:solidFill>
                <a:highlight>
                  <a:srgbClr val="FFFFFF"/>
                </a:highlight>
                <a:latin typeface="Consolas"/>
              </a:rPr>
              <a:t> </a:t>
            </a:r>
            <a:r>
              <a:rPr lang="en-US" sz="2400" dirty="0">
                <a:solidFill>
                  <a:srgbClr val="CF4820"/>
                </a:solidFill>
                <a:highlight>
                  <a:srgbClr val="FFFFFF"/>
                </a:highlight>
                <a:latin typeface="Consolas"/>
              </a:rPr>
              <a:t>value</a:t>
            </a:r>
            <a:r>
              <a:rPr lang="en-US" sz="2400" dirty="0">
                <a:solidFill>
                  <a:srgbClr val="4F76AC"/>
                </a:solidFill>
                <a:highlight>
                  <a:srgbClr val="FFFFFF"/>
                </a:highlight>
                <a:latin typeface="Consolas"/>
              </a:rPr>
              <a:t>="Hello, World!"</a:t>
            </a:r>
            <a:r>
              <a:rPr lang="en-US" sz="2400" dirty="0">
                <a:solidFill>
                  <a:srgbClr val="000000"/>
                </a:solidFill>
                <a:highlight>
                  <a:srgbClr val="FFFFFF"/>
                </a:highlight>
                <a:latin typeface="Consolas"/>
              </a:rPr>
              <a:t> 					 </a:t>
            </a:r>
            <a:r>
              <a:rPr lang="en-US" sz="2400" dirty="0" err="1">
                <a:solidFill>
                  <a:srgbClr val="CF4820"/>
                </a:solidFill>
                <a:highlight>
                  <a:srgbClr val="FFFFFF"/>
                </a:highlight>
                <a:latin typeface="Consolas"/>
              </a:rPr>
              <a:t>onselect</a:t>
            </a:r>
            <a:r>
              <a:rPr lang="en-US" sz="2400" dirty="0">
                <a:solidFill>
                  <a:srgbClr val="4F76AC"/>
                </a:solidFill>
                <a:highlight>
                  <a:srgbClr val="FFFFFF"/>
                </a:highlight>
                <a:latin typeface="Consolas"/>
              </a:rPr>
              <a:t>="</a:t>
            </a:r>
            <a:r>
              <a:rPr lang="en-US" sz="2400" dirty="0" err="1">
                <a:solidFill>
                  <a:srgbClr val="000000"/>
                </a:solidFill>
                <a:highlight>
                  <a:srgbClr val="FFFFFF"/>
                </a:highlight>
                <a:latin typeface="Consolas"/>
              </a:rPr>
              <a:t>myFunction</a:t>
            </a:r>
            <a:r>
              <a:rPr lang="en-US" sz="2400" dirty="0">
                <a:solidFill>
                  <a:srgbClr val="1E7C70"/>
                </a:solidFill>
                <a:highlight>
                  <a:srgbClr val="FFFFFF"/>
                </a:highlight>
                <a:latin typeface="Consolas"/>
              </a:rPr>
              <a:t>()</a:t>
            </a:r>
            <a:r>
              <a:rPr lang="en-US" sz="2400" dirty="0">
                <a:solidFill>
                  <a:srgbClr val="4F76AC"/>
                </a:solidFill>
                <a:highlight>
                  <a:srgbClr val="FFFFFF"/>
                </a:highlight>
                <a:latin typeface="Consolas"/>
              </a:rPr>
              <a:t>"&gt;&lt;/</a:t>
            </a:r>
            <a:r>
              <a:rPr lang="en-US" sz="2400" dirty="0">
                <a:solidFill>
                  <a:srgbClr val="823125"/>
                </a:solidFill>
                <a:highlight>
                  <a:srgbClr val="FFFFFF"/>
                </a:highlight>
                <a:latin typeface="Consolas"/>
              </a:rPr>
              <a:t>p</a:t>
            </a:r>
            <a:r>
              <a:rPr lang="en-US" sz="2400" dirty="0">
                <a:solidFill>
                  <a:srgbClr val="4F76AC"/>
                </a:solidFill>
                <a:highlight>
                  <a:srgbClr val="FFFFFF"/>
                </a:highlight>
                <a:latin typeface="Consolas"/>
              </a:rPr>
              <a:t>&gt;</a:t>
            </a:r>
            <a:endParaRPr lang="en-US" sz="2400" dirty="0">
              <a:solidFill>
                <a:srgbClr val="000000"/>
              </a:solidFill>
              <a:highlight>
                <a:srgbClr val="FFFFFF"/>
              </a:highlight>
              <a:latin typeface="Consolas"/>
            </a:endParaRPr>
          </a:p>
          <a:p>
            <a:r>
              <a:rPr lang="en-US" sz="2400" dirty="0">
                <a:solidFill>
                  <a:srgbClr val="000000"/>
                </a:solidFill>
                <a:highlight>
                  <a:srgbClr val="FFFFFF"/>
                </a:highlight>
                <a:latin typeface="Consolas"/>
              </a:rPr>
              <a:t>    </a:t>
            </a:r>
            <a:r>
              <a:rPr lang="en-US" sz="2400" dirty="0">
                <a:solidFill>
                  <a:srgbClr val="4F76AC"/>
                </a:solidFill>
                <a:highlight>
                  <a:srgbClr val="FFFFFF"/>
                </a:highlight>
                <a:latin typeface="Consolas"/>
              </a:rPr>
              <a:t>&lt;</a:t>
            </a:r>
            <a:r>
              <a:rPr lang="en-US" sz="2400" dirty="0">
                <a:solidFill>
                  <a:srgbClr val="823125"/>
                </a:solidFill>
                <a:highlight>
                  <a:srgbClr val="FFFFFF"/>
                </a:highlight>
                <a:latin typeface="Consolas"/>
              </a:rPr>
              <a:t>p</a:t>
            </a:r>
            <a:r>
              <a:rPr lang="en-US" sz="2400" dirty="0">
                <a:solidFill>
                  <a:srgbClr val="000000"/>
                </a:solidFill>
                <a:highlight>
                  <a:srgbClr val="FFFFFF"/>
                </a:highlight>
                <a:latin typeface="Consolas"/>
              </a:rPr>
              <a:t> </a:t>
            </a:r>
            <a:r>
              <a:rPr lang="en-US" sz="2400" dirty="0">
                <a:solidFill>
                  <a:srgbClr val="CF4820"/>
                </a:solidFill>
                <a:highlight>
                  <a:srgbClr val="FFFFFF"/>
                </a:highlight>
                <a:latin typeface="Consolas"/>
              </a:rPr>
              <a:t>id</a:t>
            </a:r>
            <a:r>
              <a:rPr lang="en-US" sz="2400" dirty="0">
                <a:solidFill>
                  <a:srgbClr val="4F76AC"/>
                </a:solidFill>
                <a:highlight>
                  <a:srgbClr val="FFFFFF"/>
                </a:highlight>
                <a:latin typeface="Consolas"/>
              </a:rPr>
              <a:t>="demo"&gt;&lt;/</a:t>
            </a:r>
            <a:r>
              <a:rPr lang="en-US" sz="2400" dirty="0">
                <a:solidFill>
                  <a:srgbClr val="823125"/>
                </a:solidFill>
                <a:highlight>
                  <a:srgbClr val="FFFFFF"/>
                </a:highlight>
                <a:latin typeface="Consolas"/>
              </a:rPr>
              <a:t>p</a:t>
            </a:r>
            <a:r>
              <a:rPr lang="en-US" sz="2400" dirty="0">
                <a:solidFill>
                  <a:srgbClr val="4F76AC"/>
                </a:solidFill>
                <a:highlight>
                  <a:srgbClr val="FFFFFF"/>
                </a:highlight>
                <a:latin typeface="Consolas"/>
              </a:rPr>
              <a:t>&gt;</a:t>
            </a:r>
            <a:endParaRPr lang="en-US" sz="2400" dirty="0">
              <a:solidFill>
                <a:srgbClr val="000000"/>
              </a:solidFill>
              <a:highlight>
                <a:srgbClr val="FFFFFF"/>
              </a:highlight>
              <a:latin typeface="Consolas"/>
            </a:endParaRPr>
          </a:p>
          <a:p>
            <a:endParaRPr lang="en-US" sz="2400" dirty="0">
              <a:solidFill>
                <a:srgbClr val="000000"/>
              </a:solidFill>
              <a:highlight>
                <a:srgbClr val="FFFFFF"/>
              </a:highlight>
              <a:latin typeface="Consolas"/>
            </a:endParaRPr>
          </a:p>
          <a:p>
            <a:r>
              <a:rPr lang="en-US" sz="2400" dirty="0">
                <a:solidFill>
                  <a:srgbClr val="000000"/>
                </a:solidFill>
                <a:highlight>
                  <a:srgbClr val="FFFFFF"/>
                </a:highlight>
                <a:latin typeface="Consolas"/>
              </a:rPr>
              <a:t>    </a:t>
            </a:r>
            <a:r>
              <a:rPr lang="en-US" sz="2400" dirty="0">
                <a:solidFill>
                  <a:srgbClr val="4F76AC"/>
                </a:solidFill>
                <a:highlight>
                  <a:srgbClr val="FFFFFF"/>
                </a:highlight>
                <a:latin typeface="Consolas"/>
              </a:rPr>
              <a:t>&lt;</a:t>
            </a:r>
            <a:r>
              <a:rPr lang="en-US" sz="2400" dirty="0">
                <a:solidFill>
                  <a:srgbClr val="823125"/>
                </a:solidFill>
                <a:highlight>
                  <a:srgbClr val="FFFFFF"/>
                </a:highlight>
                <a:latin typeface="Consolas"/>
              </a:rPr>
              <a:t>script</a:t>
            </a:r>
            <a:r>
              <a:rPr lang="en-US" sz="2400" dirty="0">
                <a:solidFill>
                  <a:srgbClr val="4F76AC"/>
                </a:solidFill>
                <a:highlight>
                  <a:srgbClr val="FFFFFF"/>
                </a:highlight>
                <a:latin typeface="Consolas"/>
              </a:rPr>
              <a:t>&gt;</a:t>
            </a:r>
            <a:endParaRPr lang="en-US" sz="2400" dirty="0">
              <a:solidFill>
                <a:srgbClr val="000000"/>
              </a:solidFill>
              <a:highlight>
                <a:srgbClr val="FFFFFF"/>
              </a:highlight>
              <a:latin typeface="Consolas"/>
            </a:endParaRPr>
          </a:p>
          <a:p>
            <a:r>
              <a:rPr lang="en-US" sz="2400" dirty="0">
                <a:solidFill>
                  <a:srgbClr val="000000"/>
                </a:solidFill>
                <a:highlight>
                  <a:srgbClr val="FFFFFF"/>
                </a:highlight>
                <a:latin typeface="Consolas"/>
              </a:rPr>
              <a:t>        </a:t>
            </a:r>
            <a:r>
              <a:rPr lang="en-US" sz="2400" dirty="0">
                <a:solidFill>
                  <a:srgbClr val="4F76AC"/>
                </a:solidFill>
                <a:highlight>
                  <a:srgbClr val="FFFFFF"/>
                </a:highlight>
                <a:latin typeface="Consolas"/>
              </a:rPr>
              <a:t>function</a:t>
            </a:r>
            <a:r>
              <a:rPr lang="en-US" sz="2400" dirty="0">
                <a:solidFill>
                  <a:srgbClr val="000000"/>
                </a:solidFill>
                <a:highlight>
                  <a:srgbClr val="FFFFFF"/>
                </a:highlight>
                <a:latin typeface="Consolas"/>
              </a:rPr>
              <a:t> </a:t>
            </a:r>
            <a:r>
              <a:rPr lang="en-US" sz="2400" dirty="0" err="1">
                <a:solidFill>
                  <a:srgbClr val="000000"/>
                </a:solidFill>
                <a:highlight>
                  <a:srgbClr val="FFFFFF"/>
                </a:highlight>
                <a:latin typeface="Consolas"/>
              </a:rPr>
              <a:t>myFunction</a:t>
            </a:r>
            <a:r>
              <a:rPr lang="en-US" sz="2400" dirty="0">
                <a:solidFill>
                  <a:srgbClr val="1E7C70"/>
                </a:solidFill>
                <a:highlight>
                  <a:srgbClr val="FFFFFF"/>
                </a:highlight>
                <a:latin typeface="Consolas"/>
              </a:rPr>
              <a:t>()</a:t>
            </a:r>
            <a:r>
              <a:rPr lang="en-US" sz="2400" dirty="0">
                <a:solidFill>
                  <a:srgbClr val="000000"/>
                </a:solidFill>
                <a:highlight>
                  <a:srgbClr val="FFFFFF"/>
                </a:highlight>
                <a:latin typeface="Consolas"/>
              </a:rPr>
              <a:t> </a:t>
            </a:r>
            <a:r>
              <a:rPr lang="en-US" sz="2400" dirty="0">
                <a:solidFill>
                  <a:srgbClr val="1E7C70"/>
                </a:solidFill>
                <a:highlight>
                  <a:srgbClr val="FFFFFF"/>
                </a:highlight>
                <a:latin typeface="Consolas"/>
              </a:rPr>
              <a:t>{</a:t>
            </a:r>
            <a:endParaRPr lang="en-US" sz="2400" dirty="0">
              <a:solidFill>
                <a:srgbClr val="000000"/>
              </a:solidFill>
              <a:highlight>
                <a:srgbClr val="FFFFFF"/>
              </a:highlight>
              <a:latin typeface="Consolas"/>
            </a:endParaRPr>
          </a:p>
          <a:p>
            <a:r>
              <a:rPr lang="en-US" sz="2400" dirty="0">
                <a:solidFill>
                  <a:srgbClr val="000000"/>
                </a:solidFill>
                <a:highlight>
                  <a:srgbClr val="FFFFFF"/>
                </a:highlight>
                <a:latin typeface="Consolas"/>
              </a:rPr>
              <a:t>            </a:t>
            </a:r>
            <a:r>
              <a:rPr lang="en-US" sz="2400" dirty="0" err="1">
                <a:solidFill>
                  <a:srgbClr val="000000"/>
                </a:solidFill>
                <a:highlight>
                  <a:srgbClr val="FFFFFF"/>
                </a:highlight>
                <a:latin typeface="Consolas"/>
              </a:rPr>
              <a:t>document.getElementById</a:t>
            </a:r>
            <a:r>
              <a:rPr lang="en-US" sz="2400" dirty="0">
                <a:solidFill>
                  <a:srgbClr val="1E7C70"/>
                </a:solidFill>
                <a:highlight>
                  <a:srgbClr val="FFFFFF"/>
                </a:highlight>
                <a:latin typeface="Consolas"/>
              </a:rPr>
              <a:t>(</a:t>
            </a:r>
            <a:r>
              <a:rPr lang="en-US" sz="2400" dirty="0">
                <a:solidFill>
                  <a:srgbClr val="823125"/>
                </a:solidFill>
                <a:highlight>
                  <a:srgbClr val="FFFFFF"/>
                </a:highlight>
                <a:latin typeface="Consolas"/>
              </a:rPr>
              <a:t>'demo'</a:t>
            </a:r>
            <a:r>
              <a:rPr lang="en-US" sz="2400" dirty="0">
                <a:solidFill>
                  <a:srgbClr val="1E7C70"/>
                </a:solidFill>
                <a:highlight>
                  <a:srgbClr val="FFFFFF"/>
                </a:highlight>
                <a:latin typeface="Consolas"/>
              </a:rPr>
              <a:t>)</a:t>
            </a:r>
            <a:r>
              <a:rPr lang="en-US" sz="2400" dirty="0">
                <a:solidFill>
                  <a:srgbClr val="000000"/>
                </a:solidFill>
                <a:highlight>
                  <a:srgbClr val="FFFFFF"/>
                </a:highlight>
                <a:latin typeface="Consolas"/>
              </a:rPr>
              <a:t>.</a:t>
            </a:r>
            <a:r>
              <a:rPr lang="en-US" sz="2400" dirty="0" err="1">
                <a:solidFill>
                  <a:srgbClr val="000000"/>
                </a:solidFill>
                <a:highlight>
                  <a:srgbClr val="FFFFFF"/>
                </a:highlight>
                <a:latin typeface="Consolas"/>
              </a:rPr>
              <a:t>innerHTML</a:t>
            </a:r>
            <a:r>
              <a:rPr lang="en-US" sz="2400" dirty="0">
                <a:solidFill>
                  <a:srgbClr val="000000"/>
                </a:solidFill>
                <a:highlight>
                  <a:srgbClr val="FFFFFF"/>
                </a:highlight>
                <a:latin typeface="Consolas"/>
              </a:rPr>
              <a:t> </a:t>
            </a:r>
            <a:r>
              <a:rPr lang="en-US" sz="2400" dirty="0">
                <a:solidFill>
                  <a:srgbClr val="1E7C70"/>
                </a:solidFill>
                <a:highlight>
                  <a:srgbClr val="FFFFFF"/>
                </a:highlight>
                <a:latin typeface="Consolas"/>
              </a:rPr>
              <a:t>=</a:t>
            </a:r>
            <a:r>
              <a:rPr lang="en-US" sz="2400" dirty="0">
                <a:solidFill>
                  <a:srgbClr val="000000"/>
                </a:solidFill>
                <a:highlight>
                  <a:srgbClr val="FFFFFF"/>
                </a:highlight>
                <a:latin typeface="Consolas"/>
              </a:rPr>
              <a:t> 		 	</a:t>
            </a:r>
            <a:r>
              <a:rPr lang="en-US" sz="2400" dirty="0">
                <a:solidFill>
                  <a:srgbClr val="823125"/>
                </a:solidFill>
                <a:highlight>
                  <a:srgbClr val="FFFFFF"/>
                </a:highlight>
                <a:latin typeface="Consolas"/>
              </a:rPr>
              <a:t>"Selecting text is awesome!"</a:t>
            </a:r>
            <a:r>
              <a:rPr lang="en-US" sz="2400" dirty="0">
                <a:solidFill>
                  <a:srgbClr val="1E7C70"/>
                </a:solidFill>
                <a:highlight>
                  <a:srgbClr val="FFFFFF"/>
                </a:highlight>
                <a:latin typeface="Consolas"/>
              </a:rPr>
              <a:t>;</a:t>
            </a:r>
            <a:endParaRPr lang="en-US" sz="2400" dirty="0">
              <a:solidFill>
                <a:srgbClr val="000000"/>
              </a:solidFill>
              <a:highlight>
                <a:srgbClr val="FFFFFF"/>
              </a:highlight>
              <a:latin typeface="Consolas"/>
            </a:endParaRPr>
          </a:p>
          <a:p>
            <a:r>
              <a:rPr lang="en-US" sz="2400" dirty="0">
                <a:solidFill>
                  <a:srgbClr val="000000"/>
                </a:solidFill>
                <a:highlight>
                  <a:srgbClr val="FFFFFF"/>
                </a:highlight>
                <a:latin typeface="Consolas"/>
              </a:rPr>
              <a:t>        </a:t>
            </a:r>
            <a:r>
              <a:rPr lang="en-US" sz="2400" dirty="0">
                <a:solidFill>
                  <a:srgbClr val="1E7C70"/>
                </a:solidFill>
                <a:highlight>
                  <a:srgbClr val="FFFFFF"/>
                </a:highlight>
                <a:latin typeface="Consolas"/>
              </a:rPr>
              <a:t>}</a:t>
            </a:r>
            <a:endParaRPr lang="en-US" sz="2400" dirty="0">
              <a:solidFill>
                <a:srgbClr val="000000"/>
              </a:solidFill>
              <a:highlight>
                <a:srgbClr val="FFFFFF"/>
              </a:highlight>
              <a:latin typeface="Consolas"/>
            </a:endParaRPr>
          </a:p>
          <a:p>
            <a:r>
              <a:rPr lang="en-US" sz="2400" dirty="0">
                <a:solidFill>
                  <a:srgbClr val="000000"/>
                </a:solidFill>
                <a:highlight>
                  <a:srgbClr val="FFFFFF"/>
                </a:highlight>
                <a:latin typeface="Consolas"/>
              </a:rPr>
              <a:t>    </a:t>
            </a:r>
            <a:r>
              <a:rPr lang="en-US" sz="2400" dirty="0">
                <a:solidFill>
                  <a:srgbClr val="4F76AC"/>
                </a:solidFill>
                <a:highlight>
                  <a:srgbClr val="FFFFFF"/>
                </a:highlight>
                <a:latin typeface="Consolas"/>
              </a:rPr>
              <a:t>&lt;/</a:t>
            </a:r>
            <a:r>
              <a:rPr lang="en-US" sz="2400" dirty="0">
                <a:solidFill>
                  <a:srgbClr val="823125"/>
                </a:solidFill>
                <a:highlight>
                  <a:srgbClr val="FFFFFF"/>
                </a:highlight>
                <a:latin typeface="Consolas"/>
              </a:rPr>
              <a:t>script</a:t>
            </a:r>
            <a:r>
              <a:rPr lang="en-US" sz="2400" dirty="0">
                <a:solidFill>
                  <a:srgbClr val="4F76AC"/>
                </a:solidFill>
                <a:highlight>
                  <a:srgbClr val="FFFFFF"/>
                </a:highlight>
                <a:latin typeface="Consolas"/>
              </a:rPr>
              <a:t>&gt;</a:t>
            </a:r>
            <a:endParaRPr lang="en-US" sz="2400" dirty="0">
              <a:solidFill>
                <a:srgbClr val="000000"/>
              </a:solidFill>
              <a:highlight>
                <a:srgbClr val="FFFFFF"/>
              </a:highlight>
              <a:latin typeface="Consolas"/>
            </a:endParaRPr>
          </a:p>
          <a:p>
            <a:r>
              <a:rPr lang="en-US" sz="2400" dirty="0">
                <a:solidFill>
                  <a:srgbClr val="4F76AC"/>
                </a:solidFill>
                <a:highlight>
                  <a:srgbClr val="FFFFFF"/>
                </a:highlight>
                <a:latin typeface="Consolas"/>
              </a:rPr>
              <a:t>&lt;/</a:t>
            </a:r>
            <a:r>
              <a:rPr lang="en-US" sz="2400" dirty="0">
                <a:solidFill>
                  <a:srgbClr val="823125"/>
                </a:solidFill>
                <a:highlight>
                  <a:srgbClr val="FFFFFF"/>
                </a:highlight>
                <a:latin typeface="Consolas"/>
              </a:rPr>
              <a:t>body</a:t>
            </a:r>
            <a:r>
              <a:rPr lang="en-US" sz="2400" dirty="0">
                <a:solidFill>
                  <a:srgbClr val="4F76AC"/>
                </a:solidFill>
                <a:highlight>
                  <a:srgbClr val="FFFFFF"/>
                </a:highlight>
                <a:latin typeface="Consolas"/>
              </a:rPr>
              <a:t>&gt;</a:t>
            </a:r>
            <a:endParaRPr lang="en-US" sz="2400" dirty="0"/>
          </a:p>
        </p:txBody>
      </p:sp>
    </p:spTree>
    <p:extLst>
      <p:ext uri="{BB962C8B-B14F-4D97-AF65-F5344CB8AC3E}">
        <p14:creationId xmlns:p14="http://schemas.microsoft.com/office/powerpoint/2010/main" val="387448103"/>
      </p:ext>
    </p:extLst>
  </p:cSld>
  <p:clrMapOvr>
    <a:masterClrMapping/>
  </p:clrMapOvr>
  <p:transition>
    <p:fade/>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Eventos</a:t>
            </a:r>
            <a:endParaRPr lang="pt-BR" dirty="0"/>
          </a:p>
        </p:txBody>
      </p:sp>
      <p:sp>
        <p:nvSpPr>
          <p:cNvPr id="3" name="Espaço Reservado para Conteúdo 2"/>
          <p:cNvSpPr>
            <a:spLocks noGrp="1"/>
          </p:cNvSpPr>
          <p:nvPr>
            <p:ph type="body" sz="quarter" idx="10"/>
          </p:nvPr>
        </p:nvSpPr>
        <p:spPr>
          <a:xfrm>
            <a:off x="365760" y="1371600"/>
            <a:ext cx="11704320" cy="4868862"/>
          </a:xfrm>
        </p:spPr>
        <p:txBody>
          <a:bodyPr>
            <a:normAutofit/>
          </a:bodyPr>
          <a:lstStyle/>
          <a:p>
            <a:pPr marL="457200" indent="-457200">
              <a:buFont typeface="Arial" panose="020B0604020202020204" pitchFamily="34" charset="0"/>
              <a:buChar char="•"/>
            </a:pPr>
            <a:r>
              <a:rPr lang="pt-BR" dirty="0"/>
              <a:t>Objeto </a:t>
            </a:r>
            <a:r>
              <a:rPr lang="pt-BR" dirty="0" err="1">
                <a:latin typeface="Consolas" panose="020B0609020204030204" pitchFamily="49" charset="0"/>
              </a:rPr>
              <a:t>Event</a:t>
            </a:r>
            <a:endParaRPr lang="pt-BR" dirty="0">
              <a:latin typeface="Consolas" panose="020B0609020204030204" pitchFamily="49" charset="0"/>
            </a:endParaRPr>
          </a:p>
          <a:p>
            <a:pPr marL="457200" indent="-457200">
              <a:buFont typeface="Arial" panose="020B0604020202020204" pitchFamily="34" charset="0"/>
              <a:buChar char="•"/>
            </a:pPr>
            <a:r>
              <a:rPr lang="pt-BR" dirty="0"/>
              <a:t>Fornece várias propriedades com informações associado ao evento</a:t>
            </a:r>
          </a:p>
          <a:p>
            <a:pPr marL="457200" indent="-457200">
              <a:buFont typeface="Arial" panose="020B0604020202020204" pitchFamily="34" charset="0"/>
              <a:buChar char="•"/>
            </a:pPr>
            <a:r>
              <a:rPr lang="pt-BR" dirty="0"/>
              <a:t>Geralmente é passado como primeiro argumento na chamada do tratador do evento</a:t>
            </a:r>
          </a:p>
          <a:p>
            <a:pPr marL="457200" indent="-457200">
              <a:buFont typeface="Arial" panose="020B0604020202020204" pitchFamily="34" charset="0"/>
              <a:buChar char="•"/>
            </a:pPr>
            <a:r>
              <a:rPr lang="pt-BR" dirty="0"/>
              <a:t>Propriedades</a:t>
            </a:r>
          </a:p>
          <a:p>
            <a:pPr marL="685800" lvl="1" indent="-457200">
              <a:buFont typeface="Arial" panose="020B0604020202020204" pitchFamily="34" charset="0"/>
              <a:buChar char="•"/>
            </a:pPr>
            <a:r>
              <a:rPr lang="pt-BR" i="1" dirty="0" err="1"/>
              <a:t>target</a:t>
            </a:r>
            <a:r>
              <a:rPr lang="pt-BR" dirty="0"/>
              <a:t> – o alvo do evento</a:t>
            </a:r>
          </a:p>
          <a:p>
            <a:pPr marL="685800" lvl="1" indent="-457200">
              <a:buFont typeface="Arial" panose="020B0604020202020204" pitchFamily="34" charset="0"/>
              <a:buChar char="•"/>
            </a:pPr>
            <a:r>
              <a:rPr lang="pt-BR" i="1" dirty="0" err="1"/>
              <a:t>type</a:t>
            </a:r>
            <a:r>
              <a:rPr lang="pt-BR" dirty="0"/>
              <a:t> – o tipo (nome) do evento</a:t>
            </a:r>
          </a:p>
        </p:txBody>
      </p:sp>
    </p:spTree>
    <p:extLst>
      <p:ext uri="{BB962C8B-B14F-4D97-AF65-F5344CB8AC3E}">
        <p14:creationId xmlns:p14="http://schemas.microsoft.com/office/powerpoint/2010/main" val="4141858345"/>
      </p:ext>
    </p:extLst>
  </p:cSld>
  <p:clrMapOvr>
    <a:masterClrMapping/>
  </p:clrMapOvr>
  <p:transition>
    <p:fade/>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Eventos</a:t>
            </a:r>
          </a:p>
        </p:txBody>
      </p:sp>
      <p:sp>
        <p:nvSpPr>
          <p:cNvPr id="3" name="Espaço Reservado para Conteúdo 2"/>
          <p:cNvSpPr>
            <a:spLocks noGrp="1"/>
          </p:cNvSpPr>
          <p:nvPr>
            <p:ph type="body" sz="quarter" idx="10"/>
          </p:nvPr>
        </p:nvSpPr>
        <p:spPr>
          <a:xfrm>
            <a:off x="365760" y="1371600"/>
            <a:ext cx="11704320" cy="1634294"/>
          </a:xfrm>
        </p:spPr>
        <p:txBody>
          <a:bodyPr/>
          <a:lstStyle/>
          <a:p>
            <a:pPr marL="457200" indent="-457200">
              <a:buFont typeface="Arial" panose="020B0604020202020204" pitchFamily="34" charset="0"/>
              <a:buChar char="•"/>
            </a:pPr>
            <a:r>
              <a:rPr lang="pt-BR" dirty="0"/>
              <a:t>Modelo de eventos do DOM envolve três conceitos básicos:</a:t>
            </a:r>
          </a:p>
          <a:p>
            <a:pPr marL="685800" lvl="1" indent="-457200">
              <a:buFont typeface="Arial" panose="020B0604020202020204" pitchFamily="34" charset="0"/>
              <a:buChar char="•"/>
            </a:pPr>
            <a:r>
              <a:rPr lang="pt-BR" dirty="0"/>
              <a:t>Captura</a:t>
            </a:r>
          </a:p>
          <a:p>
            <a:pPr marL="685800" lvl="1" indent="-457200">
              <a:buFont typeface="Arial" panose="020B0604020202020204" pitchFamily="34" charset="0"/>
              <a:buChar char="•"/>
            </a:pPr>
            <a:r>
              <a:rPr lang="pt-BR" dirty="0"/>
              <a:t>“</a:t>
            </a:r>
            <a:r>
              <a:rPr lang="pt-BR" dirty="0" err="1"/>
              <a:t>Bubbling</a:t>
            </a:r>
            <a:r>
              <a:rPr lang="pt-BR" dirty="0"/>
              <a:t>”</a:t>
            </a:r>
          </a:p>
          <a:p>
            <a:pPr marL="685800" lvl="1" indent="-457200">
              <a:buFont typeface="Arial" panose="020B0604020202020204" pitchFamily="34" charset="0"/>
              <a:buChar char="•"/>
            </a:pPr>
            <a:r>
              <a:rPr lang="pt-BR" dirty="0"/>
              <a:t>Cancelamento</a:t>
            </a:r>
          </a:p>
        </p:txBody>
      </p:sp>
    </p:spTree>
    <p:extLst>
      <p:ext uri="{BB962C8B-B14F-4D97-AF65-F5344CB8AC3E}">
        <p14:creationId xmlns:p14="http://schemas.microsoft.com/office/powerpoint/2010/main" val="174238508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 y="1097280"/>
            <a:ext cx="7986077" cy="2179058"/>
          </a:xfrm>
        </p:spPr>
        <p:txBody>
          <a:bodyPr/>
          <a:lstStyle/>
          <a:p>
            <a:r>
              <a:rPr lang="en-US" dirty="0" err="1"/>
              <a:t>Marcações</a:t>
            </a:r>
            <a:r>
              <a:rPr lang="en-US" dirty="0"/>
              <a:t> </a:t>
            </a:r>
            <a:r>
              <a:rPr lang="en-US" dirty="0" err="1"/>
              <a:t>Básicas</a:t>
            </a:r>
            <a:r>
              <a:rPr lang="en-US" dirty="0"/>
              <a:t> e </a:t>
            </a:r>
            <a:r>
              <a:rPr lang="en-US" dirty="0" err="1"/>
              <a:t>Estrutura</a:t>
            </a:r>
            <a:r>
              <a:rPr lang="en-US" dirty="0"/>
              <a:t> da </a:t>
            </a:r>
            <a:r>
              <a:rPr lang="en-US" dirty="0" err="1"/>
              <a:t>Página</a:t>
            </a:r>
            <a:endParaRPr lang="en-US" dirty="0"/>
          </a:p>
        </p:txBody>
      </p:sp>
    </p:spTree>
    <p:extLst>
      <p:ext uri="{BB962C8B-B14F-4D97-AF65-F5344CB8AC3E}">
        <p14:creationId xmlns:p14="http://schemas.microsoft.com/office/powerpoint/2010/main" val="4267425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Eventos</a:t>
            </a:r>
          </a:p>
        </p:txBody>
      </p:sp>
      <p:sp>
        <p:nvSpPr>
          <p:cNvPr id="3" name="Espaço Reservado para Conteúdo 2"/>
          <p:cNvSpPr>
            <a:spLocks noGrp="1"/>
          </p:cNvSpPr>
          <p:nvPr>
            <p:ph type="body" sz="quarter" idx="10"/>
          </p:nvPr>
        </p:nvSpPr>
        <p:spPr>
          <a:xfrm>
            <a:off x="365760" y="1371600"/>
            <a:ext cx="11704320" cy="2729978"/>
          </a:xfrm>
        </p:spPr>
        <p:txBody>
          <a:bodyPr/>
          <a:lstStyle/>
          <a:p>
            <a:pPr marL="457200" indent="-457200">
              <a:buFont typeface="Arial" panose="020B0604020202020204" pitchFamily="34" charset="0"/>
              <a:buChar char="•"/>
            </a:pPr>
            <a:r>
              <a:rPr lang="pt-BR" dirty="0"/>
              <a:t>Exemplo de fluxo de evento: o usuário passa o mouse sobre um link de um documento</a:t>
            </a:r>
          </a:p>
          <a:p>
            <a:pPr marL="685800" lvl="1" indent="-457200">
              <a:buFont typeface="Arial" panose="020B0604020202020204" pitchFamily="34" charset="0"/>
              <a:buChar char="•"/>
            </a:pPr>
            <a:r>
              <a:rPr lang="pt-BR" dirty="0"/>
              <a:t>Mouse sobre o documento</a:t>
            </a:r>
          </a:p>
          <a:p>
            <a:pPr marL="685800" lvl="1" indent="-457200">
              <a:buFont typeface="Arial" panose="020B0604020202020204" pitchFamily="34" charset="0"/>
              <a:buChar char="•"/>
            </a:pPr>
            <a:r>
              <a:rPr lang="pt-BR" dirty="0"/>
              <a:t>Mouse sobre qualquer elemento que contenha o elemento A</a:t>
            </a:r>
          </a:p>
          <a:p>
            <a:pPr marL="685800" lvl="1" indent="-457200">
              <a:buFont typeface="Arial" panose="020B0604020202020204" pitchFamily="34" charset="0"/>
              <a:buChar char="•"/>
            </a:pPr>
            <a:r>
              <a:rPr lang="pt-BR" dirty="0"/>
              <a:t>Mouse sobre o elemento A</a:t>
            </a:r>
          </a:p>
          <a:p>
            <a:pPr marL="685800" lvl="1" indent="-457200">
              <a:buFont typeface="Arial" panose="020B0604020202020204" pitchFamily="34" charset="0"/>
              <a:buChar char="•"/>
            </a:pPr>
            <a:r>
              <a:rPr lang="pt-BR" dirty="0"/>
              <a:t>Mouse sobre qualquer elemento que contenha o elemento A</a:t>
            </a:r>
          </a:p>
          <a:p>
            <a:pPr marL="685800" lvl="1" indent="-457200">
              <a:buFont typeface="Arial" panose="020B0604020202020204" pitchFamily="34" charset="0"/>
              <a:buChar char="•"/>
            </a:pPr>
            <a:r>
              <a:rPr lang="pt-BR" dirty="0"/>
              <a:t>Mouse sobre o documento</a:t>
            </a:r>
          </a:p>
        </p:txBody>
      </p:sp>
    </p:spTree>
    <p:extLst>
      <p:ext uri="{BB962C8B-B14F-4D97-AF65-F5344CB8AC3E}">
        <p14:creationId xmlns:p14="http://schemas.microsoft.com/office/powerpoint/2010/main" val="247842112"/>
      </p:ext>
    </p:extLst>
  </p:cSld>
  <p:clrMapOvr>
    <a:masterClrMapping/>
  </p:clrMapOvr>
  <p:transition>
    <p:fade/>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Eventos</a:t>
            </a:r>
          </a:p>
        </p:txBody>
      </p:sp>
      <p:sp>
        <p:nvSpPr>
          <p:cNvPr id="3" name="Espaço Reservado para Conteúdo 2"/>
          <p:cNvSpPr>
            <a:spLocks noGrp="1"/>
          </p:cNvSpPr>
          <p:nvPr>
            <p:ph type="body" sz="quarter" idx="10"/>
          </p:nvPr>
        </p:nvSpPr>
        <p:spPr>
          <a:xfrm>
            <a:off x="365760" y="1371600"/>
            <a:ext cx="11704320" cy="4945062"/>
          </a:xfrm>
        </p:spPr>
        <p:txBody>
          <a:bodyPr>
            <a:normAutofit/>
          </a:bodyPr>
          <a:lstStyle/>
          <a:p>
            <a:pPr marL="457200" indent="-457200">
              <a:buFont typeface="Arial" panose="020B0604020202020204" pitchFamily="34" charset="0"/>
              <a:buChar char="•"/>
            </a:pPr>
            <a:r>
              <a:rPr lang="pt-BR" dirty="0"/>
              <a:t>Captura:</a:t>
            </a:r>
          </a:p>
          <a:p>
            <a:pPr marL="457200" indent="-457200">
              <a:buFont typeface="Arial" panose="020B0604020202020204" pitchFamily="34" charset="0"/>
              <a:buChar char="•"/>
            </a:pPr>
            <a:r>
              <a:rPr lang="pt-BR" dirty="0"/>
              <a:t>Refere-se ao processo onde um tratador registrado em um ancestral da fonte do evento pode interceptar o evento antes que ele seja recebido pelo alvo</a:t>
            </a:r>
          </a:p>
          <a:p>
            <a:pPr marL="457200" indent="-457200">
              <a:buFont typeface="Arial" panose="020B0604020202020204" pitchFamily="34" charset="0"/>
              <a:buChar char="•"/>
            </a:pPr>
            <a:r>
              <a:rPr lang="pt-BR" dirty="0"/>
              <a:t>Opera do topo da árvore em direção às folhas</a:t>
            </a:r>
          </a:p>
          <a:p>
            <a:pPr marL="457200" indent="-457200">
              <a:buFont typeface="Arial" panose="020B0604020202020204" pitchFamily="34" charset="0"/>
              <a:buChar char="•"/>
            </a:pPr>
            <a:r>
              <a:rPr lang="pt-BR" dirty="0"/>
              <a:t>Para habilitar o tratador, utilizar </a:t>
            </a:r>
            <a:r>
              <a:rPr lang="pt-BR" dirty="0" err="1">
                <a:latin typeface="Consolas" panose="020B0609020204030204" pitchFamily="49" charset="0"/>
              </a:rPr>
              <a:t>useCapture</a:t>
            </a:r>
            <a:r>
              <a:rPr lang="pt-BR" dirty="0"/>
              <a:t> como </a:t>
            </a:r>
            <a:r>
              <a:rPr lang="pt-BR" i="1" dirty="0" err="1"/>
              <a:t>true</a:t>
            </a:r>
            <a:r>
              <a:rPr lang="pt-BR" dirty="0"/>
              <a:t> no processo de registro</a:t>
            </a:r>
          </a:p>
          <a:p>
            <a:pPr marL="457200" indent="-457200">
              <a:buFont typeface="Arial" panose="020B0604020202020204" pitchFamily="34" charset="0"/>
              <a:buChar char="•"/>
            </a:pPr>
            <a:r>
              <a:rPr lang="pt-BR" dirty="0"/>
              <a:t>Método </a:t>
            </a:r>
            <a:r>
              <a:rPr lang="pt-BR" dirty="0" err="1">
                <a:latin typeface="Consolas" panose="020B0609020204030204" pitchFamily="49" charset="0"/>
              </a:rPr>
              <a:t>stopPropagation</a:t>
            </a:r>
            <a:r>
              <a:rPr lang="pt-BR" dirty="0">
                <a:latin typeface="Consolas" panose="020B0609020204030204" pitchFamily="49" charset="0"/>
              </a:rPr>
              <a:t>()</a:t>
            </a:r>
            <a:r>
              <a:rPr lang="pt-BR" dirty="0"/>
              <a:t> é utilizado para cancelar o processo</a:t>
            </a:r>
            <a:endParaRPr lang="pt-BR" i="1" dirty="0"/>
          </a:p>
        </p:txBody>
      </p:sp>
    </p:spTree>
    <p:extLst>
      <p:ext uri="{BB962C8B-B14F-4D97-AF65-F5344CB8AC3E}">
        <p14:creationId xmlns:p14="http://schemas.microsoft.com/office/powerpoint/2010/main" val="688220851"/>
      </p:ext>
    </p:extLst>
  </p:cSld>
  <p:clrMapOvr>
    <a:masterClrMapping/>
  </p:clrMapOvr>
  <p:transition>
    <p:fade/>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Eventos</a:t>
            </a:r>
          </a:p>
        </p:txBody>
      </p:sp>
      <p:sp>
        <p:nvSpPr>
          <p:cNvPr id="3" name="Espaço Reservado para Conteúdo 2"/>
          <p:cNvSpPr>
            <a:spLocks noGrp="1"/>
          </p:cNvSpPr>
          <p:nvPr>
            <p:ph type="body" sz="quarter" idx="10"/>
          </p:nvPr>
        </p:nvSpPr>
        <p:spPr>
          <a:xfrm>
            <a:off x="365760" y="1371600"/>
            <a:ext cx="11704320" cy="4792662"/>
          </a:xfrm>
        </p:spPr>
        <p:txBody>
          <a:bodyPr>
            <a:normAutofit/>
          </a:bodyPr>
          <a:lstStyle/>
          <a:p>
            <a:pPr marL="457200" indent="-457200">
              <a:buFont typeface="Arial" panose="020B0604020202020204" pitchFamily="34" charset="0"/>
              <a:buChar char="•"/>
            </a:pPr>
            <a:r>
              <a:rPr lang="pt-BR" dirty="0"/>
              <a:t>“</a:t>
            </a:r>
            <a:r>
              <a:rPr lang="pt-BR" dirty="0" err="1"/>
              <a:t>Bubbling</a:t>
            </a:r>
            <a:r>
              <a:rPr lang="pt-BR" dirty="0"/>
              <a:t>”:</a:t>
            </a:r>
          </a:p>
          <a:p>
            <a:pPr marL="457200" indent="-457200">
              <a:buFont typeface="Arial" panose="020B0604020202020204" pitchFamily="34" charset="0"/>
              <a:buChar char="•"/>
            </a:pPr>
            <a:r>
              <a:rPr lang="pt-BR" dirty="0"/>
              <a:t>Processo “inverso” ao processo de captura</a:t>
            </a:r>
          </a:p>
          <a:p>
            <a:pPr marL="457200" indent="-457200">
              <a:buFont typeface="Arial" panose="020B0604020202020204" pitchFamily="34" charset="0"/>
              <a:buChar char="•"/>
            </a:pPr>
            <a:r>
              <a:rPr lang="pt-BR" dirty="0"/>
              <a:t>Refere-se ao processo onde um tratador registrado em um ancestral da fonte do evento tratar o evento depois que ele tenha sido recebido pelo alvo</a:t>
            </a:r>
          </a:p>
          <a:p>
            <a:pPr marL="457200" indent="-457200">
              <a:buFont typeface="Arial" panose="020B0604020202020204" pitchFamily="34" charset="0"/>
              <a:buChar char="•"/>
            </a:pPr>
            <a:r>
              <a:rPr lang="pt-BR" dirty="0"/>
              <a:t>Opera do alvo do evento em direção ao topo da árvore</a:t>
            </a:r>
          </a:p>
          <a:p>
            <a:pPr marL="457200" indent="-457200">
              <a:buFont typeface="Arial" panose="020B0604020202020204" pitchFamily="34" charset="0"/>
              <a:buChar char="•"/>
            </a:pPr>
            <a:r>
              <a:rPr lang="pt-BR" dirty="0"/>
              <a:t>Para habilitar o tratador, utilizar </a:t>
            </a:r>
            <a:r>
              <a:rPr lang="pt-BR" dirty="0" err="1">
                <a:latin typeface="Consolas" panose="020B0609020204030204" pitchFamily="49" charset="0"/>
              </a:rPr>
              <a:t>useCapture</a:t>
            </a:r>
            <a:r>
              <a:rPr lang="pt-BR" dirty="0"/>
              <a:t> como </a:t>
            </a:r>
            <a:r>
              <a:rPr lang="pt-BR" i="1" dirty="0" err="1"/>
              <a:t>true</a:t>
            </a:r>
            <a:r>
              <a:rPr lang="pt-BR" dirty="0"/>
              <a:t> no processo de registro</a:t>
            </a:r>
          </a:p>
          <a:p>
            <a:pPr marL="457200" indent="-457200">
              <a:buFont typeface="Arial" panose="020B0604020202020204" pitchFamily="34" charset="0"/>
              <a:buChar char="•"/>
            </a:pPr>
            <a:r>
              <a:rPr lang="pt-BR" dirty="0"/>
              <a:t>Método </a:t>
            </a:r>
            <a:r>
              <a:rPr lang="pt-BR" dirty="0" err="1">
                <a:latin typeface="Consolas" panose="020B0609020204030204" pitchFamily="49" charset="0"/>
              </a:rPr>
              <a:t>stopPropagation</a:t>
            </a:r>
            <a:r>
              <a:rPr lang="pt-BR" dirty="0">
                <a:latin typeface="Consolas" panose="020B0609020204030204" pitchFamily="49" charset="0"/>
              </a:rPr>
              <a:t>()</a:t>
            </a:r>
            <a:r>
              <a:rPr lang="pt-BR" dirty="0"/>
              <a:t> é utilizado para cancelar o processo</a:t>
            </a:r>
            <a:endParaRPr lang="pt-BR" i="1" dirty="0"/>
          </a:p>
        </p:txBody>
      </p:sp>
    </p:spTree>
    <p:extLst>
      <p:ext uri="{BB962C8B-B14F-4D97-AF65-F5344CB8AC3E}">
        <p14:creationId xmlns:p14="http://schemas.microsoft.com/office/powerpoint/2010/main" val="2025578464"/>
      </p:ext>
    </p:extLst>
  </p:cSld>
  <p:clrMapOvr>
    <a:masterClrMapping/>
  </p:clrMapOvr>
  <p:transition>
    <p:fade/>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Eventos</a:t>
            </a:r>
          </a:p>
        </p:txBody>
      </p:sp>
      <p:sp>
        <p:nvSpPr>
          <p:cNvPr id="3" name="Espaço Reservado para Conteúdo 2"/>
          <p:cNvSpPr>
            <a:spLocks noGrp="1"/>
          </p:cNvSpPr>
          <p:nvPr>
            <p:ph type="body" sz="quarter" idx="10"/>
          </p:nvPr>
        </p:nvSpPr>
        <p:spPr>
          <a:xfrm>
            <a:off x="365760" y="1371600"/>
            <a:ext cx="11704320" cy="1812804"/>
          </a:xfrm>
        </p:spPr>
        <p:txBody>
          <a:bodyPr/>
          <a:lstStyle/>
          <a:p>
            <a:pPr marL="457200" indent="-457200">
              <a:buFont typeface="Arial" panose="020B0604020202020204" pitchFamily="34" charset="0"/>
              <a:buChar char="•"/>
            </a:pPr>
            <a:r>
              <a:rPr lang="pt-BR" dirty="0"/>
              <a:t>Cancelamento:</a:t>
            </a:r>
          </a:p>
          <a:p>
            <a:pPr marL="457200" indent="-457200">
              <a:buFont typeface="Arial" panose="020B0604020202020204" pitchFamily="34" charset="0"/>
              <a:buChar char="•"/>
            </a:pPr>
            <a:r>
              <a:rPr lang="pt-BR" dirty="0"/>
              <a:t>Eventos que permitem o cancelamento (por exemplo, ativação de um link) podem ter sua ação impedida através de um tratador que chame o método </a:t>
            </a:r>
            <a:r>
              <a:rPr lang="pt-BR" dirty="0" err="1">
                <a:latin typeface="Consolas" panose="020B0609020204030204" pitchFamily="49" charset="0"/>
              </a:rPr>
              <a:t>preventDefault</a:t>
            </a:r>
            <a:r>
              <a:rPr lang="pt-BR" dirty="0">
                <a:latin typeface="Consolas" panose="020B0609020204030204" pitchFamily="49" charset="0"/>
              </a:rPr>
              <a:t>()</a:t>
            </a:r>
          </a:p>
        </p:txBody>
      </p:sp>
    </p:spTree>
    <p:extLst>
      <p:ext uri="{BB962C8B-B14F-4D97-AF65-F5344CB8AC3E}">
        <p14:creationId xmlns:p14="http://schemas.microsoft.com/office/powerpoint/2010/main" val="31848047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Tags</a:t>
            </a:r>
          </a:p>
        </p:txBody>
      </p:sp>
      <p:sp>
        <p:nvSpPr>
          <p:cNvPr id="3" name="Picture Placeholder 2" descr="Example of tags in HTML language."/>
          <p:cNvSpPr>
            <a:spLocks noGrp="1"/>
          </p:cNvSpPr>
          <p:nvPr>
            <p:ph type="pic" sz="quarter" idx="10"/>
          </p:nvPr>
        </p:nvSpPr>
        <p:spPr>
          <a:solidFill>
            <a:schemeClr val="tx2"/>
          </a:solidFill>
        </p:spPr>
        <p:txBody>
          <a:bodyPr/>
          <a:lstStyle/>
          <a:p>
            <a:endParaRPr lang="pt-BR"/>
          </a:p>
        </p:txBody>
      </p:sp>
      <p:sp>
        <p:nvSpPr>
          <p:cNvPr id="4" name="Text Placeholder 3"/>
          <p:cNvSpPr>
            <a:spLocks noGrp="1"/>
          </p:cNvSpPr>
          <p:nvPr>
            <p:ph type="body" sz="quarter" idx="11"/>
          </p:nvPr>
        </p:nvSpPr>
        <p:spPr>
          <a:xfrm>
            <a:off x="6583680" y="2103120"/>
            <a:ext cx="5486400" cy="2908489"/>
          </a:xfrm>
        </p:spPr>
        <p:txBody>
          <a:bodyPr/>
          <a:lstStyle/>
          <a:p>
            <a:r>
              <a:rPr lang="en-US" err="1"/>
              <a:t>Uma</a:t>
            </a:r>
            <a:r>
              <a:rPr lang="en-US"/>
              <a:t> tag é </a:t>
            </a:r>
            <a:r>
              <a:rPr lang="en-US" err="1"/>
              <a:t>uma</a:t>
            </a:r>
            <a:r>
              <a:rPr lang="en-US"/>
              <a:t> </a:t>
            </a:r>
            <a:r>
              <a:rPr lang="en-US" b="1" err="1"/>
              <a:t>palavra-chave</a:t>
            </a:r>
            <a:r>
              <a:rPr lang="en-US"/>
              <a:t> </a:t>
            </a:r>
            <a:r>
              <a:rPr lang="en-US" err="1"/>
              <a:t>circundada</a:t>
            </a:r>
            <a:r>
              <a:rPr lang="en-US"/>
              <a:t> </a:t>
            </a:r>
            <a:r>
              <a:rPr lang="en-US" err="1"/>
              <a:t>por</a:t>
            </a:r>
            <a:r>
              <a:rPr lang="en-US"/>
              <a:t> </a:t>
            </a:r>
            <a:r>
              <a:rPr lang="en-US" err="1"/>
              <a:t>símbolos</a:t>
            </a:r>
            <a:r>
              <a:rPr lang="en-US"/>
              <a:t> &lt; e &gt;</a:t>
            </a:r>
          </a:p>
          <a:p>
            <a:r>
              <a:rPr lang="en-US"/>
              <a:t>Grande parte das tags </a:t>
            </a:r>
            <a:r>
              <a:rPr lang="en-US" err="1"/>
              <a:t>vem</a:t>
            </a:r>
            <a:r>
              <a:rPr lang="en-US"/>
              <a:t> </a:t>
            </a:r>
            <a:r>
              <a:rPr lang="en-US" err="1"/>
              <a:t>em</a:t>
            </a:r>
            <a:r>
              <a:rPr lang="en-US"/>
              <a:t> pares, com </a:t>
            </a:r>
            <a:r>
              <a:rPr lang="en-US" err="1"/>
              <a:t>uma</a:t>
            </a:r>
            <a:r>
              <a:rPr lang="en-US"/>
              <a:t> tag de </a:t>
            </a:r>
            <a:r>
              <a:rPr lang="en-US" err="1"/>
              <a:t>abertura</a:t>
            </a:r>
            <a:r>
              <a:rPr lang="en-US"/>
              <a:t> e </a:t>
            </a:r>
            <a:r>
              <a:rPr lang="en-US" err="1"/>
              <a:t>uma</a:t>
            </a:r>
            <a:r>
              <a:rPr lang="en-US"/>
              <a:t> de </a:t>
            </a:r>
            <a:r>
              <a:rPr lang="en-US" err="1"/>
              <a:t>fechamento</a:t>
            </a:r>
            <a:endParaRPr lang="en-US"/>
          </a:p>
          <a:p>
            <a:pPr lvl="1"/>
            <a:r>
              <a:rPr lang="en-US"/>
              <a:t>Tags de </a:t>
            </a:r>
            <a:r>
              <a:rPr lang="en-US" err="1"/>
              <a:t>fechamento</a:t>
            </a:r>
            <a:r>
              <a:rPr lang="en-US"/>
              <a:t> </a:t>
            </a:r>
            <a:r>
              <a:rPr lang="en-US" err="1"/>
              <a:t>são</a:t>
            </a:r>
            <a:r>
              <a:rPr lang="en-US"/>
              <a:t> </a:t>
            </a:r>
            <a:r>
              <a:rPr lang="en-US" err="1"/>
              <a:t>idênticas</a:t>
            </a:r>
            <a:r>
              <a:rPr lang="en-US"/>
              <a:t>, </a:t>
            </a:r>
            <a:r>
              <a:rPr lang="en-US" err="1"/>
              <a:t>mas</a:t>
            </a:r>
            <a:r>
              <a:rPr lang="en-US"/>
              <a:t> </a:t>
            </a:r>
            <a:r>
              <a:rPr lang="en-US" err="1"/>
              <a:t>incluem</a:t>
            </a:r>
            <a:r>
              <a:rPr lang="en-US"/>
              <a:t> o </a:t>
            </a:r>
            <a:r>
              <a:rPr lang="en-US" err="1"/>
              <a:t>símbolo</a:t>
            </a:r>
            <a:r>
              <a:rPr lang="en-US"/>
              <a:t> / antes </a:t>
            </a:r>
            <a:r>
              <a:rPr lang="en-US" err="1"/>
              <a:t>da</a:t>
            </a:r>
            <a:r>
              <a:rPr lang="en-US"/>
              <a:t> </a:t>
            </a:r>
            <a:r>
              <a:rPr lang="en-US" err="1"/>
              <a:t>palavra-chave</a:t>
            </a:r>
            <a:endParaRPr lang="en-US"/>
          </a:p>
          <a:p>
            <a:r>
              <a:rPr lang="en-US"/>
              <a:t>Um par de tags </a:t>
            </a:r>
            <a:r>
              <a:rPr lang="en-US" err="1"/>
              <a:t>ou</a:t>
            </a:r>
            <a:r>
              <a:rPr lang="en-US"/>
              <a:t> </a:t>
            </a:r>
            <a:r>
              <a:rPr lang="en-US" err="1"/>
              <a:t>uma</a:t>
            </a:r>
            <a:r>
              <a:rPr lang="en-US"/>
              <a:t> tag </a:t>
            </a:r>
            <a:r>
              <a:rPr lang="en-US" err="1"/>
              <a:t>vazia</a:t>
            </a:r>
            <a:r>
              <a:rPr lang="en-US"/>
              <a:t> é </a:t>
            </a:r>
            <a:r>
              <a:rPr lang="en-US" err="1"/>
              <a:t>chamado</a:t>
            </a:r>
            <a:r>
              <a:rPr lang="en-US"/>
              <a:t> de </a:t>
            </a:r>
            <a:r>
              <a:rPr lang="en-US" b="1" err="1"/>
              <a:t>elemento</a:t>
            </a:r>
            <a:endParaRPr lang="en-US" b="1"/>
          </a:p>
        </p:txBody>
      </p:sp>
      <p:sp>
        <p:nvSpPr>
          <p:cNvPr id="11" name="Rectangle 10" descr="Example of tags in HTML language."/>
          <p:cNvSpPr/>
          <p:nvPr/>
        </p:nvSpPr>
        <p:spPr>
          <a:xfrm>
            <a:off x="350837" y="1789102"/>
            <a:ext cx="5486400" cy="3693319"/>
          </a:xfrm>
          <a:prstGeom prst="rect">
            <a:avLst/>
          </a:prstGeom>
          <a:solidFill>
            <a:srgbClr val="FFFFFF"/>
          </a:solidFill>
          <a:ln>
            <a:solidFill>
              <a:schemeClr val="accent6"/>
            </a:solidFill>
          </a:ln>
        </p:spPr>
        <p:txBody>
          <a:bodyPr wrap="square">
            <a:spAutoFit/>
          </a:bodyPr>
          <a:lstStyle/>
          <a:p>
            <a:endParaRPr lang="en-US">
              <a:solidFill>
                <a:srgbClr val="4F76AC"/>
              </a:solidFill>
              <a:highlight>
                <a:srgbClr val="FFFFFF"/>
              </a:highlight>
              <a:latin typeface="Consolas"/>
            </a:endParaRPr>
          </a:p>
          <a:p>
            <a:r>
              <a:rPr lang="en-US">
                <a:solidFill>
                  <a:srgbClr val="4F76AC"/>
                </a:solidFill>
                <a:highlight>
                  <a:srgbClr val="FFFFFF"/>
                </a:highlight>
                <a:latin typeface="Consolas"/>
              </a:rPr>
              <a:t>&lt;</a:t>
            </a:r>
            <a:r>
              <a:rPr lang="en-US">
                <a:solidFill>
                  <a:srgbClr val="823125"/>
                </a:solidFill>
                <a:highlight>
                  <a:srgbClr val="FFFFFF"/>
                </a:highlight>
                <a:latin typeface="Consolas"/>
              </a:rPr>
              <a:t>!DOCTYPE</a:t>
            </a:r>
            <a:r>
              <a:rPr lang="en-US">
                <a:solidFill>
                  <a:srgbClr val="000000"/>
                </a:solidFill>
                <a:highlight>
                  <a:srgbClr val="FFFFFF"/>
                </a:highlight>
                <a:latin typeface="Consolas"/>
              </a:rPr>
              <a:t> </a:t>
            </a:r>
            <a:r>
              <a:rPr lang="en-US">
                <a:solidFill>
                  <a:srgbClr val="CF4820"/>
                </a:solidFill>
                <a:highlight>
                  <a:srgbClr val="FFFFFF"/>
                </a:highlight>
                <a:latin typeface="Consolas"/>
              </a:rPr>
              <a:t>html</a:t>
            </a:r>
            <a:r>
              <a:rPr lang="en-US">
                <a:solidFill>
                  <a:srgbClr val="4F76AC"/>
                </a:solidFill>
                <a:highlight>
                  <a:srgbClr val="FFFFFF"/>
                </a:highlight>
                <a:latin typeface="Consolas"/>
              </a:rPr>
              <a:t>&gt;</a:t>
            </a:r>
            <a:endParaRPr lang="en-US">
              <a:solidFill>
                <a:srgbClr val="000000"/>
              </a:solidFill>
              <a:highlight>
                <a:srgbClr val="FFFFFF"/>
              </a:highlight>
              <a:latin typeface="Consolas"/>
            </a:endParaRPr>
          </a:p>
          <a:p>
            <a:endParaRPr lang="en-US">
              <a:solidFill>
                <a:srgbClr val="000000"/>
              </a:solidFill>
              <a:highlight>
                <a:srgbClr val="FFFFFF"/>
              </a:highlight>
              <a:latin typeface="Consolas"/>
            </a:endParaRPr>
          </a:p>
          <a:p>
            <a:r>
              <a:rPr lang="en-US">
                <a:solidFill>
                  <a:srgbClr val="4F76AC"/>
                </a:solidFill>
                <a:highlight>
                  <a:srgbClr val="FFFFFF"/>
                </a:highlight>
                <a:latin typeface="Consolas"/>
              </a:rPr>
              <a:t>&lt;</a:t>
            </a:r>
            <a:r>
              <a:rPr lang="en-US">
                <a:solidFill>
                  <a:srgbClr val="823125"/>
                </a:solidFill>
                <a:highlight>
                  <a:srgbClr val="FFFFFF"/>
                </a:highlight>
                <a:latin typeface="Consolas"/>
              </a:rPr>
              <a:t>html</a:t>
            </a:r>
            <a:r>
              <a:rPr lang="en-US">
                <a:solidFill>
                  <a:srgbClr val="000000"/>
                </a:solidFill>
                <a:highlight>
                  <a:srgbClr val="FFFFFF"/>
                </a:highlight>
                <a:latin typeface="Consolas"/>
              </a:rPr>
              <a:t> </a:t>
            </a:r>
            <a:r>
              <a:rPr lang="en-US" err="1">
                <a:solidFill>
                  <a:srgbClr val="CF4820"/>
                </a:solidFill>
                <a:highlight>
                  <a:srgbClr val="FFFFFF"/>
                </a:highlight>
                <a:latin typeface="Consolas"/>
              </a:rPr>
              <a:t>lang</a:t>
            </a:r>
            <a:r>
              <a:rPr lang="en-US">
                <a:solidFill>
                  <a:srgbClr val="4F76AC"/>
                </a:solidFill>
                <a:highlight>
                  <a:srgbClr val="FFFFFF"/>
                </a:highlight>
                <a:latin typeface="Consolas"/>
              </a:rPr>
              <a:t>="en"&gt;</a:t>
            </a:r>
            <a:endParaRPr lang="en-US">
              <a:solidFill>
                <a:srgbClr val="000000"/>
              </a:solidFill>
              <a:highlight>
                <a:srgbClr val="FFFFFF"/>
              </a:highlight>
              <a:latin typeface="Consolas"/>
            </a:endParaRPr>
          </a:p>
          <a:p>
            <a:r>
              <a:rPr lang="en-US">
                <a:solidFill>
                  <a:srgbClr val="000000"/>
                </a:solidFill>
                <a:highlight>
                  <a:srgbClr val="FFFFFF"/>
                </a:highlight>
                <a:latin typeface="Consolas"/>
              </a:rPr>
              <a:t>    </a:t>
            </a:r>
            <a:r>
              <a:rPr lang="en-US">
                <a:solidFill>
                  <a:srgbClr val="4F76AC"/>
                </a:solidFill>
                <a:highlight>
                  <a:srgbClr val="FFFFFF"/>
                </a:highlight>
                <a:latin typeface="Consolas"/>
              </a:rPr>
              <a:t>&lt;</a:t>
            </a:r>
            <a:r>
              <a:rPr lang="en-US">
                <a:solidFill>
                  <a:srgbClr val="823125"/>
                </a:solidFill>
                <a:highlight>
                  <a:srgbClr val="FFFFFF"/>
                </a:highlight>
                <a:latin typeface="Consolas"/>
              </a:rPr>
              <a:t>head</a:t>
            </a:r>
            <a:r>
              <a:rPr lang="en-US">
                <a:solidFill>
                  <a:srgbClr val="4F76AC"/>
                </a:solidFill>
                <a:highlight>
                  <a:srgbClr val="FFFFFF"/>
                </a:highlight>
                <a:latin typeface="Consolas"/>
              </a:rPr>
              <a:t>&gt;</a:t>
            </a:r>
            <a:endParaRPr lang="en-US">
              <a:solidFill>
                <a:srgbClr val="000000"/>
              </a:solidFill>
              <a:highlight>
                <a:srgbClr val="FFFFFF"/>
              </a:highlight>
              <a:latin typeface="Consolas"/>
            </a:endParaRPr>
          </a:p>
          <a:p>
            <a:r>
              <a:rPr lang="sv-SE">
                <a:solidFill>
                  <a:srgbClr val="000000"/>
                </a:solidFill>
                <a:highlight>
                  <a:srgbClr val="FFFFFF"/>
                </a:highlight>
                <a:latin typeface="Consolas"/>
              </a:rPr>
              <a:t>        </a:t>
            </a:r>
            <a:r>
              <a:rPr lang="sv-SE">
                <a:solidFill>
                  <a:srgbClr val="4F76AC"/>
                </a:solidFill>
                <a:highlight>
                  <a:srgbClr val="FFFFFF"/>
                </a:highlight>
                <a:latin typeface="Consolas"/>
              </a:rPr>
              <a:t>&lt;</a:t>
            </a:r>
            <a:r>
              <a:rPr lang="sv-SE">
                <a:solidFill>
                  <a:srgbClr val="823125"/>
                </a:solidFill>
                <a:highlight>
                  <a:srgbClr val="FFFFFF"/>
                </a:highlight>
                <a:latin typeface="Consolas"/>
              </a:rPr>
              <a:t>meta</a:t>
            </a:r>
            <a:r>
              <a:rPr lang="sv-SE">
                <a:solidFill>
                  <a:srgbClr val="000000"/>
                </a:solidFill>
                <a:highlight>
                  <a:srgbClr val="FFFFFF"/>
                </a:highlight>
                <a:latin typeface="Consolas"/>
              </a:rPr>
              <a:t> </a:t>
            </a:r>
            <a:r>
              <a:rPr lang="sv-SE" err="1">
                <a:solidFill>
                  <a:srgbClr val="CF4820"/>
                </a:solidFill>
                <a:highlight>
                  <a:srgbClr val="FFFFFF"/>
                </a:highlight>
                <a:latin typeface="Consolas"/>
              </a:rPr>
              <a:t>charset</a:t>
            </a:r>
            <a:r>
              <a:rPr lang="sv-SE">
                <a:solidFill>
                  <a:srgbClr val="4F76AC"/>
                </a:solidFill>
                <a:highlight>
                  <a:srgbClr val="FFFFFF"/>
                </a:highlight>
                <a:latin typeface="Consolas"/>
              </a:rPr>
              <a:t>="utf-8"</a:t>
            </a:r>
            <a:r>
              <a:rPr lang="sv-SE">
                <a:solidFill>
                  <a:srgbClr val="000000"/>
                </a:solidFill>
                <a:highlight>
                  <a:srgbClr val="FFFFFF"/>
                </a:highlight>
                <a:latin typeface="Consolas"/>
              </a:rPr>
              <a:t> </a:t>
            </a:r>
            <a:r>
              <a:rPr lang="sv-SE">
                <a:solidFill>
                  <a:srgbClr val="4F76AC"/>
                </a:solidFill>
                <a:highlight>
                  <a:srgbClr val="FFFFFF"/>
                </a:highlight>
                <a:latin typeface="Consolas"/>
              </a:rPr>
              <a:t>/&gt;</a:t>
            </a:r>
            <a:endParaRPr lang="sv-SE">
              <a:solidFill>
                <a:srgbClr val="000000"/>
              </a:solidFill>
              <a:highlight>
                <a:srgbClr val="FFFFFF"/>
              </a:highlight>
              <a:latin typeface="Consolas"/>
            </a:endParaRPr>
          </a:p>
          <a:p>
            <a:r>
              <a:rPr lang="sv-SE">
                <a:solidFill>
                  <a:srgbClr val="000000"/>
                </a:solidFill>
                <a:highlight>
                  <a:srgbClr val="FFFFFF"/>
                </a:highlight>
                <a:latin typeface="Consolas"/>
              </a:rPr>
              <a:t>        </a:t>
            </a:r>
            <a:r>
              <a:rPr lang="sv-SE">
                <a:solidFill>
                  <a:srgbClr val="4F76AC"/>
                </a:solidFill>
                <a:highlight>
                  <a:srgbClr val="FFFFFF"/>
                </a:highlight>
                <a:latin typeface="Consolas"/>
              </a:rPr>
              <a:t>&lt;</a:t>
            </a:r>
            <a:r>
              <a:rPr lang="sv-SE" err="1">
                <a:solidFill>
                  <a:srgbClr val="823125"/>
                </a:solidFill>
                <a:highlight>
                  <a:srgbClr val="FFFFFF"/>
                </a:highlight>
                <a:latin typeface="Consolas"/>
              </a:rPr>
              <a:t>title</a:t>
            </a:r>
            <a:r>
              <a:rPr lang="sv-SE">
                <a:solidFill>
                  <a:srgbClr val="4F76AC"/>
                </a:solidFill>
                <a:highlight>
                  <a:srgbClr val="FFFFFF"/>
                </a:highlight>
                <a:latin typeface="Consolas"/>
              </a:rPr>
              <a:t>&gt;</a:t>
            </a:r>
            <a:r>
              <a:rPr lang="sv-SE">
                <a:solidFill>
                  <a:srgbClr val="000000"/>
                </a:solidFill>
                <a:highlight>
                  <a:srgbClr val="FFFFFF"/>
                </a:highlight>
                <a:latin typeface="Consolas"/>
              </a:rPr>
              <a:t>Basic HTML</a:t>
            </a:r>
            <a:r>
              <a:rPr lang="sv-SE">
                <a:solidFill>
                  <a:srgbClr val="4F76AC"/>
                </a:solidFill>
                <a:highlight>
                  <a:srgbClr val="FFFFFF"/>
                </a:highlight>
                <a:latin typeface="Consolas"/>
              </a:rPr>
              <a:t>&lt;/</a:t>
            </a:r>
            <a:r>
              <a:rPr lang="sv-SE" err="1">
                <a:solidFill>
                  <a:srgbClr val="823125"/>
                </a:solidFill>
                <a:highlight>
                  <a:srgbClr val="FFFFFF"/>
                </a:highlight>
                <a:latin typeface="Consolas"/>
              </a:rPr>
              <a:t>title</a:t>
            </a:r>
            <a:r>
              <a:rPr lang="sv-SE">
                <a:solidFill>
                  <a:srgbClr val="4F76AC"/>
                </a:solidFill>
                <a:highlight>
                  <a:srgbClr val="FFFFFF"/>
                </a:highlight>
                <a:latin typeface="Consolas"/>
              </a:rPr>
              <a:t>&gt;</a:t>
            </a:r>
            <a:endParaRPr lang="sv-SE">
              <a:solidFill>
                <a:srgbClr val="000000"/>
              </a:solidFill>
              <a:highlight>
                <a:srgbClr val="FFFFFF"/>
              </a:highlight>
              <a:latin typeface="Consolas"/>
            </a:endParaRPr>
          </a:p>
          <a:p>
            <a:r>
              <a:rPr lang="en-US">
                <a:solidFill>
                  <a:srgbClr val="000000"/>
                </a:solidFill>
                <a:highlight>
                  <a:srgbClr val="FFFFFF"/>
                </a:highlight>
                <a:latin typeface="Consolas"/>
              </a:rPr>
              <a:t>    </a:t>
            </a:r>
            <a:r>
              <a:rPr lang="en-US">
                <a:solidFill>
                  <a:srgbClr val="4F76AC"/>
                </a:solidFill>
                <a:highlight>
                  <a:srgbClr val="FFFFFF"/>
                </a:highlight>
                <a:latin typeface="Consolas"/>
              </a:rPr>
              <a:t>&lt;/</a:t>
            </a:r>
            <a:r>
              <a:rPr lang="en-US">
                <a:solidFill>
                  <a:srgbClr val="823125"/>
                </a:solidFill>
                <a:highlight>
                  <a:srgbClr val="FFFFFF"/>
                </a:highlight>
                <a:latin typeface="Consolas"/>
              </a:rPr>
              <a:t>head</a:t>
            </a:r>
            <a:r>
              <a:rPr lang="en-US">
                <a:solidFill>
                  <a:srgbClr val="4F76AC"/>
                </a:solidFill>
                <a:highlight>
                  <a:srgbClr val="FFFFFF"/>
                </a:highlight>
                <a:latin typeface="Consolas"/>
              </a:rPr>
              <a:t>&gt;</a:t>
            </a:r>
            <a:endParaRPr lang="en-US">
              <a:solidFill>
                <a:srgbClr val="000000"/>
              </a:solidFill>
              <a:highlight>
                <a:srgbClr val="FFFFFF"/>
              </a:highlight>
              <a:latin typeface="Consolas"/>
            </a:endParaRPr>
          </a:p>
          <a:p>
            <a:r>
              <a:rPr lang="en-US">
                <a:solidFill>
                  <a:srgbClr val="000000"/>
                </a:solidFill>
                <a:highlight>
                  <a:srgbClr val="FFFFFF"/>
                </a:highlight>
                <a:latin typeface="Consolas"/>
              </a:rPr>
              <a:t>    </a:t>
            </a:r>
            <a:r>
              <a:rPr lang="en-US">
                <a:solidFill>
                  <a:srgbClr val="4F76AC"/>
                </a:solidFill>
                <a:highlight>
                  <a:srgbClr val="FFFFFF"/>
                </a:highlight>
                <a:latin typeface="Consolas"/>
              </a:rPr>
              <a:t>&lt;</a:t>
            </a:r>
            <a:r>
              <a:rPr lang="en-US">
                <a:solidFill>
                  <a:srgbClr val="823125"/>
                </a:solidFill>
                <a:highlight>
                  <a:srgbClr val="FFFFFF"/>
                </a:highlight>
                <a:latin typeface="Consolas"/>
              </a:rPr>
              <a:t>body</a:t>
            </a:r>
            <a:r>
              <a:rPr lang="en-US">
                <a:solidFill>
                  <a:srgbClr val="4F76AC"/>
                </a:solidFill>
                <a:highlight>
                  <a:srgbClr val="FFFFFF"/>
                </a:highlight>
                <a:latin typeface="Consolas"/>
              </a:rPr>
              <a:t>&gt;</a:t>
            </a:r>
            <a:endParaRPr lang="en-US">
              <a:solidFill>
                <a:srgbClr val="000000"/>
              </a:solidFill>
              <a:highlight>
                <a:srgbClr val="FFFFFF"/>
              </a:highlight>
              <a:latin typeface="Consolas"/>
            </a:endParaRPr>
          </a:p>
          <a:p>
            <a:r>
              <a:rPr lang="en-US">
                <a:solidFill>
                  <a:srgbClr val="000000"/>
                </a:solidFill>
                <a:highlight>
                  <a:srgbClr val="FFFFFF"/>
                </a:highlight>
                <a:latin typeface="Consolas"/>
              </a:rPr>
              <a:t>        </a:t>
            </a:r>
            <a:r>
              <a:rPr lang="en-US">
                <a:solidFill>
                  <a:srgbClr val="4F76AC"/>
                </a:solidFill>
                <a:highlight>
                  <a:srgbClr val="FFFFFF"/>
                </a:highlight>
                <a:latin typeface="Consolas"/>
              </a:rPr>
              <a:t>&lt;</a:t>
            </a:r>
            <a:r>
              <a:rPr lang="en-US">
                <a:solidFill>
                  <a:srgbClr val="823125"/>
                </a:solidFill>
                <a:highlight>
                  <a:srgbClr val="FFFFFF"/>
                </a:highlight>
                <a:latin typeface="Consolas"/>
              </a:rPr>
              <a:t>h1</a:t>
            </a:r>
            <a:r>
              <a:rPr lang="en-US">
                <a:solidFill>
                  <a:srgbClr val="4F76AC"/>
                </a:solidFill>
                <a:highlight>
                  <a:srgbClr val="FFFFFF"/>
                </a:highlight>
                <a:latin typeface="Consolas"/>
              </a:rPr>
              <a:t>&gt;</a:t>
            </a:r>
            <a:r>
              <a:rPr lang="en-US">
                <a:solidFill>
                  <a:srgbClr val="000000"/>
                </a:solidFill>
                <a:highlight>
                  <a:srgbClr val="FFFFFF"/>
                </a:highlight>
                <a:latin typeface="Consolas"/>
              </a:rPr>
              <a:t>This is a basic header</a:t>
            </a:r>
            <a:r>
              <a:rPr lang="en-US">
                <a:solidFill>
                  <a:srgbClr val="4F76AC"/>
                </a:solidFill>
                <a:highlight>
                  <a:srgbClr val="FFFFFF"/>
                </a:highlight>
                <a:latin typeface="Consolas"/>
              </a:rPr>
              <a:t>&lt;/</a:t>
            </a:r>
            <a:r>
              <a:rPr lang="en-US">
                <a:solidFill>
                  <a:srgbClr val="823125"/>
                </a:solidFill>
                <a:highlight>
                  <a:srgbClr val="FFFFFF"/>
                </a:highlight>
                <a:latin typeface="Consolas"/>
              </a:rPr>
              <a:t>h1</a:t>
            </a:r>
            <a:r>
              <a:rPr lang="en-US">
                <a:solidFill>
                  <a:srgbClr val="4F76AC"/>
                </a:solidFill>
                <a:highlight>
                  <a:srgbClr val="FFFFFF"/>
                </a:highlight>
                <a:latin typeface="Consolas"/>
              </a:rPr>
              <a:t>&gt;</a:t>
            </a:r>
            <a:endParaRPr lang="en-US">
              <a:solidFill>
                <a:srgbClr val="000000"/>
              </a:solidFill>
              <a:highlight>
                <a:srgbClr val="FFFFFF"/>
              </a:highlight>
              <a:latin typeface="Consolas"/>
            </a:endParaRPr>
          </a:p>
          <a:p>
            <a:r>
              <a:rPr lang="en-US">
                <a:solidFill>
                  <a:srgbClr val="000000"/>
                </a:solidFill>
                <a:highlight>
                  <a:srgbClr val="FFFFFF"/>
                </a:highlight>
                <a:latin typeface="Consolas"/>
              </a:rPr>
              <a:t>        </a:t>
            </a:r>
            <a:r>
              <a:rPr lang="en-US">
                <a:solidFill>
                  <a:srgbClr val="4F76AC"/>
                </a:solidFill>
                <a:highlight>
                  <a:srgbClr val="FFFFFF"/>
                </a:highlight>
                <a:latin typeface="Consolas"/>
              </a:rPr>
              <a:t>&lt;</a:t>
            </a:r>
            <a:r>
              <a:rPr lang="en-US">
                <a:solidFill>
                  <a:srgbClr val="823125"/>
                </a:solidFill>
                <a:highlight>
                  <a:srgbClr val="FFFFFF"/>
                </a:highlight>
                <a:latin typeface="Consolas"/>
              </a:rPr>
              <a:t>p</a:t>
            </a:r>
            <a:r>
              <a:rPr lang="en-US">
                <a:solidFill>
                  <a:srgbClr val="4F76AC"/>
                </a:solidFill>
                <a:highlight>
                  <a:srgbClr val="FFFFFF"/>
                </a:highlight>
                <a:latin typeface="Consolas"/>
              </a:rPr>
              <a:t>&gt;</a:t>
            </a:r>
            <a:r>
              <a:rPr lang="en-US">
                <a:solidFill>
                  <a:srgbClr val="000000"/>
                </a:solidFill>
                <a:highlight>
                  <a:srgbClr val="FFFFFF"/>
                </a:highlight>
                <a:latin typeface="Consolas"/>
              </a:rPr>
              <a:t>This is a basic paragraph.</a:t>
            </a:r>
            <a:r>
              <a:rPr lang="en-US">
                <a:solidFill>
                  <a:srgbClr val="4F76AC"/>
                </a:solidFill>
                <a:highlight>
                  <a:srgbClr val="FFFFFF"/>
                </a:highlight>
                <a:latin typeface="Consolas"/>
              </a:rPr>
              <a:t>&lt;/</a:t>
            </a:r>
            <a:r>
              <a:rPr lang="en-US">
                <a:solidFill>
                  <a:srgbClr val="823125"/>
                </a:solidFill>
                <a:highlight>
                  <a:srgbClr val="FFFFFF"/>
                </a:highlight>
                <a:latin typeface="Consolas"/>
              </a:rPr>
              <a:t>p</a:t>
            </a:r>
            <a:r>
              <a:rPr lang="en-US">
                <a:solidFill>
                  <a:srgbClr val="4F76AC"/>
                </a:solidFill>
                <a:highlight>
                  <a:srgbClr val="FFFFFF"/>
                </a:highlight>
                <a:latin typeface="Consolas"/>
              </a:rPr>
              <a:t>&gt;</a:t>
            </a:r>
            <a:endParaRPr lang="en-US">
              <a:solidFill>
                <a:srgbClr val="000000"/>
              </a:solidFill>
              <a:highlight>
                <a:srgbClr val="FFFFFF"/>
              </a:highlight>
              <a:latin typeface="Consolas"/>
            </a:endParaRPr>
          </a:p>
          <a:p>
            <a:r>
              <a:rPr lang="en-US">
                <a:solidFill>
                  <a:srgbClr val="000000"/>
                </a:solidFill>
                <a:highlight>
                  <a:srgbClr val="FFFFFF"/>
                </a:highlight>
                <a:latin typeface="Consolas"/>
              </a:rPr>
              <a:t>    </a:t>
            </a:r>
            <a:r>
              <a:rPr lang="en-US">
                <a:solidFill>
                  <a:srgbClr val="4F76AC"/>
                </a:solidFill>
                <a:highlight>
                  <a:srgbClr val="FFFFFF"/>
                </a:highlight>
                <a:latin typeface="Consolas"/>
              </a:rPr>
              <a:t>&lt;/</a:t>
            </a:r>
            <a:r>
              <a:rPr lang="en-US">
                <a:solidFill>
                  <a:srgbClr val="823125"/>
                </a:solidFill>
                <a:highlight>
                  <a:srgbClr val="FFFFFF"/>
                </a:highlight>
                <a:latin typeface="Consolas"/>
              </a:rPr>
              <a:t>body</a:t>
            </a:r>
            <a:r>
              <a:rPr lang="en-US">
                <a:solidFill>
                  <a:srgbClr val="4F76AC"/>
                </a:solidFill>
                <a:highlight>
                  <a:srgbClr val="FFFFFF"/>
                </a:highlight>
                <a:latin typeface="Consolas"/>
              </a:rPr>
              <a:t>&gt;</a:t>
            </a:r>
            <a:endParaRPr lang="en-US">
              <a:solidFill>
                <a:srgbClr val="000000"/>
              </a:solidFill>
              <a:highlight>
                <a:srgbClr val="FFFFFF"/>
              </a:highlight>
              <a:latin typeface="Consolas"/>
            </a:endParaRPr>
          </a:p>
          <a:p>
            <a:r>
              <a:rPr lang="en-US">
                <a:solidFill>
                  <a:srgbClr val="4F76AC"/>
                </a:solidFill>
                <a:highlight>
                  <a:srgbClr val="FFFFFF"/>
                </a:highlight>
                <a:latin typeface="Consolas"/>
              </a:rPr>
              <a:t>&lt;/</a:t>
            </a:r>
            <a:r>
              <a:rPr lang="en-US">
                <a:solidFill>
                  <a:srgbClr val="823125"/>
                </a:solidFill>
                <a:highlight>
                  <a:srgbClr val="FFFFFF"/>
                </a:highlight>
                <a:latin typeface="Consolas"/>
              </a:rPr>
              <a:t>html</a:t>
            </a:r>
            <a:r>
              <a:rPr lang="en-US">
                <a:solidFill>
                  <a:srgbClr val="4F76AC"/>
                </a:solidFill>
                <a:highlight>
                  <a:srgbClr val="FFFFFF"/>
                </a:highlight>
                <a:latin typeface="Consolas"/>
              </a:rPr>
              <a:t>&gt;</a:t>
            </a:r>
            <a:endParaRPr lang="en-US"/>
          </a:p>
        </p:txBody>
      </p:sp>
      <p:grpSp>
        <p:nvGrpSpPr>
          <p:cNvPr id="6" name="Group 5" descr="Example of tags in HTML language."/>
          <p:cNvGrpSpPr/>
          <p:nvPr/>
        </p:nvGrpSpPr>
        <p:grpSpPr>
          <a:xfrm>
            <a:off x="1170874" y="1688446"/>
            <a:ext cx="3849634" cy="3603912"/>
            <a:chOff x="4837166" y="1243280"/>
            <a:chExt cx="3849634" cy="3603912"/>
          </a:xfrm>
        </p:grpSpPr>
        <p:sp>
          <p:nvSpPr>
            <p:cNvPr id="7" name="Content Placeholder 2"/>
            <p:cNvSpPr txBox="1">
              <a:spLocks/>
            </p:cNvSpPr>
            <p:nvPr/>
          </p:nvSpPr>
          <p:spPr>
            <a:xfrm>
              <a:off x="4837166" y="1851342"/>
              <a:ext cx="3849634" cy="11792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6600">
                  <a:solidFill>
                    <a:schemeClr val="bg1"/>
                  </a:solidFill>
                  <a:latin typeface="Consolas"/>
                  <a:cs typeface="Consolas"/>
                </a:rPr>
                <a:t>&lt;html&gt;</a:t>
              </a:r>
            </a:p>
          </p:txBody>
        </p:sp>
        <p:sp>
          <p:nvSpPr>
            <p:cNvPr id="8" name="Content Placeholder 2"/>
            <p:cNvSpPr txBox="1">
              <a:spLocks/>
            </p:cNvSpPr>
            <p:nvPr/>
          </p:nvSpPr>
          <p:spPr>
            <a:xfrm>
              <a:off x="4837166" y="3667960"/>
              <a:ext cx="3849634" cy="11792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6600">
                  <a:solidFill>
                    <a:srgbClr val="FFFFFF"/>
                  </a:solidFill>
                  <a:latin typeface="Consolas"/>
                  <a:cs typeface="Consolas"/>
                </a:rPr>
                <a:t>&lt;/html&gt;</a:t>
              </a:r>
            </a:p>
          </p:txBody>
        </p:sp>
        <p:sp>
          <p:nvSpPr>
            <p:cNvPr id="9" name="Content Placeholder 2"/>
            <p:cNvSpPr txBox="1">
              <a:spLocks/>
            </p:cNvSpPr>
            <p:nvPr/>
          </p:nvSpPr>
          <p:spPr>
            <a:xfrm>
              <a:off x="4837166" y="1243280"/>
              <a:ext cx="3849634" cy="58961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3600">
                  <a:solidFill>
                    <a:srgbClr val="FEB900"/>
                  </a:solidFill>
                  <a:latin typeface="Calibri"/>
                  <a:cs typeface="Calibri"/>
                </a:rPr>
                <a:t>tag de </a:t>
              </a:r>
              <a:r>
                <a:rPr lang="en-US" sz="3600" err="1">
                  <a:solidFill>
                    <a:srgbClr val="FEB900"/>
                  </a:solidFill>
                  <a:latin typeface="Calibri"/>
                  <a:cs typeface="Calibri"/>
                </a:rPr>
                <a:t>abertura</a:t>
              </a:r>
              <a:endParaRPr lang="en-US" sz="3600">
                <a:solidFill>
                  <a:srgbClr val="FEB900"/>
                </a:solidFill>
                <a:latin typeface="Calibri"/>
                <a:cs typeface="Calibri"/>
              </a:endParaRPr>
            </a:p>
          </p:txBody>
        </p:sp>
        <p:sp>
          <p:nvSpPr>
            <p:cNvPr id="10" name="Content Placeholder 2"/>
            <p:cNvSpPr txBox="1">
              <a:spLocks/>
            </p:cNvSpPr>
            <p:nvPr/>
          </p:nvSpPr>
          <p:spPr>
            <a:xfrm>
              <a:off x="4837166" y="3030574"/>
              <a:ext cx="3849634" cy="58961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3600">
                  <a:solidFill>
                    <a:schemeClr val="accent6"/>
                  </a:solidFill>
                  <a:latin typeface="Calibri"/>
                  <a:cs typeface="Calibri"/>
                </a:rPr>
                <a:t>tag de </a:t>
              </a:r>
              <a:r>
                <a:rPr lang="en-US" sz="3600" err="1">
                  <a:solidFill>
                    <a:schemeClr val="accent6"/>
                  </a:solidFill>
                  <a:latin typeface="Calibri"/>
                  <a:cs typeface="Calibri"/>
                </a:rPr>
                <a:t>fechamento</a:t>
              </a:r>
              <a:endParaRPr lang="en-US" sz="3600">
                <a:solidFill>
                  <a:schemeClr val="accent6"/>
                </a:solidFill>
                <a:latin typeface="Calibri"/>
                <a:cs typeface="Calibri"/>
              </a:endParaRPr>
            </a:p>
          </p:txBody>
        </p:sp>
      </p:grpSp>
    </p:spTree>
    <p:extLst>
      <p:ext uri="{BB962C8B-B14F-4D97-AF65-F5344CB8AC3E}">
        <p14:creationId xmlns:p14="http://schemas.microsoft.com/office/powerpoint/2010/main" val="27058309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500"/>
                                        <p:tgtEl>
                                          <p:spTgt spid="4">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nodeType="clickEffect">
                                  <p:stCondLst>
                                    <p:cond delay="0"/>
                                  </p:stCondLst>
                                  <p:childTnLst>
                                    <p:animEffect transition="out" filter="blinds(horizontal)">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1">
                                            <p:bg/>
                                          </p:spTgt>
                                        </p:tgtEl>
                                        <p:attrNameLst>
                                          <p:attrName>style.visibility</p:attrName>
                                        </p:attrNameLst>
                                      </p:cBhvr>
                                      <p:to>
                                        <p:strVal val="visible"/>
                                      </p:to>
                                    </p:set>
                                    <p:anim calcmode="lin" valueType="num">
                                      <p:cBhvr additive="base">
                                        <p:cTn id="36"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37" dur="500" fill="hold"/>
                                        <p:tgtEl>
                                          <p:spTgt spid="11">
                                            <p:bg/>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1">
                                            <p:txEl>
                                              <p:pRg st="1" end="1"/>
                                            </p:txEl>
                                          </p:spTgt>
                                        </p:tgtEl>
                                        <p:attrNameLst>
                                          <p:attrName>style.visibility</p:attrName>
                                        </p:attrNameLst>
                                      </p:cBhvr>
                                      <p:to>
                                        <p:strVal val="visible"/>
                                      </p:to>
                                    </p:set>
                                    <p:anim calcmode="lin" valueType="num">
                                      <p:cBhvr additive="base">
                                        <p:cTn id="40"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1">
                                            <p:txEl>
                                              <p:pRg st="3" end="3"/>
                                            </p:txEl>
                                          </p:spTgt>
                                        </p:tgtEl>
                                        <p:attrNameLst>
                                          <p:attrName>style.visibility</p:attrName>
                                        </p:attrNameLst>
                                      </p:cBhvr>
                                      <p:to>
                                        <p:strVal val="visible"/>
                                      </p:to>
                                    </p:set>
                                    <p:anim calcmode="lin" valueType="num">
                                      <p:cBhvr additive="base">
                                        <p:cTn id="44"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1">
                                            <p:txEl>
                                              <p:pRg st="4" end="4"/>
                                            </p:txEl>
                                          </p:spTgt>
                                        </p:tgtEl>
                                        <p:attrNameLst>
                                          <p:attrName>style.visibility</p:attrName>
                                        </p:attrNameLst>
                                      </p:cBhvr>
                                      <p:to>
                                        <p:strVal val="visible"/>
                                      </p:to>
                                    </p:set>
                                    <p:anim calcmode="lin" valueType="num">
                                      <p:cBhvr additive="base">
                                        <p:cTn id="48"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1">
                                            <p:txEl>
                                              <p:pRg st="5" end="5"/>
                                            </p:txEl>
                                          </p:spTgt>
                                        </p:tgtEl>
                                        <p:attrNameLst>
                                          <p:attrName>style.visibility</p:attrName>
                                        </p:attrNameLst>
                                      </p:cBhvr>
                                      <p:to>
                                        <p:strVal val="visible"/>
                                      </p:to>
                                    </p:set>
                                    <p:anim calcmode="lin" valueType="num">
                                      <p:cBhvr additive="base">
                                        <p:cTn id="52"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1">
                                            <p:txEl>
                                              <p:pRg st="6" end="6"/>
                                            </p:txEl>
                                          </p:spTgt>
                                        </p:tgtEl>
                                        <p:attrNameLst>
                                          <p:attrName>style.visibility</p:attrName>
                                        </p:attrNameLst>
                                      </p:cBhvr>
                                      <p:to>
                                        <p:strVal val="visible"/>
                                      </p:to>
                                    </p:set>
                                    <p:anim calcmode="lin" valueType="num">
                                      <p:cBhvr additive="base">
                                        <p:cTn id="56"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1">
                                            <p:txEl>
                                              <p:pRg st="7" end="7"/>
                                            </p:txEl>
                                          </p:spTgt>
                                        </p:tgtEl>
                                        <p:attrNameLst>
                                          <p:attrName>style.visibility</p:attrName>
                                        </p:attrNameLst>
                                      </p:cBhvr>
                                      <p:to>
                                        <p:strVal val="visible"/>
                                      </p:to>
                                    </p:set>
                                    <p:anim calcmode="lin" valueType="num">
                                      <p:cBhvr additive="base">
                                        <p:cTn id="60"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1">
                                            <p:txEl>
                                              <p:pRg st="7" end="7"/>
                                            </p:txEl>
                                          </p:spTgt>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11">
                                            <p:txEl>
                                              <p:pRg st="8" end="8"/>
                                            </p:txEl>
                                          </p:spTgt>
                                        </p:tgtEl>
                                        <p:attrNameLst>
                                          <p:attrName>style.visibility</p:attrName>
                                        </p:attrNameLst>
                                      </p:cBhvr>
                                      <p:to>
                                        <p:strVal val="visible"/>
                                      </p:to>
                                    </p:set>
                                    <p:anim calcmode="lin" valueType="num">
                                      <p:cBhvr additive="base">
                                        <p:cTn id="64"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11">
                                            <p:txEl>
                                              <p:pRg st="8" end="8"/>
                                            </p:txEl>
                                          </p:spTgt>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11">
                                            <p:txEl>
                                              <p:pRg st="9" end="9"/>
                                            </p:txEl>
                                          </p:spTgt>
                                        </p:tgtEl>
                                        <p:attrNameLst>
                                          <p:attrName>style.visibility</p:attrName>
                                        </p:attrNameLst>
                                      </p:cBhvr>
                                      <p:to>
                                        <p:strVal val="visible"/>
                                      </p:to>
                                    </p:set>
                                    <p:anim calcmode="lin" valueType="num">
                                      <p:cBhvr additive="base">
                                        <p:cTn id="68"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11">
                                            <p:txEl>
                                              <p:pRg st="9" end="9"/>
                                            </p:txEl>
                                          </p:spTgt>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11">
                                            <p:txEl>
                                              <p:pRg st="10" end="10"/>
                                            </p:txEl>
                                          </p:spTgt>
                                        </p:tgtEl>
                                        <p:attrNameLst>
                                          <p:attrName>style.visibility</p:attrName>
                                        </p:attrNameLst>
                                      </p:cBhvr>
                                      <p:to>
                                        <p:strVal val="visible"/>
                                      </p:to>
                                    </p:set>
                                    <p:anim calcmode="lin" valueType="num">
                                      <p:cBhvr additive="base">
                                        <p:cTn id="72"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11">
                                            <p:txEl>
                                              <p:pRg st="10" end="10"/>
                                            </p:txEl>
                                          </p:spTgt>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11">
                                            <p:txEl>
                                              <p:pRg st="11" end="11"/>
                                            </p:txEl>
                                          </p:spTgt>
                                        </p:tgtEl>
                                        <p:attrNameLst>
                                          <p:attrName>style.visibility</p:attrName>
                                        </p:attrNameLst>
                                      </p:cBhvr>
                                      <p:to>
                                        <p:strVal val="visible"/>
                                      </p:to>
                                    </p:set>
                                    <p:anim calcmode="lin" valueType="num">
                                      <p:cBhvr additive="base">
                                        <p:cTn id="76"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11">
                                            <p:txEl>
                                              <p:pRg st="11" end="11"/>
                                            </p:txEl>
                                          </p:spTgt>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11">
                                            <p:txEl>
                                              <p:pRg st="12" end="12"/>
                                            </p:txEl>
                                          </p:spTgt>
                                        </p:tgtEl>
                                        <p:attrNameLst>
                                          <p:attrName>style.visibility</p:attrName>
                                        </p:attrNameLst>
                                      </p:cBhvr>
                                      <p:to>
                                        <p:strVal val="visible"/>
                                      </p:to>
                                    </p:set>
                                    <p:anim calcmode="lin" valueType="num">
                                      <p:cBhvr additive="base">
                                        <p:cTn id="80"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build="allAtOnce"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Tags </a:t>
            </a:r>
            <a:r>
              <a:rPr lang="en-US" err="1"/>
              <a:t>Comuns</a:t>
            </a:r>
            <a:endParaRPr lang="en-US"/>
          </a:p>
        </p:txBody>
      </p:sp>
      <p:graphicFrame>
        <p:nvGraphicFramePr>
          <p:cNvPr id="3" name="Table 2" descr="Table of common HTML tags and their purpose."/>
          <p:cNvGraphicFramePr>
            <a:graphicFrameLocks noGrp="1"/>
          </p:cNvGraphicFramePr>
          <p:nvPr>
            <p:extLst>
              <p:ext uri="{D42A27DB-BD31-4B8C-83A1-F6EECF244321}">
                <p14:modId xmlns:p14="http://schemas.microsoft.com/office/powerpoint/2010/main" val="618007652"/>
              </p:ext>
            </p:extLst>
          </p:nvPr>
        </p:nvGraphicFramePr>
        <p:xfrm>
          <a:off x="457198" y="1463040"/>
          <a:ext cx="11476038" cy="5212080"/>
        </p:xfrm>
        <a:graphic>
          <a:graphicData uri="http://schemas.openxmlformats.org/drawingml/2006/table">
            <a:tbl>
              <a:tblPr firstRow="1" bandRow="1">
                <a:tableStyleId>{5C22544A-7EE6-4342-B048-85BDC9FD1C3A}</a:tableStyleId>
              </a:tblPr>
              <a:tblGrid>
                <a:gridCol w="2332039">
                  <a:extLst>
                    <a:ext uri="{9D8B030D-6E8A-4147-A177-3AD203B41FA5}">
                      <a16:colId xmlns:a16="http://schemas.microsoft.com/office/drawing/2014/main" val="20000"/>
                    </a:ext>
                  </a:extLst>
                </a:gridCol>
                <a:gridCol w="9143999">
                  <a:extLst>
                    <a:ext uri="{9D8B030D-6E8A-4147-A177-3AD203B41FA5}">
                      <a16:colId xmlns:a16="http://schemas.microsoft.com/office/drawing/2014/main" val="20001"/>
                    </a:ext>
                  </a:extLst>
                </a:gridCol>
              </a:tblGrid>
              <a:tr h="548640">
                <a:tc>
                  <a:txBody>
                    <a:bodyPr/>
                    <a:lstStyle/>
                    <a:p>
                      <a:r>
                        <a:rPr lang="en-US" sz="2400"/>
                        <a:t>TAG</a:t>
                      </a:r>
                    </a:p>
                  </a:txBody>
                  <a:tcPr/>
                </a:tc>
                <a:tc>
                  <a:txBody>
                    <a:bodyPr/>
                    <a:lstStyle/>
                    <a:p>
                      <a:r>
                        <a:rPr lang="en-US" sz="2400"/>
                        <a:t>PROPÓSITO</a:t>
                      </a:r>
                    </a:p>
                  </a:txBody>
                  <a:tcPr/>
                </a:tc>
                <a:extLst>
                  <a:ext uri="{0D108BD9-81ED-4DB2-BD59-A6C34878D82A}">
                    <a16:rowId xmlns:a16="http://schemas.microsoft.com/office/drawing/2014/main" val="10000"/>
                  </a:ext>
                </a:extLst>
              </a:tr>
              <a:tr h="548640">
                <a:tc>
                  <a:txBody>
                    <a:bodyPr/>
                    <a:lstStyle/>
                    <a:p>
                      <a:r>
                        <a:rPr lang="en-US" sz="2000">
                          <a:latin typeface="Consolas"/>
                          <a:cs typeface="Consolas"/>
                        </a:rPr>
                        <a:t>&lt;html&gt;</a:t>
                      </a:r>
                    </a:p>
                  </a:txBody>
                  <a:tcPr/>
                </a:tc>
                <a:tc>
                  <a:txBody>
                    <a:bodyPr/>
                    <a:lstStyle/>
                    <a:p>
                      <a:r>
                        <a:rPr lang="en-US" sz="2400" err="1"/>
                        <a:t>Identifica</a:t>
                      </a:r>
                      <a:r>
                        <a:rPr lang="en-US" sz="2400"/>
                        <a:t> a </a:t>
                      </a:r>
                      <a:r>
                        <a:rPr lang="en-US" sz="2400" err="1"/>
                        <a:t>página</a:t>
                      </a:r>
                      <a:r>
                        <a:rPr lang="en-US" sz="2400"/>
                        <a:t> </a:t>
                      </a:r>
                      <a:r>
                        <a:rPr lang="en-US" sz="2400" err="1"/>
                        <a:t>como</a:t>
                      </a:r>
                      <a:r>
                        <a:rPr lang="en-US" sz="2400"/>
                        <a:t> </a:t>
                      </a:r>
                      <a:r>
                        <a:rPr lang="en-US" sz="2400" err="1"/>
                        <a:t>sendo</a:t>
                      </a:r>
                      <a:r>
                        <a:rPr lang="en-US" sz="2400"/>
                        <a:t> um </a:t>
                      </a:r>
                      <a:r>
                        <a:rPr lang="en-US" sz="2400" err="1"/>
                        <a:t>documento</a:t>
                      </a:r>
                      <a:r>
                        <a:rPr lang="en-US" sz="2400"/>
                        <a:t> HTML</a:t>
                      </a:r>
                    </a:p>
                  </a:txBody>
                  <a:tcPr/>
                </a:tc>
                <a:extLst>
                  <a:ext uri="{0D108BD9-81ED-4DB2-BD59-A6C34878D82A}">
                    <a16:rowId xmlns:a16="http://schemas.microsoft.com/office/drawing/2014/main" val="10001"/>
                  </a:ext>
                </a:extLst>
              </a:tr>
              <a:tr h="548640">
                <a:tc>
                  <a:txBody>
                    <a:bodyPr/>
                    <a:lstStyle/>
                    <a:p>
                      <a:r>
                        <a:rPr lang="en-US" sz="2000">
                          <a:latin typeface="Consolas"/>
                          <a:cs typeface="Consolas"/>
                        </a:rPr>
                        <a:t>&lt;head&gt;</a:t>
                      </a:r>
                    </a:p>
                  </a:txBody>
                  <a:tcPr/>
                </a:tc>
                <a:tc>
                  <a:txBody>
                    <a:bodyPr/>
                    <a:lstStyle/>
                    <a:p>
                      <a:r>
                        <a:rPr lang="en-US" sz="2400" err="1"/>
                        <a:t>Contém</a:t>
                      </a:r>
                      <a:r>
                        <a:rPr lang="en-US" sz="2400" baseline="0"/>
                        <a:t> </a:t>
                      </a:r>
                      <a:r>
                        <a:rPr lang="en-US" sz="2400" baseline="0" err="1"/>
                        <a:t>informações</a:t>
                      </a:r>
                      <a:r>
                        <a:rPr lang="en-US" sz="2400" baseline="0"/>
                        <a:t> </a:t>
                      </a:r>
                      <a:r>
                        <a:rPr lang="en-US" sz="2400" baseline="0" err="1"/>
                        <a:t>utilizadas</a:t>
                      </a:r>
                      <a:r>
                        <a:rPr lang="en-US" sz="2400" baseline="0"/>
                        <a:t> </a:t>
                      </a:r>
                      <a:r>
                        <a:rPr lang="en-US" sz="2400" baseline="0" err="1"/>
                        <a:t>pelo</a:t>
                      </a:r>
                      <a:r>
                        <a:rPr lang="en-US" sz="2400" baseline="0"/>
                        <a:t> </a:t>
                      </a:r>
                      <a:r>
                        <a:rPr lang="en-US" sz="2400" baseline="0" err="1"/>
                        <a:t>navegador</a:t>
                      </a:r>
                      <a:r>
                        <a:rPr lang="en-US" sz="2400" baseline="0"/>
                        <a:t>, </a:t>
                      </a:r>
                      <a:r>
                        <a:rPr lang="en-US" sz="2400" baseline="0" err="1"/>
                        <a:t>como</a:t>
                      </a:r>
                      <a:r>
                        <a:rPr lang="en-US" sz="2400" baseline="0"/>
                        <a:t> </a:t>
                      </a:r>
                      <a:r>
                        <a:rPr lang="en-US" sz="2400" baseline="0" err="1"/>
                        <a:t>referências</a:t>
                      </a:r>
                      <a:r>
                        <a:rPr lang="en-US" sz="2400" baseline="0"/>
                        <a:t> </a:t>
                      </a:r>
                      <a:r>
                        <a:rPr lang="en-US" sz="2400" baseline="0" err="1"/>
                        <a:t>para</a:t>
                      </a:r>
                      <a:r>
                        <a:rPr lang="en-US" sz="2400" baseline="0"/>
                        <a:t> </a:t>
                      </a:r>
                      <a:r>
                        <a:rPr lang="en-US" sz="2400" baseline="0" err="1"/>
                        <a:t>código</a:t>
                      </a:r>
                      <a:r>
                        <a:rPr lang="en-US" sz="2400" baseline="0"/>
                        <a:t> JavaScript e </a:t>
                      </a:r>
                      <a:r>
                        <a:rPr lang="en-US" sz="2400" baseline="0" err="1"/>
                        <a:t>estilos</a:t>
                      </a:r>
                      <a:r>
                        <a:rPr lang="en-US" sz="2400" baseline="0"/>
                        <a:t> CSS</a:t>
                      </a:r>
                      <a:endParaRPr lang="en-US" sz="2400"/>
                    </a:p>
                  </a:txBody>
                  <a:tcPr/>
                </a:tc>
                <a:extLst>
                  <a:ext uri="{0D108BD9-81ED-4DB2-BD59-A6C34878D82A}">
                    <a16:rowId xmlns:a16="http://schemas.microsoft.com/office/drawing/2014/main" val="10002"/>
                  </a:ext>
                </a:extLst>
              </a:tr>
              <a:tr h="548640">
                <a:tc>
                  <a:txBody>
                    <a:bodyPr/>
                    <a:lstStyle/>
                    <a:p>
                      <a:r>
                        <a:rPr lang="en-US" sz="2000">
                          <a:latin typeface="Consolas"/>
                          <a:cs typeface="Consolas"/>
                        </a:rPr>
                        <a:t>&lt;title&gt;</a:t>
                      </a:r>
                    </a:p>
                  </a:txBody>
                  <a:tcPr/>
                </a:tc>
                <a:tc>
                  <a:txBody>
                    <a:bodyPr/>
                    <a:lstStyle/>
                    <a:p>
                      <a:r>
                        <a:rPr lang="en-US" sz="2400" err="1"/>
                        <a:t>Título</a:t>
                      </a:r>
                      <a:r>
                        <a:rPr lang="en-US" sz="2400"/>
                        <a:t> do </a:t>
                      </a:r>
                      <a:r>
                        <a:rPr lang="en-US" sz="2400" err="1"/>
                        <a:t>documento</a:t>
                      </a:r>
                      <a:endParaRPr lang="en-US" sz="2400"/>
                    </a:p>
                  </a:txBody>
                  <a:tcPr/>
                </a:tc>
                <a:extLst>
                  <a:ext uri="{0D108BD9-81ED-4DB2-BD59-A6C34878D82A}">
                    <a16:rowId xmlns:a16="http://schemas.microsoft.com/office/drawing/2014/main" val="10003"/>
                  </a:ext>
                </a:extLst>
              </a:tr>
              <a:tr h="548640">
                <a:tc>
                  <a:txBody>
                    <a:bodyPr/>
                    <a:lstStyle/>
                    <a:p>
                      <a:r>
                        <a:rPr lang="en-US" sz="2000">
                          <a:latin typeface="Consolas"/>
                          <a:cs typeface="Consolas"/>
                        </a:rPr>
                        <a:t>&lt;body&gt;</a:t>
                      </a:r>
                    </a:p>
                  </a:txBody>
                  <a:tcPr/>
                </a:tc>
                <a:tc>
                  <a:txBody>
                    <a:bodyPr/>
                    <a:lstStyle/>
                    <a:p>
                      <a:r>
                        <a:rPr lang="en-US" sz="2400" err="1"/>
                        <a:t>Abrange</a:t>
                      </a:r>
                      <a:r>
                        <a:rPr lang="en-US" sz="2400"/>
                        <a:t> o </a:t>
                      </a:r>
                      <a:r>
                        <a:rPr lang="en-US" sz="2400" err="1"/>
                        <a:t>conteúdo</a:t>
                      </a:r>
                      <a:r>
                        <a:rPr lang="en-US" sz="2400"/>
                        <a:t> </a:t>
                      </a:r>
                      <a:r>
                        <a:rPr lang="en-US" sz="2400" err="1"/>
                        <a:t>da</a:t>
                      </a:r>
                      <a:r>
                        <a:rPr lang="en-US" sz="2400"/>
                        <a:t> </a:t>
                      </a:r>
                      <a:r>
                        <a:rPr lang="en-US" sz="2400" err="1"/>
                        <a:t>página</a:t>
                      </a:r>
                      <a:r>
                        <a:rPr lang="en-US" sz="2400"/>
                        <a:t> web</a:t>
                      </a:r>
                    </a:p>
                  </a:txBody>
                  <a:tcPr/>
                </a:tc>
                <a:extLst>
                  <a:ext uri="{0D108BD9-81ED-4DB2-BD59-A6C34878D82A}">
                    <a16:rowId xmlns:a16="http://schemas.microsoft.com/office/drawing/2014/main" val="10004"/>
                  </a:ext>
                </a:extLst>
              </a:tr>
              <a:tr h="548640">
                <a:tc>
                  <a:txBody>
                    <a:bodyPr/>
                    <a:lstStyle/>
                    <a:p>
                      <a:r>
                        <a:rPr lang="en-US" sz="2000">
                          <a:latin typeface="Consolas"/>
                          <a:cs typeface="Consolas"/>
                        </a:rPr>
                        <a:t>&lt;p&gt;</a:t>
                      </a:r>
                    </a:p>
                  </a:txBody>
                  <a:tcPr/>
                </a:tc>
                <a:tc>
                  <a:txBody>
                    <a:bodyPr/>
                    <a:lstStyle/>
                    <a:p>
                      <a:r>
                        <a:rPr lang="en-US" sz="2400" err="1"/>
                        <a:t>Parágrafos</a:t>
                      </a:r>
                      <a:endParaRPr lang="en-US" sz="2400"/>
                    </a:p>
                  </a:txBody>
                  <a:tcPr/>
                </a:tc>
                <a:extLst>
                  <a:ext uri="{0D108BD9-81ED-4DB2-BD59-A6C34878D82A}">
                    <a16:rowId xmlns:a16="http://schemas.microsoft.com/office/drawing/2014/main" val="10005"/>
                  </a:ext>
                </a:extLst>
              </a:tr>
              <a:tr h="548640">
                <a:tc>
                  <a:txBody>
                    <a:bodyPr/>
                    <a:lstStyle/>
                    <a:p>
                      <a:r>
                        <a:rPr lang="en-US" sz="2000">
                          <a:latin typeface="Consolas"/>
                          <a:cs typeface="Consolas"/>
                        </a:rPr>
                        <a:t>&lt;a </a:t>
                      </a:r>
                      <a:r>
                        <a:rPr lang="en-US" sz="2000" err="1">
                          <a:latin typeface="Consolas"/>
                          <a:cs typeface="Consolas"/>
                        </a:rPr>
                        <a:t>href</a:t>
                      </a:r>
                      <a:r>
                        <a:rPr lang="en-US" sz="2000">
                          <a:latin typeface="Consolas"/>
                          <a:cs typeface="Consolas"/>
                        </a:rPr>
                        <a:t>=“URL”&gt;</a:t>
                      </a:r>
                    </a:p>
                  </a:txBody>
                  <a:tcPr/>
                </a:tc>
                <a:tc>
                  <a:txBody>
                    <a:bodyPr/>
                    <a:lstStyle/>
                    <a:p>
                      <a:r>
                        <a:rPr lang="en-US" sz="2400"/>
                        <a:t>Links</a:t>
                      </a:r>
                    </a:p>
                  </a:txBody>
                  <a:tcPr/>
                </a:tc>
                <a:extLst>
                  <a:ext uri="{0D108BD9-81ED-4DB2-BD59-A6C34878D82A}">
                    <a16:rowId xmlns:a16="http://schemas.microsoft.com/office/drawing/2014/main" val="10006"/>
                  </a:ext>
                </a:extLst>
              </a:tr>
              <a:tr h="548640">
                <a:tc>
                  <a:txBody>
                    <a:bodyPr/>
                    <a:lstStyle/>
                    <a:p>
                      <a:r>
                        <a:rPr lang="en-US" sz="2000">
                          <a:latin typeface="Consolas"/>
                          <a:cs typeface="Consolas"/>
                        </a:rPr>
                        <a:t>&lt;h1&gt;</a:t>
                      </a:r>
                    </a:p>
                  </a:txBody>
                  <a:tcPr/>
                </a:tc>
                <a:tc>
                  <a:txBody>
                    <a:bodyPr/>
                    <a:lstStyle/>
                    <a:p>
                      <a:r>
                        <a:rPr lang="en-US" sz="2400" err="1"/>
                        <a:t>Tópico</a:t>
                      </a:r>
                      <a:r>
                        <a:rPr lang="en-US" sz="2400" baseline="0"/>
                        <a:t> de </a:t>
                      </a:r>
                      <a:r>
                        <a:rPr lang="en-US" sz="2400" baseline="0" err="1"/>
                        <a:t>nível</a:t>
                      </a:r>
                      <a:r>
                        <a:rPr lang="en-US" sz="2400" baseline="0"/>
                        <a:t> 1</a:t>
                      </a:r>
                      <a:endParaRPr lang="en-US" sz="2400"/>
                    </a:p>
                  </a:txBody>
                  <a:tcPr/>
                </a:tc>
                <a:extLst>
                  <a:ext uri="{0D108BD9-81ED-4DB2-BD59-A6C34878D82A}">
                    <a16:rowId xmlns:a16="http://schemas.microsoft.com/office/drawing/2014/main" val="10007"/>
                  </a:ext>
                </a:extLst>
              </a:tr>
              <a:tr h="548640">
                <a:tc>
                  <a:txBody>
                    <a:bodyPr/>
                    <a:lstStyle/>
                    <a:p>
                      <a:r>
                        <a:rPr lang="en-US" sz="2000">
                          <a:latin typeface="Consolas"/>
                          <a:cs typeface="Consolas"/>
                        </a:rPr>
                        <a:t>&lt;</a:t>
                      </a:r>
                      <a:r>
                        <a:rPr lang="en-US" sz="2000" err="1">
                          <a:latin typeface="Consolas"/>
                          <a:cs typeface="Consolas"/>
                        </a:rPr>
                        <a:t>img</a:t>
                      </a:r>
                      <a:r>
                        <a:rPr lang="en-US" sz="2000">
                          <a:latin typeface="Consolas"/>
                          <a:cs typeface="Consolas"/>
                        </a:rPr>
                        <a:t>&gt;</a:t>
                      </a:r>
                    </a:p>
                  </a:txBody>
                  <a:tcPr/>
                </a:tc>
                <a:tc>
                  <a:txBody>
                    <a:bodyPr/>
                    <a:lstStyle/>
                    <a:p>
                      <a:r>
                        <a:rPr lang="en-US" sz="2400" err="1"/>
                        <a:t>Imagens</a:t>
                      </a:r>
                      <a:endParaRPr lang="en-US" sz="240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81674389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Utilizando</a:t>
            </a:r>
            <a:r>
              <a:rPr lang="en-US"/>
              <a:t> </a:t>
            </a:r>
            <a:r>
              <a:rPr lang="en-US" err="1"/>
              <a:t>Atributos</a:t>
            </a:r>
            <a:endParaRPr lang="en-US"/>
          </a:p>
        </p:txBody>
      </p:sp>
      <p:sp>
        <p:nvSpPr>
          <p:cNvPr id="3" name="Text Placeholder 2"/>
          <p:cNvSpPr>
            <a:spLocks noGrp="1"/>
          </p:cNvSpPr>
          <p:nvPr>
            <p:ph type="body" sz="quarter" idx="10"/>
          </p:nvPr>
        </p:nvSpPr>
        <p:spPr>
          <a:xfrm>
            <a:off x="365760" y="1371600"/>
            <a:ext cx="11704320" cy="2874633"/>
          </a:xfrm>
        </p:spPr>
        <p:txBody>
          <a:bodyPr/>
          <a:lstStyle/>
          <a:p>
            <a:pPr marL="457200" indent="-457200">
              <a:buFont typeface="Arial"/>
              <a:buChar char="•"/>
            </a:pPr>
            <a:r>
              <a:rPr lang="en-US" dirty="0" err="1"/>
              <a:t>Elementos</a:t>
            </a:r>
            <a:r>
              <a:rPr lang="en-US" dirty="0"/>
              <a:t> </a:t>
            </a:r>
            <a:r>
              <a:rPr lang="en-US" dirty="0" err="1"/>
              <a:t>são</a:t>
            </a:r>
            <a:r>
              <a:rPr lang="en-US" dirty="0"/>
              <a:t> </a:t>
            </a:r>
            <a:r>
              <a:rPr lang="en-US" dirty="0" err="1"/>
              <a:t>utilizados</a:t>
            </a:r>
            <a:r>
              <a:rPr lang="en-US" dirty="0"/>
              <a:t> em </a:t>
            </a:r>
            <a:r>
              <a:rPr lang="en-US" dirty="0" err="1"/>
              <a:t>combinação</a:t>
            </a:r>
            <a:r>
              <a:rPr lang="en-US" dirty="0"/>
              <a:t> com </a:t>
            </a:r>
            <a:r>
              <a:rPr lang="en-US" b="1" dirty="0" err="1"/>
              <a:t>atributos</a:t>
            </a:r>
            <a:r>
              <a:rPr lang="en-US" dirty="0"/>
              <a:t> para </a:t>
            </a:r>
            <a:r>
              <a:rPr lang="en-US" dirty="0" err="1"/>
              <a:t>descrever</a:t>
            </a:r>
            <a:r>
              <a:rPr lang="en-US" dirty="0"/>
              <a:t> </a:t>
            </a:r>
            <a:r>
              <a:rPr lang="en-US" dirty="0" err="1"/>
              <a:t>informações</a:t>
            </a:r>
            <a:endParaRPr lang="en-US" dirty="0"/>
          </a:p>
          <a:p>
            <a:pPr lvl="2"/>
            <a:r>
              <a:rPr lang="en-US" dirty="0"/>
              <a:t>Em </a:t>
            </a:r>
            <a:r>
              <a:rPr lang="en-US" dirty="0" err="1"/>
              <a:t>outras</a:t>
            </a:r>
            <a:r>
              <a:rPr lang="en-US" dirty="0"/>
              <a:t> </a:t>
            </a:r>
            <a:r>
              <a:rPr lang="en-US" dirty="0" err="1"/>
              <a:t>palavras</a:t>
            </a:r>
            <a:r>
              <a:rPr lang="en-US" dirty="0"/>
              <a:t>, </a:t>
            </a:r>
            <a:r>
              <a:rPr lang="en-US" dirty="0" err="1"/>
              <a:t>atributos</a:t>
            </a:r>
            <a:r>
              <a:rPr lang="en-US" dirty="0"/>
              <a:t> </a:t>
            </a:r>
            <a:r>
              <a:rPr lang="en-US" dirty="0" err="1"/>
              <a:t>podem</a:t>
            </a:r>
            <a:r>
              <a:rPr lang="en-US" dirty="0"/>
              <a:t> ser </a:t>
            </a:r>
            <a:r>
              <a:rPr lang="en-US" dirty="0" err="1"/>
              <a:t>utilizados</a:t>
            </a:r>
            <a:r>
              <a:rPr lang="en-US" dirty="0"/>
              <a:t> para prover </a:t>
            </a:r>
            <a:r>
              <a:rPr lang="en-US" dirty="0" err="1"/>
              <a:t>informações</a:t>
            </a:r>
            <a:r>
              <a:rPr lang="en-US" dirty="0"/>
              <a:t> </a:t>
            </a:r>
            <a:r>
              <a:rPr lang="en-US" dirty="0" err="1"/>
              <a:t>adicionais</a:t>
            </a:r>
            <a:r>
              <a:rPr lang="en-US" dirty="0"/>
              <a:t> para um </a:t>
            </a:r>
            <a:r>
              <a:rPr lang="en-US" dirty="0" err="1"/>
              <a:t>lemento</a:t>
            </a:r>
            <a:r>
              <a:rPr lang="en-US" dirty="0"/>
              <a:t> que </a:t>
            </a:r>
            <a:r>
              <a:rPr lang="en-US" dirty="0" err="1"/>
              <a:t>uma</a:t>
            </a:r>
            <a:r>
              <a:rPr lang="en-US" dirty="0"/>
              <a:t> tag </a:t>
            </a:r>
            <a:r>
              <a:rPr lang="en-US" dirty="0" err="1"/>
              <a:t>sozinha</a:t>
            </a:r>
            <a:r>
              <a:rPr lang="en-US" dirty="0"/>
              <a:t> </a:t>
            </a:r>
            <a:r>
              <a:rPr lang="en-US" dirty="0" err="1"/>
              <a:t>não</a:t>
            </a:r>
            <a:r>
              <a:rPr lang="en-US" dirty="0"/>
              <a:t> </a:t>
            </a:r>
            <a:r>
              <a:rPr lang="en-US" dirty="0" err="1"/>
              <a:t>consegue</a:t>
            </a:r>
            <a:endParaRPr lang="en-US" dirty="0"/>
          </a:p>
          <a:p>
            <a:pPr marL="457200" indent="-457200">
              <a:buFont typeface="Arial"/>
              <a:buChar char="•"/>
            </a:pPr>
            <a:r>
              <a:rPr lang="en-US" dirty="0" err="1"/>
              <a:t>Cada</a:t>
            </a:r>
            <a:r>
              <a:rPr lang="en-US" dirty="0"/>
              <a:t> </a:t>
            </a:r>
            <a:r>
              <a:rPr lang="en-US" dirty="0" err="1"/>
              <a:t>elemento</a:t>
            </a:r>
            <a:r>
              <a:rPr lang="en-US" dirty="0"/>
              <a:t> </a:t>
            </a:r>
            <a:r>
              <a:rPr lang="en-US" dirty="0" err="1"/>
              <a:t>tem</a:t>
            </a:r>
            <a:r>
              <a:rPr lang="en-US" dirty="0"/>
              <a:t> um conjunto </a:t>
            </a:r>
            <a:r>
              <a:rPr lang="en-US" dirty="0" err="1"/>
              <a:t>específico</a:t>
            </a:r>
            <a:r>
              <a:rPr lang="en-US" dirty="0"/>
              <a:t> de </a:t>
            </a:r>
            <a:r>
              <a:rPr lang="en-US" dirty="0" err="1"/>
              <a:t>atributos</a:t>
            </a:r>
            <a:r>
              <a:rPr lang="en-US" dirty="0"/>
              <a:t> </a:t>
            </a:r>
            <a:r>
              <a:rPr lang="en-US" dirty="0" err="1"/>
              <a:t>suportados</a:t>
            </a:r>
            <a:endParaRPr lang="en-US" dirty="0"/>
          </a:p>
          <a:p>
            <a:pPr lvl="2"/>
            <a:r>
              <a:rPr lang="en-US" dirty="0"/>
              <a:t>HTML5 </a:t>
            </a:r>
            <a:r>
              <a:rPr lang="en-US" dirty="0" err="1"/>
              <a:t>inclui</a:t>
            </a:r>
            <a:r>
              <a:rPr lang="en-US" dirty="0"/>
              <a:t> </a:t>
            </a:r>
            <a:r>
              <a:rPr lang="en-US" dirty="0" err="1"/>
              <a:t>alguns</a:t>
            </a:r>
            <a:r>
              <a:rPr lang="en-US" dirty="0"/>
              <a:t> </a:t>
            </a:r>
            <a:r>
              <a:rPr lang="en-US" b="1" dirty="0" err="1"/>
              <a:t>atributos</a:t>
            </a:r>
            <a:r>
              <a:rPr lang="en-US" b="1" dirty="0"/>
              <a:t> </a:t>
            </a:r>
            <a:r>
              <a:rPr lang="en-US" b="1" dirty="0" err="1"/>
              <a:t>globais</a:t>
            </a:r>
            <a:r>
              <a:rPr lang="en-US" dirty="0"/>
              <a:t>, que </a:t>
            </a:r>
            <a:r>
              <a:rPr lang="en-US" dirty="0" err="1"/>
              <a:t>podem</a:t>
            </a:r>
            <a:r>
              <a:rPr lang="en-US" dirty="0"/>
              <a:t> ser </a:t>
            </a:r>
            <a:r>
              <a:rPr lang="en-US" dirty="0" err="1"/>
              <a:t>utilizados</a:t>
            </a:r>
            <a:r>
              <a:rPr lang="en-US" dirty="0"/>
              <a:t> com </a:t>
            </a:r>
            <a:r>
              <a:rPr lang="en-US" dirty="0" err="1"/>
              <a:t>qualquer</a:t>
            </a:r>
            <a:r>
              <a:rPr lang="en-US" dirty="0"/>
              <a:t> </a:t>
            </a:r>
            <a:r>
              <a:rPr lang="en-US" dirty="0" err="1"/>
              <a:t>elemento</a:t>
            </a:r>
            <a:endParaRPr lang="en-US" dirty="0"/>
          </a:p>
          <a:p>
            <a:pPr marL="457200" indent="-457200">
              <a:buFont typeface="Arial"/>
              <a:buChar char="•"/>
            </a:pPr>
            <a:r>
              <a:rPr lang="en-US" dirty="0" err="1"/>
              <a:t>Atributos</a:t>
            </a:r>
            <a:r>
              <a:rPr lang="en-US" dirty="0"/>
              <a:t> </a:t>
            </a:r>
            <a:r>
              <a:rPr lang="en-US" dirty="0" err="1"/>
              <a:t>são</a:t>
            </a:r>
            <a:r>
              <a:rPr lang="en-US" dirty="0"/>
              <a:t> </a:t>
            </a:r>
            <a:r>
              <a:rPr lang="en-US" dirty="0" err="1"/>
              <a:t>adicionados</a:t>
            </a:r>
            <a:r>
              <a:rPr lang="en-US" dirty="0"/>
              <a:t> a tags </a:t>
            </a:r>
            <a:r>
              <a:rPr lang="en-US" dirty="0" err="1"/>
              <a:t>utilizando</a:t>
            </a:r>
            <a:r>
              <a:rPr lang="en-US" dirty="0"/>
              <a:t> a </a:t>
            </a:r>
            <a:r>
              <a:rPr lang="en-US" dirty="0" err="1"/>
              <a:t>seguinte</a:t>
            </a:r>
            <a:r>
              <a:rPr lang="en-US" dirty="0"/>
              <a:t> </a:t>
            </a:r>
            <a:r>
              <a:rPr lang="en-US" dirty="0" err="1"/>
              <a:t>sintaxe</a:t>
            </a:r>
            <a:r>
              <a:rPr lang="en-US" dirty="0"/>
              <a:t>:</a:t>
            </a:r>
          </a:p>
        </p:txBody>
      </p:sp>
      <p:sp>
        <p:nvSpPr>
          <p:cNvPr id="4" name="Content Placeholder 2" descr="&quot;&quot;"/>
          <p:cNvSpPr txBox="1">
            <a:spLocks/>
          </p:cNvSpPr>
          <p:nvPr/>
        </p:nvSpPr>
        <p:spPr>
          <a:xfrm>
            <a:off x="731837" y="4792662"/>
            <a:ext cx="11049000" cy="914401"/>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4000">
                <a:solidFill>
                  <a:schemeClr val="accent1"/>
                </a:solidFill>
                <a:latin typeface="Consolas"/>
                <a:cs typeface="Consolas"/>
              </a:rPr>
              <a:t>&lt;</a:t>
            </a:r>
            <a:r>
              <a:rPr lang="en-US" sz="4000">
                <a:solidFill>
                  <a:srgbClr val="C0504D"/>
                </a:solidFill>
                <a:latin typeface="Consolas"/>
                <a:cs typeface="Consolas"/>
              </a:rPr>
              <a:t>a</a:t>
            </a:r>
            <a:r>
              <a:rPr lang="en-US" sz="4000">
                <a:latin typeface="Consolas"/>
                <a:cs typeface="Consolas"/>
              </a:rPr>
              <a:t> </a:t>
            </a:r>
            <a:r>
              <a:rPr lang="en-US" sz="4000" err="1">
                <a:solidFill>
                  <a:srgbClr val="FF8000"/>
                </a:solidFill>
                <a:latin typeface="Consolas"/>
                <a:cs typeface="Consolas"/>
              </a:rPr>
              <a:t>href</a:t>
            </a:r>
            <a:r>
              <a:rPr lang="en-US" sz="4000">
                <a:solidFill>
                  <a:schemeClr val="accent1"/>
                </a:solidFill>
                <a:latin typeface="Consolas"/>
                <a:cs typeface="Consolas"/>
              </a:rPr>
              <a:t>="http://</a:t>
            </a:r>
            <a:r>
              <a:rPr lang="en-US" sz="4000" err="1">
                <a:solidFill>
                  <a:schemeClr val="accent1"/>
                </a:solidFill>
                <a:latin typeface="Consolas"/>
                <a:cs typeface="Consolas"/>
              </a:rPr>
              <a:t>www.bing.com</a:t>
            </a:r>
            <a:r>
              <a:rPr lang="en-US" sz="4000">
                <a:solidFill>
                  <a:schemeClr val="accent1"/>
                </a:solidFill>
                <a:latin typeface="Consolas"/>
                <a:cs typeface="Consolas"/>
              </a:rPr>
              <a:t>"</a:t>
            </a:r>
            <a:r>
              <a:rPr lang="en-US" sz="4000">
                <a:solidFill>
                  <a:srgbClr val="4F81BD"/>
                </a:solidFill>
                <a:latin typeface="Consolas"/>
                <a:cs typeface="Consolas"/>
              </a:rPr>
              <a:t>&gt;</a:t>
            </a:r>
            <a:r>
              <a:rPr lang="en-US" sz="4000">
                <a:latin typeface="Consolas"/>
                <a:cs typeface="Consolas"/>
              </a:rPr>
              <a:t>Bing</a:t>
            </a:r>
            <a:r>
              <a:rPr lang="en-US" sz="4000">
                <a:solidFill>
                  <a:srgbClr val="4F81BD"/>
                </a:solidFill>
                <a:latin typeface="Consolas"/>
                <a:cs typeface="Consolas"/>
              </a:rPr>
              <a:t>&lt;/</a:t>
            </a:r>
            <a:r>
              <a:rPr lang="en-US" sz="4000">
                <a:solidFill>
                  <a:schemeClr val="accent2"/>
                </a:solidFill>
                <a:latin typeface="Consolas"/>
                <a:cs typeface="Consolas"/>
              </a:rPr>
              <a:t>a</a:t>
            </a:r>
            <a:r>
              <a:rPr lang="en-US" sz="4000">
                <a:solidFill>
                  <a:srgbClr val="4F81BD"/>
                </a:solidFill>
                <a:latin typeface="Consolas"/>
                <a:cs typeface="Consolas"/>
              </a:rPr>
              <a:t>&gt;</a:t>
            </a:r>
          </a:p>
        </p:txBody>
      </p:sp>
      <p:sp>
        <p:nvSpPr>
          <p:cNvPr id="5" name="TextBox 4" descr="&quot;&quot;"/>
          <p:cNvSpPr txBox="1"/>
          <p:nvPr/>
        </p:nvSpPr>
        <p:spPr>
          <a:xfrm>
            <a:off x="655637" y="5935662"/>
            <a:ext cx="1006754" cy="461665"/>
          </a:xfrm>
          <a:prstGeom prst="rect">
            <a:avLst/>
          </a:prstGeom>
          <a:noFill/>
        </p:spPr>
        <p:txBody>
          <a:bodyPr wrap="square" rtlCol="0">
            <a:spAutoFit/>
          </a:bodyPr>
          <a:lstStyle/>
          <a:p>
            <a:pPr algn="ctr"/>
            <a:r>
              <a:rPr lang="en-US" sz="2400" b="1">
                <a:solidFill>
                  <a:srgbClr val="FF8000"/>
                </a:solidFill>
              </a:rPr>
              <a:t>TAG</a:t>
            </a:r>
          </a:p>
        </p:txBody>
      </p:sp>
      <p:sp>
        <p:nvSpPr>
          <p:cNvPr id="6" name="TextBox 5" descr="&quot;&quot;"/>
          <p:cNvSpPr txBox="1"/>
          <p:nvPr/>
        </p:nvSpPr>
        <p:spPr>
          <a:xfrm>
            <a:off x="2232037" y="5958246"/>
            <a:ext cx="2309799" cy="461665"/>
          </a:xfrm>
          <a:prstGeom prst="rect">
            <a:avLst/>
          </a:prstGeom>
          <a:noFill/>
        </p:spPr>
        <p:txBody>
          <a:bodyPr wrap="square" rtlCol="0">
            <a:spAutoFit/>
          </a:bodyPr>
          <a:lstStyle/>
          <a:p>
            <a:pPr algn="ctr"/>
            <a:r>
              <a:rPr lang="en-US" sz="2400" b="1">
                <a:solidFill>
                  <a:srgbClr val="FF8000"/>
                </a:solidFill>
              </a:rPr>
              <a:t>ATRIBUTO</a:t>
            </a:r>
          </a:p>
        </p:txBody>
      </p:sp>
      <p:sp>
        <p:nvSpPr>
          <p:cNvPr id="7" name="TextBox 6" descr="&quot;&quot;"/>
          <p:cNvSpPr txBox="1"/>
          <p:nvPr/>
        </p:nvSpPr>
        <p:spPr>
          <a:xfrm>
            <a:off x="5227637" y="5935662"/>
            <a:ext cx="1258982" cy="461665"/>
          </a:xfrm>
          <a:prstGeom prst="rect">
            <a:avLst/>
          </a:prstGeom>
          <a:noFill/>
        </p:spPr>
        <p:txBody>
          <a:bodyPr wrap="square" rtlCol="0">
            <a:spAutoFit/>
          </a:bodyPr>
          <a:lstStyle/>
          <a:p>
            <a:pPr algn="ctr"/>
            <a:r>
              <a:rPr lang="en-US" sz="2400" b="1">
                <a:solidFill>
                  <a:srgbClr val="FF8000"/>
                </a:solidFill>
              </a:rPr>
              <a:t>VALOR</a:t>
            </a:r>
          </a:p>
        </p:txBody>
      </p:sp>
      <p:cxnSp>
        <p:nvCxnSpPr>
          <p:cNvPr id="9" name="Elbow Connector 8" descr="&quot;&quot;"/>
          <p:cNvCxnSpPr/>
          <p:nvPr/>
        </p:nvCxnSpPr>
        <p:spPr>
          <a:xfrm rot="16200000" flipV="1">
            <a:off x="2531243" y="5627962"/>
            <a:ext cx="373358" cy="287214"/>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Elbow Connector 9" descr="&quot;&quot;"/>
          <p:cNvCxnSpPr/>
          <p:nvPr/>
        </p:nvCxnSpPr>
        <p:spPr>
          <a:xfrm rot="5400000" flipH="1" flipV="1">
            <a:off x="5777627" y="5649448"/>
            <a:ext cx="373356" cy="214353"/>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3" name="Group 12" descr="&quot;&quot;"/>
          <p:cNvGrpSpPr/>
          <p:nvPr/>
        </p:nvGrpSpPr>
        <p:grpSpPr>
          <a:xfrm>
            <a:off x="8538174" y="5554662"/>
            <a:ext cx="2286001" cy="1204351"/>
            <a:chOff x="6992178" y="5584892"/>
            <a:chExt cx="1258982" cy="1204351"/>
          </a:xfrm>
        </p:grpSpPr>
        <p:cxnSp>
          <p:nvCxnSpPr>
            <p:cNvPr id="11" name="Elbow Connector 10"/>
            <p:cNvCxnSpPr/>
            <p:nvPr/>
          </p:nvCxnSpPr>
          <p:spPr>
            <a:xfrm rot="5400000" flipH="1" flipV="1">
              <a:off x="7542169" y="5664393"/>
              <a:ext cx="373356" cy="214353"/>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992178" y="5958246"/>
              <a:ext cx="1258982" cy="830997"/>
            </a:xfrm>
            <a:prstGeom prst="rect">
              <a:avLst/>
            </a:prstGeom>
            <a:noFill/>
          </p:spPr>
          <p:txBody>
            <a:bodyPr wrap="square" rtlCol="0">
              <a:spAutoFit/>
            </a:bodyPr>
            <a:lstStyle/>
            <a:p>
              <a:pPr algn="ctr"/>
              <a:r>
                <a:rPr lang="en-US" sz="2400" b="1" dirty="0">
                  <a:solidFill>
                    <a:srgbClr val="FF8000"/>
                  </a:solidFill>
                </a:rPr>
                <a:t>CONTEÚDO</a:t>
              </a:r>
            </a:p>
          </p:txBody>
        </p:sp>
      </p:grpSp>
      <p:cxnSp>
        <p:nvCxnSpPr>
          <p:cNvPr id="34" name="Elbow Connector 33" descr="&quot;&quot;"/>
          <p:cNvCxnSpPr/>
          <p:nvPr/>
        </p:nvCxnSpPr>
        <p:spPr>
          <a:xfrm rot="5400000" flipH="1" flipV="1">
            <a:off x="1033336" y="5634164"/>
            <a:ext cx="373356" cy="214353"/>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24390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Elementos</a:t>
            </a:r>
            <a:r>
              <a:rPr lang="en-US"/>
              <a:t> </a:t>
            </a:r>
            <a:r>
              <a:rPr lang="en-US" err="1"/>
              <a:t>Aninhados</a:t>
            </a:r>
            <a:endParaRPr lang="en-US"/>
          </a:p>
        </p:txBody>
      </p:sp>
      <p:sp>
        <p:nvSpPr>
          <p:cNvPr id="3" name="Text Placeholder 2"/>
          <p:cNvSpPr>
            <a:spLocks noGrp="1"/>
          </p:cNvSpPr>
          <p:nvPr>
            <p:ph type="body" sz="quarter" idx="10"/>
          </p:nvPr>
        </p:nvSpPr>
        <p:spPr>
          <a:xfrm>
            <a:off x="365760" y="1371600"/>
            <a:ext cx="11704320" cy="2520690"/>
          </a:xfrm>
        </p:spPr>
        <p:txBody>
          <a:bodyPr/>
          <a:lstStyle/>
          <a:p>
            <a:pPr marL="457200" indent="-457200">
              <a:buFont typeface="Arial"/>
              <a:buChar char="•"/>
            </a:pPr>
            <a:r>
              <a:rPr lang="en-US" err="1"/>
              <a:t>Criar</a:t>
            </a:r>
            <a:r>
              <a:rPr lang="en-US"/>
              <a:t> </a:t>
            </a:r>
            <a:r>
              <a:rPr lang="en-US" err="1"/>
              <a:t>páginas</a:t>
            </a:r>
            <a:r>
              <a:rPr lang="en-US"/>
              <a:t> </a:t>
            </a:r>
            <a:r>
              <a:rPr lang="en-US" err="1"/>
              <a:t>envolve</a:t>
            </a:r>
            <a:r>
              <a:rPr lang="en-US"/>
              <a:t> </a:t>
            </a:r>
            <a:r>
              <a:rPr lang="en-US" err="1"/>
              <a:t>combinar</a:t>
            </a:r>
            <a:r>
              <a:rPr lang="en-US"/>
              <a:t> </a:t>
            </a:r>
            <a:r>
              <a:rPr lang="en-US" err="1"/>
              <a:t>elementos</a:t>
            </a:r>
            <a:r>
              <a:rPr lang="en-US"/>
              <a:t>, </a:t>
            </a:r>
            <a:r>
              <a:rPr lang="en-US" err="1"/>
              <a:t>atributos</a:t>
            </a:r>
            <a:r>
              <a:rPr lang="en-US"/>
              <a:t> e </a:t>
            </a:r>
            <a:r>
              <a:rPr lang="en-US" err="1"/>
              <a:t>conteúdo</a:t>
            </a:r>
            <a:endParaRPr lang="en-US"/>
          </a:p>
          <a:p>
            <a:pPr marL="457200" indent="-457200">
              <a:buFont typeface="Arial"/>
              <a:buChar char="•"/>
            </a:pPr>
            <a:r>
              <a:rPr lang="en-US" err="1"/>
              <a:t>Quando</a:t>
            </a:r>
            <a:r>
              <a:rPr lang="en-US"/>
              <a:t> </a:t>
            </a:r>
            <a:r>
              <a:rPr lang="en-US" err="1"/>
              <a:t>dois</a:t>
            </a:r>
            <a:r>
              <a:rPr lang="en-US"/>
              <a:t> </a:t>
            </a:r>
            <a:r>
              <a:rPr lang="en-US" err="1"/>
              <a:t>ou</a:t>
            </a:r>
            <a:r>
              <a:rPr lang="en-US"/>
              <a:t> </a:t>
            </a:r>
            <a:r>
              <a:rPr lang="en-US" err="1"/>
              <a:t>mais</a:t>
            </a:r>
            <a:r>
              <a:rPr lang="en-US"/>
              <a:t> </a:t>
            </a:r>
            <a:r>
              <a:rPr lang="en-US" err="1"/>
              <a:t>elementos</a:t>
            </a:r>
            <a:r>
              <a:rPr lang="en-US"/>
              <a:t> se </a:t>
            </a:r>
            <a:r>
              <a:rPr lang="en-US" err="1"/>
              <a:t>aplicam</a:t>
            </a:r>
            <a:r>
              <a:rPr lang="en-US"/>
              <a:t> </a:t>
            </a:r>
            <a:r>
              <a:rPr lang="en-US" err="1"/>
              <a:t>ao</a:t>
            </a:r>
            <a:r>
              <a:rPr lang="en-US"/>
              <a:t> </a:t>
            </a:r>
            <a:r>
              <a:rPr lang="en-US" err="1"/>
              <a:t>mesmo</a:t>
            </a:r>
            <a:r>
              <a:rPr lang="en-US"/>
              <a:t> </a:t>
            </a:r>
            <a:r>
              <a:rPr lang="en-US" err="1"/>
              <a:t>bloco</a:t>
            </a:r>
            <a:r>
              <a:rPr lang="en-US"/>
              <a:t> de </a:t>
            </a:r>
            <a:r>
              <a:rPr lang="en-US" err="1"/>
              <a:t>conteúdo</a:t>
            </a:r>
            <a:r>
              <a:rPr lang="en-US"/>
              <a:t>, </a:t>
            </a:r>
            <a:r>
              <a:rPr lang="en-US" err="1"/>
              <a:t>então</a:t>
            </a:r>
            <a:r>
              <a:rPr lang="en-US"/>
              <a:t> </a:t>
            </a:r>
            <a:r>
              <a:rPr lang="en-US" err="1"/>
              <a:t>eles</a:t>
            </a:r>
            <a:r>
              <a:rPr lang="en-US"/>
              <a:t> </a:t>
            </a:r>
            <a:r>
              <a:rPr lang="en-US" err="1"/>
              <a:t>devem</a:t>
            </a:r>
            <a:r>
              <a:rPr lang="en-US"/>
              <a:t> </a:t>
            </a:r>
            <a:r>
              <a:rPr lang="en-US" err="1"/>
              <a:t>estar</a:t>
            </a:r>
            <a:r>
              <a:rPr lang="en-US"/>
              <a:t> </a:t>
            </a:r>
            <a:r>
              <a:rPr lang="en-US" err="1"/>
              <a:t>aninhados</a:t>
            </a:r>
            <a:endParaRPr lang="en-US"/>
          </a:p>
          <a:p>
            <a:pPr marL="457200" indent="-457200">
              <a:buFont typeface="Arial"/>
              <a:buChar char="•"/>
            </a:pPr>
            <a:r>
              <a:rPr lang="en-US" b="1" err="1"/>
              <a:t>Aninhar</a:t>
            </a:r>
            <a:r>
              <a:rPr lang="en-US"/>
              <a:t> é o </a:t>
            </a:r>
            <a:r>
              <a:rPr lang="en-US" err="1"/>
              <a:t>processo</a:t>
            </a:r>
            <a:r>
              <a:rPr lang="en-US"/>
              <a:t> de </a:t>
            </a:r>
            <a:r>
              <a:rPr lang="en-US" err="1"/>
              <a:t>colocar</a:t>
            </a:r>
            <a:r>
              <a:rPr lang="en-US"/>
              <a:t> um </a:t>
            </a:r>
            <a:r>
              <a:rPr lang="en-US" err="1"/>
              <a:t>elemento</a:t>
            </a:r>
            <a:r>
              <a:rPr lang="en-US"/>
              <a:t> </a:t>
            </a:r>
            <a:r>
              <a:rPr lang="en-US" err="1"/>
              <a:t>dentro</a:t>
            </a:r>
            <a:r>
              <a:rPr lang="en-US"/>
              <a:t> de </a:t>
            </a:r>
            <a:r>
              <a:rPr lang="en-US" err="1"/>
              <a:t>outro</a:t>
            </a:r>
            <a:endParaRPr lang="en-US"/>
          </a:p>
          <a:p>
            <a:pPr lvl="2"/>
            <a:r>
              <a:rPr lang="en-US"/>
              <a:t>O </a:t>
            </a:r>
            <a:r>
              <a:rPr lang="en-US" err="1"/>
              <a:t>elemento</a:t>
            </a:r>
            <a:r>
              <a:rPr lang="en-US"/>
              <a:t> </a:t>
            </a:r>
            <a:r>
              <a:rPr lang="en-US" err="1"/>
              <a:t>mais</a:t>
            </a:r>
            <a:r>
              <a:rPr lang="en-US"/>
              <a:t> </a:t>
            </a:r>
            <a:r>
              <a:rPr lang="en-US" err="1"/>
              <a:t>externo</a:t>
            </a:r>
            <a:r>
              <a:rPr lang="en-US"/>
              <a:t> é </a:t>
            </a:r>
            <a:r>
              <a:rPr lang="en-US" err="1"/>
              <a:t>chamado</a:t>
            </a:r>
            <a:r>
              <a:rPr lang="en-US"/>
              <a:t> de </a:t>
            </a:r>
            <a:r>
              <a:rPr lang="en-US" b="1" err="1"/>
              <a:t>pai</a:t>
            </a:r>
            <a:r>
              <a:rPr lang="en-US"/>
              <a:t>, </a:t>
            </a:r>
            <a:r>
              <a:rPr lang="en-US" err="1"/>
              <a:t>enquanto</a:t>
            </a:r>
            <a:r>
              <a:rPr lang="en-US"/>
              <a:t> o </a:t>
            </a:r>
            <a:r>
              <a:rPr lang="en-US" err="1"/>
              <a:t>elemento</a:t>
            </a:r>
            <a:r>
              <a:rPr lang="en-US"/>
              <a:t> </a:t>
            </a:r>
            <a:r>
              <a:rPr lang="en-US" err="1"/>
              <a:t>mais</a:t>
            </a:r>
            <a:r>
              <a:rPr lang="en-US"/>
              <a:t> </a:t>
            </a:r>
            <a:r>
              <a:rPr lang="en-US" err="1"/>
              <a:t>interno</a:t>
            </a:r>
            <a:r>
              <a:rPr lang="en-US"/>
              <a:t> é </a:t>
            </a:r>
            <a:r>
              <a:rPr lang="en-US" err="1"/>
              <a:t>chamado</a:t>
            </a:r>
            <a:r>
              <a:rPr lang="en-US"/>
              <a:t> de </a:t>
            </a:r>
            <a:r>
              <a:rPr lang="en-US" b="1" err="1"/>
              <a:t>filho</a:t>
            </a:r>
            <a:endParaRPr lang="en-US" b="1"/>
          </a:p>
        </p:txBody>
      </p:sp>
      <p:sp>
        <p:nvSpPr>
          <p:cNvPr id="4" name="Content Placeholder 2" descr="&quot;&quot;"/>
          <p:cNvSpPr txBox="1">
            <a:spLocks/>
          </p:cNvSpPr>
          <p:nvPr/>
        </p:nvSpPr>
        <p:spPr>
          <a:xfrm>
            <a:off x="2027237" y="5935662"/>
            <a:ext cx="8229600" cy="50496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a:latin typeface="Calibri"/>
                <a:cs typeface="Calibri"/>
              </a:rPr>
              <a:t>I </a:t>
            </a:r>
            <a:r>
              <a:rPr lang="en-US" sz="2400" i="1">
                <a:latin typeface="Calibri"/>
                <a:cs typeface="Calibri"/>
              </a:rPr>
              <a:t>love</a:t>
            </a:r>
            <a:r>
              <a:rPr lang="en-US" sz="2400">
                <a:latin typeface="Calibri"/>
                <a:cs typeface="Calibri"/>
              </a:rPr>
              <a:t> Centro de </a:t>
            </a:r>
            <a:r>
              <a:rPr lang="en-US" sz="2400" err="1">
                <a:latin typeface="Calibri"/>
                <a:cs typeface="Calibri"/>
              </a:rPr>
              <a:t>Inovação</a:t>
            </a:r>
            <a:r>
              <a:rPr lang="en-US" sz="2400">
                <a:latin typeface="Calibri"/>
                <a:cs typeface="Calibri"/>
              </a:rPr>
              <a:t>.</a:t>
            </a:r>
          </a:p>
        </p:txBody>
      </p:sp>
      <p:sp>
        <p:nvSpPr>
          <p:cNvPr id="5" name="TextBox 4" descr="&quot;&quot;"/>
          <p:cNvSpPr txBox="1"/>
          <p:nvPr/>
        </p:nvSpPr>
        <p:spPr>
          <a:xfrm>
            <a:off x="5684837" y="4359429"/>
            <a:ext cx="1130709" cy="461665"/>
          </a:xfrm>
          <a:prstGeom prst="rect">
            <a:avLst/>
          </a:prstGeom>
          <a:noFill/>
        </p:spPr>
        <p:txBody>
          <a:bodyPr wrap="square" rtlCol="0">
            <a:spAutoFit/>
          </a:bodyPr>
          <a:lstStyle/>
          <a:p>
            <a:pPr algn="ctr"/>
            <a:r>
              <a:rPr lang="en-US" sz="2400" err="1"/>
              <a:t>pai</a:t>
            </a:r>
            <a:endParaRPr lang="en-US" sz="2400"/>
          </a:p>
        </p:txBody>
      </p:sp>
      <p:sp>
        <p:nvSpPr>
          <p:cNvPr id="6" name="TextBox 5" descr="&quot;&quot;"/>
          <p:cNvSpPr txBox="1"/>
          <p:nvPr/>
        </p:nvSpPr>
        <p:spPr>
          <a:xfrm>
            <a:off x="4008437" y="4821094"/>
            <a:ext cx="1130709" cy="461665"/>
          </a:xfrm>
          <a:prstGeom prst="rect">
            <a:avLst/>
          </a:prstGeom>
          <a:noFill/>
        </p:spPr>
        <p:txBody>
          <a:bodyPr wrap="square" rtlCol="0">
            <a:spAutoFit/>
          </a:bodyPr>
          <a:lstStyle/>
          <a:p>
            <a:pPr algn="ctr"/>
            <a:r>
              <a:rPr lang="en-US" sz="2400" err="1"/>
              <a:t>filho</a:t>
            </a:r>
            <a:endParaRPr lang="en-US" sz="2400"/>
          </a:p>
        </p:txBody>
      </p:sp>
      <p:sp>
        <p:nvSpPr>
          <p:cNvPr id="7" name="Freeform 6" descr="&quot;&quot;"/>
          <p:cNvSpPr/>
          <p:nvPr/>
        </p:nvSpPr>
        <p:spPr>
          <a:xfrm>
            <a:off x="3932237" y="5278294"/>
            <a:ext cx="1447800" cy="152400"/>
          </a:xfrm>
          <a:custGeom>
            <a:avLst/>
            <a:gdLst>
              <a:gd name="connsiteX0" fmla="*/ 0 w 1073727"/>
              <a:gd name="connsiteY0" fmla="*/ 115455 h 115455"/>
              <a:gd name="connsiteX1" fmla="*/ 0 w 1073727"/>
              <a:gd name="connsiteY1" fmla="*/ 115455 h 115455"/>
              <a:gd name="connsiteX2" fmla="*/ 0 w 1073727"/>
              <a:gd name="connsiteY2" fmla="*/ 0 h 115455"/>
              <a:gd name="connsiteX3" fmla="*/ 1073727 w 1073727"/>
              <a:gd name="connsiteY3" fmla="*/ 0 h 115455"/>
              <a:gd name="connsiteX4" fmla="*/ 1073727 w 1073727"/>
              <a:gd name="connsiteY4" fmla="*/ 103909 h 115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727" h="115455">
                <a:moveTo>
                  <a:pt x="0" y="115455"/>
                </a:moveTo>
                <a:lnTo>
                  <a:pt x="0" y="115455"/>
                </a:lnTo>
                <a:lnTo>
                  <a:pt x="0" y="0"/>
                </a:lnTo>
                <a:lnTo>
                  <a:pt x="1073727" y="0"/>
                </a:lnTo>
                <a:lnTo>
                  <a:pt x="1073727" y="103909"/>
                </a:lnTo>
              </a:path>
            </a:pathLst>
          </a:cu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a:p>
        </p:txBody>
      </p:sp>
      <p:sp>
        <p:nvSpPr>
          <p:cNvPr id="8" name="Freeform 7" descr="&quot;&quot;"/>
          <p:cNvSpPr/>
          <p:nvPr/>
        </p:nvSpPr>
        <p:spPr>
          <a:xfrm>
            <a:off x="2484437" y="4818388"/>
            <a:ext cx="7543800" cy="536106"/>
          </a:xfrm>
          <a:custGeom>
            <a:avLst/>
            <a:gdLst>
              <a:gd name="connsiteX0" fmla="*/ 0 w 1073727"/>
              <a:gd name="connsiteY0" fmla="*/ 115455 h 115455"/>
              <a:gd name="connsiteX1" fmla="*/ 0 w 1073727"/>
              <a:gd name="connsiteY1" fmla="*/ 115455 h 115455"/>
              <a:gd name="connsiteX2" fmla="*/ 0 w 1073727"/>
              <a:gd name="connsiteY2" fmla="*/ 0 h 115455"/>
              <a:gd name="connsiteX3" fmla="*/ 1073727 w 1073727"/>
              <a:gd name="connsiteY3" fmla="*/ 0 h 115455"/>
              <a:gd name="connsiteX4" fmla="*/ 1073727 w 1073727"/>
              <a:gd name="connsiteY4" fmla="*/ 103909 h 115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727" h="115455">
                <a:moveTo>
                  <a:pt x="0" y="115455"/>
                </a:moveTo>
                <a:lnTo>
                  <a:pt x="0" y="115455"/>
                </a:lnTo>
                <a:lnTo>
                  <a:pt x="0" y="0"/>
                </a:lnTo>
                <a:lnTo>
                  <a:pt x="1073727" y="0"/>
                </a:lnTo>
                <a:lnTo>
                  <a:pt x="1073727" y="103909"/>
                </a:lnTo>
              </a:path>
            </a:pathLst>
          </a:cu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a:p>
        </p:txBody>
      </p:sp>
      <p:sp>
        <p:nvSpPr>
          <p:cNvPr id="9" name="Rectangle 8" descr="&quot;&quot;"/>
          <p:cNvSpPr/>
          <p:nvPr/>
        </p:nvSpPr>
        <p:spPr>
          <a:xfrm>
            <a:off x="2179637" y="5354494"/>
            <a:ext cx="8229600" cy="461665"/>
          </a:xfrm>
          <a:prstGeom prst="rect">
            <a:avLst/>
          </a:prstGeom>
        </p:spPr>
        <p:txBody>
          <a:bodyPr wrap="square">
            <a:spAutoFit/>
          </a:bodyPr>
          <a:lstStyle/>
          <a:p>
            <a:pPr algn="ctr"/>
            <a:r>
              <a:rPr lang="en-US" sz="2400">
                <a:solidFill>
                  <a:srgbClr val="4F76AC"/>
                </a:solidFill>
                <a:highlight>
                  <a:srgbClr val="FFFFFF"/>
                </a:highlight>
                <a:latin typeface="Consolas"/>
              </a:rPr>
              <a:t>&lt;</a:t>
            </a:r>
            <a:r>
              <a:rPr lang="en-US" sz="2400">
                <a:solidFill>
                  <a:srgbClr val="823125"/>
                </a:solidFill>
                <a:highlight>
                  <a:srgbClr val="FFFFFF"/>
                </a:highlight>
                <a:latin typeface="Consolas"/>
              </a:rPr>
              <a:t>p</a:t>
            </a:r>
            <a:r>
              <a:rPr lang="en-US" sz="2400">
                <a:solidFill>
                  <a:srgbClr val="4F76AC"/>
                </a:solidFill>
                <a:highlight>
                  <a:srgbClr val="FFFFFF"/>
                </a:highlight>
                <a:latin typeface="Consolas"/>
              </a:rPr>
              <a:t>&gt;</a:t>
            </a:r>
            <a:r>
              <a:rPr lang="en-US" sz="2400">
                <a:solidFill>
                  <a:srgbClr val="000000"/>
                </a:solidFill>
                <a:highlight>
                  <a:srgbClr val="FFFFFF"/>
                </a:highlight>
                <a:latin typeface="Consolas"/>
              </a:rPr>
              <a:t>I </a:t>
            </a:r>
            <a:r>
              <a:rPr lang="en-US" sz="2400">
                <a:solidFill>
                  <a:srgbClr val="4F76AC"/>
                </a:solidFill>
                <a:highlight>
                  <a:srgbClr val="FFFFFF"/>
                </a:highlight>
                <a:latin typeface="Consolas"/>
              </a:rPr>
              <a:t>&lt;</a:t>
            </a:r>
            <a:r>
              <a:rPr lang="en-US" sz="2400" err="1">
                <a:solidFill>
                  <a:srgbClr val="823125"/>
                </a:solidFill>
                <a:highlight>
                  <a:srgbClr val="FFFFFF"/>
                </a:highlight>
                <a:latin typeface="Consolas"/>
              </a:rPr>
              <a:t>em</a:t>
            </a:r>
            <a:r>
              <a:rPr lang="en-US" sz="2400">
                <a:solidFill>
                  <a:srgbClr val="4F76AC"/>
                </a:solidFill>
                <a:highlight>
                  <a:srgbClr val="FFFFFF"/>
                </a:highlight>
                <a:latin typeface="Consolas"/>
              </a:rPr>
              <a:t>&gt;</a:t>
            </a:r>
            <a:r>
              <a:rPr lang="en-US" sz="2400">
                <a:solidFill>
                  <a:srgbClr val="000000"/>
                </a:solidFill>
                <a:highlight>
                  <a:srgbClr val="FFFFFF"/>
                </a:highlight>
                <a:latin typeface="Consolas"/>
              </a:rPr>
              <a:t>love</a:t>
            </a:r>
            <a:r>
              <a:rPr lang="en-US" sz="2400">
                <a:solidFill>
                  <a:srgbClr val="4F76AC"/>
                </a:solidFill>
                <a:highlight>
                  <a:srgbClr val="FFFFFF"/>
                </a:highlight>
                <a:latin typeface="Consolas"/>
              </a:rPr>
              <a:t>&lt;/</a:t>
            </a:r>
            <a:r>
              <a:rPr lang="en-US" sz="2400" err="1">
                <a:solidFill>
                  <a:srgbClr val="823125"/>
                </a:solidFill>
                <a:highlight>
                  <a:srgbClr val="FFFFFF"/>
                </a:highlight>
                <a:latin typeface="Consolas"/>
              </a:rPr>
              <a:t>em</a:t>
            </a:r>
            <a:r>
              <a:rPr lang="en-US" sz="2400">
                <a:solidFill>
                  <a:srgbClr val="4F76AC"/>
                </a:solidFill>
                <a:highlight>
                  <a:srgbClr val="FFFFFF"/>
                </a:highlight>
                <a:latin typeface="Consolas"/>
              </a:rPr>
              <a:t>&gt;</a:t>
            </a:r>
            <a:r>
              <a:rPr lang="en-US" sz="2400">
                <a:solidFill>
                  <a:srgbClr val="000000"/>
                </a:solidFill>
                <a:highlight>
                  <a:srgbClr val="FFFFFF"/>
                </a:highlight>
                <a:latin typeface="Consolas"/>
              </a:rPr>
              <a:t> Centro de </a:t>
            </a:r>
            <a:r>
              <a:rPr lang="en-US" sz="2400" err="1">
                <a:solidFill>
                  <a:srgbClr val="000000"/>
                </a:solidFill>
                <a:highlight>
                  <a:srgbClr val="FFFFFF"/>
                </a:highlight>
                <a:latin typeface="Consolas"/>
              </a:rPr>
              <a:t>Inovação</a:t>
            </a:r>
            <a:r>
              <a:rPr lang="en-US" sz="2400">
                <a:solidFill>
                  <a:srgbClr val="000000"/>
                </a:solidFill>
                <a:highlight>
                  <a:srgbClr val="FFFFFF"/>
                </a:highlight>
                <a:latin typeface="Consolas"/>
              </a:rPr>
              <a:t>.</a:t>
            </a:r>
            <a:r>
              <a:rPr lang="en-US" sz="2400">
                <a:solidFill>
                  <a:srgbClr val="4F76AC"/>
                </a:solidFill>
                <a:highlight>
                  <a:srgbClr val="FFFFFF"/>
                </a:highlight>
                <a:latin typeface="Consolas"/>
              </a:rPr>
              <a:t>&lt;/</a:t>
            </a:r>
            <a:r>
              <a:rPr lang="en-US" sz="2400">
                <a:solidFill>
                  <a:srgbClr val="823125"/>
                </a:solidFill>
                <a:highlight>
                  <a:srgbClr val="FFFFFF"/>
                </a:highlight>
                <a:latin typeface="Consolas"/>
              </a:rPr>
              <a:t>p</a:t>
            </a:r>
            <a:r>
              <a:rPr lang="en-US" sz="2400">
                <a:solidFill>
                  <a:srgbClr val="4F76AC"/>
                </a:solidFill>
                <a:highlight>
                  <a:srgbClr val="FFFFFF"/>
                </a:highlight>
                <a:latin typeface="Consolas"/>
              </a:rPr>
              <a:t>&gt;</a:t>
            </a:r>
            <a:endParaRPr lang="en-US" sz="2400"/>
          </a:p>
        </p:txBody>
      </p:sp>
    </p:spTree>
    <p:extLst>
      <p:ext uri="{BB962C8B-B14F-4D97-AF65-F5344CB8AC3E}">
        <p14:creationId xmlns:p14="http://schemas.microsoft.com/office/powerpoint/2010/main" val="19074380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Caracteres</a:t>
            </a:r>
            <a:r>
              <a:rPr lang="en-US"/>
              <a:t> </a:t>
            </a:r>
            <a:r>
              <a:rPr lang="en-US" err="1"/>
              <a:t>Especiais</a:t>
            </a:r>
            <a:r>
              <a:rPr lang="en-US"/>
              <a:t> no HTML</a:t>
            </a:r>
          </a:p>
        </p:txBody>
      </p:sp>
      <p:sp>
        <p:nvSpPr>
          <p:cNvPr id="3" name="Text Placeholder 2"/>
          <p:cNvSpPr>
            <a:spLocks noGrp="1"/>
          </p:cNvSpPr>
          <p:nvPr>
            <p:ph type="body" sz="quarter" idx="10"/>
          </p:nvPr>
        </p:nvSpPr>
        <p:spPr>
          <a:xfrm>
            <a:off x="365760" y="1371600"/>
            <a:ext cx="11704320" cy="2631490"/>
          </a:xfrm>
        </p:spPr>
        <p:txBody>
          <a:bodyPr/>
          <a:lstStyle/>
          <a:p>
            <a:pPr marL="457200" indent="-457200">
              <a:buFont typeface="Arial"/>
              <a:buChar char="•"/>
            </a:pPr>
            <a:r>
              <a:rPr lang="en-US"/>
              <a:t>Um </a:t>
            </a:r>
            <a:r>
              <a:rPr lang="en-US" err="1"/>
              <a:t>caractere</a:t>
            </a:r>
            <a:r>
              <a:rPr lang="en-US"/>
              <a:t> especial, </a:t>
            </a:r>
            <a:r>
              <a:rPr lang="en-US" err="1"/>
              <a:t>tal</a:t>
            </a:r>
            <a:r>
              <a:rPr lang="en-US"/>
              <a:t> </a:t>
            </a:r>
            <a:r>
              <a:rPr lang="en-US" err="1"/>
              <a:t>como</a:t>
            </a:r>
            <a:r>
              <a:rPr lang="en-US"/>
              <a:t> um </a:t>
            </a:r>
            <a:r>
              <a:rPr lang="en-US" err="1"/>
              <a:t>sinal</a:t>
            </a:r>
            <a:r>
              <a:rPr lang="en-US"/>
              <a:t> de </a:t>
            </a:r>
            <a:r>
              <a:rPr lang="en-US" err="1"/>
              <a:t>percentagem</a:t>
            </a:r>
            <a:r>
              <a:rPr lang="en-US"/>
              <a:t> </a:t>
            </a:r>
            <a:r>
              <a:rPr lang="en-US" err="1"/>
              <a:t>ou</a:t>
            </a:r>
            <a:r>
              <a:rPr lang="en-US"/>
              <a:t> </a:t>
            </a:r>
            <a:r>
              <a:rPr lang="en-US" err="1"/>
              <a:t>símbolo</a:t>
            </a:r>
            <a:r>
              <a:rPr lang="en-US"/>
              <a:t> de copyright, é </a:t>
            </a:r>
            <a:r>
              <a:rPr lang="en-US" err="1"/>
              <a:t>conhecido</a:t>
            </a:r>
            <a:r>
              <a:rPr lang="en-US"/>
              <a:t> </a:t>
            </a:r>
            <a:r>
              <a:rPr lang="en-US" err="1"/>
              <a:t>como</a:t>
            </a:r>
            <a:r>
              <a:rPr lang="en-US"/>
              <a:t> </a:t>
            </a:r>
            <a:r>
              <a:rPr lang="en-US" b="1" err="1"/>
              <a:t>entidade</a:t>
            </a:r>
            <a:r>
              <a:rPr lang="en-US"/>
              <a:t> </a:t>
            </a:r>
            <a:r>
              <a:rPr lang="en-US" err="1"/>
              <a:t>em</a:t>
            </a:r>
            <a:r>
              <a:rPr lang="en-US"/>
              <a:t> HTML</a:t>
            </a:r>
          </a:p>
          <a:p>
            <a:pPr marL="457200" indent="-457200">
              <a:buFont typeface="Arial"/>
              <a:buChar char="•"/>
            </a:pPr>
            <a:r>
              <a:rPr lang="en-US" err="1"/>
              <a:t>Incluir</a:t>
            </a:r>
            <a:r>
              <a:rPr lang="en-US"/>
              <a:t> </a:t>
            </a:r>
            <a:r>
              <a:rPr lang="en-US" err="1"/>
              <a:t>entidades</a:t>
            </a:r>
            <a:r>
              <a:rPr lang="en-US"/>
              <a:t> </a:t>
            </a:r>
            <a:r>
              <a:rPr lang="en-US" err="1"/>
              <a:t>em</a:t>
            </a:r>
            <a:r>
              <a:rPr lang="en-US"/>
              <a:t> </a:t>
            </a:r>
            <a:r>
              <a:rPr lang="en-US" err="1"/>
              <a:t>uma</a:t>
            </a:r>
            <a:r>
              <a:rPr lang="en-US"/>
              <a:t> </a:t>
            </a:r>
            <a:r>
              <a:rPr lang="en-US" err="1"/>
              <a:t>página</a:t>
            </a:r>
            <a:r>
              <a:rPr lang="en-US"/>
              <a:t> web </a:t>
            </a:r>
            <a:r>
              <a:rPr lang="en-US" err="1"/>
              <a:t>requer</a:t>
            </a:r>
            <a:r>
              <a:rPr lang="en-US"/>
              <a:t> </a:t>
            </a:r>
            <a:r>
              <a:rPr lang="en-US" err="1"/>
              <a:t>uma</a:t>
            </a:r>
            <a:r>
              <a:rPr lang="en-US"/>
              <a:t> </a:t>
            </a:r>
            <a:r>
              <a:rPr lang="en-US" err="1"/>
              <a:t>codificação</a:t>
            </a:r>
            <a:r>
              <a:rPr lang="en-US"/>
              <a:t> do </a:t>
            </a:r>
            <a:r>
              <a:rPr lang="en-US" err="1"/>
              <a:t>caractere</a:t>
            </a:r>
            <a:endParaRPr lang="en-US"/>
          </a:p>
          <a:p>
            <a:pPr marL="457200" indent="-457200">
              <a:buFont typeface="Arial"/>
              <a:buChar char="•"/>
            </a:pPr>
            <a:r>
              <a:rPr lang="en-US" err="1"/>
              <a:t>Cada</a:t>
            </a:r>
            <a:r>
              <a:rPr lang="en-US"/>
              <a:t> </a:t>
            </a:r>
            <a:r>
              <a:rPr lang="en-US" err="1"/>
              <a:t>caractere</a:t>
            </a:r>
            <a:r>
              <a:rPr lang="en-US"/>
              <a:t> especial </a:t>
            </a:r>
            <a:r>
              <a:rPr lang="en-US" err="1"/>
              <a:t>pode</a:t>
            </a:r>
            <a:r>
              <a:rPr lang="en-US"/>
              <a:t> ser </a:t>
            </a:r>
            <a:r>
              <a:rPr lang="en-US" err="1"/>
              <a:t>reproduzido</a:t>
            </a:r>
            <a:r>
              <a:rPr lang="en-US"/>
              <a:t> </a:t>
            </a:r>
            <a:r>
              <a:rPr lang="en-US" err="1"/>
              <a:t>utilizando</a:t>
            </a:r>
            <a:r>
              <a:rPr lang="en-US"/>
              <a:t> </a:t>
            </a:r>
            <a:r>
              <a:rPr lang="en-US" err="1"/>
              <a:t>seu</a:t>
            </a:r>
            <a:r>
              <a:rPr lang="en-US"/>
              <a:t> </a:t>
            </a:r>
            <a:r>
              <a:rPr lang="en-US" err="1"/>
              <a:t>nome</a:t>
            </a:r>
            <a:r>
              <a:rPr lang="en-US"/>
              <a:t> de </a:t>
            </a:r>
            <a:r>
              <a:rPr lang="en-US" err="1"/>
              <a:t>entidade</a:t>
            </a:r>
            <a:r>
              <a:rPr lang="en-US"/>
              <a:t> OU um </a:t>
            </a:r>
            <a:r>
              <a:rPr lang="en-US" err="1"/>
              <a:t>código</a:t>
            </a:r>
            <a:r>
              <a:rPr lang="en-US"/>
              <a:t> </a:t>
            </a:r>
            <a:r>
              <a:rPr lang="en-US" err="1"/>
              <a:t>numérico</a:t>
            </a:r>
            <a:endParaRPr lang="en-US"/>
          </a:p>
          <a:p>
            <a:pPr lvl="2"/>
            <a:r>
              <a:rPr lang="en-US" err="1"/>
              <a:t>Cada</a:t>
            </a:r>
            <a:r>
              <a:rPr lang="en-US"/>
              <a:t> </a:t>
            </a:r>
            <a:r>
              <a:rPr lang="en-US" err="1"/>
              <a:t>entidade</a:t>
            </a:r>
            <a:r>
              <a:rPr lang="en-US"/>
              <a:t> </a:t>
            </a:r>
            <a:r>
              <a:rPr lang="en-US" err="1"/>
              <a:t>inicia</a:t>
            </a:r>
            <a:r>
              <a:rPr lang="en-US"/>
              <a:t> com e-</a:t>
            </a:r>
            <a:r>
              <a:rPr lang="en-US" err="1"/>
              <a:t>comercial</a:t>
            </a:r>
            <a:r>
              <a:rPr lang="en-US"/>
              <a:t> (&amp;) e </a:t>
            </a:r>
            <a:r>
              <a:rPr lang="en-US" err="1"/>
              <a:t>termina</a:t>
            </a:r>
            <a:r>
              <a:rPr lang="en-US"/>
              <a:t> com </a:t>
            </a:r>
            <a:r>
              <a:rPr lang="en-US" err="1"/>
              <a:t>ponto</a:t>
            </a:r>
            <a:r>
              <a:rPr lang="en-US"/>
              <a:t>-e-</a:t>
            </a:r>
            <a:r>
              <a:rPr lang="en-US" err="1"/>
              <a:t>vírgula</a:t>
            </a:r>
            <a:r>
              <a:rPr lang="en-US"/>
              <a:t> (;)</a:t>
            </a:r>
          </a:p>
        </p:txBody>
      </p:sp>
      <p:graphicFrame>
        <p:nvGraphicFramePr>
          <p:cNvPr id="4" name="Table 3" descr="Table showing special charactoers in HTML along with their description, entity name, and code."/>
          <p:cNvGraphicFramePr>
            <a:graphicFrameLocks noGrp="1"/>
          </p:cNvGraphicFramePr>
          <p:nvPr>
            <p:extLst>
              <p:ext uri="{D42A27DB-BD31-4B8C-83A1-F6EECF244321}">
                <p14:modId xmlns:p14="http://schemas.microsoft.com/office/powerpoint/2010/main" val="1435792639"/>
              </p:ext>
            </p:extLst>
          </p:nvPr>
        </p:nvGraphicFramePr>
        <p:xfrm>
          <a:off x="2636837" y="4426902"/>
          <a:ext cx="7156048" cy="1737360"/>
        </p:xfrm>
        <a:graphic>
          <a:graphicData uri="http://schemas.openxmlformats.org/drawingml/2006/table">
            <a:tbl>
              <a:tblPr firstRow="1" bandRow="1">
                <a:tableStyleId>{5C22544A-7EE6-4342-B048-85BDC9FD1C3A}</a:tableStyleId>
              </a:tblPr>
              <a:tblGrid>
                <a:gridCol w="1789012">
                  <a:extLst>
                    <a:ext uri="{9D8B030D-6E8A-4147-A177-3AD203B41FA5}">
                      <a16:colId xmlns:a16="http://schemas.microsoft.com/office/drawing/2014/main" val="20000"/>
                    </a:ext>
                  </a:extLst>
                </a:gridCol>
                <a:gridCol w="1789012">
                  <a:extLst>
                    <a:ext uri="{9D8B030D-6E8A-4147-A177-3AD203B41FA5}">
                      <a16:colId xmlns:a16="http://schemas.microsoft.com/office/drawing/2014/main" val="20001"/>
                    </a:ext>
                  </a:extLst>
                </a:gridCol>
                <a:gridCol w="1789012">
                  <a:extLst>
                    <a:ext uri="{9D8B030D-6E8A-4147-A177-3AD203B41FA5}">
                      <a16:colId xmlns:a16="http://schemas.microsoft.com/office/drawing/2014/main" val="20002"/>
                    </a:ext>
                  </a:extLst>
                </a:gridCol>
                <a:gridCol w="1789012">
                  <a:extLst>
                    <a:ext uri="{9D8B030D-6E8A-4147-A177-3AD203B41FA5}">
                      <a16:colId xmlns:a16="http://schemas.microsoft.com/office/drawing/2014/main" val="20003"/>
                    </a:ext>
                  </a:extLst>
                </a:gridCol>
              </a:tblGrid>
              <a:tr h="275643">
                <a:tc>
                  <a:txBody>
                    <a:bodyPr/>
                    <a:lstStyle/>
                    <a:p>
                      <a:r>
                        <a:rPr lang="en-US" sz="1400"/>
                        <a:t>CARACTERE ESPECIAL</a:t>
                      </a:r>
                    </a:p>
                  </a:txBody>
                  <a:tcPr/>
                </a:tc>
                <a:tc>
                  <a:txBody>
                    <a:bodyPr/>
                    <a:lstStyle/>
                    <a:p>
                      <a:r>
                        <a:rPr lang="en-US" sz="1400"/>
                        <a:t>DESCRIÇÃO</a:t>
                      </a:r>
                    </a:p>
                  </a:txBody>
                  <a:tcPr/>
                </a:tc>
                <a:tc>
                  <a:txBody>
                    <a:bodyPr/>
                    <a:lstStyle/>
                    <a:p>
                      <a:r>
                        <a:rPr lang="en-US" sz="1400"/>
                        <a:t>NOME DA ENTIDADE</a:t>
                      </a:r>
                    </a:p>
                  </a:txBody>
                  <a:tcPr/>
                </a:tc>
                <a:tc>
                  <a:txBody>
                    <a:bodyPr/>
                    <a:lstStyle/>
                    <a:p>
                      <a:r>
                        <a:rPr lang="en-US" sz="1400"/>
                        <a:t>CÓDIGO</a:t>
                      </a:r>
                    </a:p>
                  </a:txBody>
                  <a:tcPr/>
                </a:tc>
                <a:extLst>
                  <a:ext uri="{0D108BD9-81ED-4DB2-BD59-A6C34878D82A}">
                    <a16:rowId xmlns:a16="http://schemas.microsoft.com/office/drawing/2014/main" val="10000"/>
                  </a:ext>
                </a:extLst>
              </a:tr>
              <a:tr h="275643">
                <a:tc>
                  <a:txBody>
                    <a:bodyPr/>
                    <a:lstStyle/>
                    <a:p>
                      <a:r>
                        <a:rPr lang="en-US" sz="1400"/>
                        <a:t>©</a:t>
                      </a:r>
                    </a:p>
                  </a:txBody>
                  <a:tcPr/>
                </a:tc>
                <a:tc>
                  <a:txBody>
                    <a:bodyPr/>
                    <a:lstStyle/>
                    <a:p>
                      <a:r>
                        <a:rPr lang="en-US" sz="1400"/>
                        <a:t>Copyright</a:t>
                      </a:r>
                    </a:p>
                  </a:txBody>
                  <a:tcPr/>
                </a:tc>
                <a:tc>
                  <a:txBody>
                    <a:bodyPr/>
                    <a:lstStyle/>
                    <a:p>
                      <a:r>
                        <a:rPr lang="en-US" sz="1400">
                          <a:latin typeface="Consolas"/>
                          <a:cs typeface="Consolas"/>
                        </a:rPr>
                        <a:t>&amp;copy;</a:t>
                      </a:r>
                    </a:p>
                  </a:txBody>
                  <a:tcPr/>
                </a:tc>
                <a:tc>
                  <a:txBody>
                    <a:bodyPr/>
                    <a:lstStyle/>
                    <a:p>
                      <a:r>
                        <a:rPr lang="en-US" sz="1400">
                          <a:latin typeface="Consolas"/>
                          <a:cs typeface="Consolas"/>
                        </a:rPr>
                        <a:t>&amp;#169;</a:t>
                      </a:r>
                    </a:p>
                  </a:txBody>
                  <a:tcPr/>
                </a:tc>
                <a:extLst>
                  <a:ext uri="{0D108BD9-81ED-4DB2-BD59-A6C34878D82A}">
                    <a16:rowId xmlns:a16="http://schemas.microsoft.com/office/drawing/2014/main" val="10001"/>
                  </a:ext>
                </a:extLst>
              </a:tr>
              <a:tr h="275643">
                <a:tc>
                  <a:txBody>
                    <a:bodyPr/>
                    <a:lstStyle/>
                    <a:p>
                      <a:r>
                        <a:rPr lang="en-US" sz="1400"/>
                        <a:t>$</a:t>
                      </a:r>
                    </a:p>
                  </a:txBody>
                  <a:tcPr/>
                </a:tc>
                <a:tc>
                  <a:txBody>
                    <a:bodyPr/>
                    <a:lstStyle/>
                    <a:p>
                      <a:r>
                        <a:rPr lang="en-US" sz="1400" err="1"/>
                        <a:t>sinal</a:t>
                      </a:r>
                      <a:r>
                        <a:rPr lang="en-US" sz="1400"/>
                        <a:t> de </a:t>
                      </a:r>
                      <a:r>
                        <a:rPr lang="en-US" sz="1400" err="1"/>
                        <a:t>Dólar</a:t>
                      </a:r>
                      <a:endParaRPr lang="en-US" sz="1400"/>
                    </a:p>
                  </a:txBody>
                  <a:tcPr/>
                </a:tc>
                <a:tc>
                  <a:txBody>
                    <a:bodyPr/>
                    <a:lstStyle/>
                    <a:p>
                      <a:r>
                        <a:rPr lang="en-US" sz="1400">
                          <a:latin typeface="Consolas"/>
                          <a:cs typeface="Consolas"/>
                        </a:rPr>
                        <a:t>&amp;dollar;</a:t>
                      </a:r>
                    </a:p>
                  </a:txBody>
                  <a:tcPr/>
                </a:tc>
                <a:tc>
                  <a:txBody>
                    <a:bodyPr/>
                    <a:lstStyle/>
                    <a:p>
                      <a:r>
                        <a:rPr lang="en-US" sz="1400">
                          <a:latin typeface="Consolas"/>
                          <a:cs typeface="Consolas"/>
                        </a:rPr>
                        <a:t>&amp;#36;</a:t>
                      </a:r>
                    </a:p>
                  </a:txBody>
                  <a:tcPr/>
                </a:tc>
                <a:extLst>
                  <a:ext uri="{0D108BD9-81ED-4DB2-BD59-A6C34878D82A}">
                    <a16:rowId xmlns:a16="http://schemas.microsoft.com/office/drawing/2014/main" val="10002"/>
                  </a:ext>
                </a:extLst>
              </a:tr>
              <a:tr h="275643">
                <a:tc>
                  <a:txBody>
                    <a:bodyPr/>
                    <a:lstStyle/>
                    <a:p>
                      <a:r>
                        <a:rPr lang="en-US" sz="1400"/>
                        <a:t>%</a:t>
                      </a:r>
                    </a:p>
                  </a:txBody>
                  <a:tcPr/>
                </a:tc>
                <a:tc>
                  <a:txBody>
                    <a:bodyPr/>
                    <a:lstStyle/>
                    <a:p>
                      <a:r>
                        <a:rPr lang="en-US" sz="1400" err="1"/>
                        <a:t>Sinal</a:t>
                      </a:r>
                      <a:r>
                        <a:rPr lang="en-US" sz="1400"/>
                        <a:t> de </a:t>
                      </a:r>
                      <a:r>
                        <a:rPr lang="en-US" sz="1400" err="1"/>
                        <a:t>percento</a:t>
                      </a:r>
                      <a:endParaRPr lang="en-US" sz="1400"/>
                    </a:p>
                  </a:txBody>
                  <a:tcPr/>
                </a:tc>
                <a:tc>
                  <a:txBody>
                    <a:bodyPr/>
                    <a:lstStyle/>
                    <a:p>
                      <a:r>
                        <a:rPr lang="en-US" sz="1400">
                          <a:latin typeface="Consolas"/>
                          <a:cs typeface="Consolas"/>
                        </a:rPr>
                        <a:t>&amp;</a:t>
                      </a:r>
                      <a:r>
                        <a:rPr lang="en-US" sz="1400" err="1">
                          <a:latin typeface="Consolas"/>
                          <a:cs typeface="Consolas"/>
                        </a:rPr>
                        <a:t>percnt</a:t>
                      </a:r>
                      <a:r>
                        <a:rPr lang="en-US" sz="1400">
                          <a:latin typeface="Consolas"/>
                          <a:cs typeface="Consolas"/>
                        </a:rPr>
                        <a:t>;</a:t>
                      </a:r>
                    </a:p>
                  </a:txBody>
                  <a:tcPr/>
                </a:tc>
                <a:tc>
                  <a:txBody>
                    <a:bodyPr/>
                    <a:lstStyle/>
                    <a:p>
                      <a:r>
                        <a:rPr lang="en-US" sz="1400">
                          <a:latin typeface="Consolas"/>
                          <a:cs typeface="Consolas"/>
                        </a:rPr>
                        <a:t>&amp;#37;</a:t>
                      </a:r>
                    </a:p>
                  </a:txBody>
                  <a:tcPr/>
                </a:tc>
                <a:extLst>
                  <a:ext uri="{0D108BD9-81ED-4DB2-BD59-A6C34878D82A}">
                    <a16:rowId xmlns:a16="http://schemas.microsoft.com/office/drawing/2014/main" val="10003"/>
                  </a:ext>
                </a:extLst>
              </a:tr>
              <a:tr h="275643">
                <a:tc>
                  <a:txBody>
                    <a:bodyPr/>
                    <a:lstStyle/>
                    <a:p>
                      <a:r>
                        <a:rPr lang="en-US" sz="1400"/>
                        <a:t>&amp;</a:t>
                      </a:r>
                    </a:p>
                  </a:txBody>
                  <a:tcPr/>
                </a:tc>
                <a:tc>
                  <a:txBody>
                    <a:bodyPr/>
                    <a:lstStyle/>
                    <a:p>
                      <a:r>
                        <a:rPr lang="en-US" sz="1400"/>
                        <a:t>E-</a:t>
                      </a:r>
                      <a:r>
                        <a:rPr lang="en-US" sz="1400" err="1"/>
                        <a:t>comercial</a:t>
                      </a:r>
                      <a:endParaRPr lang="en-US" sz="1400"/>
                    </a:p>
                  </a:txBody>
                  <a:tcPr/>
                </a:tc>
                <a:tc>
                  <a:txBody>
                    <a:bodyPr/>
                    <a:lstStyle/>
                    <a:p>
                      <a:r>
                        <a:rPr lang="en-US" sz="1400">
                          <a:latin typeface="Consolas"/>
                          <a:cs typeface="Consolas"/>
                        </a:rPr>
                        <a:t>&amp;amp;</a:t>
                      </a:r>
                    </a:p>
                  </a:txBody>
                  <a:tcPr/>
                </a:tc>
                <a:tc>
                  <a:txBody>
                    <a:bodyPr/>
                    <a:lstStyle/>
                    <a:p>
                      <a:r>
                        <a:rPr lang="en-US" sz="1400">
                          <a:latin typeface="Consolas"/>
                          <a:cs typeface="Consolas"/>
                        </a:rPr>
                        <a:t>&amp;#38;</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55667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097280"/>
            <a:ext cx="7315200" cy="2179058"/>
          </a:xfrm>
        </p:spPr>
        <p:txBody>
          <a:bodyPr/>
          <a:lstStyle/>
          <a:p>
            <a:r>
              <a:rPr lang="en-US" dirty="0"/>
              <a:t>Interface com o </a:t>
            </a:r>
            <a:r>
              <a:rPr lang="en-US" dirty="0" err="1"/>
              <a:t>Usuário</a:t>
            </a:r>
            <a:endParaRPr lang="en-US" dirty="0"/>
          </a:p>
        </p:txBody>
      </p:sp>
    </p:spTree>
    <p:extLst>
      <p:ext uri="{BB962C8B-B14F-4D97-AF65-F5344CB8AC3E}">
        <p14:creationId xmlns:p14="http://schemas.microsoft.com/office/powerpoint/2010/main" val="10975728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Declaração</a:t>
            </a:r>
            <a:r>
              <a:rPr lang="en-US"/>
              <a:t> DOCTYPE</a:t>
            </a:r>
          </a:p>
        </p:txBody>
      </p:sp>
      <p:sp>
        <p:nvSpPr>
          <p:cNvPr id="3" name="Text Placeholder 2"/>
          <p:cNvSpPr>
            <a:spLocks noGrp="1"/>
          </p:cNvSpPr>
          <p:nvPr>
            <p:ph type="body" sz="quarter" idx="10"/>
          </p:nvPr>
        </p:nvSpPr>
        <p:spPr>
          <a:xfrm>
            <a:off x="365760" y="1371600"/>
            <a:ext cx="11704320" cy="2277547"/>
          </a:xfrm>
        </p:spPr>
        <p:txBody>
          <a:bodyPr/>
          <a:lstStyle/>
          <a:p>
            <a:pPr marL="457200" indent="-457200">
              <a:buFont typeface="Arial"/>
              <a:buChar char="•"/>
            </a:pPr>
            <a:r>
              <a:rPr lang="en-US" dirty="0"/>
              <a:t>Uma </a:t>
            </a:r>
            <a:r>
              <a:rPr lang="en-US" b="1" dirty="0" err="1"/>
              <a:t>declaração</a:t>
            </a:r>
            <a:r>
              <a:rPr lang="en-US" b="1" dirty="0"/>
              <a:t> doctype</a:t>
            </a:r>
            <a:r>
              <a:rPr lang="en-US" dirty="0"/>
              <a:t> é </a:t>
            </a:r>
            <a:r>
              <a:rPr lang="en-US" dirty="0" err="1"/>
              <a:t>utilizada</a:t>
            </a:r>
            <a:r>
              <a:rPr lang="en-US" dirty="0"/>
              <a:t> para </a:t>
            </a:r>
            <a:r>
              <a:rPr lang="en-US" dirty="0" err="1"/>
              <a:t>ajudar</a:t>
            </a:r>
            <a:r>
              <a:rPr lang="en-US" dirty="0"/>
              <a:t> um </a:t>
            </a:r>
            <a:r>
              <a:rPr lang="en-US" dirty="0" err="1"/>
              <a:t>navegador</a:t>
            </a:r>
            <a:r>
              <a:rPr lang="en-US" dirty="0"/>
              <a:t> </a:t>
            </a:r>
            <a:r>
              <a:rPr lang="en-US" dirty="0" err="1"/>
              <a:t>determinar</a:t>
            </a:r>
            <a:r>
              <a:rPr lang="en-US" dirty="0"/>
              <a:t> </a:t>
            </a:r>
            <a:r>
              <a:rPr lang="en-US" dirty="0" err="1"/>
              <a:t>quais</a:t>
            </a:r>
            <a:r>
              <a:rPr lang="en-US" dirty="0"/>
              <a:t> </a:t>
            </a:r>
            <a:r>
              <a:rPr lang="en-US" dirty="0" err="1"/>
              <a:t>regras</a:t>
            </a:r>
            <a:r>
              <a:rPr lang="en-US" dirty="0"/>
              <a:t> </a:t>
            </a:r>
            <a:r>
              <a:rPr lang="en-US" dirty="0" err="1"/>
              <a:t>ele</a:t>
            </a:r>
            <a:r>
              <a:rPr lang="en-US" dirty="0"/>
              <a:t> </a:t>
            </a:r>
            <a:r>
              <a:rPr lang="en-US" dirty="0" err="1"/>
              <a:t>deve</a:t>
            </a:r>
            <a:r>
              <a:rPr lang="en-US" dirty="0"/>
              <a:t> </a:t>
            </a:r>
            <a:r>
              <a:rPr lang="en-US" dirty="0" err="1"/>
              <a:t>utilizar</a:t>
            </a:r>
            <a:r>
              <a:rPr lang="en-US" dirty="0"/>
              <a:t> para </a:t>
            </a:r>
            <a:r>
              <a:rPr lang="en-US" dirty="0" err="1"/>
              <a:t>renderizar</a:t>
            </a:r>
            <a:r>
              <a:rPr lang="en-US" dirty="0"/>
              <a:t> a </a:t>
            </a:r>
            <a:r>
              <a:rPr lang="en-US" dirty="0" err="1"/>
              <a:t>página</a:t>
            </a:r>
            <a:r>
              <a:rPr lang="en-US" dirty="0"/>
              <a:t> web</a:t>
            </a:r>
          </a:p>
          <a:p>
            <a:pPr marL="457200" indent="-457200">
              <a:buFont typeface="Arial"/>
              <a:buChar char="•"/>
            </a:pPr>
            <a:r>
              <a:rPr lang="en-US" dirty="0"/>
              <a:t>No HTML 4 a </a:t>
            </a:r>
            <a:r>
              <a:rPr lang="en-US" dirty="0" err="1"/>
              <a:t>declaração</a:t>
            </a:r>
            <a:r>
              <a:rPr lang="en-US" dirty="0"/>
              <a:t> </a:t>
            </a:r>
            <a:r>
              <a:rPr lang="en-US" dirty="0" err="1"/>
              <a:t>requer</a:t>
            </a:r>
            <a:r>
              <a:rPr lang="en-US" dirty="0"/>
              <a:t> </a:t>
            </a:r>
            <a:r>
              <a:rPr lang="en-US" dirty="0" err="1"/>
              <a:t>uma</a:t>
            </a:r>
            <a:r>
              <a:rPr lang="en-US" dirty="0"/>
              <a:t> </a:t>
            </a:r>
            <a:r>
              <a:rPr lang="en-US" dirty="0" err="1"/>
              <a:t>referência</a:t>
            </a:r>
            <a:r>
              <a:rPr lang="en-US" dirty="0"/>
              <a:t> a um Document Type Definition (DTD) e é </a:t>
            </a:r>
            <a:r>
              <a:rPr lang="en-US" dirty="0" err="1"/>
              <a:t>mais</a:t>
            </a:r>
            <a:r>
              <a:rPr lang="en-US" dirty="0"/>
              <a:t> </a:t>
            </a:r>
            <a:r>
              <a:rPr lang="en-US" dirty="0" err="1"/>
              <a:t>complexa</a:t>
            </a:r>
            <a:endParaRPr lang="en-US" dirty="0"/>
          </a:p>
          <a:p>
            <a:pPr marL="457200" indent="-457200">
              <a:buFont typeface="Arial"/>
              <a:buChar char="•"/>
            </a:pPr>
            <a:r>
              <a:rPr lang="en-US" dirty="0"/>
              <a:t>No HTML5 a </a:t>
            </a:r>
            <a:r>
              <a:rPr lang="en-US" dirty="0" err="1"/>
              <a:t>declaração</a:t>
            </a:r>
            <a:r>
              <a:rPr lang="en-US" dirty="0"/>
              <a:t> é </a:t>
            </a:r>
            <a:r>
              <a:rPr lang="en-US" dirty="0" err="1"/>
              <a:t>mais</a:t>
            </a:r>
            <a:r>
              <a:rPr lang="en-US" dirty="0"/>
              <a:t> simples</a:t>
            </a:r>
          </a:p>
        </p:txBody>
      </p:sp>
      <p:grpSp>
        <p:nvGrpSpPr>
          <p:cNvPr id="4" name="Group 3" descr="Examples of doctype for HTML 4 versus HTML5."/>
          <p:cNvGrpSpPr/>
          <p:nvPr/>
        </p:nvGrpSpPr>
        <p:grpSpPr>
          <a:xfrm>
            <a:off x="503237" y="3878262"/>
            <a:ext cx="11353800" cy="1938992"/>
            <a:chOff x="677332" y="2915196"/>
            <a:chExt cx="8009467" cy="1938992"/>
          </a:xfrm>
        </p:grpSpPr>
        <p:sp>
          <p:nvSpPr>
            <p:cNvPr id="5" name="TextBox 4"/>
            <p:cNvSpPr txBox="1"/>
            <p:nvPr/>
          </p:nvSpPr>
          <p:spPr>
            <a:xfrm>
              <a:off x="677332" y="3260888"/>
              <a:ext cx="2257778" cy="461665"/>
            </a:xfrm>
            <a:prstGeom prst="rect">
              <a:avLst/>
            </a:prstGeom>
            <a:noFill/>
          </p:spPr>
          <p:txBody>
            <a:bodyPr wrap="square" rtlCol="0">
              <a:spAutoFit/>
            </a:bodyPr>
            <a:lstStyle/>
            <a:p>
              <a:pPr algn="ctr"/>
              <a:r>
                <a:rPr lang="en-US" sz="2400" b="1">
                  <a:solidFill>
                    <a:schemeClr val="accent1"/>
                  </a:solidFill>
                </a:rPr>
                <a:t>HTML 4 </a:t>
              </a:r>
            </a:p>
          </p:txBody>
        </p:sp>
        <p:sp>
          <p:nvSpPr>
            <p:cNvPr id="6" name="Rectangle 5"/>
            <p:cNvSpPr/>
            <p:nvPr/>
          </p:nvSpPr>
          <p:spPr>
            <a:xfrm>
              <a:off x="2935110" y="2915196"/>
              <a:ext cx="5751689" cy="1938992"/>
            </a:xfrm>
            <a:prstGeom prst="rect">
              <a:avLst/>
            </a:prstGeom>
          </p:spPr>
          <p:txBody>
            <a:bodyPr wrap="square">
              <a:spAutoFit/>
            </a:bodyPr>
            <a:lstStyle/>
            <a:p>
              <a:r>
                <a:rPr lang="en-US" sz="2400">
                  <a:solidFill>
                    <a:srgbClr val="4F76AC"/>
                  </a:solidFill>
                  <a:highlight>
                    <a:srgbClr val="FFFFFF"/>
                  </a:highlight>
                  <a:latin typeface="Consolas"/>
                </a:rPr>
                <a:t>&lt;</a:t>
              </a:r>
              <a:r>
                <a:rPr lang="en-US" sz="2400">
                  <a:solidFill>
                    <a:srgbClr val="823125"/>
                  </a:solidFill>
                  <a:highlight>
                    <a:srgbClr val="FFFFFF"/>
                  </a:highlight>
                  <a:latin typeface="Consolas"/>
                </a:rPr>
                <a:t>!DOCTYPE</a:t>
              </a:r>
              <a:r>
                <a:rPr lang="en-US" sz="2400">
                  <a:solidFill>
                    <a:srgbClr val="000000"/>
                  </a:solidFill>
                  <a:highlight>
                    <a:srgbClr val="FFFFFF"/>
                  </a:highlight>
                  <a:latin typeface="Consolas"/>
                </a:rPr>
                <a:t> </a:t>
              </a:r>
              <a:r>
                <a:rPr lang="en-US" sz="2400">
                  <a:solidFill>
                    <a:srgbClr val="CF4820"/>
                  </a:solidFill>
                  <a:highlight>
                    <a:srgbClr val="FFFFFF"/>
                  </a:highlight>
                  <a:latin typeface="Consolas"/>
                </a:rPr>
                <a:t>html</a:t>
              </a:r>
              <a:r>
                <a:rPr lang="en-US" sz="2400">
                  <a:solidFill>
                    <a:srgbClr val="000000"/>
                  </a:solidFill>
                  <a:highlight>
                    <a:srgbClr val="FFFFFF"/>
                  </a:highlight>
                  <a:latin typeface="Consolas"/>
                </a:rPr>
                <a:t> </a:t>
              </a:r>
              <a:r>
                <a:rPr lang="en-US" sz="2400">
                  <a:solidFill>
                    <a:srgbClr val="CF4820"/>
                  </a:solidFill>
                  <a:highlight>
                    <a:srgbClr val="FFFFFF"/>
                  </a:highlight>
                  <a:latin typeface="Consolas"/>
                </a:rPr>
                <a:t>PUBLIC</a:t>
              </a:r>
              <a:r>
                <a:rPr lang="en-US" sz="2400">
                  <a:solidFill>
                    <a:srgbClr val="000000"/>
                  </a:solidFill>
                  <a:highlight>
                    <a:srgbClr val="FFFFFF"/>
                  </a:highlight>
                  <a:latin typeface="Consolas"/>
                </a:rPr>
                <a:t> </a:t>
              </a:r>
            </a:p>
            <a:p>
              <a:r>
                <a:rPr lang="en-US" sz="2400">
                  <a:solidFill>
                    <a:srgbClr val="4F76AC"/>
                  </a:solidFill>
                  <a:highlight>
                    <a:srgbClr val="FFFFFF"/>
                  </a:highlight>
                  <a:latin typeface="Consolas"/>
                </a:rPr>
                <a:t>"-//W3C//DTD XHTML 1.1//EN"</a:t>
              </a:r>
              <a:r>
                <a:rPr lang="en-US" sz="2400">
                  <a:solidFill>
                    <a:srgbClr val="000000"/>
                  </a:solidFill>
                  <a:highlight>
                    <a:srgbClr val="FFFFFF"/>
                  </a:highlight>
                  <a:latin typeface="Consolas"/>
                </a:rPr>
                <a:t> </a:t>
              </a:r>
            </a:p>
            <a:p>
              <a:r>
                <a:rPr lang="en-US" sz="2400">
                  <a:solidFill>
                    <a:srgbClr val="4F76AC"/>
                  </a:solidFill>
                  <a:highlight>
                    <a:srgbClr val="FFFFFF"/>
                  </a:highlight>
                  <a:latin typeface="Consolas"/>
                </a:rPr>
                <a:t>"http://</a:t>
              </a:r>
              <a:r>
                <a:rPr lang="en-US" sz="2400" err="1">
                  <a:solidFill>
                    <a:srgbClr val="4F76AC"/>
                  </a:solidFill>
                  <a:highlight>
                    <a:srgbClr val="FFFFFF"/>
                  </a:highlight>
                  <a:latin typeface="Consolas"/>
                </a:rPr>
                <a:t>www.example.com</a:t>
              </a:r>
              <a:r>
                <a:rPr lang="en-US" sz="2400">
                  <a:solidFill>
                    <a:srgbClr val="4F76AC"/>
                  </a:solidFill>
                  <a:highlight>
                    <a:srgbClr val="FFFFFF"/>
                  </a:highlight>
                  <a:latin typeface="Consolas"/>
                </a:rPr>
                <a:t>/TR/xhtml11/DTD/ </a:t>
              </a:r>
            </a:p>
            <a:p>
              <a:r>
                <a:rPr lang="en-US" sz="2400">
                  <a:solidFill>
                    <a:srgbClr val="4F76AC"/>
                  </a:solidFill>
                  <a:highlight>
                    <a:srgbClr val="FFFFFF"/>
                  </a:highlight>
                  <a:latin typeface="Consolas"/>
                </a:rPr>
                <a:t>xhtml11.dtd"&gt;</a:t>
              </a:r>
              <a:endParaRPr lang="en-US" sz="2400"/>
            </a:p>
          </p:txBody>
        </p:sp>
      </p:grpSp>
      <p:grpSp>
        <p:nvGrpSpPr>
          <p:cNvPr id="7" name="Group 6" descr="Examples of doctype for HTML 4 versus HTML5."/>
          <p:cNvGrpSpPr/>
          <p:nvPr/>
        </p:nvGrpSpPr>
        <p:grpSpPr>
          <a:xfrm>
            <a:off x="960437" y="5707062"/>
            <a:ext cx="8494890" cy="461665"/>
            <a:chOff x="677332" y="4313282"/>
            <a:chExt cx="8494890" cy="461665"/>
          </a:xfrm>
        </p:grpSpPr>
        <p:sp>
          <p:nvSpPr>
            <p:cNvPr id="8" name="TextBox 7"/>
            <p:cNvSpPr txBox="1"/>
            <p:nvPr/>
          </p:nvSpPr>
          <p:spPr>
            <a:xfrm>
              <a:off x="677332" y="4313282"/>
              <a:ext cx="2257778" cy="461665"/>
            </a:xfrm>
            <a:prstGeom prst="rect">
              <a:avLst/>
            </a:prstGeom>
            <a:noFill/>
          </p:spPr>
          <p:txBody>
            <a:bodyPr wrap="square" rtlCol="0">
              <a:spAutoFit/>
            </a:bodyPr>
            <a:lstStyle/>
            <a:p>
              <a:pPr algn="ctr"/>
              <a:r>
                <a:rPr lang="en-US" sz="2400" b="1">
                  <a:solidFill>
                    <a:srgbClr val="0377D6"/>
                  </a:solidFill>
                </a:rPr>
                <a:t>HTML5 </a:t>
              </a:r>
            </a:p>
          </p:txBody>
        </p:sp>
        <p:sp>
          <p:nvSpPr>
            <p:cNvPr id="9" name="Rectangle 8"/>
            <p:cNvSpPr/>
            <p:nvPr/>
          </p:nvSpPr>
          <p:spPr>
            <a:xfrm>
              <a:off x="3420532" y="4313282"/>
              <a:ext cx="5751690" cy="461665"/>
            </a:xfrm>
            <a:prstGeom prst="rect">
              <a:avLst/>
            </a:prstGeom>
          </p:spPr>
          <p:txBody>
            <a:bodyPr wrap="square">
              <a:spAutoFit/>
            </a:bodyPr>
            <a:lstStyle/>
            <a:p>
              <a:r>
                <a:rPr lang="en-US" sz="2400">
                  <a:solidFill>
                    <a:srgbClr val="4F76AC"/>
                  </a:solidFill>
                  <a:highlight>
                    <a:srgbClr val="FFFFFF"/>
                  </a:highlight>
                  <a:latin typeface="Consolas"/>
                </a:rPr>
                <a:t>&lt;</a:t>
              </a:r>
              <a:r>
                <a:rPr lang="en-US" sz="2400">
                  <a:solidFill>
                    <a:srgbClr val="823125"/>
                  </a:solidFill>
                  <a:highlight>
                    <a:srgbClr val="FFFFFF"/>
                  </a:highlight>
                  <a:latin typeface="Consolas"/>
                </a:rPr>
                <a:t>!DOCTYPE</a:t>
              </a:r>
              <a:r>
                <a:rPr lang="en-US" sz="2400">
                  <a:solidFill>
                    <a:srgbClr val="000000"/>
                  </a:solidFill>
                  <a:highlight>
                    <a:srgbClr val="FFFFFF"/>
                  </a:highlight>
                  <a:latin typeface="Consolas"/>
                </a:rPr>
                <a:t> </a:t>
              </a:r>
              <a:r>
                <a:rPr lang="en-US" sz="2400">
                  <a:solidFill>
                    <a:srgbClr val="CF4820"/>
                  </a:solidFill>
                  <a:highlight>
                    <a:srgbClr val="FFFFFF"/>
                  </a:highlight>
                  <a:latin typeface="Consolas"/>
                </a:rPr>
                <a:t>html</a:t>
              </a:r>
              <a:r>
                <a:rPr lang="en-US" sz="2400">
                  <a:solidFill>
                    <a:srgbClr val="4F76AC"/>
                  </a:solidFill>
                  <a:highlight>
                    <a:srgbClr val="FFFFFF"/>
                  </a:highlight>
                  <a:latin typeface="Consolas"/>
                </a:rPr>
                <a:t>&gt;</a:t>
              </a:r>
              <a:endParaRPr lang="en-US" sz="2400"/>
            </a:p>
          </p:txBody>
        </p:sp>
      </p:grpSp>
    </p:spTree>
    <p:extLst>
      <p:ext uri="{BB962C8B-B14F-4D97-AF65-F5344CB8AC3E}">
        <p14:creationId xmlns:p14="http://schemas.microsoft.com/office/powerpoint/2010/main" val="14855786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p:tgtEl>
                                          <p:spTgt spid="4"/>
                                        </p:tgtEl>
                                        <p:attrNameLst>
                                          <p:attrName>ppt_y</p:attrName>
                                        </p:attrNameLst>
                                      </p:cBhvr>
                                      <p:tavLst>
                                        <p:tav tm="0">
                                          <p:val>
                                            <p:strVal val="#ppt_y+#ppt_h*1.125000"/>
                                          </p:val>
                                        </p:tav>
                                        <p:tav tm="100000">
                                          <p:val>
                                            <p:strVal val="#ppt_y"/>
                                          </p:val>
                                        </p:tav>
                                      </p:tavLst>
                                    </p:anim>
                                    <p:animEffect transition="in" filter="wipe(up)">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p:tgtEl>
                                          <p:spTgt spid="7"/>
                                        </p:tgtEl>
                                        <p:attrNameLst>
                                          <p:attrName>ppt_y</p:attrName>
                                        </p:attrNameLst>
                                      </p:cBhvr>
                                      <p:tavLst>
                                        <p:tav tm="0">
                                          <p:val>
                                            <p:strVal val="#ppt_y+#ppt_h*1.125000"/>
                                          </p:val>
                                        </p:tav>
                                        <p:tav tm="100000">
                                          <p:val>
                                            <p:strVal val="#ppt_y"/>
                                          </p:val>
                                        </p:tav>
                                      </p:tavLst>
                                    </p:anim>
                                    <p:animEffect transition="in" filter="wipe(up)">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Exemplo</a:t>
            </a:r>
            <a:endParaRPr lang="en-US"/>
          </a:p>
        </p:txBody>
      </p:sp>
      <p:sp>
        <p:nvSpPr>
          <p:cNvPr id="4" name="Rectangle 3"/>
          <p:cNvSpPr/>
          <p:nvPr/>
        </p:nvSpPr>
        <p:spPr>
          <a:xfrm>
            <a:off x="503237" y="1516062"/>
            <a:ext cx="11125200" cy="4832093"/>
          </a:xfrm>
          <a:prstGeom prst="rect">
            <a:avLst/>
          </a:prstGeom>
        </p:spPr>
        <p:txBody>
          <a:bodyPr wrap="square">
            <a:spAutoFit/>
          </a:bodyPr>
          <a:lstStyle/>
          <a:p>
            <a:pPr lvl="0" defTabSz="457200"/>
            <a:r>
              <a:rPr lang="en-US" sz="2800">
                <a:solidFill>
                  <a:srgbClr val="4F76AC"/>
                </a:solidFill>
                <a:highlight>
                  <a:srgbClr val="FFFFFF"/>
                </a:highlight>
                <a:latin typeface="Consolas"/>
              </a:rPr>
              <a:t>&lt;</a:t>
            </a:r>
            <a:r>
              <a:rPr lang="en-US" sz="2800">
                <a:solidFill>
                  <a:srgbClr val="823125"/>
                </a:solidFill>
                <a:highlight>
                  <a:srgbClr val="FFFFFF"/>
                </a:highlight>
                <a:latin typeface="Consolas"/>
              </a:rPr>
              <a:t>!DOCTYPE</a:t>
            </a:r>
            <a:r>
              <a:rPr lang="en-US" sz="2800">
                <a:solidFill>
                  <a:srgbClr val="000000"/>
                </a:solidFill>
                <a:highlight>
                  <a:srgbClr val="FFFFFF"/>
                </a:highlight>
                <a:latin typeface="Consolas"/>
              </a:rPr>
              <a:t> </a:t>
            </a:r>
            <a:r>
              <a:rPr lang="en-US" sz="2800">
                <a:solidFill>
                  <a:srgbClr val="CF4820"/>
                </a:solidFill>
                <a:highlight>
                  <a:srgbClr val="FFFFFF"/>
                </a:highlight>
                <a:latin typeface="Consolas"/>
              </a:rPr>
              <a:t>html</a:t>
            </a:r>
            <a:r>
              <a:rPr lang="en-US" sz="2800">
                <a:solidFill>
                  <a:srgbClr val="4F76AC"/>
                </a:solidFill>
                <a:highlight>
                  <a:srgbClr val="FFFFFF"/>
                </a:highlight>
                <a:latin typeface="Consolas"/>
              </a:rPr>
              <a:t>&gt;</a:t>
            </a:r>
            <a:endParaRPr lang="en-US" sz="2800">
              <a:solidFill>
                <a:srgbClr val="000000"/>
              </a:solidFill>
              <a:highlight>
                <a:srgbClr val="FFFFFF"/>
              </a:highlight>
              <a:latin typeface="Consolas"/>
            </a:endParaRPr>
          </a:p>
          <a:p>
            <a:pPr lvl="0" defTabSz="457200"/>
            <a:r>
              <a:rPr lang="en-US" sz="2800">
                <a:solidFill>
                  <a:srgbClr val="4F76AC"/>
                </a:solidFill>
                <a:highlight>
                  <a:srgbClr val="FFFFFF"/>
                </a:highlight>
                <a:latin typeface="Consolas"/>
              </a:rPr>
              <a:t>&lt;</a:t>
            </a:r>
            <a:r>
              <a:rPr lang="en-US" sz="2800">
                <a:solidFill>
                  <a:srgbClr val="823125"/>
                </a:solidFill>
                <a:highlight>
                  <a:srgbClr val="FFFFFF"/>
                </a:highlight>
                <a:latin typeface="Consolas"/>
              </a:rPr>
              <a:t>html</a:t>
            </a:r>
            <a:r>
              <a:rPr lang="en-US" sz="2800">
                <a:solidFill>
                  <a:srgbClr val="000000"/>
                </a:solidFill>
                <a:highlight>
                  <a:srgbClr val="FFFFFF"/>
                </a:highlight>
                <a:latin typeface="Consolas"/>
              </a:rPr>
              <a:t> </a:t>
            </a:r>
            <a:r>
              <a:rPr lang="en-US" sz="2800" err="1">
                <a:solidFill>
                  <a:srgbClr val="CF4820"/>
                </a:solidFill>
                <a:highlight>
                  <a:srgbClr val="FFFFFF"/>
                </a:highlight>
                <a:latin typeface="Consolas"/>
              </a:rPr>
              <a:t>lang</a:t>
            </a:r>
            <a:r>
              <a:rPr lang="en-US" sz="2800">
                <a:solidFill>
                  <a:srgbClr val="4F76AC"/>
                </a:solidFill>
                <a:highlight>
                  <a:srgbClr val="FFFFFF"/>
                </a:highlight>
                <a:latin typeface="Consolas"/>
              </a:rPr>
              <a:t>="en"&gt;</a:t>
            </a:r>
            <a:endParaRPr lang="en-US" sz="2800">
              <a:solidFill>
                <a:srgbClr val="000000"/>
              </a:solidFill>
              <a:highlight>
                <a:srgbClr val="FFFFFF"/>
              </a:highlight>
              <a:latin typeface="Consolas"/>
            </a:endParaRPr>
          </a:p>
          <a:p>
            <a:pPr lvl="0" defTabSz="457200"/>
            <a:r>
              <a:rPr lang="en-US" sz="2800">
                <a:solidFill>
                  <a:srgbClr val="000000"/>
                </a:solidFill>
                <a:highlight>
                  <a:srgbClr val="FFFFFF"/>
                </a:highlight>
                <a:latin typeface="Consolas"/>
              </a:rPr>
              <a:t>    </a:t>
            </a:r>
            <a:r>
              <a:rPr lang="en-US" sz="2800">
                <a:solidFill>
                  <a:srgbClr val="4F76AC"/>
                </a:solidFill>
                <a:highlight>
                  <a:srgbClr val="FFFFFF"/>
                </a:highlight>
                <a:latin typeface="Consolas"/>
              </a:rPr>
              <a:t>&lt;</a:t>
            </a:r>
            <a:r>
              <a:rPr lang="en-US" sz="2800">
                <a:solidFill>
                  <a:srgbClr val="823125"/>
                </a:solidFill>
                <a:highlight>
                  <a:srgbClr val="FFFFFF"/>
                </a:highlight>
                <a:latin typeface="Consolas"/>
              </a:rPr>
              <a:t>head</a:t>
            </a:r>
            <a:r>
              <a:rPr lang="en-US" sz="2800">
                <a:solidFill>
                  <a:srgbClr val="4F76AC"/>
                </a:solidFill>
                <a:highlight>
                  <a:srgbClr val="FFFFFF"/>
                </a:highlight>
                <a:latin typeface="Consolas"/>
              </a:rPr>
              <a:t>&gt;</a:t>
            </a:r>
            <a:endParaRPr lang="en-US" sz="2800">
              <a:solidFill>
                <a:srgbClr val="000000"/>
              </a:solidFill>
              <a:highlight>
                <a:srgbClr val="FFFFFF"/>
              </a:highlight>
              <a:latin typeface="Consolas"/>
            </a:endParaRPr>
          </a:p>
          <a:p>
            <a:pPr lvl="0" defTabSz="457200"/>
            <a:r>
              <a:rPr lang="sv-SE" sz="2800">
                <a:solidFill>
                  <a:srgbClr val="000000"/>
                </a:solidFill>
                <a:highlight>
                  <a:srgbClr val="FFFFFF"/>
                </a:highlight>
                <a:latin typeface="Consolas"/>
              </a:rPr>
              <a:t>        </a:t>
            </a:r>
            <a:r>
              <a:rPr lang="sv-SE" sz="2800">
                <a:solidFill>
                  <a:srgbClr val="4F76AC"/>
                </a:solidFill>
                <a:highlight>
                  <a:srgbClr val="FFFFFF"/>
                </a:highlight>
                <a:latin typeface="Consolas"/>
              </a:rPr>
              <a:t>&lt;</a:t>
            </a:r>
            <a:r>
              <a:rPr lang="sv-SE" sz="2800">
                <a:solidFill>
                  <a:srgbClr val="823125"/>
                </a:solidFill>
                <a:highlight>
                  <a:srgbClr val="FFFFFF"/>
                </a:highlight>
                <a:latin typeface="Consolas"/>
              </a:rPr>
              <a:t>meta</a:t>
            </a:r>
            <a:r>
              <a:rPr lang="sv-SE" sz="2800">
                <a:solidFill>
                  <a:srgbClr val="000000"/>
                </a:solidFill>
                <a:highlight>
                  <a:srgbClr val="FFFFFF"/>
                </a:highlight>
                <a:latin typeface="Consolas"/>
              </a:rPr>
              <a:t> </a:t>
            </a:r>
            <a:r>
              <a:rPr lang="sv-SE" sz="2800" err="1">
                <a:solidFill>
                  <a:srgbClr val="CF4820"/>
                </a:solidFill>
                <a:highlight>
                  <a:srgbClr val="FFFFFF"/>
                </a:highlight>
                <a:latin typeface="Consolas"/>
              </a:rPr>
              <a:t>charset</a:t>
            </a:r>
            <a:r>
              <a:rPr lang="sv-SE" sz="2800">
                <a:solidFill>
                  <a:srgbClr val="4F76AC"/>
                </a:solidFill>
                <a:highlight>
                  <a:srgbClr val="FFFFFF"/>
                </a:highlight>
                <a:latin typeface="Consolas"/>
              </a:rPr>
              <a:t>="utf-8"</a:t>
            </a:r>
            <a:r>
              <a:rPr lang="sv-SE" sz="2800">
                <a:solidFill>
                  <a:srgbClr val="000000"/>
                </a:solidFill>
                <a:highlight>
                  <a:srgbClr val="FFFFFF"/>
                </a:highlight>
                <a:latin typeface="Consolas"/>
              </a:rPr>
              <a:t> </a:t>
            </a:r>
            <a:r>
              <a:rPr lang="sv-SE" sz="2800">
                <a:solidFill>
                  <a:srgbClr val="4F76AC"/>
                </a:solidFill>
                <a:highlight>
                  <a:srgbClr val="FFFFFF"/>
                </a:highlight>
                <a:latin typeface="Consolas"/>
              </a:rPr>
              <a:t>/&gt;</a:t>
            </a:r>
            <a:endParaRPr lang="sv-SE" sz="2800">
              <a:solidFill>
                <a:srgbClr val="000000"/>
              </a:solidFill>
              <a:highlight>
                <a:srgbClr val="FFFFFF"/>
              </a:highlight>
              <a:latin typeface="Consolas"/>
            </a:endParaRPr>
          </a:p>
          <a:p>
            <a:pPr lvl="0" defTabSz="457200"/>
            <a:r>
              <a:rPr lang="sv-SE" sz="2800">
                <a:solidFill>
                  <a:srgbClr val="000000"/>
                </a:solidFill>
                <a:highlight>
                  <a:srgbClr val="FFFFFF"/>
                </a:highlight>
                <a:latin typeface="Consolas"/>
              </a:rPr>
              <a:t>        </a:t>
            </a:r>
            <a:r>
              <a:rPr lang="sv-SE" sz="2800">
                <a:solidFill>
                  <a:srgbClr val="4F76AC"/>
                </a:solidFill>
                <a:highlight>
                  <a:srgbClr val="FFFFFF"/>
                </a:highlight>
                <a:latin typeface="Consolas"/>
              </a:rPr>
              <a:t>&lt;</a:t>
            </a:r>
            <a:r>
              <a:rPr lang="sv-SE" sz="2800" err="1">
                <a:solidFill>
                  <a:srgbClr val="823125"/>
                </a:solidFill>
                <a:highlight>
                  <a:srgbClr val="FFFFFF"/>
                </a:highlight>
                <a:latin typeface="Consolas"/>
              </a:rPr>
              <a:t>title</a:t>
            </a:r>
            <a:r>
              <a:rPr lang="sv-SE" sz="2800">
                <a:solidFill>
                  <a:srgbClr val="4F76AC"/>
                </a:solidFill>
                <a:highlight>
                  <a:srgbClr val="FFFFFF"/>
                </a:highlight>
                <a:latin typeface="Consolas"/>
              </a:rPr>
              <a:t>&gt;</a:t>
            </a:r>
            <a:r>
              <a:rPr lang="sv-SE" sz="2800">
                <a:solidFill>
                  <a:srgbClr val="000000"/>
                </a:solidFill>
                <a:highlight>
                  <a:srgbClr val="FFFFFF"/>
                </a:highlight>
                <a:latin typeface="Consolas"/>
              </a:rPr>
              <a:t>HTML5 Elements in Action</a:t>
            </a:r>
            <a:r>
              <a:rPr lang="sv-SE" sz="2800">
                <a:solidFill>
                  <a:srgbClr val="4F76AC"/>
                </a:solidFill>
                <a:highlight>
                  <a:srgbClr val="FFFFFF"/>
                </a:highlight>
                <a:latin typeface="Consolas"/>
              </a:rPr>
              <a:t>&lt;/</a:t>
            </a:r>
            <a:r>
              <a:rPr lang="sv-SE" sz="2800" err="1">
                <a:solidFill>
                  <a:srgbClr val="823125"/>
                </a:solidFill>
                <a:highlight>
                  <a:srgbClr val="FFFFFF"/>
                </a:highlight>
                <a:latin typeface="Consolas"/>
              </a:rPr>
              <a:t>title</a:t>
            </a:r>
            <a:r>
              <a:rPr lang="sv-SE" sz="2800">
                <a:solidFill>
                  <a:srgbClr val="4F76AC"/>
                </a:solidFill>
                <a:highlight>
                  <a:srgbClr val="FFFFFF"/>
                </a:highlight>
                <a:latin typeface="Consolas"/>
              </a:rPr>
              <a:t>&gt;</a:t>
            </a:r>
            <a:endParaRPr lang="sv-SE" sz="2800">
              <a:solidFill>
                <a:srgbClr val="000000"/>
              </a:solidFill>
              <a:highlight>
                <a:srgbClr val="FFFFFF"/>
              </a:highlight>
              <a:latin typeface="Consolas"/>
            </a:endParaRPr>
          </a:p>
          <a:p>
            <a:pPr lvl="0" defTabSz="457200"/>
            <a:r>
              <a:rPr lang="en-US" sz="2800">
                <a:solidFill>
                  <a:srgbClr val="000000"/>
                </a:solidFill>
                <a:highlight>
                  <a:srgbClr val="FFFFFF"/>
                </a:highlight>
                <a:latin typeface="Consolas"/>
              </a:rPr>
              <a:t>    </a:t>
            </a:r>
            <a:r>
              <a:rPr lang="en-US" sz="2800">
                <a:solidFill>
                  <a:srgbClr val="4F76AC"/>
                </a:solidFill>
                <a:highlight>
                  <a:srgbClr val="FFFFFF"/>
                </a:highlight>
                <a:latin typeface="Consolas"/>
              </a:rPr>
              <a:t>&lt;/</a:t>
            </a:r>
            <a:r>
              <a:rPr lang="en-US" sz="2800">
                <a:solidFill>
                  <a:srgbClr val="823125"/>
                </a:solidFill>
                <a:highlight>
                  <a:srgbClr val="FFFFFF"/>
                </a:highlight>
                <a:latin typeface="Consolas"/>
              </a:rPr>
              <a:t>head</a:t>
            </a:r>
            <a:r>
              <a:rPr lang="en-US" sz="2800">
                <a:solidFill>
                  <a:srgbClr val="4F76AC"/>
                </a:solidFill>
                <a:highlight>
                  <a:srgbClr val="FFFFFF"/>
                </a:highlight>
                <a:latin typeface="Consolas"/>
              </a:rPr>
              <a:t>&gt;</a:t>
            </a:r>
            <a:endParaRPr lang="en-US" sz="2800">
              <a:solidFill>
                <a:srgbClr val="000000"/>
              </a:solidFill>
              <a:highlight>
                <a:srgbClr val="FFFFFF"/>
              </a:highlight>
              <a:latin typeface="Consolas"/>
            </a:endParaRPr>
          </a:p>
          <a:p>
            <a:pPr lvl="0" defTabSz="457200"/>
            <a:r>
              <a:rPr lang="en-US" sz="2800">
                <a:solidFill>
                  <a:srgbClr val="000000"/>
                </a:solidFill>
                <a:highlight>
                  <a:srgbClr val="FFFFFF"/>
                </a:highlight>
                <a:latin typeface="Consolas"/>
              </a:rPr>
              <a:t>    </a:t>
            </a:r>
            <a:r>
              <a:rPr lang="en-US" sz="2800">
                <a:solidFill>
                  <a:srgbClr val="4F76AC"/>
                </a:solidFill>
                <a:highlight>
                  <a:srgbClr val="FFFFFF"/>
                </a:highlight>
                <a:latin typeface="Consolas"/>
              </a:rPr>
              <a:t>&lt;</a:t>
            </a:r>
            <a:r>
              <a:rPr lang="en-US" sz="2800">
                <a:solidFill>
                  <a:srgbClr val="823125"/>
                </a:solidFill>
                <a:highlight>
                  <a:srgbClr val="FFFFFF"/>
                </a:highlight>
                <a:latin typeface="Consolas"/>
              </a:rPr>
              <a:t>body</a:t>
            </a:r>
            <a:r>
              <a:rPr lang="en-US" sz="2800">
                <a:solidFill>
                  <a:srgbClr val="4F76AC"/>
                </a:solidFill>
                <a:highlight>
                  <a:srgbClr val="FFFFFF"/>
                </a:highlight>
                <a:latin typeface="Consolas"/>
              </a:rPr>
              <a:t>&gt;</a:t>
            </a:r>
            <a:endParaRPr lang="en-US" sz="2800">
              <a:solidFill>
                <a:srgbClr val="000000"/>
              </a:solidFill>
              <a:highlight>
                <a:srgbClr val="FFFFFF"/>
              </a:highlight>
              <a:latin typeface="Consolas"/>
            </a:endParaRPr>
          </a:p>
          <a:p>
            <a:pPr lvl="0" defTabSz="457200"/>
            <a:r>
              <a:rPr lang="en-US" sz="2800">
                <a:solidFill>
                  <a:srgbClr val="000000"/>
                </a:solidFill>
                <a:highlight>
                  <a:srgbClr val="FFFFFF"/>
                </a:highlight>
                <a:latin typeface="Consolas"/>
              </a:rPr>
              <a:t>        </a:t>
            </a:r>
            <a:r>
              <a:rPr lang="en-US" sz="2800">
                <a:solidFill>
                  <a:srgbClr val="4F76AC"/>
                </a:solidFill>
                <a:highlight>
                  <a:srgbClr val="FFFFFF"/>
                </a:highlight>
                <a:latin typeface="Consolas"/>
              </a:rPr>
              <a:t>&lt;</a:t>
            </a:r>
            <a:r>
              <a:rPr lang="en-US" sz="2800">
                <a:solidFill>
                  <a:srgbClr val="823125"/>
                </a:solidFill>
                <a:highlight>
                  <a:srgbClr val="FFFFFF"/>
                </a:highlight>
                <a:latin typeface="Consolas"/>
              </a:rPr>
              <a:t>h1</a:t>
            </a:r>
            <a:r>
              <a:rPr lang="en-US" sz="2800">
                <a:solidFill>
                  <a:srgbClr val="4F76AC"/>
                </a:solidFill>
                <a:highlight>
                  <a:srgbClr val="FFFFFF"/>
                </a:highlight>
                <a:latin typeface="Consolas"/>
              </a:rPr>
              <a:t>&gt;</a:t>
            </a:r>
            <a:r>
              <a:rPr lang="en-US" sz="2800">
                <a:solidFill>
                  <a:srgbClr val="000000"/>
                </a:solidFill>
                <a:highlight>
                  <a:srgbClr val="FFFFFF"/>
                </a:highlight>
                <a:latin typeface="Consolas"/>
              </a:rPr>
              <a:t>This is a header</a:t>
            </a:r>
            <a:r>
              <a:rPr lang="en-US" sz="2800">
                <a:solidFill>
                  <a:srgbClr val="4F76AC"/>
                </a:solidFill>
                <a:highlight>
                  <a:srgbClr val="FFFFFF"/>
                </a:highlight>
                <a:latin typeface="Consolas"/>
              </a:rPr>
              <a:t>&lt;/</a:t>
            </a:r>
            <a:r>
              <a:rPr lang="en-US" sz="2800">
                <a:solidFill>
                  <a:srgbClr val="823125"/>
                </a:solidFill>
                <a:highlight>
                  <a:srgbClr val="FFFFFF"/>
                </a:highlight>
                <a:latin typeface="Consolas"/>
              </a:rPr>
              <a:t>h1</a:t>
            </a:r>
            <a:r>
              <a:rPr lang="en-US" sz="2800">
                <a:solidFill>
                  <a:srgbClr val="4F76AC"/>
                </a:solidFill>
                <a:highlight>
                  <a:srgbClr val="FFFFFF"/>
                </a:highlight>
                <a:latin typeface="Consolas"/>
              </a:rPr>
              <a:t>&gt;</a:t>
            </a:r>
            <a:endParaRPr lang="en-US" sz="2800">
              <a:solidFill>
                <a:srgbClr val="000000"/>
              </a:solidFill>
              <a:highlight>
                <a:srgbClr val="FFFFFF"/>
              </a:highlight>
              <a:latin typeface="Consolas"/>
            </a:endParaRPr>
          </a:p>
          <a:p>
            <a:pPr lvl="0" defTabSz="457200"/>
            <a:r>
              <a:rPr lang="en-US" sz="2800">
                <a:solidFill>
                  <a:srgbClr val="000000"/>
                </a:solidFill>
                <a:highlight>
                  <a:srgbClr val="FFFFFF"/>
                </a:highlight>
                <a:latin typeface="Consolas"/>
              </a:rPr>
              <a:t>        </a:t>
            </a:r>
            <a:r>
              <a:rPr lang="en-US" sz="2800">
                <a:solidFill>
                  <a:srgbClr val="4F76AC"/>
                </a:solidFill>
                <a:highlight>
                  <a:srgbClr val="FFFFFF"/>
                </a:highlight>
                <a:latin typeface="Consolas"/>
              </a:rPr>
              <a:t>&lt;</a:t>
            </a:r>
            <a:r>
              <a:rPr lang="en-US" sz="2800">
                <a:solidFill>
                  <a:srgbClr val="823125"/>
                </a:solidFill>
                <a:highlight>
                  <a:srgbClr val="FFFFFF"/>
                </a:highlight>
                <a:latin typeface="Consolas"/>
              </a:rPr>
              <a:t>p</a:t>
            </a:r>
            <a:r>
              <a:rPr lang="en-US" sz="2800">
                <a:solidFill>
                  <a:srgbClr val="4F76AC"/>
                </a:solidFill>
                <a:highlight>
                  <a:srgbClr val="FFFFFF"/>
                </a:highlight>
                <a:latin typeface="Consolas"/>
              </a:rPr>
              <a:t>&gt;</a:t>
            </a:r>
            <a:r>
              <a:rPr lang="en-US" sz="2800">
                <a:solidFill>
                  <a:srgbClr val="000000"/>
                </a:solidFill>
                <a:highlight>
                  <a:srgbClr val="FFFFFF"/>
                </a:highlight>
                <a:latin typeface="Consolas"/>
              </a:rPr>
              <a:t>This is a paragraph.</a:t>
            </a:r>
            <a:r>
              <a:rPr lang="en-US" sz="2800">
                <a:solidFill>
                  <a:srgbClr val="4F76AC"/>
                </a:solidFill>
                <a:highlight>
                  <a:srgbClr val="FFFFFF"/>
                </a:highlight>
                <a:latin typeface="Consolas"/>
              </a:rPr>
              <a:t>&lt;/</a:t>
            </a:r>
            <a:r>
              <a:rPr lang="en-US" sz="2800">
                <a:solidFill>
                  <a:srgbClr val="823125"/>
                </a:solidFill>
                <a:highlight>
                  <a:srgbClr val="FFFFFF"/>
                </a:highlight>
                <a:latin typeface="Consolas"/>
              </a:rPr>
              <a:t>p</a:t>
            </a:r>
            <a:r>
              <a:rPr lang="en-US" sz="2800">
                <a:solidFill>
                  <a:srgbClr val="4F76AC"/>
                </a:solidFill>
                <a:highlight>
                  <a:srgbClr val="FFFFFF"/>
                </a:highlight>
                <a:latin typeface="Consolas"/>
              </a:rPr>
              <a:t>&gt;</a:t>
            </a:r>
            <a:endParaRPr lang="en-US" sz="2800">
              <a:solidFill>
                <a:srgbClr val="000000"/>
              </a:solidFill>
              <a:highlight>
                <a:srgbClr val="FFFFFF"/>
              </a:highlight>
              <a:latin typeface="Consolas"/>
            </a:endParaRPr>
          </a:p>
          <a:p>
            <a:pPr lvl="0" defTabSz="457200"/>
            <a:r>
              <a:rPr lang="en-US" sz="2800">
                <a:solidFill>
                  <a:srgbClr val="000000"/>
                </a:solidFill>
                <a:highlight>
                  <a:srgbClr val="FFFFFF"/>
                </a:highlight>
                <a:latin typeface="Consolas"/>
              </a:rPr>
              <a:t>    </a:t>
            </a:r>
            <a:r>
              <a:rPr lang="en-US" sz="2800">
                <a:solidFill>
                  <a:srgbClr val="4F76AC"/>
                </a:solidFill>
                <a:highlight>
                  <a:srgbClr val="FFFFFF"/>
                </a:highlight>
                <a:latin typeface="Consolas"/>
              </a:rPr>
              <a:t>&lt;/</a:t>
            </a:r>
            <a:r>
              <a:rPr lang="en-US" sz="2800">
                <a:solidFill>
                  <a:srgbClr val="823125"/>
                </a:solidFill>
                <a:highlight>
                  <a:srgbClr val="FFFFFF"/>
                </a:highlight>
                <a:latin typeface="Consolas"/>
              </a:rPr>
              <a:t>body</a:t>
            </a:r>
            <a:r>
              <a:rPr lang="en-US" sz="2800">
                <a:solidFill>
                  <a:srgbClr val="4F76AC"/>
                </a:solidFill>
                <a:highlight>
                  <a:srgbClr val="FFFFFF"/>
                </a:highlight>
                <a:latin typeface="Consolas"/>
              </a:rPr>
              <a:t>&gt;</a:t>
            </a:r>
            <a:endParaRPr lang="en-US" sz="2800">
              <a:solidFill>
                <a:srgbClr val="000000"/>
              </a:solidFill>
              <a:highlight>
                <a:srgbClr val="FFFFFF"/>
              </a:highlight>
              <a:latin typeface="Consolas"/>
            </a:endParaRPr>
          </a:p>
          <a:p>
            <a:pPr lvl="0" defTabSz="457200"/>
            <a:r>
              <a:rPr lang="en-US" sz="2800">
                <a:solidFill>
                  <a:srgbClr val="4F76AC"/>
                </a:solidFill>
                <a:highlight>
                  <a:srgbClr val="FFFFFF"/>
                </a:highlight>
                <a:latin typeface="Consolas"/>
              </a:rPr>
              <a:t>&lt;/</a:t>
            </a:r>
            <a:r>
              <a:rPr lang="en-US" sz="2800">
                <a:solidFill>
                  <a:srgbClr val="823125"/>
                </a:solidFill>
                <a:highlight>
                  <a:srgbClr val="FFFFFF"/>
                </a:highlight>
                <a:latin typeface="Consolas"/>
              </a:rPr>
              <a:t>html</a:t>
            </a:r>
            <a:r>
              <a:rPr lang="en-US" sz="2800">
                <a:solidFill>
                  <a:srgbClr val="4F76AC"/>
                </a:solidFill>
                <a:highlight>
                  <a:srgbClr val="FFFFFF"/>
                </a:highlight>
                <a:latin typeface="Consolas"/>
              </a:rPr>
              <a:t>&gt;</a:t>
            </a:r>
            <a:endParaRPr lang="en-US" sz="2800">
              <a:solidFill>
                <a:prstClr val="black"/>
              </a:solidFill>
              <a:latin typeface="Calibri"/>
            </a:endParaRPr>
          </a:p>
        </p:txBody>
      </p:sp>
    </p:spTree>
    <p:extLst>
      <p:ext uri="{BB962C8B-B14F-4D97-AF65-F5344CB8AC3E}">
        <p14:creationId xmlns:p14="http://schemas.microsoft.com/office/powerpoint/2010/main" val="83981631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097280"/>
            <a:ext cx="7315200" cy="1200329"/>
          </a:xfrm>
        </p:spPr>
        <p:txBody>
          <a:bodyPr/>
          <a:lstStyle/>
          <a:p>
            <a:r>
              <a:rPr lang="en-US"/>
              <a:t>HTML </a:t>
            </a:r>
            <a:r>
              <a:rPr lang="en-US" err="1"/>
              <a:t>Semântico</a:t>
            </a:r>
            <a:endParaRPr lang="en-US"/>
          </a:p>
        </p:txBody>
      </p:sp>
    </p:spTree>
    <p:extLst>
      <p:ext uri="{BB962C8B-B14F-4D97-AF65-F5344CB8AC3E}">
        <p14:creationId xmlns:p14="http://schemas.microsoft.com/office/powerpoint/2010/main" val="17069052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Organizando</a:t>
            </a:r>
            <a:r>
              <a:rPr lang="en-US"/>
              <a:t> </a:t>
            </a:r>
            <a:r>
              <a:rPr lang="en-US" err="1"/>
              <a:t>Conteúdo</a:t>
            </a:r>
            <a:endParaRPr lang="en-US"/>
          </a:p>
        </p:txBody>
      </p:sp>
      <p:sp>
        <p:nvSpPr>
          <p:cNvPr id="3" name="Picture Placeholder 2" descr="&quot;&quot;"/>
          <p:cNvSpPr>
            <a:spLocks noGrp="1"/>
          </p:cNvSpPr>
          <p:nvPr>
            <p:ph type="pic" sz="quarter" idx="10"/>
          </p:nvPr>
        </p:nvSpPr>
        <p:spPr>
          <a:solidFill>
            <a:schemeClr val="tx1"/>
          </a:solidFill>
        </p:spPr>
        <p:txBody>
          <a:bodyPr/>
          <a:lstStyle/>
          <a:p>
            <a:endParaRPr lang="pt-BR"/>
          </a:p>
        </p:txBody>
      </p:sp>
      <p:sp>
        <p:nvSpPr>
          <p:cNvPr id="4" name="Text Placeholder 3"/>
          <p:cNvSpPr>
            <a:spLocks noGrp="1"/>
          </p:cNvSpPr>
          <p:nvPr>
            <p:ph type="body" sz="quarter" idx="11"/>
          </p:nvPr>
        </p:nvSpPr>
        <p:spPr>
          <a:xfrm>
            <a:off x="6583680" y="2103120"/>
            <a:ext cx="5486400" cy="2000548"/>
          </a:xfrm>
        </p:spPr>
        <p:txBody>
          <a:bodyPr/>
          <a:lstStyle/>
          <a:p>
            <a:r>
              <a:rPr lang="en-US" dirty="0"/>
              <a:t>HTML5 </a:t>
            </a:r>
            <a:r>
              <a:rPr lang="en-US" dirty="0" err="1"/>
              <a:t>introduziu</a:t>
            </a:r>
            <a:r>
              <a:rPr lang="en-US" dirty="0"/>
              <a:t> </a:t>
            </a:r>
            <a:r>
              <a:rPr lang="en-US" dirty="0" err="1"/>
              <a:t>novos</a:t>
            </a:r>
            <a:r>
              <a:rPr lang="en-US" dirty="0"/>
              <a:t> </a:t>
            </a:r>
            <a:r>
              <a:rPr lang="en-US" dirty="0" err="1"/>
              <a:t>elementos</a:t>
            </a:r>
            <a:r>
              <a:rPr lang="en-US" dirty="0"/>
              <a:t> para </a:t>
            </a:r>
            <a:r>
              <a:rPr lang="en-US" dirty="0" err="1"/>
              <a:t>organizar</a:t>
            </a:r>
            <a:r>
              <a:rPr lang="en-US" dirty="0"/>
              <a:t> o </a:t>
            </a:r>
            <a:r>
              <a:rPr lang="en-US" dirty="0" err="1"/>
              <a:t>conteúdo</a:t>
            </a:r>
            <a:r>
              <a:rPr lang="en-US" dirty="0"/>
              <a:t> de </a:t>
            </a:r>
            <a:r>
              <a:rPr lang="en-US" dirty="0" err="1"/>
              <a:t>páginas</a:t>
            </a:r>
            <a:r>
              <a:rPr lang="en-US" dirty="0"/>
              <a:t> web</a:t>
            </a:r>
          </a:p>
          <a:p>
            <a:r>
              <a:rPr lang="en-US" dirty="0"/>
              <a:t>As </a:t>
            </a:r>
            <a:r>
              <a:rPr lang="en-US" dirty="0" err="1"/>
              <a:t>novas</a:t>
            </a:r>
            <a:r>
              <a:rPr lang="en-US" dirty="0"/>
              <a:t> tags para </a:t>
            </a:r>
            <a:r>
              <a:rPr lang="en-US" dirty="0" err="1"/>
              <a:t>organizar</a:t>
            </a:r>
            <a:r>
              <a:rPr lang="en-US" dirty="0"/>
              <a:t> </a:t>
            </a:r>
            <a:r>
              <a:rPr lang="en-US" dirty="0" err="1"/>
              <a:t>conteúdo</a:t>
            </a:r>
            <a:r>
              <a:rPr lang="en-US" dirty="0"/>
              <a:t> </a:t>
            </a:r>
            <a:r>
              <a:rPr lang="en-US" dirty="0" err="1"/>
              <a:t>são</a:t>
            </a:r>
            <a:r>
              <a:rPr lang="en-US" dirty="0"/>
              <a:t> </a:t>
            </a:r>
            <a:r>
              <a:rPr lang="en-US" dirty="0">
                <a:latin typeface="Consolas"/>
                <a:cs typeface="Consolas"/>
              </a:rPr>
              <a:t>&lt;header&gt;</a:t>
            </a:r>
            <a:r>
              <a:rPr lang="en-US" dirty="0"/>
              <a:t>, </a:t>
            </a:r>
            <a:r>
              <a:rPr lang="en-US" dirty="0">
                <a:latin typeface="Consolas"/>
                <a:cs typeface="Consolas"/>
              </a:rPr>
              <a:t>&lt;section&gt;</a:t>
            </a:r>
            <a:r>
              <a:rPr lang="en-US" dirty="0"/>
              <a:t>, </a:t>
            </a:r>
            <a:r>
              <a:rPr lang="en-US" dirty="0">
                <a:latin typeface="Consolas"/>
                <a:cs typeface="Consolas"/>
              </a:rPr>
              <a:t>&lt;footer&gt;, </a:t>
            </a:r>
            <a:r>
              <a:rPr lang="en-US" dirty="0" err="1">
                <a:latin typeface="Consolas"/>
                <a:cs typeface="Consolas"/>
              </a:rPr>
              <a:t>etc</a:t>
            </a:r>
            <a:endParaRPr lang="en-US" dirty="0">
              <a:latin typeface="Consolas"/>
              <a:cs typeface="Consolas"/>
            </a:endParaRPr>
          </a:p>
          <a:p>
            <a:r>
              <a:rPr lang="en-US" dirty="0" err="1"/>
              <a:t>Os</a:t>
            </a:r>
            <a:r>
              <a:rPr lang="en-US" dirty="0"/>
              <a:t> </a:t>
            </a:r>
            <a:r>
              <a:rPr lang="en-US" dirty="0" err="1"/>
              <a:t>nomes</a:t>
            </a:r>
            <a:r>
              <a:rPr lang="en-US" dirty="0"/>
              <a:t> dessas tags </a:t>
            </a:r>
            <a:r>
              <a:rPr lang="en-US" dirty="0" err="1"/>
              <a:t>são</a:t>
            </a:r>
            <a:r>
              <a:rPr lang="en-US" dirty="0"/>
              <a:t> </a:t>
            </a:r>
            <a:r>
              <a:rPr lang="en-US" dirty="0" err="1"/>
              <a:t>representativos</a:t>
            </a:r>
            <a:r>
              <a:rPr lang="en-US" dirty="0"/>
              <a:t> de </a:t>
            </a:r>
            <a:r>
              <a:rPr lang="en-US" b="1" dirty="0" err="1"/>
              <a:t>marcações</a:t>
            </a:r>
            <a:r>
              <a:rPr lang="en-US" b="1" dirty="0"/>
              <a:t> </a:t>
            </a:r>
            <a:r>
              <a:rPr lang="en-US" b="1" dirty="0" err="1"/>
              <a:t>semânticas</a:t>
            </a:r>
            <a:endParaRPr lang="en-US" b="1" dirty="0"/>
          </a:p>
        </p:txBody>
      </p:sp>
      <p:grpSp>
        <p:nvGrpSpPr>
          <p:cNvPr id="18" name="Group 17" descr="New elements for organizing content and forms on Web pages using HTML5."/>
          <p:cNvGrpSpPr/>
          <p:nvPr/>
        </p:nvGrpSpPr>
        <p:grpSpPr>
          <a:xfrm>
            <a:off x="1119393" y="1657355"/>
            <a:ext cx="3979134" cy="3679815"/>
            <a:chOff x="4678123" y="1232875"/>
            <a:chExt cx="3979134" cy="3679815"/>
          </a:xfrm>
        </p:grpSpPr>
        <p:grpSp>
          <p:nvGrpSpPr>
            <p:cNvPr id="19" name="Group 18"/>
            <p:cNvGrpSpPr>
              <a:grpSpLocks noChangeAspect="1"/>
            </p:cNvGrpSpPr>
            <p:nvPr/>
          </p:nvGrpSpPr>
          <p:grpSpPr>
            <a:xfrm>
              <a:off x="4689580" y="1232875"/>
              <a:ext cx="3967571" cy="3212125"/>
              <a:chOff x="1507436" y="1799127"/>
              <a:chExt cx="3681068" cy="2752580"/>
            </a:xfrm>
          </p:grpSpPr>
          <p:sp>
            <p:nvSpPr>
              <p:cNvPr id="28" name="Rectangle 27"/>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31" name="Isosceles Triangle 30"/>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33"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5-Point Star 33"/>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grpSp>
        <p:sp>
          <p:nvSpPr>
            <p:cNvPr id="20" name="Rectangle 19"/>
            <p:cNvSpPr/>
            <p:nvPr/>
          </p:nvSpPr>
          <p:spPr>
            <a:xfrm>
              <a:off x="4681113" y="1766405"/>
              <a:ext cx="3976038" cy="47197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FFFFFF"/>
                  </a:solidFill>
                  <a:latin typeface="Consolas"/>
                  <a:cs typeface="Consolas"/>
                </a:rPr>
                <a:t>&lt;header&gt;</a:t>
              </a:r>
            </a:p>
          </p:txBody>
        </p:sp>
        <p:sp>
          <p:nvSpPr>
            <p:cNvPr id="21" name="Rectangle 20"/>
            <p:cNvSpPr/>
            <p:nvPr/>
          </p:nvSpPr>
          <p:spPr>
            <a:xfrm>
              <a:off x="4678123" y="2238374"/>
              <a:ext cx="3979028" cy="424345"/>
            </a:xfrm>
            <a:prstGeom prst="rect">
              <a:avLst/>
            </a:prstGeom>
            <a:solidFill>
              <a:srgbClr val="FF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FFFFFF"/>
                  </a:solidFill>
                  <a:latin typeface="Consolas"/>
                  <a:cs typeface="Consolas"/>
                </a:rPr>
                <a:t>&lt;</a:t>
              </a:r>
              <a:r>
                <a:rPr lang="en-US" err="1">
                  <a:solidFill>
                    <a:srgbClr val="FFFFFF"/>
                  </a:solidFill>
                  <a:latin typeface="Consolas"/>
                  <a:cs typeface="Consolas"/>
                </a:rPr>
                <a:t>nav</a:t>
              </a:r>
              <a:r>
                <a:rPr lang="en-US">
                  <a:solidFill>
                    <a:srgbClr val="FFFFFF"/>
                  </a:solidFill>
                  <a:latin typeface="Consolas"/>
                  <a:cs typeface="Consolas"/>
                </a:rPr>
                <a:t>&gt;</a:t>
              </a:r>
            </a:p>
          </p:txBody>
        </p:sp>
        <p:sp>
          <p:nvSpPr>
            <p:cNvPr id="22" name="Rectangle 21"/>
            <p:cNvSpPr/>
            <p:nvPr/>
          </p:nvSpPr>
          <p:spPr>
            <a:xfrm>
              <a:off x="4678123" y="4440720"/>
              <a:ext cx="3979028" cy="471970"/>
            </a:xfrm>
            <a:prstGeom prst="rect">
              <a:avLst/>
            </a:prstGeom>
            <a:solidFill>
              <a:srgbClr val="6600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FFFFFF"/>
                  </a:solidFill>
                  <a:latin typeface="Consolas"/>
                  <a:cs typeface="Consolas"/>
                </a:rPr>
                <a:t>&lt;footer&gt;</a:t>
              </a:r>
            </a:p>
          </p:txBody>
        </p:sp>
        <p:sp>
          <p:nvSpPr>
            <p:cNvPr id="23" name="Rectangle 22"/>
            <p:cNvSpPr/>
            <p:nvPr/>
          </p:nvSpPr>
          <p:spPr>
            <a:xfrm>
              <a:off x="4680222" y="2662720"/>
              <a:ext cx="2703210" cy="17780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a:solidFill>
                    <a:srgbClr val="000000"/>
                  </a:solidFill>
                  <a:latin typeface="Consolas"/>
                  <a:cs typeface="Consolas"/>
                </a:rPr>
                <a:t>&lt;section&gt;</a:t>
              </a:r>
            </a:p>
          </p:txBody>
        </p:sp>
        <p:sp>
          <p:nvSpPr>
            <p:cNvPr id="24" name="TextBox 23"/>
            <p:cNvSpPr txBox="1"/>
            <p:nvPr/>
          </p:nvSpPr>
          <p:spPr>
            <a:xfrm>
              <a:off x="4832351" y="1310018"/>
              <a:ext cx="1749424" cy="375809"/>
            </a:xfrm>
            <a:prstGeom prst="rect">
              <a:avLst/>
            </a:prstGeom>
            <a:noFill/>
          </p:spPr>
          <p:txBody>
            <a:bodyPr wrap="square" rtlCol="0">
              <a:spAutoFit/>
            </a:bodyPr>
            <a:lstStyle/>
            <a:p>
              <a:r>
                <a:rPr lang="en-US">
                  <a:solidFill>
                    <a:schemeClr val="bg1"/>
                  </a:solidFill>
                  <a:latin typeface="Consolas"/>
                  <a:cs typeface="Consolas"/>
                </a:rPr>
                <a:t>html5</a:t>
              </a:r>
            </a:p>
          </p:txBody>
        </p:sp>
        <p:sp>
          <p:nvSpPr>
            <p:cNvPr id="25" name="Rectangle 24"/>
            <p:cNvSpPr/>
            <p:nvPr/>
          </p:nvSpPr>
          <p:spPr>
            <a:xfrm>
              <a:off x="7371030" y="2662720"/>
              <a:ext cx="1286227" cy="1778000"/>
            </a:xfrm>
            <a:prstGeom prst="rect">
              <a:avLst/>
            </a:prstGeom>
            <a:solidFill>
              <a:srgbClr val="195B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FFFFFF"/>
                  </a:solidFill>
                  <a:latin typeface="Consolas"/>
                  <a:cs typeface="Consolas"/>
                </a:rPr>
                <a:t>&lt;aside&gt;</a:t>
              </a:r>
            </a:p>
          </p:txBody>
        </p:sp>
        <p:sp>
          <p:nvSpPr>
            <p:cNvPr id="26" name="Rectangle 25"/>
            <p:cNvSpPr/>
            <p:nvPr/>
          </p:nvSpPr>
          <p:spPr>
            <a:xfrm>
              <a:off x="4879976" y="3023565"/>
              <a:ext cx="2303639" cy="61181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FFFFFF"/>
                  </a:solidFill>
                  <a:latin typeface="Consolas"/>
                  <a:cs typeface="Consolas"/>
                </a:rPr>
                <a:t>&lt;article&gt;</a:t>
              </a:r>
            </a:p>
          </p:txBody>
        </p:sp>
        <p:sp>
          <p:nvSpPr>
            <p:cNvPr id="27" name="Rectangle 26"/>
            <p:cNvSpPr/>
            <p:nvPr/>
          </p:nvSpPr>
          <p:spPr>
            <a:xfrm>
              <a:off x="4879976" y="3746500"/>
              <a:ext cx="2303639" cy="611810"/>
            </a:xfrm>
            <a:prstGeom prst="rect">
              <a:avLst/>
            </a:prstGeom>
            <a:solidFill>
              <a:srgbClr val="107C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FFFFFF"/>
                  </a:solidFill>
                  <a:latin typeface="Consolas"/>
                  <a:cs typeface="Consolas"/>
                </a:rPr>
                <a:t>&lt;article&gt;</a:t>
              </a:r>
            </a:p>
          </p:txBody>
        </p:sp>
      </p:grpSp>
    </p:spTree>
    <p:extLst>
      <p:ext uri="{BB962C8B-B14F-4D97-AF65-F5344CB8AC3E}">
        <p14:creationId xmlns:p14="http://schemas.microsoft.com/office/powerpoint/2010/main" val="3327641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Marcações</a:t>
            </a:r>
            <a:r>
              <a:rPr lang="en-US"/>
              <a:t> </a:t>
            </a:r>
            <a:r>
              <a:rPr lang="en-US" err="1"/>
              <a:t>Semânticas</a:t>
            </a:r>
            <a:endParaRPr lang="en-US"/>
          </a:p>
        </p:txBody>
      </p:sp>
      <p:sp>
        <p:nvSpPr>
          <p:cNvPr id="3" name="Text Placeholder 2"/>
          <p:cNvSpPr>
            <a:spLocks noGrp="1"/>
          </p:cNvSpPr>
          <p:nvPr>
            <p:ph type="body" sz="quarter" idx="10"/>
          </p:nvPr>
        </p:nvSpPr>
        <p:spPr>
          <a:xfrm>
            <a:off x="365760" y="1371600"/>
            <a:ext cx="5852477" cy="4979825"/>
          </a:xfrm>
        </p:spPr>
        <p:txBody>
          <a:bodyPr/>
          <a:lstStyle/>
          <a:p>
            <a:pPr marL="457200" indent="-457200">
              <a:buFont typeface="Arial"/>
              <a:buChar char="•"/>
            </a:pPr>
            <a:r>
              <a:rPr lang="en-US" err="1"/>
              <a:t>Marcações</a:t>
            </a:r>
            <a:r>
              <a:rPr lang="en-US"/>
              <a:t> </a:t>
            </a:r>
            <a:r>
              <a:rPr lang="en-US" err="1"/>
              <a:t>semânticas</a:t>
            </a:r>
            <a:r>
              <a:rPr lang="en-US"/>
              <a:t> </a:t>
            </a:r>
            <a:r>
              <a:rPr lang="en-US" err="1"/>
              <a:t>garantem</a:t>
            </a:r>
            <a:r>
              <a:rPr lang="en-US"/>
              <a:t> que o </a:t>
            </a:r>
            <a:r>
              <a:rPr lang="en-US" err="1"/>
              <a:t>nome</a:t>
            </a:r>
            <a:r>
              <a:rPr lang="en-US"/>
              <a:t> de </a:t>
            </a:r>
            <a:r>
              <a:rPr lang="en-US" err="1"/>
              <a:t>uma</a:t>
            </a:r>
            <a:r>
              <a:rPr lang="en-US"/>
              <a:t> tag é </a:t>
            </a:r>
            <a:r>
              <a:rPr lang="en-US" err="1"/>
              <a:t>representativo</a:t>
            </a:r>
            <a:r>
              <a:rPr lang="en-US"/>
              <a:t> da </a:t>
            </a:r>
            <a:r>
              <a:rPr lang="en-US" err="1"/>
              <a:t>função</a:t>
            </a:r>
            <a:r>
              <a:rPr lang="en-US"/>
              <a:t> que o </a:t>
            </a:r>
            <a:r>
              <a:rPr lang="en-US" err="1"/>
              <a:t>conteúdo</a:t>
            </a:r>
            <a:r>
              <a:rPr lang="en-US"/>
              <a:t> </a:t>
            </a:r>
            <a:r>
              <a:rPr lang="en-US" err="1"/>
              <a:t>marcado</a:t>
            </a:r>
            <a:r>
              <a:rPr lang="en-US"/>
              <a:t> </a:t>
            </a:r>
            <a:r>
              <a:rPr lang="en-US" err="1"/>
              <a:t>exerce</a:t>
            </a:r>
            <a:endParaRPr lang="en-US"/>
          </a:p>
          <a:p>
            <a:pPr lvl="2"/>
            <a:r>
              <a:rPr lang="en-US" err="1"/>
              <a:t>Por</a:t>
            </a:r>
            <a:r>
              <a:rPr lang="en-US"/>
              <a:t> </a:t>
            </a:r>
            <a:r>
              <a:rPr lang="en-US" err="1"/>
              <a:t>exemplo</a:t>
            </a:r>
            <a:r>
              <a:rPr lang="en-US"/>
              <a:t>, a tag </a:t>
            </a:r>
            <a:r>
              <a:rPr lang="en-US">
                <a:latin typeface="Consolas"/>
                <a:cs typeface="Consolas"/>
              </a:rPr>
              <a:t>&lt;footer&gt;</a:t>
            </a:r>
            <a:r>
              <a:rPr lang="en-US"/>
              <a:t> é </a:t>
            </a:r>
            <a:r>
              <a:rPr lang="en-US" err="1"/>
              <a:t>utilizada</a:t>
            </a:r>
            <a:r>
              <a:rPr lang="en-US"/>
              <a:t> </a:t>
            </a:r>
            <a:r>
              <a:rPr lang="en-US" err="1"/>
              <a:t>para</a:t>
            </a:r>
            <a:r>
              <a:rPr lang="en-US"/>
              <a:t> </a:t>
            </a:r>
            <a:r>
              <a:rPr lang="en-US" err="1"/>
              <a:t>criar</a:t>
            </a:r>
            <a:r>
              <a:rPr lang="en-US"/>
              <a:t> um </a:t>
            </a:r>
            <a:r>
              <a:rPr lang="en-US" err="1"/>
              <a:t>rodapé</a:t>
            </a:r>
            <a:r>
              <a:rPr lang="en-US"/>
              <a:t> </a:t>
            </a:r>
            <a:r>
              <a:rPr lang="en-US" err="1"/>
              <a:t>para</a:t>
            </a:r>
            <a:r>
              <a:rPr lang="en-US"/>
              <a:t> </a:t>
            </a:r>
            <a:r>
              <a:rPr lang="en-US" err="1"/>
              <a:t>uma</a:t>
            </a:r>
            <a:r>
              <a:rPr lang="en-US"/>
              <a:t> </a:t>
            </a:r>
            <a:r>
              <a:rPr lang="en-US" err="1"/>
              <a:t>página</a:t>
            </a:r>
            <a:r>
              <a:rPr lang="en-US"/>
              <a:t> web</a:t>
            </a:r>
          </a:p>
          <a:p>
            <a:pPr marL="457200" indent="-457200">
              <a:buFont typeface="Arial"/>
              <a:buChar char="•"/>
            </a:pPr>
            <a:r>
              <a:rPr lang="en-US"/>
              <a:t>No HTML 4.01 e anterior, </a:t>
            </a:r>
            <a:r>
              <a:rPr lang="en-US" err="1"/>
              <a:t>desenvolvedores</a:t>
            </a:r>
            <a:r>
              <a:rPr lang="en-US"/>
              <a:t> </a:t>
            </a:r>
            <a:r>
              <a:rPr lang="en-US" err="1"/>
              <a:t>tinham</a:t>
            </a:r>
            <a:r>
              <a:rPr lang="en-US"/>
              <a:t> que </a:t>
            </a:r>
            <a:r>
              <a:rPr lang="en-US" err="1"/>
              <a:t>utilizar</a:t>
            </a:r>
            <a:r>
              <a:rPr lang="en-US"/>
              <a:t> a tag </a:t>
            </a:r>
            <a:r>
              <a:rPr lang="en-US">
                <a:latin typeface="Consolas"/>
                <a:cs typeface="Consolas"/>
              </a:rPr>
              <a:t>&lt;div&gt;</a:t>
            </a:r>
            <a:r>
              <a:rPr lang="en-US"/>
              <a:t> para </a:t>
            </a:r>
            <a:r>
              <a:rPr lang="en-US" err="1"/>
              <a:t>realizar</a:t>
            </a:r>
            <a:r>
              <a:rPr lang="en-US"/>
              <a:t> </a:t>
            </a:r>
            <a:r>
              <a:rPr lang="en-US" err="1"/>
              <a:t>diferentes</a:t>
            </a:r>
            <a:r>
              <a:rPr lang="en-US"/>
              <a:t> </a:t>
            </a:r>
            <a:r>
              <a:rPr lang="en-US" err="1"/>
              <a:t>funções</a:t>
            </a:r>
            <a:endParaRPr lang="en-US"/>
          </a:p>
          <a:p>
            <a:pPr lvl="2"/>
            <a:r>
              <a:rPr lang="en-US"/>
              <a:t>O </a:t>
            </a:r>
            <a:r>
              <a:rPr lang="en-US" err="1"/>
              <a:t>significado</a:t>
            </a:r>
            <a:r>
              <a:rPr lang="en-US"/>
              <a:t> da tag </a:t>
            </a:r>
            <a:r>
              <a:rPr lang="en-US">
                <a:latin typeface="Consolas"/>
                <a:cs typeface="Consolas"/>
              </a:rPr>
              <a:t>&lt;div&gt;</a:t>
            </a:r>
            <a:r>
              <a:rPr lang="en-US"/>
              <a:t> </a:t>
            </a:r>
            <a:r>
              <a:rPr lang="en-US" err="1"/>
              <a:t>vem</a:t>
            </a:r>
            <a:r>
              <a:rPr lang="en-US"/>
              <a:t> de “</a:t>
            </a:r>
            <a:r>
              <a:rPr lang="en-US" err="1"/>
              <a:t>divisão</a:t>
            </a:r>
            <a:r>
              <a:rPr lang="en-US"/>
              <a:t>”</a:t>
            </a:r>
          </a:p>
          <a:p>
            <a:pPr lvl="2"/>
            <a:r>
              <a:rPr lang="en-US"/>
              <a:t>Evite </a:t>
            </a:r>
            <a:r>
              <a:rPr lang="en-US" err="1"/>
              <a:t>utilizar</a:t>
            </a:r>
            <a:r>
              <a:rPr lang="en-US"/>
              <a:t> </a:t>
            </a:r>
            <a:r>
              <a:rPr lang="en-US" err="1"/>
              <a:t>esse</a:t>
            </a:r>
            <a:r>
              <a:rPr lang="en-US"/>
              <a:t> </a:t>
            </a:r>
            <a:r>
              <a:rPr lang="en-US" err="1"/>
              <a:t>tipo</a:t>
            </a:r>
            <a:r>
              <a:rPr lang="en-US"/>
              <a:t> de </a:t>
            </a:r>
            <a:r>
              <a:rPr lang="en-US" err="1"/>
              <a:t>solução</a:t>
            </a:r>
            <a:r>
              <a:rPr lang="en-US"/>
              <a:t> </a:t>
            </a:r>
            <a:r>
              <a:rPr lang="en-US" err="1"/>
              <a:t>caso</a:t>
            </a:r>
            <a:r>
              <a:rPr lang="en-US"/>
              <a:t> </a:t>
            </a:r>
            <a:r>
              <a:rPr lang="en-US" err="1"/>
              <a:t>exista</a:t>
            </a:r>
            <a:r>
              <a:rPr lang="en-US"/>
              <a:t> um element </a:t>
            </a:r>
            <a:r>
              <a:rPr lang="en-US" err="1"/>
              <a:t>semântico</a:t>
            </a:r>
            <a:r>
              <a:rPr lang="en-US"/>
              <a:t> </a:t>
            </a:r>
            <a:r>
              <a:rPr lang="en-US" err="1"/>
              <a:t>adequado</a:t>
            </a:r>
            <a:r>
              <a:rPr lang="en-US"/>
              <a:t>!</a:t>
            </a:r>
          </a:p>
        </p:txBody>
      </p:sp>
      <p:sp>
        <p:nvSpPr>
          <p:cNvPr id="4" name="Content Placeholder 2"/>
          <p:cNvSpPr txBox="1">
            <a:spLocks/>
          </p:cNvSpPr>
          <p:nvPr/>
        </p:nvSpPr>
        <p:spPr>
          <a:xfrm>
            <a:off x="6599237" y="1744662"/>
            <a:ext cx="5181600" cy="1498979"/>
          </a:xfrm>
          <a:prstGeom prst="rect">
            <a:avLst/>
          </a:prstGeom>
          <a:ln>
            <a:solidFill>
              <a:srgbClr val="FEB90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800">
                <a:latin typeface="Consolas"/>
                <a:cs typeface="Consolas"/>
              </a:rPr>
              <a:t>&lt;footer&gt;</a:t>
            </a:r>
            <a:r>
              <a:rPr lang="en-US" sz="2800" err="1">
                <a:latin typeface="Consolas"/>
                <a:cs typeface="Consolas"/>
              </a:rPr>
              <a:t>Rodapé</a:t>
            </a:r>
            <a:r>
              <a:rPr lang="en-US" sz="2800">
                <a:latin typeface="Consolas"/>
                <a:cs typeface="Consolas"/>
              </a:rPr>
              <a:t>&lt;/footer&gt;</a:t>
            </a:r>
          </a:p>
        </p:txBody>
      </p:sp>
      <p:grpSp>
        <p:nvGrpSpPr>
          <p:cNvPr id="5" name="Group 4" descr="Example of HTML 4.01 foot tag."/>
          <p:cNvGrpSpPr/>
          <p:nvPr/>
        </p:nvGrpSpPr>
        <p:grpSpPr>
          <a:xfrm>
            <a:off x="6599237" y="3802061"/>
            <a:ext cx="5181600" cy="1828797"/>
            <a:chOff x="4837166" y="2822611"/>
            <a:chExt cx="3849634" cy="1343368"/>
          </a:xfrm>
        </p:grpSpPr>
        <p:sp>
          <p:nvSpPr>
            <p:cNvPr id="6" name="Content Placeholder 2"/>
            <p:cNvSpPr txBox="1">
              <a:spLocks/>
            </p:cNvSpPr>
            <p:nvPr/>
          </p:nvSpPr>
          <p:spPr>
            <a:xfrm>
              <a:off x="4837166" y="3048000"/>
              <a:ext cx="3849634" cy="1117979"/>
            </a:xfrm>
            <a:prstGeom prst="rect">
              <a:avLst/>
            </a:prstGeom>
            <a:ln>
              <a:solidFill>
                <a:srgbClr val="FEB900"/>
              </a:solidFill>
            </a:ln>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000" dirty="0">
                  <a:latin typeface="Consolas"/>
                  <a:cs typeface="Consolas"/>
                </a:rPr>
                <a:t>&lt;div id=“footer”&gt;</a:t>
              </a:r>
              <a:r>
                <a:rPr lang="en-US" sz="2000" dirty="0" err="1">
                  <a:latin typeface="Consolas"/>
                  <a:cs typeface="Consolas"/>
                </a:rPr>
                <a:t>Rodapé</a:t>
              </a:r>
              <a:r>
                <a:rPr lang="en-US" sz="2000" dirty="0">
                  <a:latin typeface="Consolas"/>
                  <a:cs typeface="Consolas"/>
                </a:rPr>
                <a:t>&lt;/div&gt;</a:t>
              </a:r>
            </a:p>
          </p:txBody>
        </p:sp>
        <p:sp>
          <p:nvSpPr>
            <p:cNvPr id="7" name="Content Placeholder 2"/>
            <p:cNvSpPr txBox="1">
              <a:spLocks/>
            </p:cNvSpPr>
            <p:nvPr/>
          </p:nvSpPr>
          <p:spPr>
            <a:xfrm>
              <a:off x="5799574" y="2822611"/>
              <a:ext cx="1962729" cy="551449"/>
            </a:xfrm>
            <a:prstGeom prst="rect">
              <a:avLst/>
            </a:prstGeom>
            <a:solidFill>
              <a:schemeClr val="bg1"/>
            </a:solidFill>
            <a:ln>
              <a:noFill/>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3600">
                  <a:solidFill>
                    <a:srgbClr val="0377D6"/>
                  </a:solidFill>
                </a:rPr>
                <a:t>HTML 4.01</a:t>
              </a:r>
            </a:p>
          </p:txBody>
        </p:sp>
      </p:grpSp>
      <p:sp>
        <p:nvSpPr>
          <p:cNvPr id="8" name="Content Placeholder 2"/>
          <p:cNvSpPr txBox="1">
            <a:spLocks/>
          </p:cNvSpPr>
          <p:nvPr/>
        </p:nvSpPr>
        <p:spPr>
          <a:xfrm>
            <a:off x="8047037" y="1439862"/>
            <a:ext cx="2133600" cy="609600"/>
          </a:xfrm>
          <a:prstGeom prst="rect">
            <a:avLst/>
          </a:prstGeom>
          <a:solidFill>
            <a:srgbClr val="FFFFFF"/>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3600">
                <a:solidFill>
                  <a:schemeClr val="accent2"/>
                </a:solidFill>
              </a:rPr>
              <a:t>HTML5</a:t>
            </a:r>
          </a:p>
        </p:txBody>
      </p:sp>
    </p:spTree>
    <p:extLst>
      <p:ext uri="{BB962C8B-B14F-4D97-AF65-F5344CB8AC3E}">
        <p14:creationId xmlns:p14="http://schemas.microsoft.com/office/powerpoint/2010/main" val="2711531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Tag </a:t>
            </a:r>
            <a:r>
              <a:rPr lang="en-US">
                <a:latin typeface="Consolas"/>
                <a:cs typeface="Consolas"/>
              </a:rPr>
              <a:t>&lt;div&gt;</a:t>
            </a:r>
            <a:endParaRPr lang="en-US"/>
          </a:p>
        </p:txBody>
      </p:sp>
      <p:sp>
        <p:nvSpPr>
          <p:cNvPr id="3" name="Text Placeholder 2"/>
          <p:cNvSpPr>
            <a:spLocks noGrp="1"/>
          </p:cNvSpPr>
          <p:nvPr>
            <p:ph type="body" sz="quarter" idx="10"/>
          </p:nvPr>
        </p:nvSpPr>
        <p:spPr>
          <a:xfrm>
            <a:off x="365760" y="1371600"/>
            <a:ext cx="11704320" cy="2486835"/>
          </a:xfrm>
        </p:spPr>
        <p:txBody>
          <a:bodyPr/>
          <a:lstStyle/>
          <a:p>
            <a:pPr>
              <a:buFont typeface="Arial" pitchFamily="34" charset="0"/>
              <a:buChar char="•"/>
            </a:pPr>
            <a:r>
              <a:rPr lang="en-US" err="1"/>
              <a:t>Uso</a:t>
            </a:r>
            <a:r>
              <a:rPr lang="en-US"/>
              <a:t> </a:t>
            </a:r>
            <a:r>
              <a:rPr lang="en-US" err="1"/>
              <a:t>da</a:t>
            </a:r>
            <a:r>
              <a:rPr lang="en-US"/>
              <a:t> tag </a:t>
            </a:r>
            <a:r>
              <a:rPr lang="en-US">
                <a:latin typeface="Consolas"/>
                <a:cs typeface="Consolas"/>
              </a:rPr>
              <a:t>&lt;div&gt;</a:t>
            </a:r>
            <a:r>
              <a:rPr lang="en-US"/>
              <a:t> </a:t>
            </a:r>
            <a:r>
              <a:rPr lang="en-US" err="1"/>
              <a:t>tipicamente</a:t>
            </a:r>
            <a:r>
              <a:rPr lang="en-US"/>
              <a:t> </a:t>
            </a:r>
            <a:r>
              <a:rPr lang="en-US" err="1"/>
              <a:t>requer</a:t>
            </a:r>
            <a:r>
              <a:rPr lang="en-US"/>
              <a:t> o </a:t>
            </a:r>
            <a:r>
              <a:rPr lang="en-US" err="1"/>
              <a:t>uso</a:t>
            </a:r>
            <a:r>
              <a:rPr lang="en-US"/>
              <a:t> dos </a:t>
            </a:r>
            <a:r>
              <a:rPr lang="en-US" err="1"/>
              <a:t>atributos</a:t>
            </a:r>
            <a:r>
              <a:rPr lang="en-US"/>
              <a:t> </a:t>
            </a:r>
            <a:r>
              <a:rPr lang="en-US">
                <a:latin typeface="Consolas"/>
                <a:cs typeface="Consolas"/>
              </a:rPr>
              <a:t>class</a:t>
            </a:r>
            <a:r>
              <a:rPr lang="en-US"/>
              <a:t> </a:t>
            </a:r>
            <a:r>
              <a:rPr lang="en-US" err="1"/>
              <a:t>ou</a:t>
            </a:r>
            <a:r>
              <a:rPr lang="en-US"/>
              <a:t> </a:t>
            </a:r>
            <a:r>
              <a:rPr lang="en-US">
                <a:latin typeface="Consolas"/>
                <a:cs typeface="Consolas"/>
              </a:rPr>
              <a:t>id</a:t>
            </a:r>
            <a:endParaRPr lang="en-US"/>
          </a:p>
          <a:p>
            <a:pPr lvl="1"/>
            <a:r>
              <a:rPr lang="en-US">
                <a:latin typeface="Consolas"/>
                <a:cs typeface="Consolas"/>
              </a:rPr>
              <a:t>class</a:t>
            </a:r>
            <a:r>
              <a:rPr lang="en-US"/>
              <a:t> e </a:t>
            </a:r>
            <a:r>
              <a:rPr lang="en-US">
                <a:latin typeface="Consolas"/>
                <a:cs typeface="Consolas"/>
              </a:rPr>
              <a:t>id</a:t>
            </a:r>
            <a:r>
              <a:rPr lang="en-US"/>
              <a:t> </a:t>
            </a:r>
            <a:r>
              <a:rPr lang="en-US" err="1"/>
              <a:t>são</a:t>
            </a:r>
            <a:r>
              <a:rPr lang="en-US"/>
              <a:t> </a:t>
            </a:r>
            <a:r>
              <a:rPr lang="en-US" err="1"/>
              <a:t>atributos</a:t>
            </a:r>
            <a:r>
              <a:rPr lang="en-US"/>
              <a:t> </a:t>
            </a:r>
            <a:r>
              <a:rPr lang="en-US" err="1"/>
              <a:t>globais</a:t>
            </a:r>
            <a:r>
              <a:rPr lang="en-US"/>
              <a:t>, </a:t>
            </a:r>
            <a:r>
              <a:rPr lang="en-US" err="1"/>
              <a:t>que</a:t>
            </a:r>
            <a:r>
              <a:rPr lang="en-US"/>
              <a:t> </a:t>
            </a:r>
            <a:r>
              <a:rPr lang="en-US" err="1"/>
              <a:t>podem</a:t>
            </a:r>
            <a:r>
              <a:rPr lang="en-US"/>
              <a:t> ser </a:t>
            </a:r>
            <a:r>
              <a:rPr lang="en-US" err="1"/>
              <a:t>utilizados</a:t>
            </a:r>
            <a:r>
              <a:rPr lang="en-US"/>
              <a:t> com </a:t>
            </a:r>
            <a:r>
              <a:rPr lang="en-US" err="1"/>
              <a:t>qualquer</a:t>
            </a:r>
            <a:r>
              <a:rPr lang="en-US"/>
              <a:t> </a:t>
            </a:r>
            <a:r>
              <a:rPr lang="en-US" err="1"/>
              <a:t>elemento</a:t>
            </a:r>
            <a:r>
              <a:rPr lang="en-US"/>
              <a:t> HTML</a:t>
            </a:r>
          </a:p>
          <a:p>
            <a:pPr>
              <a:buFont typeface="Arial" pitchFamily="34" charset="0"/>
              <a:buChar char="•"/>
            </a:pPr>
            <a:r>
              <a:rPr lang="en-US"/>
              <a:t>Os </a:t>
            </a:r>
            <a:r>
              <a:rPr lang="en-US" err="1"/>
              <a:t>atributos</a:t>
            </a:r>
            <a:r>
              <a:rPr lang="en-US"/>
              <a:t> </a:t>
            </a:r>
            <a:r>
              <a:rPr lang="en-US">
                <a:latin typeface="Consolas"/>
                <a:cs typeface="Consolas"/>
              </a:rPr>
              <a:t>class</a:t>
            </a:r>
            <a:r>
              <a:rPr lang="en-US"/>
              <a:t> e </a:t>
            </a:r>
            <a:r>
              <a:rPr lang="en-US">
                <a:latin typeface="Consolas"/>
                <a:cs typeface="Consolas"/>
              </a:rPr>
              <a:t>id</a:t>
            </a:r>
            <a:r>
              <a:rPr lang="en-US"/>
              <a:t> </a:t>
            </a:r>
            <a:r>
              <a:rPr lang="en-US" err="1"/>
              <a:t>podem</a:t>
            </a:r>
            <a:r>
              <a:rPr lang="en-US"/>
              <a:t> </a:t>
            </a:r>
            <a:r>
              <a:rPr lang="en-US" err="1"/>
              <a:t>receber</a:t>
            </a:r>
            <a:r>
              <a:rPr lang="en-US"/>
              <a:t> </a:t>
            </a:r>
            <a:r>
              <a:rPr lang="en-US" err="1"/>
              <a:t>qualquer</a:t>
            </a:r>
            <a:r>
              <a:rPr lang="en-US"/>
              <a:t> valor </a:t>
            </a:r>
            <a:r>
              <a:rPr lang="en-US" err="1"/>
              <a:t>definido</a:t>
            </a:r>
            <a:r>
              <a:rPr lang="en-US"/>
              <a:t> </a:t>
            </a:r>
            <a:r>
              <a:rPr lang="en-US" err="1"/>
              <a:t>pelo</a:t>
            </a:r>
            <a:r>
              <a:rPr lang="en-US"/>
              <a:t> </a:t>
            </a:r>
            <a:r>
              <a:rPr lang="en-US" err="1"/>
              <a:t>desenvolvedor</a:t>
            </a:r>
            <a:endParaRPr lang="en-US"/>
          </a:p>
          <a:p>
            <a:pPr lvl="1"/>
            <a:r>
              <a:rPr lang="en-US">
                <a:latin typeface="Consolas"/>
                <a:cs typeface="Consolas"/>
              </a:rPr>
              <a:t>class</a:t>
            </a:r>
            <a:r>
              <a:rPr lang="en-US"/>
              <a:t> é </a:t>
            </a:r>
            <a:r>
              <a:rPr lang="en-US" err="1"/>
              <a:t>utilizado</a:t>
            </a:r>
            <a:r>
              <a:rPr lang="en-US"/>
              <a:t> </a:t>
            </a:r>
            <a:r>
              <a:rPr lang="en-US" err="1"/>
              <a:t>para</a:t>
            </a:r>
            <a:r>
              <a:rPr lang="en-US"/>
              <a:t> </a:t>
            </a:r>
            <a:r>
              <a:rPr lang="en-US" err="1"/>
              <a:t>identificar</a:t>
            </a:r>
            <a:r>
              <a:rPr lang="en-US"/>
              <a:t> um </a:t>
            </a:r>
            <a:r>
              <a:rPr lang="en-US" err="1"/>
              <a:t>grupo</a:t>
            </a:r>
            <a:r>
              <a:rPr lang="en-US"/>
              <a:t> de </a:t>
            </a:r>
            <a:r>
              <a:rPr lang="en-US" err="1"/>
              <a:t>elementos</a:t>
            </a:r>
            <a:endParaRPr lang="en-US"/>
          </a:p>
          <a:p>
            <a:pPr lvl="1"/>
            <a:r>
              <a:rPr lang="en-US">
                <a:latin typeface="Consolas"/>
                <a:cs typeface="Consolas"/>
              </a:rPr>
              <a:t>id</a:t>
            </a:r>
            <a:r>
              <a:rPr lang="en-US"/>
              <a:t> é </a:t>
            </a:r>
            <a:r>
              <a:rPr lang="en-US" err="1"/>
              <a:t>utilizado</a:t>
            </a:r>
            <a:r>
              <a:rPr lang="en-US"/>
              <a:t> </a:t>
            </a:r>
            <a:r>
              <a:rPr lang="en-US" err="1"/>
              <a:t>para</a:t>
            </a:r>
            <a:r>
              <a:rPr lang="en-US"/>
              <a:t> </a:t>
            </a:r>
            <a:r>
              <a:rPr lang="en-US" err="1"/>
              <a:t>identificar</a:t>
            </a:r>
            <a:r>
              <a:rPr lang="en-US"/>
              <a:t> </a:t>
            </a:r>
            <a:r>
              <a:rPr lang="en-US" err="1"/>
              <a:t>elementos</a:t>
            </a:r>
            <a:r>
              <a:rPr lang="en-US"/>
              <a:t> </a:t>
            </a:r>
            <a:r>
              <a:rPr lang="en-US" err="1"/>
              <a:t>individuais</a:t>
            </a:r>
            <a:endParaRPr lang="en-US"/>
          </a:p>
        </p:txBody>
      </p:sp>
      <p:sp>
        <p:nvSpPr>
          <p:cNvPr id="4" name="Rectangle 3"/>
          <p:cNvSpPr/>
          <p:nvPr/>
        </p:nvSpPr>
        <p:spPr>
          <a:xfrm>
            <a:off x="1341437" y="4411662"/>
            <a:ext cx="9220200" cy="1938992"/>
          </a:xfrm>
          <a:prstGeom prst="rect">
            <a:avLst/>
          </a:prstGeom>
        </p:spPr>
        <p:txBody>
          <a:bodyPr wrap="square">
            <a:spAutoFit/>
          </a:bodyPr>
          <a:lstStyle/>
          <a:p>
            <a:r>
              <a:rPr lang="en-US" sz="2000">
                <a:solidFill>
                  <a:srgbClr val="4F76AC"/>
                </a:solidFill>
                <a:highlight>
                  <a:srgbClr val="FFFFFF"/>
                </a:highlight>
                <a:latin typeface="Consolas"/>
              </a:rPr>
              <a:t>&lt;</a:t>
            </a:r>
            <a:r>
              <a:rPr lang="en-US" sz="2000">
                <a:solidFill>
                  <a:srgbClr val="823125"/>
                </a:solidFill>
                <a:highlight>
                  <a:srgbClr val="FFFFFF"/>
                </a:highlight>
                <a:latin typeface="Consolas"/>
              </a:rPr>
              <a:t>div</a:t>
            </a:r>
            <a:r>
              <a:rPr lang="en-US" sz="2000">
                <a:solidFill>
                  <a:srgbClr val="000000"/>
                </a:solidFill>
                <a:highlight>
                  <a:srgbClr val="FFFFFF"/>
                </a:highlight>
                <a:latin typeface="Consolas"/>
              </a:rPr>
              <a:t> </a:t>
            </a:r>
            <a:r>
              <a:rPr lang="en-US" sz="2000">
                <a:solidFill>
                  <a:srgbClr val="CF4820"/>
                </a:solidFill>
                <a:highlight>
                  <a:srgbClr val="FFFFFF"/>
                </a:highlight>
                <a:latin typeface="Consolas"/>
              </a:rPr>
              <a:t>id</a:t>
            </a:r>
            <a:r>
              <a:rPr lang="en-US" sz="2000">
                <a:solidFill>
                  <a:srgbClr val="4F76AC"/>
                </a:solidFill>
                <a:highlight>
                  <a:srgbClr val="FFFFFF"/>
                </a:highlight>
                <a:latin typeface="Consolas"/>
              </a:rPr>
              <a:t>="about"&gt;</a:t>
            </a:r>
            <a:endParaRPr lang="en-US" sz="2000">
              <a:solidFill>
                <a:srgbClr val="000000"/>
              </a:solidFill>
              <a:highlight>
                <a:srgbClr val="FFFFFF"/>
              </a:highlight>
              <a:latin typeface="Consolas"/>
            </a:endParaRPr>
          </a:p>
          <a:p>
            <a:r>
              <a:rPr lang="en-US" sz="2000">
                <a:solidFill>
                  <a:srgbClr val="000000"/>
                </a:solidFill>
                <a:highlight>
                  <a:srgbClr val="FFFFFF"/>
                </a:highlight>
                <a:latin typeface="Consolas"/>
              </a:rPr>
              <a:t>   </a:t>
            </a:r>
            <a:r>
              <a:rPr lang="en-US" sz="2000">
                <a:solidFill>
                  <a:srgbClr val="4F76AC"/>
                </a:solidFill>
                <a:highlight>
                  <a:srgbClr val="FFFFFF"/>
                </a:highlight>
                <a:latin typeface="Consolas"/>
              </a:rPr>
              <a:t>&lt;</a:t>
            </a:r>
            <a:r>
              <a:rPr lang="en-US" sz="2000">
                <a:solidFill>
                  <a:srgbClr val="823125"/>
                </a:solidFill>
                <a:highlight>
                  <a:srgbClr val="FFFFFF"/>
                </a:highlight>
                <a:latin typeface="Consolas"/>
              </a:rPr>
              <a:t>div</a:t>
            </a:r>
            <a:r>
              <a:rPr lang="en-US" sz="2000">
                <a:solidFill>
                  <a:srgbClr val="000000"/>
                </a:solidFill>
                <a:highlight>
                  <a:srgbClr val="FFFFFF"/>
                </a:highlight>
                <a:latin typeface="Consolas"/>
              </a:rPr>
              <a:t> </a:t>
            </a:r>
            <a:r>
              <a:rPr lang="en-US" sz="2000">
                <a:solidFill>
                  <a:srgbClr val="CF4820"/>
                </a:solidFill>
                <a:highlight>
                  <a:srgbClr val="FFFFFF"/>
                </a:highlight>
                <a:latin typeface="Consolas"/>
              </a:rPr>
              <a:t>id</a:t>
            </a:r>
            <a:r>
              <a:rPr lang="en-US" sz="2000">
                <a:solidFill>
                  <a:srgbClr val="4F76AC"/>
                </a:solidFill>
                <a:highlight>
                  <a:srgbClr val="FFFFFF"/>
                </a:highlight>
                <a:latin typeface="Consolas"/>
              </a:rPr>
              <a:t>="</a:t>
            </a:r>
            <a:r>
              <a:rPr lang="en-US" sz="2000" err="1">
                <a:solidFill>
                  <a:srgbClr val="4F76AC"/>
                </a:solidFill>
                <a:highlight>
                  <a:srgbClr val="FFFFFF"/>
                </a:highlight>
                <a:latin typeface="Consolas"/>
              </a:rPr>
              <a:t>about_stella</a:t>
            </a:r>
            <a:r>
              <a:rPr lang="en-US" sz="2000">
                <a:solidFill>
                  <a:srgbClr val="4F76AC"/>
                </a:solidFill>
                <a:highlight>
                  <a:srgbClr val="FFFFFF"/>
                </a:highlight>
                <a:latin typeface="Consolas"/>
              </a:rPr>
              <a:t>"&gt;</a:t>
            </a:r>
            <a:endParaRPr lang="en-US" sz="2000">
              <a:solidFill>
                <a:srgbClr val="000000"/>
              </a:solidFill>
              <a:highlight>
                <a:srgbClr val="FFFFFF"/>
              </a:highlight>
              <a:latin typeface="Consolas"/>
            </a:endParaRPr>
          </a:p>
          <a:p>
            <a:r>
              <a:rPr lang="en-US" sz="2000">
                <a:solidFill>
                  <a:srgbClr val="4F76AC"/>
                </a:solidFill>
                <a:highlight>
                  <a:srgbClr val="FFFFFF"/>
                </a:highlight>
                <a:latin typeface="Consolas"/>
              </a:rPr>
              <a:t>     &lt;</a:t>
            </a:r>
            <a:r>
              <a:rPr lang="en-US" sz="2000" err="1">
                <a:solidFill>
                  <a:srgbClr val="823125"/>
                </a:solidFill>
                <a:highlight>
                  <a:srgbClr val="FFFFFF"/>
                </a:highlight>
                <a:latin typeface="Consolas"/>
              </a:rPr>
              <a:t>img</a:t>
            </a:r>
            <a:r>
              <a:rPr lang="en-US" sz="2000">
                <a:solidFill>
                  <a:srgbClr val="000000"/>
                </a:solidFill>
                <a:highlight>
                  <a:srgbClr val="FFFFFF"/>
                </a:highlight>
                <a:latin typeface="Consolas"/>
              </a:rPr>
              <a:t> </a:t>
            </a:r>
            <a:r>
              <a:rPr lang="en-US" sz="2000" err="1">
                <a:solidFill>
                  <a:srgbClr val="CF4820"/>
                </a:solidFill>
                <a:highlight>
                  <a:srgbClr val="FFFFFF"/>
                </a:highlight>
                <a:latin typeface="Consolas"/>
              </a:rPr>
              <a:t>src</a:t>
            </a:r>
            <a:r>
              <a:rPr lang="en-US" sz="2000">
                <a:solidFill>
                  <a:srgbClr val="4F76AC"/>
                </a:solidFill>
                <a:highlight>
                  <a:srgbClr val="FFFFFF"/>
                </a:highlight>
                <a:latin typeface="Consolas"/>
              </a:rPr>
              <a:t>="dog.jpg"</a:t>
            </a:r>
            <a:r>
              <a:rPr lang="en-US" sz="2000">
                <a:solidFill>
                  <a:srgbClr val="000000"/>
                </a:solidFill>
                <a:highlight>
                  <a:srgbClr val="FFFFFF"/>
                </a:highlight>
                <a:latin typeface="Consolas"/>
              </a:rPr>
              <a:t> </a:t>
            </a:r>
            <a:r>
              <a:rPr lang="en-US" sz="2000">
                <a:solidFill>
                  <a:srgbClr val="CF4820"/>
                </a:solidFill>
                <a:highlight>
                  <a:srgbClr val="FFFFFF"/>
                </a:highlight>
                <a:latin typeface="Consolas"/>
              </a:rPr>
              <a:t>alt</a:t>
            </a:r>
            <a:r>
              <a:rPr lang="en-US" sz="2000">
                <a:solidFill>
                  <a:srgbClr val="4F76AC"/>
                </a:solidFill>
                <a:highlight>
                  <a:srgbClr val="FFFFFF"/>
                </a:highlight>
                <a:latin typeface="Consolas"/>
              </a:rPr>
              <a:t>="My awesome dog, Stella."</a:t>
            </a:r>
            <a:r>
              <a:rPr lang="en-US" sz="2000">
                <a:solidFill>
                  <a:srgbClr val="000000"/>
                </a:solidFill>
                <a:highlight>
                  <a:srgbClr val="FFFFFF"/>
                </a:highlight>
                <a:latin typeface="Consolas"/>
              </a:rPr>
              <a:t> </a:t>
            </a:r>
            <a:r>
              <a:rPr lang="en-US" sz="2000">
                <a:solidFill>
                  <a:srgbClr val="4F76AC"/>
                </a:solidFill>
                <a:highlight>
                  <a:srgbClr val="FFFFFF"/>
                </a:highlight>
                <a:latin typeface="Consolas"/>
              </a:rPr>
              <a:t>/&gt;</a:t>
            </a:r>
            <a:endParaRPr lang="en-US" sz="2000">
              <a:solidFill>
                <a:srgbClr val="000000"/>
              </a:solidFill>
              <a:highlight>
                <a:srgbClr val="FFFFFF"/>
              </a:highlight>
              <a:latin typeface="Consolas"/>
            </a:endParaRPr>
          </a:p>
          <a:p>
            <a:r>
              <a:rPr lang="en-US" sz="2000">
                <a:solidFill>
                  <a:srgbClr val="000000"/>
                </a:solidFill>
                <a:highlight>
                  <a:srgbClr val="FFFFFF"/>
                </a:highlight>
                <a:latin typeface="Consolas"/>
              </a:rPr>
              <a:t>     </a:t>
            </a:r>
            <a:r>
              <a:rPr lang="en-US" sz="2000">
                <a:solidFill>
                  <a:srgbClr val="4F76AC"/>
                </a:solidFill>
                <a:highlight>
                  <a:srgbClr val="FFFFFF"/>
                </a:highlight>
                <a:latin typeface="Consolas"/>
              </a:rPr>
              <a:t>&lt;</a:t>
            </a:r>
            <a:r>
              <a:rPr lang="en-US" sz="2000">
                <a:solidFill>
                  <a:srgbClr val="823125"/>
                </a:solidFill>
                <a:highlight>
                  <a:srgbClr val="FFFFFF"/>
                </a:highlight>
                <a:latin typeface="Consolas"/>
              </a:rPr>
              <a:t>div</a:t>
            </a:r>
            <a:r>
              <a:rPr lang="en-US" sz="2000">
                <a:solidFill>
                  <a:srgbClr val="000000"/>
                </a:solidFill>
                <a:highlight>
                  <a:srgbClr val="FFFFFF"/>
                </a:highlight>
                <a:latin typeface="Consolas"/>
              </a:rPr>
              <a:t> </a:t>
            </a:r>
            <a:r>
              <a:rPr lang="en-US" sz="2000">
                <a:solidFill>
                  <a:srgbClr val="CF4820"/>
                </a:solidFill>
                <a:highlight>
                  <a:srgbClr val="FFFFFF"/>
                </a:highlight>
                <a:latin typeface="Consolas"/>
              </a:rPr>
              <a:t>id</a:t>
            </a:r>
            <a:r>
              <a:rPr lang="en-US" sz="2000">
                <a:solidFill>
                  <a:srgbClr val="4F76AC"/>
                </a:solidFill>
                <a:highlight>
                  <a:srgbClr val="FFFFFF"/>
                </a:highlight>
                <a:latin typeface="Consolas"/>
              </a:rPr>
              <a:t>="slogan"&gt;</a:t>
            </a:r>
            <a:r>
              <a:rPr lang="en-US" sz="2000">
                <a:solidFill>
                  <a:srgbClr val="000000"/>
                </a:solidFill>
                <a:highlight>
                  <a:srgbClr val="FFFFFF"/>
                </a:highlight>
                <a:latin typeface="Consolas"/>
              </a:rPr>
              <a:t>Happy dogs are good dogs</a:t>
            </a:r>
            <a:r>
              <a:rPr lang="en-US" sz="2000">
                <a:solidFill>
                  <a:srgbClr val="4F76AC"/>
                </a:solidFill>
                <a:highlight>
                  <a:srgbClr val="FFFFFF"/>
                </a:highlight>
                <a:latin typeface="Consolas"/>
              </a:rPr>
              <a:t>&lt;/</a:t>
            </a:r>
            <a:r>
              <a:rPr lang="en-US" sz="2000">
                <a:solidFill>
                  <a:srgbClr val="823125"/>
                </a:solidFill>
                <a:highlight>
                  <a:srgbClr val="FFFFFF"/>
                </a:highlight>
                <a:latin typeface="Consolas"/>
              </a:rPr>
              <a:t>div</a:t>
            </a:r>
            <a:r>
              <a:rPr lang="en-US" sz="2000">
                <a:solidFill>
                  <a:srgbClr val="4F76AC"/>
                </a:solidFill>
                <a:highlight>
                  <a:srgbClr val="FFFFFF"/>
                </a:highlight>
                <a:latin typeface="Consolas"/>
              </a:rPr>
              <a:t>&gt;</a:t>
            </a:r>
            <a:r>
              <a:rPr lang="en-US" sz="2000">
                <a:solidFill>
                  <a:srgbClr val="000000"/>
                </a:solidFill>
                <a:highlight>
                  <a:srgbClr val="FFFFFF"/>
                </a:highlight>
                <a:latin typeface="Consolas"/>
              </a:rPr>
              <a:t> </a:t>
            </a:r>
          </a:p>
          <a:p>
            <a:r>
              <a:rPr lang="en-US" sz="2000">
                <a:solidFill>
                  <a:srgbClr val="4F76AC"/>
                </a:solidFill>
                <a:highlight>
                  <a:srgbClr val="FFFFFF"/>
                </a:highlight>
                <a:latin typeface="Consolas"/>
              </a:rPr>
              <a:t>   &lt;/</a:t>
            </a:r>
            <a:r>
              <a:rPr lang="en-US" sz="2000">
                <a:solidFill>
                  <a:srgbClr val="823125"/>
                </a:solidFill>
                <a:highlight>
                  <a:srgbClr val="FFFFFF"/>
                </a:highlight>
                <a:latin typeface="Consolas"/>
              </a:rPr>
              <a:t>div</a:t>
            </a:r>
            <a:r>
              <a:rPr lang="en-US" sz="2000">
                <a:solidFill>
                  <a:srgbClr val="4F76AC"/>
                </a:solidFill>
                <a:highlight>
                  <a:srgbClr val="FFFFFF"/>
                </a:highlight>
                <a:latin typeface="Consolas"/>
              </a:rPr>
              <a:t>&gt;</a:t>
            </a:r>
            <a:endParaRPr lang="en-US" sz="2000">
              <a:solidFill>
                <a:srgbClr val="000000"/>
              </a:solidFill>
              <a:highlight>
                <a:srgbClr val="FFFFFF"/>
              </a:highlight>
              <a:latin typeface="Consolas"/>
            </a:endParaRPr>
          </a:p>
          <a:p>
            <a:r>
              <a:rPr lang="en-US" sz="2000">
                <a:solidFill>
                  <a:srgbClr val="4F76AC"/>
                </a:solidFill>
                <a:highlight>
                  <a:srgbClr val="FFFFFF"/>
                </a:highlight>
                <a:latin typeface="Consolas"/>
              </a:rPr>
              <a:t>&lt;/</a:t>
            </a:r>
            <a:r>
              <a:rPr lang="en-US" sz="2000">
                <a:solidFill>
                  <a:srgbClr val="823125"/>
                </a:solidFill>
                <a:highlight>
                  <a:srgbClr val="FFFFFF"/>
                </a:highlight>
                <a:latin typeface="Consolas"/>
              </a:rPr>
              <a:t>div</a:t>
            </a:r>
            <a:r>
              <a:rPr lang="en-US" sz="2000">
                <a:solidFill>
                  <a:srgbClr val="4F76AC"/>
                </a:solidFill>
                <a:highlight>
                  <a:srgbClr val="FFFFFF"/>
                </a:highlight>
                <a:latin typeface="Consolas"/>
              </a:rPr>
              <a:t>&gt;</a:t>
            </a:r>
            <a:endParaRPr lang="en-US" sz="2000"/>
          </a:p>
        </p:txBody>
      </p:sp>
    </p:spTree>
    <p:extLst>
      <p:ext uri="{BB962C8B-B14F-4D97-AF65-F5344CB8AC3E}">
        <p14:creationId xmlns:p14="http://schemas.microsoft.com/office/powerpoint/2010/main" val="11258620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Marcação</a:t>
            </a:r>
            <a:r>
              <a:rPr lang="en-US"/>
              <a:t> no HTML 4.01 vs. HTML5</a:t>
            </a:r>
          </a:p>
        </p:txBody>
      </p:sp>
      <p:grpSp>
        <p:nvGrpSpPr>
          <p:cNvPr id="38" name="Group 37" descr="HTLM5 markup tags that were not available with HTML 4.01."/>
          <p:cNvGrpSpPr/>
          <p:nvPr/>
        </p:nvGrpSpPr>
        <p:grpSpPr>
          <a:xfrm>
            <a:off x="1371170" y="2049462"/>
            <a:ext cx="9694134" cy="3679815"/>
            <a:chOff x="1112837" y="2049462"/>
            <a:chExt cx="9694134" cy="3679815"/>
          </a:xfrm>
        </p:grpSpPr>
        <p:grpSp>
          <p:nvGrpSpPr>
            <p:cNvPr id="4" name="Group 3"/>
            <p:cNvGrpSpPr/>
            <p:nvPr/>
          </p:nvGrpSpPr>
          <p:grpSpPr>
            <a:xfrm>
              <a:off x="1112837" y="2049462"/>
              <a:ext cx="3951525" cy="3679815"/>
              <a:chOff x="446507" y="1232875"/>
              <a:chExt cx="3951525" cy="3679815"/>
            </a:xfrm>
          </p:grpSpPr>
          <p:grpSp>
            <p:nvGrpSpPr>
              <p:cNvPr id="5" name="Group 4"/>
              <p:cNvGrpSpPr>
                <a:grpSpLocks noChangeAspect="1"/>
              </p:cNvGrpSpPr>
              <p:nvPr/>
            </p:nvGrpSpPr>
            <p:grpSpPr>
              <a:xfrm>
                <a:off x="457201" y="1232875"/>
                <a:ext cx="3940831" cy="3212125"/>
                <a:chOff x="1507436" y="1799127"/>
                <a:chExt cx="3681068" cy="2752580"/>
              </a:xfrm>
            </p:grpSpPr>
            <p:sp>
              <p:nvSpPr>
                <p:cNvPr id="14" name="Rectangle 13"/>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17" name="Isosceles Triangle 16"/>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5-Point Star 19"/>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grpSp>
          <p:sp>
            <p:nvSpPr>
              <p:cNvPr id="6" name="Rectangle 5"/>
              <p:cNvSpPr/>
              <p:nvPr/>
            </p:nvSpPr>
            <p:spPr>
              <a:xfrm>
                <a:off x="448348" y="2190749"/>
                <a:ext cx="3942276" cy="47197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FFFFFF"/>
                    </a:solidFill>
                    <a:latin typeface="Consolas"/>
                    <a:cs typeface="Consolas"/>
                  </a:rPr>
                  <a:t>&lt;div id=‘header’&gt;</a:t>
                </a:r>
              </a:p>
            </p:txBody>
          </p:sp>
          <p:sp>
            <p:nvSpPr>
              <p:cNvPr id="7" name="Rectangle 6"/>
              <p:cNvSpPr/>
              <p:nvPr/>
            </p:nvSpPr>
            <p:spPr>
              <a:xfrm>
                <a:off x="446507" y="1766404"/>
                <a:ext cx="3942276" cy="424345"/>
              </a:xfrm>
              <a:prstGeom prst="rect">
                <a:avLst/>
              </a:prstGeom>
              <a:solidFill>
                <a:srgbClr val="FF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FFFFFF"/>
                    </a:solidFill>
                    <a:latin typeface="Consolas"/>
                    <a:cs typeface="Consolas"/>
                  </a:rPr>
                  <a:t>&lt;div id=‘</a:t>
                </a:r>
                <a:r>
                  <a:rPr lang="en-US" err="1">
                    <a:solidFill>
                      <a:srgbClr val="FFFFFF"/>
                    </a:solidFill>
                    <a:latin typeface="Consolas"/>
                    <a:cs typeface="Consolas"/>
                  </a:rPr>
                  <a:t>nav</a:t>
                </a:r>
                <a:r>
                  <a:rPr lang="en-US">
                    <a:solidFill>
                      <a:srgbClr val="FFFFFF"/>
                    </a:solidFill>
                    <a:latin typeface="Consolas"/>
                    <a:cs typeface="Consolas"/>
                  </a:rPr>
                  <a:t>’&gt;</a:t>
                </a:r>
              </a:p>
            </p:txBody>
          </p:sp>
          <p:sp>
            <p:nvSpPr>
              <p:cNvPr id="8" name="Rectangle 7"/>
              <p:cNvSpPr/>
              <p:nvPr/>
            </p:nvSpPr>
            <p:spPr>
              <a:xfrm>
                <a:off x="446507" y="4440720"/>
                <a:ext cx="3942276" cy="471970"/>
              </a:xfrm>
              <a:prstGeom prst="rect">
                <a:avLst/>
              </a:prstGeom>
              <a:solidFill>
                <a:srgbClr val="6600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FFFFFF"/>
                    </a:solidFill>
                    <a:latin typeface="Consolas"/>
                    <a:cs typeface="Consolas"/>
                  </a:rPr>
                  <a:t>&lt;div id=‘footer’&gt;</a:t>
                </a:r>
              </a:p>
            </p:txBody>
          </p:sp>
          <p:sp>
            <p:nvSpPr>
              <p:cNvPr id="9" name="Rectangle 8"/>
              <p:cNvSpPr/>
              <p:nvPr/>
            </p:nvSpPr>
            <p:spPr>
              <a:xfrm>
                <a:off x="446508" y="2662720"/>
                <a:ext cx="2703210" cy="17780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a:solidFill>
                      <a:schemeClr val="tx1"/>
                    </a:solidFill>
                    <a:latin typeface="Consolas"/>
                    <a:cs typeface="Consolas"/>
                  </a:rPr>
                  <a:t>&lt;div class=‘section’&gt;</a:t>
                </a:r>
              </a:p>
            </p:txBody>
          </p:sp>
          <p:sp>
            <p:nvSpPr>
              <p:cNvPr id="10" name="TextBox 9"/>
              <p:cNvSpPr txBox="1"/>
              <p:nvPr/>
            </p:nvSpPr>
            <p:spPr>
              <a:xfrm>
                <a:off x="457201" y="1295857"/>
                <a:ext cx="1749424" cy="375809"/>
              </a:xfrm>
              <a:prstGeom prst="rect">
                <a:avLst/>
              </a:prstGeom>
              <a:noFill/>
            </p:spPr>
            <p:txBody>
              <a:bodyPr wrap="square" rtlCol="0">
                <a:spAutoFit/>
              </a:bodyPr>
              <a:lstStyle/>
              <a:p>
                <a:r>
                  <a:rPr lang="en-US">
                    <a:solidFill>
                      <a:schemeClr val="bg1"/>
                    </a:solidFill>
                    <a:latin typeface="Consolas"/>
                    <a:cs typeface="Consolas"/>
                  </a:rPr>
                  <a:t>html 4.01</a:t>
                </a:r>
              </a:p>
            </p:txBody>
          </p:sp>
          <p:sp>
            <p:nvSpPr>
              <p:cNvPr id="11" name="Rectangle 10"/>
              <p:cNvSpPr/>
              <p:nvPr/>
            </p:nvSpPr>
            <p:spPr>
              <a:xfrm>
                <a:off x="3103614" y="2662720"/>
                <a:ext cx="1286227" cy="1778000"/>
              </a:xfrm>
              <a:prstGeom prst="rect">
                <a:avLst/>
              </a:prstGeom>
              <a:solidFill>
                <a:srgbClr val="195B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FFFFFF"/>
                    </a:solidFill>
                    <a:latin typeface="Consolas"/>
                    <a:cs typeface="Consolas"/>
                  </a:rPr>
                  <a:t>&lt;div class=</a:t>
                </a:r>
              </a:p>
              <a:p>
                <a:pPr algn="ctr"/>
                <a:r>
                  <a:rPr lang="en-US">
                    <a:solidFill>
                      <a:srgbClr val="FFFFFF"/>
                    </a:solidFill>
                    <a:latin typeface="Consolas"/>
                    <a:cs typeface="Consolas"/>
                  </a:rPr>
                  <a:t>‘aside’&gt;</a:t>
                </a:r>
              </a:p>
            </p:txBody>
          </p:sp>
          <p:sp>
            <p:nvSpPr>
              <p:cNvPr id="12" name="Rectangle 11"/>
              <p:cNvSpPr/>
              <p:nvPr/>
            </p:nvSpPr>
            <p:spPr>
              <a:xfrm>
                <a:off x="649111" y="3023565"/>
                <a:ext cx="2303639" cy="611810"/>
              </a:xfrm>
              <a:prstGeom prst="rect">
                <a:avLst/>
              </a:prstGeom>
              <a:solidFill>
                <a:srgbClr val="107C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FFFFFF"/>
                    </a:solidFill>
                    <a:latin typeface="Consolas"/>
                    <a:cs typeface="Consolas"/>
                  </a:rPr>
                  <a:t>&lt;div class=</a:t>
                </a:r>
              </a:p>
              <a:p>
                <a:pPr algn="ctr"/>
                <a:r>
                  <a:rPr lang="en-US">
                    <a:solidFill>
                      <a:srgbClr val="FFFFFF"/>
                    </a:solidFill>
                    <a:latin typeface="Consolas"/>
                    <a:cs typeface="Consolas"/>
                  </a:rPr>
                  <a:t>‘article’&gt;</a:t>
                </a:r>
              </a:p>
            </p:txBody>
          </p:sp>
          <p:sp>
            <p:nvSpPr>
              <p:cNvPr id="13" name="Rectangle 12"/>
              <p:cNvSpPr/>
              <p:nvPr/>
            </p:nvSpPr>
            <p:spPr>
              <a:xfrm>
                <a:off x="649111" y="3746500"/>
                <a:ext cx="2303639" cy="611810"/>
              </a:xfrm>
              <a:prstGeom prst="rect">
                <a:avLst/>
              </a:prstGeom>
              <a:solidFill>
                <a:srgbClr val="107C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FFFFFF"/>
                    </a:solidFill>
                    <a:latin typeface="Consolas"/>
                    <a:cs typeface="Consolas"/>
                  </a:rPr>
                  <a:t>&lt;div class=</a:t>
                </a:r>
              </a:p>
              <a:p>
                <a:pPr algn="ctr"/>
                <a:r>
                  <a:rPr lang="en-US">
                    <a:solidFill>
                      <a:srgbClr val="FFFFFF"/>
                    </a:solidFill>
                    <a:latin typeface="Consolas"/>
                    <a:cs typeface="Consolas"/>
                  </a:rPr>
                  <a:t>‘article’&gt;</a:t>
                </a:r>
              </a:p>
            </p:txBody>
          </p:sp>
        </p:grpSp>
        <p:grpSp>
          <p:nvGrpSpPr>
            <p:cNvPr id="21" name="Group 20"/>
            <p:cNvGrpSpPr/>
            <p:nvPr/>
          </p:nvGrpSpPr>
          <p:grpSpPr>
            <a:xfrm>
              <a:off x="6827837" y="2049462"/>
              <a:ext cx="3979134" cy="3679815"/>
              <a:chOff x="4678123" y="1232875"/>
              <a:chExt cx="3979134" cy="3679815"/>
            </a:xfrm>
          </p:grpSpPr>
          <p:grpSp>
            <p:nvGrpSpPr>
              <p:cNvPr id="22" name="Group 21"/>
              <p:cNvGrpSpPr>
                <a:grpSpLocks noChangeAspect="1"/>
              </p:cNvGrpSpPr>
              <p:nvPr/>
            </p:nvGrpSpPr>
            <p:grpSpPr>
              <a:xfrm>
                <a:off x="4689580" y="1232875"/>
                <a:ext cx="3967571" cy="3212125"/>
                <a:chOff x="1507436" y="1799127"/>
                <a:chExt cx="3681068" cy="2752580"/>
              </a:xfrm>
            </p:grpSpPr>
            <p:sp>
              <p:nvSpPr>
                <p:cNvPr id="31" name="Rectangle 30"/>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34" name="Isosceles Triangle 33"/>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36"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5-Point Star 36"/>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grpSp>
          <p:sp>
            <p:nvSpPr>
              <p:cNvPr id="23" name="Rectangle 22"/>
              <p:cNvSpPr/>
              <p:nvPr/>
            </p:nvSpPr>
            <p:spPr>
              <a:xfrm>
                <a:off x="4681113" y="2190749"/>
                <a:ext cx="3976038" cy="47197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FFFFFF"/>
                    </a:solidFill>
                    <a:latin typeface="Consolas"/>
                    <a:cs typeface="Consolas"/>
                  </a:rPr>
                  <a:t>&lt;header&gt;</a:t>
                </a:r>
              </a:p>
            </p:txBody>
          </p:sp>
          <p:sp>
            <p:nvSpPr>
              <p:cNvPr id="24" name="Rectangle 23"/>
              <p:cNvSpPr/>
              <p:nvPr/>
            </p:nvSpPr>
            <p:spPr>
              <a:xfrm>
                <a:off x="4678123" y="1766405"/>
                <a:ext cx="3979028" cy="424345"/>
              </a:xfrm>
              <a:prstGeom prst="rect">
                <a:avLst/>
              </a:prstGeom>
              <a:solidFill>
                <a:srgbClr val="FF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FFFFFF"/>
                    </a:solidFill>
                    <a:latin typeface="Consolas"/>
                    <a:cs typeface="Consolas"/>
                  </a:rPr>
                  <a:t>&lt;</a:t>
                </a:r>
                <a:r>
                  <a:rPr lang="en-US" err="1">
                    <a:solidFill>
                      <a:srgbClr val="FFFFFF"/>
                    </a:solidFill>
                    <a:latin typeface="Consolas"/>
                    <a:cs typeface="Consolas"/>
                  </a:rPr>
                  <a:t>nav</a:t>
                </a:r>
                <a:r>
                  <a:rPr lang="en-US">
                    <a:solidFill>
                      <a:srgbClr val="FFFFFF"/>
                    </a:solidFill>
                    <a:latin typeface="Consolas"/>
                    <a:cs typeface="Consolas"/>
                  </a:rPr>
                  <a:t>&gt;</a:t>
                </a:r>
              </a:p>
            </p:txBody>
          </p:sp>
          <p:sp>
            <p:nvSpPr>
              <p:cNvPr id="25" name="Rectangle 24"/>
              <p:cNvSpPr/>
              <p:nvPr/>
            </p:nvSpPr>
            <p:spPr>
              <a:xfrm>
                <a:off x="4678123" y="4440720"/>
                <a:ext cx="3979028" cy="471970"/>
              </a:xfrm>
              <a:prstGeom prst="rect">
                <a:avLst/>
              </a:prstGeom>
              <a:solidFill>
                <a:srgbClr val="6600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FFFFFF"/>
                    </a:solidFill>
                    <a:latin typeface="Consolas"/>
                    <a:cs typeface="Consolas"/>
                  </a:rPr>
                  <a:t>&lt;footer&gt;</a:t>
                </a:r>
              </a:p>
            </p:txBody>
          </p:sp>
          <p:sp>
            <p:nvSpPr>
              <p:cNvPr id="26" name="Rectangle 25"/>
              <p:cNvSpPr/>
              <p:nvPr/>
            </p:nvSpPr>
            <p:spPr>
              <a:xfrm>
                <a:off x="4680222" y="2662720"/>
                <a:ext cx="2703210" cy="17780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a:solidFill>
                      <a:srgbClr val="000000"/>
                    </a:solidFill>
                    <a:latin typeface="Consolas"/>
                    <a:cs typeface="Consolas"/>
                  </a:rPr>
                  <a:t>&lt;section&gt;</a:t>
                </a:r>
              </a:p>
            </p:txBody>
          </p:sp>
          <p:sp>
            <p:nvSpPr>
              <p:cNvPr id="27" name="TextBox 26"/>
              <p:cNvSpPr txBox="1"/>
              <p:nvPr/>
            </p:nvSpPr>
            <p:spPr>
              <a:xfrm>
                <a:off x="4832351" y="1310018"/>
                <a:ext cx="1749424" cy="375809"/>
              </a:xfrm>
              <a:prstGeom prst="rect">
                <a:avLst/>
              </a:prstGeom>
              <a:noFill/>
            </p:spPr>
            <p:txBody>
              <a:bodyPr wrap="square" rtlCol="0">
                <a:spAutoFit/>
              </a:bodyPr>
              <a:lstStyle/>
              <a:p>
                <a:r>
                  <a:rPr lang="en-US">
                    <a:solidFill>
                      <a:schemeClr val="bg1"/>
                    </a:solidFill>
                    <a:latin typeface="Consolas"/>
                    <a:cs typeface="Consolas"/>
                  </a:rPr>
                  <a:t>html5</a:t>
                </a:r>
              </a:p>
            </p:txBody>
          </p:sp>
          <p:sp>
            <p:nvSpPr>
              <p:cNvPr id="28" name="Rectangle 27"/>
              <p:cNvSpPr/>
              <p:nvPr/>
            </p:nvSpPr>
            <p:spPr>
              <a:xfrm>
                <a:off x="7371030" y="2662720"/>
                <a:ext cx="1286227" cy="1778000"/>
              </a:xfrm>
              <a:prstGeom prst="rect">
                <a:avLst/>
              </a:prstGeom>
              <a:solidFill>
                <a:srgbClr val="195B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FFFFFF"/>
                    </a:solidFill>
                    <a:latin typeface="Consolas"/>
                    <a:cs typeface="Consolas"/>
                  </a:rPr>
                  <a:t>&lt;aside&gt;</a:t>
                </a:r>
              </a:p>
            </p:txBody>
          </p:sp>
          <p:sp>
            <p:nvSpPr>
              <p:cNvPr id="29" name="Rectangle 28"/>
              <p:cNvSpPr/>
              <p:nvPr/>
            </p:nvSpPr>
            <p:spPr>
              <a:xfrm>
                <a:off x="4879976" y="3023565"/>
                <a:ext cx="2303639" cy="611810"/>
              </a:xfrm>
              <a:prstGeom prst="rect">
                <a:avLst/>
              </a:prstGeom>
              <a:solidFill>
                <a:srgbClr val="107C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FFFFFF"/>
                    </a:solidFill>
                    <a:latin typeface="Consolas"/>
                    <a:cs typeface="Consolas"/>
                  </a:rPr>
                  <a:t>&lt;article&gt;</a:t>
                </a:r>
              </a:p>
            </p:txBody>
          </p:sp>
          <p:sp>
            <p:nvSpPr>
              <p:cNvPr id="30" name="Rectangle 29"/>
              <p:cNvSpPr/>
              <p:nvPr/>
            </p:nvSpPr>
            <p:spPr>
              <a:xfrm>
                <a:off x="4879976" y="3746500"/>
                <a:ext cx="2303639" cy="611810"/>
              </a:xfrm>
              <a:prstGeom prst="rect">
                <a:avLst/>
              </a:prstGeom>
              <a:solidFill>
                <a:srgbClr val="107C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FFFFFF"/>
                    </a:solidFill>
                    <a:latin typeface="Consolas"/>
                    <a:cs typeface="Consolas"/>
                  </a:rPr>
                  <a:t>&lt;article&gt;</a:t>
                </a:r>
              </a:p>
            </p:txBody>
          </p:sp>
        </p:grpSp>
      </p:grpSp>
    </p:spTree>
    <p:extLst>
      <p:ext uri="{BB962C8B-B14F-4D97-AF65-F5344CB8AC3E}">
        <p14:creationId xmlns:p14="http://schemas.microsoft.com/office/powerpoint/2010/main" val="30725611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746943"/>
          </a:xfrm>
        </p:spPr>
        <p:txBody>
          <a:bodyPr/>
          <a:lstStyle/>
          <a:p>
            <a:r>
              <a:rPr lang="pt-BR"/>
              <a:t>Tags Estruturais</a:t>
            </a:r>
          </a:p>
        </p:txBody>
      </p:sp>
      <p:graphicFrame>
        <p:nvGraphicFramePr>
          <p:cNvPr id="3" name="Table 2" descr="Table illustrating HTML5 structural tags and their descriptions."/>
          <p:cNvGraphicFramePr>
            <a:graphicFrameLocks noGrp="1"/>
          </p:cNvGraphicFramePr>
          <p:nvPr/>
        </p:nvGraphicFramePr>
        <p:xfrm>
          <a:off x="457197" y="1287462"/>
          <a:ext cx="11399839" cy="5584596"/>
        </p:xfrm>
        <a:graphic>
          <a:graphicData uri="http://schemas.openxmlformats.org/drawingml/2006/table">
            <a:tbl>
              <a:tblPr firstRow="1" bandRow="1">
                <a:tableStyleId>{5C22544A-7EE6-4342-B048-85BDC9FD1C3A}</a:tableStyleId>
              </a:tblPr>
              <a:tblGrid>
                <a:gridCol w="1417640">
                  <a:extLst>
                    <a:ext uri="{9D8B030D-6E8A-4147-A177-3AD203B41FA5}">
                      <a16:colId xmlns:a16="http://schemas.microsoft.com/office/drawing/2014/main" val="20000"/>
                    </a:ext>
                  </a:extLst>
                </a:gridCol>
                <a:gridCol w="9982199">
                  <a:extLst>
                    <a:ext uri="{9D8B030D-6E8A-4147-A177-3AD203B41FA5}">
                      <a16:colId xmlns:a16="http://schemas.microsoft.com/office/drawing/2014/main" val="20001"/>
                    </a:ext>
                  </a:extLst>
                </a:gridCol>
              </a:tblGrid>
              <a:tr h="448166">
                <a:tc>
                  <a:txBody>
                    <a:bodyPr/>
                    <a:lstStyle/>
                    <a:p>
                      <a:r>
                        <a:rPr lang="pt-BR" sz="1600" noProof="0"/>
                        <a:t>TAG</a:t>
                      </a:r>
                    </a:p>
                  </a:txBody>
                  <a:tcPr/>
                </a:tc>
                <a:tc>
                  <a:txBody>
                    <a:bodyPr/>
                    <a:lstStyle/>
                    <a:p>
                      <a:r>
                        <a:rPr lang="pt-BR" sz="1600" noProof="0"/>
                        <a:t>DESCRIÇÃO</a:t>
                      </a:r>
                    </a:p>
                  </a:txBody>
                  <a:tcPr/>
                </a:tc>
                <a:extLst>
                  <a:ext uri="{0D108BD9-81ED-4DB2-BD59-A6C34878D82A}">
                    <a16:rowId xmlns:a16="http://schemas.microsoft.com/office/drawing/2014/main" val="10000"/>
                  </a:ext>
                </a:extLst>
              </a:tr>
              <a:tr h="448166">
                <a:tc>
                  <a:txBody>
                    <a:bodyPr/>
                    <a:lstStyle/>
                    <a:p>
                      <a:r>
                        <a:rPr lang="pt-BR" sz="1600" noProof="0">
                          <a:latin typeface="Consolas"/>
                          <a:cs typeface="Consolas"/>
                        </a:rPr>
                        <a:t>&lt;address&gt;</a:t>
                      </a:r>
                      <a:endParaRPr lang="pt-BR" sz="1600" b="0" noProof="0">
                        <a:latin typeface="Consolas"/>
                        <a:cs typeface="Consolas"/>
                      </a:endParaRPr>
                    </a:p>
                  </a:txBody>
                  <a:tcPr/>
                </a:tc>
                <a:tc>
                  <a:txBody>
                    <a:bodyPr/>
                    <a:lstStyle/>
                    <a:p>
                      <a:r>
                        <a:rPr lang="pt-BR" sz="1600" noProof="0"/>
                        <a:t>Define uma área para informações de contato para uma página</a:t>
                      </a:r>
                      <a:r>
                        <a:rPr lang="pt-BR" sz="1600" baseline="0" noProof="0"/>
                        <a:t> ou seção</a:t>
                      </a:r>
                      <a:endParaRPr lang="pt-BR" sz="1600" noProof="0"/>
                    </a:p>
                  </a:txBody>
                  <a:tcPr/>
                </a:tc>
                <a:extLst>
                  <a:ext uri="{0D108BD9-81ED-4DB2-BD59-A6C34878D82A}">
                    <a16:rowId xmlns:a16="http://schemas.microsoft.com/office/drawing/2014/main" val="10001"/>
                  </a:ext>
                </a:extLst>
              </a:tr>
              <a:tr h="448166">
                <a:tc>
                  <a:txBody>
                    <a:bodyPr/>
                    <a:lstStyle/>
                    <a:p>
                      <a:r>
                        <a:rPr lang="pt-BR" sz="1600" noProof="0">
                          <a:latin typeface="Consolas"/>
                          <a:cs typeface="Consolas"/>
                        </a:rPr>
                        <a:t>&lt;article&gt;</a:t>
                      </a:r>
                      <a:endParaRPr lang="pt-BR" sz="1600" b="0" noProof="0">
                        <a:latin typeface="Consolas"/>
                        <a:cs typeface="Consolas"/>
                      </a:endParaRPr>
                    </a:p>
                  </a:txBody>
                  <a:tcPr/>
                </a:tc>
                <a:tc>
                  <a:txBody>
                    <a:bodyPr/>
                    <a:lstStyle/>
                    <a:p>
                      <a:r>
                        <a:rPr lang="pt-BR" sz="1600" noProof="0"/>
                        <a:t>Define um artigo, tal como um artigo de revista ou jornal, post de blog, ou conteúdo similar</a:t>
                      </a:r>
                    </a:p>
                  </a:txBody>
                  <a:tcPr/>
                </a:tc>
                <a:extLst>
                  <a:ext uri="{0D108BD9-81ED-4DB2-BD59-A6C34878D82A}">
                    <a16:rowId xmlns:a16="http://schemas.microsoft.com/office/drawing/2014/main" val="10002"/>
                  </a:ext>
                </a:extLst>
              </a:tr>
              <a:tr h="448166">
                <a:tc>
                  <a:txBody>
                    <a:bodyPr/>
                    <a:lstStyle/>
                    <a:p>
                      <a:r>
                        <a:rPr lang="pt-BR" sz="1600" noProof="0">
                          <a:latin typeface="Consolas"/>
                          <a:cs typeface="Consolas"/>
                        </a:rPr>
                        <a:t>&lt;aside&gt;</a:t>
                      </a:r>
                      <a:endParaRPr lang="pt-BR" sz="1600" b="0" noProof="0">
                        <a:latin typeface="Consolas"/>
                        <a:cs typeface="Consolas"/>
                      </a:endParaRPr>
                    </a:p>
                  </a:txBody>
                  <a:tcPr/>
                </a:tc>
                <a:tc>
                  <a:txBody>
                    <a:bodyPr/>
                    <a:lstStyle/>
                    <a:p>
                      <a:r>
                        <a:rPr lang="pt-BR" sz="1600" noProof="0"/>
                        <a:t>Define</a:t>
                      </a:r>
                      <a:r>
                        <a:rPr lang="pt-BR" sz="1600" baseline="0" noProof="0"/>
                        <a:t> conteúdo que é separado mas relacionado com conteúdo principal de uma página</a:t>
                      </a:r>
                      <a:r>
                        <a:rPr lang="pt-BR" sz="1600" noProof="0"/>
                        <a:t>; similar a uma barra</a:t>
                      </a:r>
                      <a:r>
                        <a:rPr lang="pt-BR" sz="1600" baseline="0" noProof="0"/>
                        <a:t> lateral de capítulos ou artigos de uma revista</a:t>
                      </a:r>
                      <a:endParaRPr lang="pt-BR" sz="1600" noProof="0"/>
                    </a:p>
                  </a:txBody>
                  <a:tcPr/>
                </a:tc>
                <a:extLst>
                  <a:ext uri="{0D108BD9-81ED-4DB2-BD59-A6C34878D82A}">
                    <a16:rowId xmlns:a16="http://schemas.microsoft.com/office/drawing/2014/main" val="10003"/>
                  </a:ext>
                </a:extLst>
              </a:tr>
              <a:tr h="448166">
                <a:tc>
                  <a:txBody>
                    <a:bodyPr/>
                    <a:lstStyle/>
                    <a:p>
                      <a:r>
                        <a:rPr lang="pt-BR" sz="1600" noProof="0">
                          <a:latin typeface="Consolas"/>
                          <a:cs typeface="Consolas"/>
                        </a:rPr>
                        <a:t>&lt;details&gt;</a:t>
                      </a:r>
                      <a:endParaRPr lang="pt-BR" sz="1600" b="0" noProof="0">
                        <a:latin typeface="Consolas"/>
                        <a:cs typeface="Consola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600" kern="1200" noProof="0">
                          <a:effectLst/>
                        </a:rPr>
                        <a:t>Define detalhes adicionais pertinentes ao texto</a:t>
                      </a:r>
                      <a:r>
                        <a:rPr lang="pt-BR" sz="1600" kern="1200" baseline="0" noProof="0">
                          <a:effectLst/>
                        </a:rPr>
                        <a:t> marcado</a:t>
                      </a:r>
                      <a:r>
                        <a:rPr lang="pt-BR" sz="1600" kern="1200" noProof="0">
                          <a:effectLst/>
                        </a:rPr>
                        <a:t>; cria um componente iterativo</a:t>
                      </a:r>
                      <a:r>
                        <a:rPr lang="pt-BR" sz="1600" kern="1200" baseline="0" noProof="0">
                          <a:effectLst/>
                        </a:rPr>
                        <a:t> que o usuário pode abrir ou fechar</a:t>
                      </a:r>
                      <a:endParaRPr lang="pt-BR" sz="1600" noProof="0"/>
                    </a:p>
                  </a:txBody>
                  <a:tcPr/>
                </a:tc>
                <a:extLst>
                  <a:ext uri="{0D108BD9-81ED-4DB2-BD59-A6C34878D82A}">
                    <a16:rowId xmlns:a16="http://schemas.microsoft.com/office/drawing/2014/main" val="10004"/>
                  </a:ext>
                </a:extLst>
              </a:tr>
              <a:tr h="448166">
                <a:tc>
                  <a:txBody>
                    <a:bodyPr/>
                    <a:lstStyle/>
                    <a:p>
                      <a:r>
                        <a:rPr lang="pt-BR" sz="1600" noProof="0">
                          <a:latin typeface="Consolas"/>
                          <a:cs typeface="Consolas"/>
                        </a:rPr>
                        <a:t>&lt;footer&gt;</a:t>
                      </a:r>
                      <a:endParaRPr lang="pt-BR" sz="1600" b="0" noProof="0">
                        <a:latin typeface="Consolas"/>
                        <a:cs typeface="Consola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600" kern="1200" noProof="0">
                          <a:effectLst/>
                        </a:rPr>
                        <a:t>Define</a:t>
                      </a:r>
                      <a:r>
                        <a:rPr lang="pt-BR" sz="1600" kern="1200" baseline="0" noProof="0">
                          <a:effectLst/>
                        </a:rPr>
                        <a:t> um rodapé para um documento ou seção</a:t>
                      </a:r>
                      <a:r>
                        <a:rPr lang="pt-BR" sz="1600" kern="1200" noProof="0">
                          <a:effectLst/>
                        </a:rPr>
                        <a:t>; pode incluir informações</a:t>
                      </a:r>
                      <a:r>
                        <a:rPr lang="pt-BR" sz="1600" kern="1200" baseline="0" noProof="0">
                          <a:effectLst/>
                        </a:rPr>
                        <a:t> como o autor da página, informações de contato, informações de</a:t>
                      </a:r>
                      <a:r>
                        <a:rPr lang="pt-BR" sz="1600" kern="1200" noProof="0">
                          <a:effectLst/>
                        </a:rPr>
                        <a:t> copyright, etc</a:t>
                      </a:r>
                      <a:endParaRPr lang="pt-BR" sz="1600" noProof="0"/>
                    </a:p>
                  </a:txBody>
                  <a:tcPr/>
                </a:tc>
                <a:extLst>
                  <a:ext uri="{0D108BD9-81ED-4DB2-BD59-A6C34878D82A}">
                    <a16:rowId xmlns:a16="http://schemas.microsoft.com/office/drawing/2014/main" val="10005"/>
                  </a:ext>
                </a:extLst>
              </a:tr>
              <a:tr h="448166">
                <a:tc>
                  <a:txBody>
                    <a:bodyPr/>
                    <a:lstStyle/>
                    <a:p>
                      <a:r>
                        <a:rPr lang="pt-BR" sz="1600" noProof="0">
                          <a:latin typeface="Consolas"/>
                          <a:cs typeface="Consolas"/>
                        </a:rPr>
                        <a:t>&lt;header&gt;</a:t>
                      </a:r>
                      <a:endParaRPr lang="pt-BR" sz="1600" b="0" noProof="0">
                        <a:latin typeface="Consolas"/>
                        <a:cs typeface="Consola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600" kern="1200" noProof="0">
                          <a:effectLst/>
                        </a:rPr>
                        <a:t>Define um cabeçalho</a:t>
                      </a:r>
                      <a:r>
                        <a:rPr lang="pt-BR" sz="1600" kern="1200" baseline="0" noProof="0">
                          <a:effectLst/>
                        </a:rPr>
                        <a:t> para um documento ou seção</a:t>
                      </a:r>
                      <a:r>
                        <a:rPr lang="pt-BR" sz="1600" kern="1200" noProof="0">
                          <a:effectLst/>
                        </a:rPr>
                        <a:t>; pode</a:t>
                      </a:r>
                      <a:r>
                        <a:rPr lang="pt-BR" sz="1600" kern="1200" baseline="0" noProof="0">
                          <a:effectLst/>
                        </a:rPr>
                        <a:t> conter conteúdo introdutório ou links de navegação</a:t>
                      </a:r>
                      <a:endParaRPr lang="pt-BR" sz="1600" noProof="0"/>
                    </a:p>
                  </a:txBody>
                  <a:tcPr/>
                </a:tc>
                <a:extLst>
                  <a:ext uri="{0D108BD9-81ED-4DB2-BD59-A6C34878D82A}">
                    <a16:rowId xmlns:a16="http://schemas.microsoft.com/office/drawing/2014/main" val="10006"/>
                  </a:ext>
                </a:extLst>
              </a:tr>
              <a:tr h="448166">
                <a:tc>
                  <a:txBody>
                    <a:bodyPr/>
                    <a:lstStyle/>
                    <a:p>
                      <a:r>
                        <a:rPr lang="pt-BR" sz="1600" noProof="0">
                          <a:latin typeface="Consolas"/>
                          <a:cs typeface="Consolas"/>
                        </a:rPr>
                        <a:t>&lt;hgroup&gt;</a:t>
                      </a:r>
                      <a:endParaRPr lang="pt-BR" sz="1600" b="0" noProof="0">
                        <a:latin typeface="Consolas"/>
                        <a:cs typeface="Consola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600" kern="1200" noProof="0">
                          <a:effectLst/>
                        </a:rPr>
                        <a:t>Agrupa</a:t>
                      </a:r>
                      <a:r>
                        <a:rPr lang="pt-BR" sz="1600" kern="1200" baseline="0" noProof="0">
                          <a:effectLst/>
                        </a:rPr>
                        <a:t> cabeçalhos e subcabeçalhos</a:t>
                      </a:r>
                      <a:r>
                        <a:rPr lang="pt-BR" sz="1600" kern="1200" noProof="0">
                          <a:effectLst/>
                        </a:rPr>
                        <a:t> (usando</a:t>
                      </a:r>
                      <a:r>
                        <a:rPr lang="pt-BR" sz="1600" kern="1200" baseline="0" noProof="0">
                          <a:effectLst/>
                        </a:rPr>
                        <a:t> as tags</a:t>
                      </a:r>
                      <a:r>
                        <a:rPr lang="pt-BR" sz="1600" kern="1200" noProof="0">
                          <a:effectLst/>
                        </a:rPr>
                        <a:t> &lt;h1&gt; a &lt;h6&gt;)</a:t>
                      </a:r>
                      <a:r>
                        <a:rPr lang="pt-BR" sz="1600" kern="1200" baseline="0" noProof="0">
                          <a:effectLst/>
                        </a:rPr>
                        <a:t> gerando cabeçalhos multinível</a:t>
                      </a:r>
                      <a:endParaRPr lang="pt-BR" sz="1600" noProof="0"/>
                    </a:p>
                  </a:txBody>
                  <a:tcPr/>
                </a:tc>
                <a:extLst>
                  <a:ext uri="{0D108BD9-81ED-4DB2-BD59-A6C34878D82A}">
                    <a16:rowId xmlns:a16="http://schemas.microsoft.com/office/drawing/2014/main" val="10007"/>
                  </a:ext>
                </a:extLst>
              </a:tr>
              <a:tr h="448166">
                <a:tc>
                  <a:txBody>
                    <a:bodyPr/>
                    <a:lstStyle/>
                    <a:p>
                      <a:r>
                        <a:rPr lang="pt-BR" sz="1600" noProof="0">
                          <a:latin typeface="Consolas"/>
                          <a:cs typeface="Consolas"/>
                        </a:rPr>
                        <a:t>&lt;nav&gt;</a:t>
                      </a:r>
                      <a:endParaRPr lang="pt-BR" sz="1600" b="0" noProof="0">
                        <a:latin typeface="Consolas"/>
                        <a:cs typeface="Consola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600" kern="1200" noProof="0">
                          <a:effectLst/>
                        </a:rPr>
                        <a:t>Define um bloco</a:t>
                      </a:r>
                      <a:r>
                        <a:rPr lang="pt-BR" sz="1600" kern="1200" baseline="0" noProof="0">
                          <a:effectLst/>
                        </a:rPr>
                        <a:t> de links de navegação</a:t>
                      </a:r>
                      <a:endParaRPr lang="pt-BR" sz="1600" noProof="0"/>
                    </a:p>
                  </a:txBody>
                  <a:tcPr/>
                </a:tc>
                <a:extLst>
                  <a:ext uri="{0D108BD9-81ED-4DB2-BD59-A6C34878D82A}">
                    <a16:rowId xmlns:a16="http://schemas.microsoft.com/office/drawing/2014/main" val="10008"/>
                  </a:ext>
                </a:extLst>
              </a:tr>
              <a:tr h="448166">
                <a:tc>
                  <a:txBody>
                    <a:bodyPr/>
                    <a:lstStyle/>
                    <a:p>
                      <a:r>
                        <a:rPr lang="pt-BR" sz="1600" noProof="0">
                          <a:latin typeface="Consolas"/>
                          <a:cs typeface="Consolas"/>
                        </a:rPr>
                        <a:t>&lt;section&gt;</a:t>
                      </a:r>
                      <a:endParaRPr lang="pt-BR" sz="1600" b="0" noProof="0">
                        <a:latin typeface="Consolas"/>
                        <a:cs typeface="Consola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600" kern="1200" noProof="0">
                          <a:effectLst/>
                        </a:rPr>
                        <a:t>Define uma seção em um documento, tal como capítulos, partes de uma tese, ou</a:t>
                      </a:r>
                      <a:r>
                        <a:rPr lang="pt-BR" sz="1600" kern="1200" baseline="0" noProof="0">
                          <a:effectLst/>
                        </a:rPr>
                        <a:t> partes de uma página web</a:t>
                      </a:r>
                      <a:r>
                        <a:rPr lang="pt-BR" sz="1600" kern="1200" noProof="0">
                          <a:effectLst/>
                        </a:rPr>
                        <a:t> cujo conteúdo é distinto</a:t>
                      </a:r>
                      <a:r>
                        <a:rPr lang="pt-BR" sz="1600" kern="1200" baseline="0" noProof="0">
                          <a:effectLst/>
                        </a:rPr>
                        <a:t> de outro</a:t>
                      </a:r>
                      <a:endParaRPr lang="pt-BR" sz="1600" noProof="0"/>
                    </a:p>
                  </a:txBody>
                  <a:tcPr/>
                </a:tc>
                <a:extLst>
                  <a:ext uri="{0D108BD9-81ED-4DB2-BD59-A6C34878D82A}">
                    <a16:rowId xmlns:a16="http://schemas.microsoft.com/office/drawing/2014/main" val="10009"/>
                  </a:ext>
                </a:extLst>
              </a:tr>
              <a:tr h="448166">
                <a:tc>
                  <a:txBody>
                    <a:bodyPr/>
                    <a:lstStyle/>
                    <a:p>
                      <a:r>
                        <a:rPr lang="pt-BR" sz="1600" noProof="0">
                          <a:latin typeface="Consolas"/>
                          <a:cs typeface="Consolas"/>
                        </a:rPr>
                        <a:t>&lt;summary&gt;</a:t>
                      </a:r>
                      <a:endParaRPr lang="pt-BR" sz="1600" b="0" noProof="0">
                        <a:latin typeface="Consolas"/>
                        <a:cs typeface="Consola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600" kern="1200" noProof="0" dirty="0">
                          <a:effectLst/>
                        </a:rPr>
                        <a:t>Define um cabeçalho</a:t>
                      </a:r>
                      <a:r>
                        <a:rPr lang="pt-BR" sz="1600" kern="1200" baseline="0" noProof="0" dirty="0">
                          <a:effectLst/>
                        </a:rPr>
                        <a:t> visível </a:t>
                      </a:r>
                      <a:r>
                        <a:rPr lang="pt-BR" sz="1600" kern="1200" noProof="0" dirty="0">
                          <a:effectLst/>
                        </a:rPr>
                        <a:t>para propósito</a:t>
                      </a:r>
                      <a:r>
                        <a:rPr lang="pt-BR" sz="1600" kern="1200" baseline="0" noProof="0" dirty="0">
                          <a:effectLst/>
                        </a:rPr>
                        <a:t> de resumo</a:t>
                      </a:r>
                      <a:r>
                        <a:rPr lang="pt-BR" sz="1600" kern="1200" noProof="0" dirty="0">
                          <a:effectLst/>
                        </a:rPr>
                        <a:t>; usuários</a:t>
                      </a:r>
                      <a:r>
                        <a:rPr lang="pt-BR" sz="1600" kern="1200" baseline="0" noProof="0" dirty="0">
                          <a:effectLst/>
                        </a:rPr>
                        <a:t> podem clicar para abrir e fechar</a:t>
                      </a:r>
                      <a:endParaRPr lang="pt-BR" sz="1600" noProof="0"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55266918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Elementos </a:t>
            </a:r>
            <a:r>
              <a:rPr lang="pt-BR">
                <a:latin typeface="Consolas"/>
                <a:cs typeface="Consolas"/>
              </a:rPr>
              <a:t>header</a:t>
            </a:r>
            <a:r>
              <a:rPr lang="pt-BR"/>
              <a:t> e </a:t>
            </a:r>
            <a:r>
              <a:rPr lang="pt-BR">
                <a:latin typeface="Consolas"/>
                <a:cs typeface="Consolas"/>
              </a:rPr>
              <a:t>footer</a:t>
            </a:r>
            <a:endParaRPr lang="pt-BR"/>
          </a:p>
        </p:txBody>
      </p:sp>
      <p:sp>
        <p:nvSpPr>
          <p:cNvPr id="3" name="Text Placeholder 2"/>
          <p:cNvSpPr>
            <a:spLocks noGrp="1"/>
          </p:cNvSpPr>
          <p:nvPr>
            <p:ph type="body" sz="quarter" idx="10"/>
          </p:nvPr>
        </p:nvSpPr>
        <p:spPr>
          <a:xfrm>
            <a:off x="365760" y="1371600"/>
            <a:ext cx="5852477" cy="4792081"/>
          </a:xfrm>
        </p:spPr>
        <p:txBody>
          <a:bodyPr/>
          <a:lstStyle/>
          <a:p>
            <a:r>
              <a:rPr lang="pt-BR"/>
              <a:t>O elemento </a:t>
            </a:r>
            <a:r>
              <a:rPr lang="pt-BR">
                <a:latin typeface="Consolas"/>
                <a:cs typeface="Consolas"/>
              </a:rPr>
              <a:t>&lt;header&gt;</a:t>
            </a:r>
            <a:r>
              <a:rPr lang="pt-BR"/>
              <a:t> define o cabeçalho para uma página web, artigo ou documento</a:t>
            </a:r>
          </a:p>
          <a:p>
            <a:pPr lvl="1"/>
            <a:r>
              <a:rPr lang="pt-BR"/>
              <a:t>Um cabeçalho tipicamente contêm títulos, logotipos, ou fotos e pode ser a primeira coisa que o usuário enxerga ao visitar um site</a:t>
            </a:r>
          </a:p>
          <a:p>
            <a:r>
              <a:rPr lang="pt-BR"/>
              <a:t>O elemento </a:t>
            </a:r>
            <a:r>
              <a:rPr lang="pt-BR">
                <a:latin typeface="Consolas"/>
                <a:cs typeface="Consolas"/>
              </a:rPr>
              <a:t>&lt;footer&gt;</a:t>
            </a:r>
            <a:r>
              <a:rPr lang="pt-BR"/>
              <a:t> define um rodapé para uma página web, artigo, ou documento e está tipicamente localizada ao final</a:t>
            </a:r>
          </a:p>
          <a:p>
            <a:pPr lvl="1"/>
            <a:r>
              <a:rPr lang="pt-BR"/>
              <a:t>Um rodapé tipicamente possui infomações sobre uma página, tais como copyright, links adicionais, etc </a:t>
            </a:r>
          </a:p>
        </p:txBody>
      </p:sp>
      <p:sp>
        <p:nvSpPr>
          <p:cNvPr id="9" name="Rectangle 8"/>
          <p:cNvSpPr/>
          <p:nvPr/>
        </p:nvSpPr>
        <p:spPr>
          <a:xfrm>
            <a:off x="6370637" y="1619825"/>
            <a:ext cx="5486400" cy="3754874"/>
          </a:xfrm>
          <a:prstGeom prst="rect">
            <a:avLst/>
          </a:prstGeom>
        </p:spPr>
        <p:txBody>
          <a:bodyPr wrap="square">
            <a:spAutoFit/>
          </a:bodyPr>
          <a:lstStyle/>
          <a:p>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article</a:t>
            </a:r>
            <a:r>
              <a:rPr lang="pt-BR" sz="2000">
                <a:solidFill>
                  <a:srgbClr val="4F76AC"/>
                </a:solidFill>
                <a:highlight>
                  <a:srgbClr val="FFFFFF"/>
                </a:highlight>
                <a:latin typeface="Consolas"/>
              </a:rPr>
              <a:t>&gt;</a:t>
            </a:r>
            <a:endParaRPr lang="pt-BR" sz="2000">
              <a:solidFill>
                <a:srgbClr val="000000"/>
              </a:solidFill>
              <a:highlight>
                <a:srgbClr val="FFFFFF"/>
              </a:highlight>
              <a:latin typeface="Consolas"/>
            </a:endParaRPr>
          </a:p>
          <a:p>
            <a:r>
              <a:rPr lang="pt-BR" sz="2000">
                <a:solidFill>
                  <a:srgbClr val="000000"/>
                </a:solidFill>
                <a:highlight>
                  <a:srgbClr val="FFFFFF"/>
                </a:highlight>
                <a:latin typeface="Consolas"/>
              </a:rPr>
              <a:t>  </a:t>
            </a:r>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header</a:t>
            </a:r>
            <a:r>
              <a:rPr lang="pt-BR" sz="2000">
                <a:solidFill>
                  <a:srgbClr val="4F76AC"/>
                </a:solidFill>
                <a:highlight>
                  <a:srgbClr val="FFFFFF"/>
                </a:highlight>
                <a:latin typeface="Consolas"/>
              </a:rPr>
              <a:t>&gt;</a:t>
            </a:r>
            <a:endParaRPr lang="pt-BR" sz="2000">
              <a:solidFill>
                <a:srgbClr val="000000"/>
              </a:solidFill>
              <a:highlight>
                <a:srgbClr val="FFFFFF"/>
              </a:highlight>
              <a:latin typeface="Consolas"/>
            </a:endParaRPr>
          </a:p>
          <a:p>
            <a:r>
              <a:rPr lang="pt-BR" sz="2000">
                <a:solidFill>
                  <a:srgbClr val="000000"/>
                </a:solidFill>
                <a:highlight>
                  <a:srgbClr val="FFFFFF"/>
                </a:highlight>
                <a:latin typeface="Consolas"/>
              </a:rPr>
              <a:t>	</a:t>
            </a:r>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h1</a:t>
            </a:r>
            <a:r>
              <a:rPr lang="pt-BR" sz="2000">
                <a:solidFill>
                  <a:srgbClr val="4F76AC"/>
                </a:solidFill>
                <a:highlight>
                  <a:srgbClr val="FFFFFF"/>
                </a:highlight>
                <a:latin typeface="Consolas"/>
              </a:rPr>
              <a:t>&gt;</a:t>
            </a:r>
            <a:r>
              <a:rPr lang="pt-BR" sz="2000">
                <a:solidFill>
                  <a:srgbClr val="000000"/>
                </a:solidFill>
                <a:highlight>
                  <a:srgbClr val="FFFFFF"/>
                </a:highlight>
                <a:latin typeface="Consolas"/>
              </a:rPr>
              <a:t>Learning HTML5</a:t>
            </a:r>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h1</a:t>
            </a:r>
            <a:r>
              <a:rPr lang="pt-BR" sz="2000">
                <a:solidFill>
                  <a:srgbClr val="4F76AC"/>
                </a:solidFill>
                <a:highlight>
                  <a:srgbClr val="FFFFFF"/>
                </a:highlight>
                <a:latin typeface="Consolas"/>
              </a:rPr>
              <a:t>&gt;</a:t>
            </a:r>
            <a:endParaRPr lang="pt-BR" sz="2000">
              <a:solidFill>
                <a:srgbClr val="000000"/>
              </a:solidFill>
              <a:highlight>
                <a:srgbClr val="FFFFFF"/>
              </a:highlight>
              <a:latin typeface="Consolas"/>
            </a:endParaRPr>
          </a:p>
          <a:p>
            <a:r>
              <a:rPr lang="pt-BR" sz="2000">
                <a:solidFill>
                  <a:srgbClr val="000000"/>
                </a:solidFill>
                <a:highlight>
                  <a:srgbClr val="FFFFFF"/>
                </a:highlight>
                <a:latin typeface="Consolas"/>
              </a:rPr>
              <a:t>	</a:t>
            </a:r>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h2</a:t>
            </a:r>
            <a:r>
              <a:rPr lang="pt-BR" sz="2000">
                <a:solidFill>
                  <a:srgbClr val="4F76AC"/>
                </a:solidFill>
                <a:highlight>
                  <a:srgbClr val="FFFFFF"/>
                </a:highlight>
                <a:latin typeface="Consolas"/>
              </a:rPr>
              <a:t>&gt;</a:t>
            </a:r>
            <a:r>
              <a:rPr lang="pt-BR" sz="2000">
                <a:solidFill>
                  <a:srgbClr val="000000"/>
                </a:solidFill>
                <a:highlight>
                  <a:srgbClr val="FFFFFF"/>
                </a:highlight>
                <a:latin typeface="Consolas"/>
              </a:rPr>
              <a:t>Semantic Elements</a:t>
            </a:r>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h2</a:t>
            </a:r>
            <a:r>
              <a:rPr lang="pt-BR" sz="2000">
                <a:solidFill>
                  <a:srgbClr val="4F76AC"/>
                </a:solidFill>
                <a:highlight>
                  <a:srgbClr val="FFFFFF"/>
                </a:highlight>
                <a:latin typeface="Consolas"/>
              </a:rPr>
              <a:t>&gt;</a:t>
            </a:r>
            <a:endParaRPr lang="pt-BR" sz="2000">
              <a:solidFill>
                <a:srgbClr val="000000"/>
              </a:solidFill>
              <a:highlight>
                <a:srgbClr val="FFFFFF"/>
              </a:highlight>
              <a:latin typeface="Consolas"/>
            </a:endParaRPr>
          </a:p>
          <a:p>
            <a:r>
              <a:rPr lang="pt-BR" sz="2000">
                <a:solidFill>
                  <a:srgbClr val="000000"/>
                </a:solidFill>
                <a:highlight>
                  <a:srgbClr val="FFFFFF"/>
                </a:highlight>
                <a:latin typeface="Consolas"/>
              </a:rPr>
              <a:t>  </a:t>
            </a:r>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header</a:t>
            </a:r>
            <a:r>
              <a:rPr lang="pt-BR" sz="2000">
                <a:solidFill>
                  <a:srgbClr val="4F76AC"/>
                </a:solidFill>
                <a:highlight>
                  <a:srgbClr val="FFFFFF"/>
                </a:highlight>
                <a:latin typeface="Consolas"/>
              </a:rPr>
              <a:t>&gt;</a:t>
            </a:r>
            <a:endParaRPr lang="pt-BR" sz="2000">
              <a:solidFill>
                <a:srgbClr val="000000"/>
              </a:solidFill>
              <a:highlight>
                <a:srgbClr val="FFFFFF"/>
              </a:highlight>
              <a:latin typeface="Consolas"/>
            </a:endParaRPr>
          </a:p>
          <a:p>
            <a:r>
              <a:rPr lang="pt-BR" sz="2000">
                <a:solidFill>
                  <a:srgbClr val="000000"/>
                </a:solidFill>
                <a:highlight>
                  <a:srgbClr val="FFFFFF"/>
                </a:highlight>
                <a:latin typeface="Consolas"/>
              </a:rPr>
              <a:t>  </a:t>
            </a:r>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p</a:t>
            </a:r>
            <a:r>
              <a:rPr lang="pt-BR" sz="2000">
                <a:solidFill>
                  <a:srgbClr val="4F76AC"/>
                </a:solidFill>
                <a:highlight>
                  <a:srgbClr val="FFFFFF"/>
                </a:highlight>
                <a:latin typeface="Consolas"/>
              </a:rPr>
              <a:t>&gt;</a:t>
            </a:r>
            <a:r>
              <a:rPr lang="pt-BR" sz="2000">
                <a:solidFill>
                  <a:srgbClr val="000000"/>
                </a:solidFill>
                <a:highlight>
                  <a:srgbClr val="FFFFFF"/>
                </a:highlight>
                <a:latin typeface="Consolas"/>
              </a:rPr>
              <a:t>These HTML5 tags are great!</a:t>
            </a:r>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p</a:t>
            </a:r>
            <a:r>
              <a:rPr lang="pt-BR" sz="2000">
                <a:solidFill>
                  <a:srgbClr val="4F76AC"/>
                </a:solidFill>
                <a:highlight>
                  <a:srgbClr val="FFFFFF"/>
                </a:highlight>
                <a:latin typeface="Consolas"/>
              </a:rPr>
              <a:t>&gt;</a:t>
            </a:r>
            <a:endParaRPr lang="pt-BR" sz="2000">
              <a:solidFill>
                <a:srgbClr val="000000"/>
              </a:solidFill>
              <a:highlight>
                <a:srgbClr val="FFFFFF"/>
              </a:highlight>
              <a:latin typeface="Consolas"/>
            </a:endParaRPr>
          </a:p>
          <a:p>
            <a:r>
              <a:rPr lang="pt-BR" sz="2000">
                <a:solidFill>
                  <a:srgbClr val="000000"/>
                </a:solidFill>
                <a:highlight>
                  <a:srgbClr val="FFFFFF"/>
                </a:highlight>
                <a:latin typeface="Consolas"/>
              </a:rPr>
              <a:t>  </a:t>
            </a:r>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footer</a:t>
            </a:r>
            <a:r>
              <a:rPr lang="pt-BR" sz="2000">
                <a:solidFill>
                  <a:srgbClr val="4F76AC"/>
                </a:solidFill>
                <a:highlight>
                  <a:srgbClr val="FFFFFF"/>
                </a:highlight>
                <a:latin typeface="Consolas"/>
              </a:rPr>
              <a:t>&gt;</a:t>
            </a:r>
            <a:endParaRPr lang="pt-BR" sz="2000">
              <a:solidFill>
                <a:srgbClr val="000000"/>
              </a:solidFill>
              <a:highlight>
                <a:srgbClr val="FFFFFF"/>
              </a:highlight>
              <a:latin typeface="Consolas"/>
            </a:endParaRPr>
          </a:p>
          <a:p>
            <a:r>
              <a:rPr lang="pt-BR" sz="2000">
                <a:solidFill>
                  <a:srgbClr val="000000"/>
                </a:solidFill>
                <a:highlight>
                  <a:srgbClr val="FFFFFF"/>
                </a:highlight>
                <a:latin typeface="Consolas"/>
              </a:rPr>
              <a:t>	</a:t>
            </a:r>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p</a:t>
            </a:r>
            <a:r>
              <a:rPr lang="pt-BR" sz="2000">
                <a:solidFill>
                  <a:srgbClr val="4F76AC"/>
                </a:solidFill>
                <a:highlight>
                  <a:srgbClr val="FFFFFF"/>
                </a:highlight>
                <a:latin typeface="Consolas"/>
              </a:rPr>
              <a:t>&gt;</a:t>
            </a:r>
            <a:r>
              <a:rPr lang="pt-BR" sz="2000">
                <a:solidFill>
                  <a:srgbClr val="000000"/>
                </a:solidFill>
                <a:highlight>
                  <a:srgbClr val="FFFFFF"/>
                </a:highlight>
                <a:latin typeface="Consolas"/>
              </a:rPr>
              <a:t>Published: </a:t>
            </a:r>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time</a:t>
            </a:r>
            <a:r>
              <a:rPr lang="pt-BR" sz="2000">
                <a:solidFill>
                  <a:srgbClr val="000000"/>
                </a:solidFill>
                <a:highlight>
                  <a:srgbClr val="FFFFFF"/>
                </a:highlight>
                <a:latin typeface="Consolas"/>
              </a:rPr>
              <a:t> 	</a:t>
            </a:r>
            <a:r>
              <a:rPr lang="pt-BR" sz="2000">
                <a:solidFill>
                  <a:srgbClr val="CF4820"/>
                </a:solidFill>
                <a:highlight>
                  <a:srgbClr val="FFFFFF"/>
                </a:highlight>
                <a:latin typeface="Consolas"/>
              </a:rPr>
              <a:t>datetime</a:t>
            </a:r>
            <a:r>
              <a:rPr lang="pt-BR" sz="2000">
                <a:solidFill>
                  <a:srgbClr val="4F76AC"/>
                </a:solidFill>
                <a:highlight>
                  <a:srgbClr val="FFFFFF"/>
                </a:highlight>
                <a:latin typeface="Consolas"/>
              </a:rPr>
              <a:t>="2015-06-</a:t>
            </a:r>
          </a:p>
          <a:p>
            <a:r>
              <a:rPr lang="pt-BR" sz="2000">
                <a:solidFill>
                  <a:srgbClr val="4F76AC"/>
                </a:solidFill>
                <a:highlight>
                  <a:srgbClr val="FFFFFF"/>
                </a:highlight>
                <a:latin typeface="Consolas"/>
              </a:rPr>
              <a:t>	20”&gt;</a:t>
            </a:r>
            <a:r>
              <a:rPr lang="pt-BR" sz="2000">
                <a:solidFill>
                  <a:srgbClr val="000000"/>
                </a:solidFill>
                <a:highlight>
                  <a:srgbClr val="FFFFFF"/>
                </a:highlight>
                <a:latin typeface="Consolas"/>
              </a:rPr>
              <a:t>June 20, 2015</a:t>
            </a:r>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time</a:t>
            </a:r>
            <a:r>
              <a:rPr lang="pt-BR" sz="2000">
                <a:solidFill>
                  <a:srgbClr val="4F76AC"/>
                </a:solidFill>
                <a:highlight>
                  <a:srgbClr val="FFFFFF"/>
                </a:highlight>
                <a:latin typeface="Consolas"/>
              </a:rPr>
              <a:t>&gt;&lt;/</a:t>
            </a:r>
            <a:r>
              <a:rPr lang="pt-BR" sz="2000">
                <a:solidFill>
                  <a:srgbClr val="823125"/>
                </a:solidFill>
                <a:highlight>
                  <a:srgbClr val="FFFFFF"/>
                </a:highlight>
                <a:latin typeface="Consolas"/>
              </a:rPr>
              <a:t>p</a:t>
            </a:r>
            <a:r>
              <a:rPr lang="pt-BR" sz="2000">
                <a:solidFill>
                  <a:srgbClr val="4F76AC"/>
                </a:solidFill>
                <a:highlight>
                  <a:srgbClr val="FFFFFF"/>
                </a:highlight>
                <a:latin typeface="Consolas"/>
              </a:rPr>
              <a:t>&gt;</a:t>
            </a:r>
            <a:r>
              <a:rPr lang="pt-BR" sz="2000">
                <a:solidFill>
                  <a:srgbClr val="000000"/>
                </a:solidFill>
                <a:highlight>
                  <a:srgbClr val="FFFFFF"/>
                </a:highlight>
                <a:latin typeface="Consolas"/>
              </a:rPr>
              <a:t> </a:t>
            </a:r>
          </a:p>
          <a:p>
            <a:r>
              <a:rPr lang="pt-BR" sz="2000">
                <a:solidFill>
                  <a:srgbClr val="000000"/>
                </a:solidFill>
                <a:highlight>
                  <a:srgbClr val="FFFFFF"/>
                </a:highlight>
                <a:latin typeface="Consolas"/>
              </a:rPr>
              <a:t>  </a:t>
            </a:r>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footer</a:t>
            </a:r>
            <a:r>
              <a:rPr lang="pt-BR" sz="2000">
                <a:solidFill>
                  <a:srgbClr val="4F76AC"/>
                </a:solidFill>
                <a:highlight>
                  <a:srgbClr val="FFFFFF"/>
                </a:highlight>
                <a:latin typeface="Consolas"/>
              </a:rPr>
              <a:t>&gt;</a:t>
            </a:r>
            <a:endParaRPr lang="pt-BR" sz="2000">
              <a:solidFill>
                <a:srgbClr val="000000"/>
              </a:solidFill>
              <a:highlight>
                <a:srgbClr val="FFFFFF"/>
              </a:highlight>
              <a:latin typeface="Consolas"/>
            </a:endParaRPr>
          </a:p>
          <a:p>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article</a:t>
            </a:r>
            <a:r>
              <a:rPr lang="pt-BR" sz="2000">
                <a:solidFill>
                  <a:srgbClr val="4F76AC"/>
                </a:solidFill>
                <a:highlight>
                  <a:srgbClr val="FFFFFF"/>
                </a:highlight>
                <a:latin typeface="Consolas"/>
              </a:rPr>
              <a:t>&gt;</a:t>
            </a:r>
            <a:endParaRPr lang="pt-BR" sz="2000"/>
          </a:p>
        </p:txBody>
      </p:sp>
    </p:spTree>
    <p:extLst>
      <p:ext uri="{BB962C8B-B14F-4D97-AF65-F5344CB8AC3E}">
        <p14:creationId xmlns:p14="http://schemas.microsoft.com/office/powerpoint/2010/main" val="32702007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solidFill>
                  <a:srgbClr val="107C10"/>
                </a:solidFill>
              </a:rPr>
              <a:t>Elemento </a:t>
            </a:r>
            <a:r>
              <a:rPr lang="pt-BR" dirty="0" err="1">
                <a:solidFill>
                  <a:srgbClr val="107C10"/>
                </a:solidFill>
                <a:latin typeface="Consolas"/>
                <a:cs typeface="Consolas"/>
              </a:rPr>
              <a:t>section</a:t>
            </a:r>
            <a:endParaRPr lang="pt-BR" dirty="0">
              <a:solidFill>
                <a:srgbClr val="107C10"/>
              </a:solidFill>
            </a:endParaRPr>
          </a:p>
        </p:txBody>
      </p:sp>
      <p:sp>
        <p:nvSpPr>
          <p:cNvPr id="3" name="Text Placeholder 2"/>
          <p:cNvSpPr>
            <a:spLocks noGrp="1"/>
          </p:cNvSpPr>
          <p:nvPr>
            <p:ph type="body" sz="quarter" idx="10"/>
          </p:nvPr>
        </p:nvSpPr>
        <p:spPr>
          <a:xfrm>
            <a:off x="365760" y="1371600"/>
            <a:ext cx="11704320" cy="1037207"/>
          </a:xfrm>
        </p:spPr>
        <p:txBody>
          <a:bodyPr/>
          <a:lstStyle/>
          <a:p>
            <a:pPr marL="457200" indent="-457200">
              <a:buFont typeface="Arial"/>
              <a:buChar char="•"/>
            </a:pPr>
            <a:r>
              <a:rPr lang="pt-BR" dirty="0"/>
              <a:t>O elemento </a:t>
            </a:r>
            <a:r>
              <a:rPr lang="pt-BR" dirty="0">
                <a:latin typeface="Consolas"/>
                <a:cs typeface="Consolas"/>
              </a:rPr>
              <a:t>&lt;</a:t>
            </a:r>
            <a:r>
              <a:rPr lang="pt-BR" dirty="0" err="1">
                <a:latin typeface="Consolas"/>
                <a:cs typeface="Consolas"/>
              </a:rPr>
              <a:t>section</a:t>
            </a:r>
            <a:r>
              <a:rPr lang="pt-BR" dirty="0">
                <a:latin typeface="Consolas"/>
                <a:cs typeface="Consolas"/>
              </a:rPr>
              <a:t>&gt;</a:t>
            </a:r>
            <a:r>
              <a:rPr lang="pt-BR" dirty="0"/>
              <a:t> define seções em um documento ou página web</a:t>
            </a:r>
          </a:p>
          <a:p>
            <a:pPr marL="457200" indent="-457200">
              <a:buFont typeface="Arial"/>
              <a:buChar char="•"/>
            </a:pPr>
            <a:r>
              <a:rPr lang="pt-BR" dirty="0"/>
              <a:t>Para cada situação, uma determinada </a:t>
            </a:r>
            <a:r>
              <a:rPr lang="pt-BR" dirty="0" err="1"/>
              <a:t>tag</a:t>
            </a:r>
            <a:r>
              <a:rPr lang="pt-BR" dirty="0"/>
              <a:t> é mais adequada:</a:t>
            </a:r>
          </a:p>
        </p:txBody>
      </p:sp>
      <p:graphicFrame>
        <p:nvGraphicFramePr>
          <p:cNvPr id="4" name="Table 3" descr="Specific situations where tags other thann section elemenets should be used."/>
          <p:cNvGraphicFramePr>
            <a:graphicFrameLocks noGrp="1"/>
          </p:cNvGraphicFramePr>
          <p:nvPr/>
        </p:nvGraphicFramePr>
        <p:xfrm>
          <a:off x="1493838" y="3116262"/>
          <a:ext cx="9448799" cy="2286000"/>
        </p:xfrm>
        <a:graphic>
          <a:graphicData uri="http://schemas.openxmlformats.org/drawingml/2006/table">
            <a:tbl>
              <a:tblPr firstRow="1" bandRow="1">
                <a:tableStyleId>{5C22544A-7EE6-4342-B048-85BDC9FD1C3A}</a:tableStyleId>
              </a:tblPr>
              <a:tblGrid>
                <a:gridCol w="8000999">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81000">
                <a:tc>
                  <a:txBody>
                    <a:bodyPr/>
                    <a:lstStyle/>
                    <a:p>
                      <a:r>
                        <a:rPr lang="pt-BR" sz="2000" noProof="0"/>
                        <a:t>SITUAÇÃO</a:t>
                      </a:r>
                    </a:p>
                  </a:txBody>
                  <a:tcPr/>
                </a:tc>
                <a:tc>
                  <a:txBody>
                    <a:bodyPr/>
                    <a:lstStyle/>
                    <a:p>
                      <a:r>
                        <a:rPr lang="pt-BR" sz="2000" noProof="0"/>
                        <a:t>USE</a:t>
                      </a:r>
                    </a:p>
                  </a:txBody>
                  <a:tcPr/>
                </a:tc>
                <a:extLst>
                  <a:ext uri="{0D108BD9-81ED-4DB2-BD59-A6C34878D82A}">
                    <a16:rowId xmlns:a16="http://schemas.microsoft.com/office/drawing/2014/main" val="10000"/>
                  </a:ext>
                </a:extLst>
              </a:tr>
              <a:tr h="387684">
                <a:tc>
                  <a:txBody>
                    <a:bodyPr/>
                    <a:lstStyle/>
                    <a:p>
                      <a:r>
                        <a:rPr lang="pt-BR" sz="2000" noProof="0"/>
                        <a:t>Separar</a:t>
                      </a:r>
                      <a:r>
                        <a:rPr lang="pt-BR" sz="2000" baseline="0" noProof="0"/>
                        <a:t> conteúdo que é independete de outro conteúdo na página</a:t>
                      </a:r>
                      <a:endParaRPr lang="pt-BR" sz="2000" noProof="0"/>
                    </a:p>
                  </a:txBody>
                  <a:tcPr/>
                </a:tc>
                <a:tc>
                  <a:txBody>
                    <a:bodyPr/>
                    <a:lstStyle/>
                    <a:p>
                      <a:r>
                        <a:rPr lang="pt-BR" sz="2000" noProof="0">
                          <a:latin typeface="Consolas"/>
                          <a:cs typeface="Consolas"/>
                        </a:rPr>
                        <a:t>article</a:t>
                      </a:r>
                    </a:p>
                  </a:txBody>
                  <a:tcPr/>
                </a:tc>
                <a:extLst>
                  <a:ext uri="{0D108BD9-81ED-4DB2-BD59-A6C34878D82A}">
                    <a16:rowId xmlns:a16="http://schemas.microsoft.com/office/drawing/2014/main" val="10001"/>
                  </a:ext>
                </a:extLst>
              </a:tr>
              <a:tr h="387684">
                <a:tc>
                  <a:txBody>
                    <a:bodyPr/>
                    <a:lstStyle/>
                    <a:p>
                      <a:r>
                        <a:rPr lang="pt-BR" sz="2000" noProof="0"/>
                        <a:t>Planos para</a:t>
                      </a:r>
                      <a:r>
                        <a:rPr lang="pt-BR" sz="2000" baseline="0" noProof="0"/>
                        <a:t> sindicalizar um bloco de conteúdo</a:t>
                      </a:r>
                      <a:endParaRPr lang="pt-BR" sz="2000" noProof="0"/>
                    </a:p>
                  </a:txBody>
                  <a:tcPr/>
                </a:tc>
                <a:tc>
                  <a:txBody>
                    <a:bodyPr/>
                    <a:lstStyle/>
                    <a:p>
                      <a:r>
                        <a:rPr lang="pt-BR" sz="2000" noProof="0">
                          <a:latin typeface="Consolas"/>
                          <a:cs typeface="Consolas"/>
                        </a:rPr>
                        <a:t>article</a:t>
                      </a:r>
                    </a:p>
                  </a:txBody>
                  <a:tcPr/>
                </a:tc>
                <a:extLst>
                  <a:ext uri="{0D108BD9-81ED-4DB2-BD59-A6C34878D82A}">
                    <a16:rowId xmlns:a16="http://schemas.microsoft.com/office/drawing/2014/main" val="10002"/>
                  </a:ext>
                </a:extLst>
              </a:tr>
              <a:tr h="387684">
                <a:tc>
                  <a:txBody>
                    <a:bodyPr/>
                    <a:lstStyle/>
                    <a:p>
                      <a:r>
                        <a:rPr lang="pt-BR" sz="2000" noProof="0"/>
                        <a:t>Criar uma barra lateral</a:t>
                      </a:r>
                    </a:p>
                  </a:txBody>
                  <a:tcPr/>
                </a:tc>
                <a:tc>
                  <a:txBody>
                    <a:bodyPr/>
                    <a:lstStyle/>
                    <a:p>
                      <a:r>
                        <a:rPr lang="pt-BR" sz="2000" noProof="0">
                          <a:latin typeface="Consolas"/>
                          <a:cs typeface="Consolas"/>
                        </a:rPr>
                        <a:t>aside</a:t>
                      </a:r>
                    </a:p>
                  </a:txBody>
                  <a:tcPr/>
                </a:tc>
                <a:extLst>
                  <a:ext uri="{0D108BD9-81ED-4DB2-BD59-A6C34878D82A}">
                    <a16:rowId xmlns:a16="http://schemas.microsoft.com/office/drawing/2014/main" val="10003"/>
                  </a:ext>
                </a:extLst>
              </a:tr>
              <a:tr h="387684">
                <a:tc>
                  <a:txBody>
                    <a:bodyPr/>
                    <a:lstStyle/>
                    <a:p>
                      <a:r>
                        <a:rPr lang="pt-BR" sz="2000" noProof="0"/>
                        <a:t>Empacota</a:t>
                      </a:r>
                      <a:r>
                        <a:rPr lang="pt-BR" sz="2000" baseline="0" noProof="0"/>
                        <a:t>r e posicionar múltiplas seções que não estão relacionados entre si</a:t>
                      </a:r>
                      <a:endParaRPr lang="pt-BR" sz="2000" noProof="0"/>
                    </a:p>
                  </a:txBody>
                  <a:tcPr/>
                </a:tc>
                <a:tc>
                  <a:txBody>
                    <a:bodyPr/>
                    <a:lstStyle/>
                    <a:p>
                      <a:r>
                        <a:rPr lang="pt-BR" sz="2000" noProof="0" dirty="0" err="1">
                          <a:latin typeface="Consolas"/>
                          <a:cs typeface="Consolas"/>
                        </a:rPr>
                        <a:t>div</a:t>
                      </a:r>
                      <a:endParaRPr lang="pt-BR" sz="2000" noProof="0" dirty="0">
                        <a:latin typeface="Consolas"/>
                        <a:cs typeface="Consolas"/>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82498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Tecnologias</a:t>
            </a:r>
            <a:endParaRPr lang="en-US" dirty="0"/>
          </a:p>
        </p:txBody>
      </p:sp>
      <p:sp>
        <p:nvSpPr>
          <p:cNvPr id="3" name="Text Placeholder 2"/>
          <p:cNvSpPr>
            <a:spLocks noGrp="1"/>
          </p:cNvSpPr>
          <p:nvPr>
            <p:ph type="body" sz="quarter" idx="10"/>
          </p:nvPr>
        </p:nvSpPr>
        <p:spPr>
          <a:xfrm>
            <a:off x="365760" y="1371600"/>
            <a:ext cx="11704320" cy="3748719"/>
          </a:xfrm>
        </p:spPr>
        <p:txBody>
          <a:bodyPr/>
          <a:lstStyle/>
          <a:p>
            <a:pPr marL="457200" indent="-457200">
              <a:buFont typeface="Arial"/>
              <a:buChar char="•"/>
            </a:pPr>
            <a:r>
              <a:rPr lang="en-US" dirty="0" err="1"/>
              <a:t>Múltiplos</a:t>
            </a:r>
            <a:r>
              <a:rPr lang="en-US" dirty="0"/>
              <a:t> </a:t>
            </a:r>
            <a:r>
              <a:rPr lang="en-US" dirty="0" err="1"/>
              <a:t>navegadores</a:t>
            </a:r>
            <a:r>
              <a:rPr lang="en-US" dirty="0"/>
              <a:t> com </a:t>
            </a:r>
            <a:r>
              <a:rPr lang="en-US" dirty="0" err="1"/>
              <a:t>diferentes</a:t>
            </a:r>
            <a:r>
              <a:rPr lang="en-US" dirty="0"/>
              <a:t> </a:t>
            </a:r>
            <a:r>
              <a:rPr lang="en-US" i="1" dirty="0"/>
              <a:t>engines</a:t>
            </a:r>
            <a:endParaRPr lang="en-US" dirty="0"/>
          </a:p>
          <a:p>
            <a:pPr marL="457200" indent="-457200">
              <a:buFont typeface="Arial"/>
              <a:buChar char="•"/>
            </a:pPr>
            <a:r>
              <a:rPr lang="en-US" dirty="0"/>
              <a:t>HTML</a:t>
            </a:r>
          </a:p>
          <a:p>
            <a:pPr marL="457200" indent="-457200">
              <a:buFont typeface="Arial"/>
              <a:buChar char="•"/>
            </a:pPr>
            <a:r>
              <a:rPr lang="en-US" dirty="0"/>
              <a:t>CSS</a:t>
            </a:r>
          </a:p>
          <a:p>
            <a:pPr marL="457200" indent="-457200">
              <a:buFont typeface="Arial"/>
              <a:buChar char="•"/>
            </a:pPr>
            <a:r>
              <a:rPr lang="en-US" dirty="0"/>
              <a:t>JavaScript</a:t>
            </a:r>
          </a:p>
          <a:p>
            <a:pPr marL="457200" indent="-457200">
              <a:buFont typeface="Arial"/>
              <a:buChar char="•"/>
            </a:pPr>
            <a:endParaRPr lang="en-US" dirty="0"/>
          </a:p>
          <a:p>
            <a:pPr marL="457200" indent="-457200">
              <a:buFont typeface="Arial"/>
              <a:buChar char="•"/>
            </a:pPr>
            <a:endParaRPr lang="en-US" dirty="0"/>
          </a:p>
          <a:p>
            <a:pPr algn="ctr"/>
            <a:r>
              <a:rPr lang="en-US" b="1" i="1" dirty="0" err="1"/>
              <a:t>Importante</a:t>
            </a:r>
            <a:r>
              <a:rPr lang="en-US" b="1" i="1" dirty="0"/>
              <a:t> </a:t>
            </a:r>
            <a:r>
              <a:rPr lang="en-US" b="1" i="1" dirty="0" err="1"/>
              <a:t>testar</a:t>
            </a:r>
            <a:r>
              <a:rPr lang="en-US" b="1" i="1" dirty="0"/>
              <a:t> </a:t>
            </a:r>
            <a:r>
              <a:rPr lang="en-US" b="1" i="1" dirty="0" err="1"/>
              <a:t>nos</a:t>
            </a:r>
            <a:r>
              <a:rPr lang="en-US" b="1" i="1" dirty="0"/>
              <a:t> </a:t>
            </a:r>
            <a:r>
              <a:rPr lang="en-US" b="1" i="1" dirty="0" err="1"/>
              <a:t>navegadores</a:t>
            </a:r>
            <a:r>
              <a:rPr lang="en-US" b="1" i="1" dirty="0"/>
              <a:t>, </a:t>
            </a:r>
            <a:r>
              <a:rPr lang="en-US" b="1" i="1" dirty="0" err="1"/>
              <a:t>mesmo</a:t>
            </a:r>
            <a:r>
              <a:rPr lang="en-US" b="1" i="1" dirty="0"/>
              <a:t> que a </a:t>
            </a:r>
            <a:r>
              <a:rPr lang="en-US" b="1" i="1" dirty="0" err="1"/>
              <a:t>padronização</a:t>
            </a:r>
            <a:r>
              <a:rPr lang="en-US" b="1" i="1" dirty="0"/>
              <a:t> </a:t>
            </a:r>
            <a:r>
              <a:rPr lang="en-US" b="1" i="1"/>
              <a:t>já </a:t>
            </a:r>
            <a:r>
              <a:rPr lang="en-US" b="1" i="1" dirty="0" err="1"/>
              <a:t>esteja</a:t>
            </a:r>
            <a:r>
              <a:rPr lang="en-US" b="1" i="1" dirty="0"/>
              <a:t> </a:t>
            </a:r>
            <a:r>
              <a:rPr lang="en-US" b="1" i="1" dirty="0" err="1"/>
              <a:t>bem</a:t>
            </a:r>
            <a:r>
              <a:rPr lang="en-US" b="1" i="1" dirty="0"/>
              <a:t> </a:t>
            </a:r>
            <a:r>
              <a:rPr lang="en-US" b="1" i="1" dirty="0" err="1"/>
              <a:t>evoluída</a:t>
            </a:r>
            <a:r>
              <a:rPr lang="en-US" b="1" i="1" dirty="0"/>
              <a:t>.</a:t>
            </a:r>
          </a:p>
        </p:txBody>
      </p:sp>
    </p:spTree>
    <p:extLst>
      <p:ext uri="{BB962C8B-B14F-4D97-AF65-F5344CB8AC3E}">
        <p14:creationId xmlns:p14="http://schemas.microsoft.com/office/powerpoint/2010/main" val="5033963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solidFill>
                  <a:srgbClr val="107C10"/>
                </a:solidFill>
              </a:rPr>
              <a:t>Elemento </a:t>
            </a:r>
            <a:r>
              <a:rPr lang="pt-BR">
                <a:solidFill>
                  <a:srgbClr val="107C10"/>
                </a:solidFill>
                <a:latin typeface="Consolas"/>
                <a:cs typeface="Consolas"/>
              </a:rPr>
              <a:t>hgroup</a:t>
            </a:r>
            <a:endParaRPr lang="pt-BR">
              <a:solidFill>
                <a:srgbClr val="107C10"/>
              </a:solidFill>
            </a:endParaRPr>
          </a:p>
        </p:txBody>
      </p:sp>
      <p:sp>
        <p:nvSpPr>
          <p:cNvPr id="3" name="Text Placeholder 2"/>
          <p:cNvSpPr>
            <a:spLocks noGrp="1"/>
          </p:cNvSpPr>
          <p:nvPr>
            <p:ph type="body" sz="quarter" idx="10"/>
          </p:nvPr>
        </p:nvSpPr>
        <p:spPr>
          <a:xfrm>
            <a:off x="365760" y="1371600"/>
            <a:ext cx="5852477" cy="2588401"/>
          </a:xfrm>
        </p:spPr>
        <p:txBody>
          <a:bodyPr/>
          <a:lstStyle/>
          <a:p>
            <a:pPr marL="457200" indent="-457200">
              <a:buFont typeface="Arial"/>
              <a:buChar char="•"/>
            </a:pPr>
            <a:r>
              <a:rPr lang="pt-BR"/>
              <a:t>O elemento </a:t>
            </a:r>
            <a:r>
              <a:rPr lang="pt-BR">
                <a:latin typeface="Consolas"/>
                <a:cs typeface="Consolas"/>
              </a:rPr>
              <a:t>&lt;hgroup&gt;</a:t>
            </a:r>
            <a:r>
              <a:rPr lang="pt-BR"/>
              <a:t> é utilizado para agrupar cabeçalhos</a:t>
            </a:r>
          </a:p>
          <a:p>
            <a:pPr marL="457200" indent="-457200">
              <a:buFont typeface="Arial"/>
              <a:buChar char="•"/>
            </a:pPr>
            <a:r>
              <a:rPr lang="pt-BR"/>
              <a:t>Permite organizar tags de cabeçalho, mas não impactam a forma que aparecem dentro da página</a:t>
            </a:r>
          </a:p>
        </p:txBody>
      </p:sp>
      <p:sp>
        <p:nvSpPr>
          <p:cNvPr id="4" name="Rectangle 3"/>
          <p:cNvSpPr/>
          <p:nvPr/>
        </p:nvSpPr>
        <p:spPr>
          <a:xfrm>
            <a:off x="6523037" y="1604437"/>
            <a:ext cx="5302250" cy="3785652"/>
          </a:xfrm>
          <a:prstGeom prst="rect">
            <a:avLst/>
          </a:prstGeom>
        </p:spPr>
        <p:txBody>
          <a:bodyPr wrap="square">
            <a:spAutoFit/>
          </a:bodyPr>
          <a:lstStyle/>
          <a:p>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section</a:t>
            </a:r>
            <a:r>
              <a:rPr lang="pt-BR" sz="2000">
                <a:solidFill>
                  <a:srgbClr val="4F76AC"/>
                </a:solidFill>
                <a:highlight>
                  <a:srgbClr val="FFFFFF"/>
                </a:highlight>
                <a:latin typeface="Consolas"/>
              </a:rPr>
              <a:t>&gt;</a:t>
            </a:r>
            <a:endParaRPr lang="pt-BR" sz="2000">
              <a:solidFill>
                <a:srgbClr val="000000"/>
              </a:solidFill>
              <a:highlight>
                <a:srgbClr val="FFFFFF"/>
              </a:highlight>
              <a:latin typeface="Consolas"/>
            </a:endParaRPr>
          </a:p>
          <a:p>
            <a:r>
              <a:rPr lang="pt-BR" sz="2000">
                <a:solidFill>
                  <a:srgbClr val="000000"/>
                </a:solidFill>
                <a:highlight>
                  <a:srgbClr val="FFFFFF"/>
                </a:highlight>
                <a:latin typeface="Consolas"/>
              </a:rPr>
              <a:t>  </a:t>
            </a:r>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hgroup</a:t>
            </a:r>
            <a:r>
              <a:rPr lang="pt-BR" sz="2000">
                <a:solidFill>
                  <a:srgbClr val="4F76AC"/>
                </a:solidFill>
                <a:highlight>
                  <a:srgbClr val="FFFFFF"/>
                </a:highlight>
                <a:latin typeface="Consolas"/>
              </a:rPr>
              <a:t>&gt;</a:t>
            </a:r>
            <a:endParaRPr lang="pt-BR" sz="2000">
              <a:solidFill>
                <a:srgbClr val="000000"/>
              </a:solidFill>
              <a:highlight>
                <a:srgbClr val="FFFFFF"/>
              </a:highlight>
              <a:latin typeface="Consolas"/>
            </a:endParaRPr>
          </a:p>
          <a:p>
            <a:r>
              <a:rPr lang="pt-BR" sz="2000">
                <a:solidFill>
                  <a:srgbClr val="000000"/>
                </a:solidFill>
                <a:highlight>
                  <a:srgbClr val="FFFFFF"/>
                </a:highlight>
                <a:latin typeface="Consolas"/>
              </a:rPr>
              <a:t>    </a:t>
            </a:r>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h1</a:t>
            </a:r>
            <a:r>
              <a:rPr lang="pt-BR" sz="2000">
                <a:solidFill>
                  <a:srgbClr val="4F76AC"/>
                </a:solidFill>
                <a:highlight>
                  <a:srgbClr val="FFFFFF"/>
                </a:highlight>
                <a:latin typeface="Consolas"/>
              </a:rPr>
              <a:t>&gt;</a:t>
            </a:r>
            <a:r>
              <a:rPr lang="pt-BR" sz="2000">
                <a:solidFill>
                  <a:srgbClr val="000000"/>
                </a:solidFill>
                <a:highlight>
                  <a:srgbClr val="FFFFFF"/>
                </a:highlight>
                <a:latin typeface="Consolas"/>
              </a:rPr>
              <a:t>HTML5</a:t>
            </a:r>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h1</a:t>
            </a:r>
            <a:r>
              <a:rPr lang="pt-BR" sz="2000">
                <a:solidFill>
                  <a:srgbClr val="4F76AC"/>
                </a:solidFill>
                <a:highlight>
                  <a:srgbClr val="FFFFFF"/>
                </a:highlight>
                <a:latin typeface="Consolas"/>
              </a:rPr>
              <a:t>&gt;</a:t>
            </a:r>
            <a:r>
              <a:rPr lang="pt-BR" sz="2000">
                <a:solidFill>
                  <a:srgbClr val="000000"/>
                </a:solidFill>
                <a:highlight>
                  <a:srgbClr val="FFFFFF"/>
                </a:highlight>
                <a:latin typeface="Consolas"/>
              </a:rPr>
              <a:t> </a:t>
            </a:r>
          </a:p>
          <a:p>
            <a:r>
              <a:rPr lang="pt-BR" sz="2000">
                <a:solidFill>
                  <a:srgbClr val="000000"/>
                </a:solidFill>
                <a:highlight>
                  <a:srgbClr val="FFFFFF"/>
                </a:highlight>
                <a:latin typeface="Consolas"/>
              </a:rPr>
              <a:t>    </a:t>
            </a:r>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h3</a:t>
            </a:r>
            <a:r>
              <a:rPr lang="pt-BR" sz="2000">
                <a:solidFill>
                  <a:srgbClr val="4F76AC"/>
                </a:solidFill>
                <a:highlight>
                  <a:srgbClr val="FFFFFF"/>
                </a:highlight>
                <a:latin typeface="Consolas"/>
              </a:rPr>
              <a:t>&gt;</a:t>
            </a:r>
            <a:r>
              <a:rPr lang="pt-BR" sz="2000">
                <a:solidFill>
                  <a:srgbClr val="000000"/>
                </a:solidFill>
                <a:highlight>
                  <a:srgbClr val="FFFFFF"/>
                </a:highlight>
                <a:latin typeface="Consolas"/>
              </a:rPr>
              <a:t>Structuring a Web </a:t>
            </a:r>
          </a:p>
          <a:p>
            <a:r>
              <a:rPr lang="pt-BR" sz="2000">
                <a:solidFill>
                  <a:srgbClr val="000000"/>
                </a:solidFill>
                <a:highlight>
                  <a:srgbClr val="FFFFFF"/>
                </a:highlight>
                <a:latin typeface="Consolas"/>
              </a:rPr>
              <a:t>	page</a:t>
            </a:r>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h3</a:t>
            </a:r>
            <a:r>
              <a:rPr lang="pt-BR" sz="2000">
                <a:solidFill>
                  <a:srgbClr val="4F76AC"/>
                </a:solidFill>
                <a:highlight>
                  <a:srgbClr val="FFFFFF"/>
                </a:highlight>
                <a:latin typeface="Consolas"/>
              </a:rPr>
              <a:t>&gt;</a:t>
            </a:r>
            <a:endParaRPr lang="pt-BR" sz="2000">
              <a:solidFill>
                <a:srgbClr val="000000"/>
              </a:solidFill>
              <a:highlight>
                <a:srgbClr val="FFFFFF"/>
              </a:highlight>
              <a:latin typeface="Consolas"/>
            </a:endParaRPr>
          </a:p>
          <a:p>
            <a:r>
              <a:rPr lang="pt-BR" sz="2000">
                <a:solidFill>
                  <a:srgbClr val="000000"/>
                </a:solidFill>
                <a:highlight>
                  <a:srgbClr val="FFFFFF"/>
                </a:highlight>
                <a:latin typeface="Consolas"/>
              </a:rPr>
              <a:t>  </a:t>
            </a:r>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hgroup</a:t>
            </a:r>
            <a:r>
              <a:rPr lang="pt-BR" sz="2000">
                <a:solidFill>
                  <a:srgbClr val="4F76AC"/>
                </a:solidFill>
                <a:highlight>
                  <a:srgbClr val="FFFFFF"/>
                </a:highlight>
                <a:latin typeface="Consolas"/>
              </a:rPr>
              <a:t>&gt;</a:t>
            </a:r>
            <a:endParaRPr lang="pt-BR" sz="2000">
              <a:solidFill>
                <a:srgbClr val="000000"/>
              </a:solidFill>
              <a:highlight>
                <a:srgbClr val="FFFFFF"/>
              </a:highlight>
              <a:latin typeface="Consolas"/>
            </a:endParaRPr>
          </a:p>
          <a:p>
            <a:r>
              <a:rPr lang="pt-BR" sz="2000">
                <a:solidFill>
                  <a:srgbClr val="000000"/>
                </a:solidFill>
                <a:highlight>
                  <a:srgbClr val="FFFFFF"/>
                </a:highlight>
                <a:latin typeface="Consolas"/>
              </a:rPr>
              <a:t>  </a:t>
            </a:r>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article</a:t>
            </a:r>
            <a:r>
              <a:rPr lang="pt-BR" sz="2000">
                <a:solidFill>
                  <a:srgbClr val="4F76AC"/>
                </a:solidFill>
                <a:highlight>
                  <a:srgbClr val="FFFFFF"/>
                </a:highlight>
                <a:latin typeface="Consolas"/>
              </a:rPr>
              <a:t>&gt;</a:t>
            </a:r>
            <a:endParaRPr lang="pt-BR" sz="2000">
              <a:solidFill>
                <a:srgbClr val="000000"/>
              </a:solidFill>
              <a:highlight>
                <a:srgbClr val="FFFFFF"/>
              </a:highlight>
              <a:latin typeface="Consolas"/>
            </a:endParaRPr>
          </a:p>
          <a:p>
            <a:r>
              <a:rPr lang="pt-BR" sz="2000">
                <a:solidFill>
                  <a:srgbClr val="000000"/>
                </a:solidFill>
                <a:highlight>
                  <a:srgbClr val="FFFFFF"/>
                </a:highlight>
                <a:latin typeface="Consolas"/>
              </a:rPr>
              <a:t>	</a:t>
            </a:r>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p</a:t>
            </a:r>
            <a:r>
              <a:rPr lang="pt-BR" sz="2000">
                <a:solidFill>
                  <a:srgbClr val="4F76AC"/>
                </a:solidFill>
                <a:highlight>
                  <a:srgbClr val="FFFFFF"/>
                </a:highlight>
                <a:latin typeface="Consolas"/>
              </a:rPr>
              <a:t>&gt;</a:t>
            </a:r>
            <a:r>
              <a:rPr lang="pt-BR" sz="2000">
                <a:solidFill>
                  <a:srgbClr val="000000"/>
                </a:solidFill>
                <a:highlight>
                  <a:srgbClr val="FFFFFF"/>
                </a:highlight>
                <a:latin typeface="Consolas"/>
              </a:rPr>
              <a:t>With semantic tags, 	structuring a web page is 	easier than ever before!</a:t>
            </a:r>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p</a:t>
            </a:r>
            <a:r>
              <a:rPr lang="pt-BR" sz="2000">
                <a:solidFill>
                  <a:srgbClr val="4F76AC"/>
                </a:solidFill>
                <a:highlight>
                  <a:srgbClr val="FFFFFF"/>
                </a:highlight>
                <a:latin typeface="Consolas"/>
              </a:rPr>
              <a:t>&gt;</a:t>
            </a:r>
            <a:r>
              <a:rPr lang="pt-BR" sz="2000">
                <a:solidFill>
                  <a:srgbClr val="000000"/>
                </a:solidFill>
                <a:highlight>
                  <a:srgbClr val="FFFFFF"/>
                </a:highlight>
                <a:latin typeface="Consolas"/>
              </a:rPr>
              <a:t> </a:t>
            </a:r>
          </a:p>
          <a:p>
            <a:r>
              <a:rPr lang="pt-BR" sz="2000">
                <a:solidFill>
                  <a:srgbClr val="000000"/>
                </a:solidFill>
                <a:highlight>
                  <a:srgbClr val="FFFFFF"/>
                </a:highlight>
                <a:latin typeface="Consolas"/>
              </a:rPr>
              <a:t>  </a:t>
            </a:r>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article</a:t>
            </a:r>
            <a:r>
              <a:rPr lang="pt-BR" sz="2000">
                <a:solidFill>
                  <a:srgbClr val="4F76AC"/>
                </a:solidFill>
                <a:highlight>
                  <a:srgbClr val="FFFFFF"/>
                </a:highlight>
                <a:latin typeface="Consolas"/>
              </a:rPr>
              <a:t>&gt;</a:t>
            </a:r>
            <a:endParaRPr lang="pt-BR" sz="2000">
              <a:solidFill>
                <a:srgbClr val="000000"/>
              </a:solidFill>
              <a:highlight>
                <a:srgbClr val="FFFFFF"/>
              </a:highlight>
              <a:latin typeface="Consolas"/>
            </a:endParaRPr>
          </a:p>
          <a:p>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section</a:t>
            </a:r>
            <a:r>
              <a:rPr lang="pt-BR" sz="2000">
                <a:solidFill>
                  <a:srgbClr val="4F76AC"/>
                </a:solidFill>
                <a:highlight>
                  <a:srgbClr val="FFFFFF"/>
                </a:highlight>
                <a:latin typeface="Consolas"/>
              </a:rPr>
              <a:t>&gt;</a:t>
            </a:r>
            <a:endParaRPr lang="pt-BR" sz="2000"/>
          </a:p>
        </p:txBody>
      </p:sp>
    </p:spTree>
    <p:extLst>
      <p:ext uri="{BB962C8B-B14F-4D97-AF65-F5344CB8AC3E}">
        <p14:creationId xmlns:p14="http://schemas.microsoft.com/office/powerpoint/2010/main" val="5498506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solidFill>
                  <a:srgbClr val="107C10"/>
                </a:solidFill>
              </a:rPr>
              <a:t>Elemento </a:t>
            </a:r>
            <a:r>
              <a:rPr lang="pt-BR">
                <a:solidFill>
                  <a:srgbClr val="107C10"/>
                </a:solidFill>
                <a:latin typeface="Consolas"/>
                <a:cs typeface="Consolas"/>
              </a:rPr>
              <a:t>nav</a:t>
            </a:r>
            <a:endParaRPr lang="pt-BR">
              <a:solidFill>
                <a:srgbClr val="107C10"/>
              </a:solidFill>
            </a:endParaRPr>
          </a:p>
        </p:txBody>
      </p:sp>
      <p:sp>
        <p:nvSpPr>
          <p:cNvPr id="3" name="Text Placeholder 2"/>
          <p:cNvSpPr>
            <a:spLocks noGrp="1"/>
          </p:cNvSpPr>
          <p:nvPr>
            <p:ph type="body" sz="quarter" idx="10"/>
          </p:nvPr>
        </p:nvSpPr>
        <p:spPr>
          <a:xfrm>
            <a:off x="365760" y="1371600"/>
            <a:ext cx="11704320" cy="1314206"/>
          </a:xfrm>
        </p:spPr>
        <p:txBody>
          <a:bodyPr/>
          <a:lstStyle/>
          <a:p>
            <a:pPr>
              <a:buFont typeface="Arial" pitchFamily="34" charset="0"/>
              <a:buChar char="•"/>
            </a:pPr>
            <a:r>
              <a:rPr lang="pt-BR"/>
              <a:t>O elememtno </a:t>
            </a:r>
            <a:r>
              <a:rPr lang="pt-BR">
                <a:latin typeface="Consolas"/>
                <a:cs typeface="Consolas"/>
              </a:rPr>
              <a:t>&lt;nav&gt;</a:t>
            </a:r>
            <a:r>
              <a:rPr lang="pt-BR"/>
              <a:t> é utilizado para organizar links de navegação entre páginas</a:t>
            </a:r>
          </a:p>
          <a:p>
            <a:pPr lvl="1"/>
            <a:r>
              <a:rPr lang="pt-BR"/>
              <a:t>A tag &lt;nav&gt; não deve ser utilizada sobre cada link individual, mas como um agrupamento</a:t>
            </a:r>
          </a:p>
        </p:txBody>
      </p:sp>
      <p:sp>
        <p:nvSpPr>
          <p:cNvPr id="5" name="Rectangle 4"/>
          <p:cNvSpPr/>
          <p:nvPr/>
        </p:nvSpPr>
        <p:spPr>
          <a:xfrm>
            <a:off x="1961356" y="3421062"/>
            <a:ext cx="8513763" cy="2246769"/>
          </a:xfrm>
          <a:prstGeom prst="rect">
            <a:avLst/>
          </a:prstGeom>
        </p:spPr>
        <p:txBody>
          <a:bodyPr wrap="square">
            <a:spAutoFit/>
          </a:bodyPr>
          <a:lstStyle/>
          <a:p>
            <a:r>
              <a:rPr lang="pt-BR" sz="2800">
                <a:solidFill>
                  <a:srgbClr val="4F76AC"/>
                </a:solidFill>
                <a:highlight>
                  <a:srgbClr val="FFFFFF"/>
                </a:highlight>
                <a:latin typeface="Consolas"/>
              </a:rPr>
              <a:t>&lt;</a:t>
            </a:r>
            <a:r>
              <a:rPr lang="pt-BR" sz="2800">
                <a:solidFill>
                  <a:srgbClr val="823125"/>
                </a:solidFill>
                <a:highlight>
                  <a:srgbClr val="FFFFFF"/>
                </a:highlight>
                <a:latin typeface="Consolas"/>
              </a:rPr>
              <a:t>nav</a:t>
            </a:r>
            <a:r>
              <a:rPr lang="pt-BR" sz="2800">
                <a:solidFill>
                  <a:srgbClr val="4F76AC"/>
                </a:solidFill>
                <a:highlight>
                  <a:srgbClr val="FFFFFF"/>
                </a:highlight>
                <a:latin typeface="Consolas"/>
              </a:rPr>
              <a:t>&gt;</a:t>
            </a:r>
            <a:endParaRPr lang="pt-BR" sz="2800">
              <a:solidFill>
                <a:srgbClr val="000000"/>
              </a:solidFill>
              <a:highlight>
                <a:srgbClr val="FFFFFF"/>
              </a:highlight>
              <a:latin typeface="Consolas"/>
            </a:endParaRPr>
          </a:p>
          <a:p>
            <a:r>
              <a:rPr lang="pt-BR" sz="2800">
                <a:solidFill>
                  <a:srgbClr val="4F76AC"/>
                </a:solidFill>
                <a:highlight>
                  <a:srgbClr val="FFFFFF"/>
                </a:highlight>
                <a:latin typeface="Consolas"/>
              </a:rPr>
              <a:t>	&lt;</a:t>
            </a:r>
            <a:r>
              <a:rPr lang="pt-BR" sz="2800">
                <a:solidFill>
                  <a:srgbClr val="823125"/>
                </a:solidFill>
                <a:highlight>
                  <a:srgbClr val="FFFFFF"/>
                </a:highlight>
                <a:latin typeface="Consolas"/>
              </a:rPr>
              <a:t>a</a:t>
            </a:r>
            <a:r>
              <a:rPr lang="pt-BR" sz="2800">
                <a:solidFill>
                  <a:srgbClr val="000000"/>
                </a:solidFill>
                <a:highlight>
                  <a:srgbClr val="FFFFFF"/>
                </a:highlight>
                <a:latin typeface="Consolas"/>
              </a:rPr>
              <a:t> </a:t>
            </a:r>
            <a:r>
              <a:rPr lang="pt-BR" sz="2800">
                <a:solidFill>
                  <a:srgbClr val="CF4820"/>
                </a:solidFill>
                <a:highlight>
                  <a:srgbClr val="FFFFFF"/>
                </a:highlight>
                <a:latin typeface="Consolas"/>
              </a:rPr>
              <a:t>href</a:t>
            </a:r>
            <a:r>
              <a:rPr lang="pt-BR" sz="2800">
                <a:solidFill>
                  <a:srgbClr val="4F76AC"/>
                </a:solidFill>
                <a:highlight>
                  <a:srgbClr val="FFFFFF"/>
                </a:highlight>
                <a:latin typeface="Consolas"/>
              </a:rPr>
              <a:t>="/html/"&gt;</a:t>
            </a:r>
            <a:r>
              <a:rPr lang="pt-BR" sz="2800">
                <a:solidFill>
                  <a:srgbClr val="000000"/>
                </a:solidFill>
                <a:highlight>
                  <a:srgbClr val="FFFFFF"/>
                </a:highlight>
                <a:latin typeface="Consolas"/>
              </a:rPr>
              <a:t>HTML</a:t>
            </a:r>
            <a:r>
              <a:rPr lang="pt-BR" sz="2800">
                <a:solidFill>
                  <a:srgbClr val="4F76AC"/>
                </a:solidFill>
                <a:highlight>
                  <a:srgbClr val="FFFFFF"/>
                </a:highlight>
                <a:latin typeface="Consolas"/>
              </a:rPr>
              <a:t>&lt;/</a:t>
            </a:r>
            <a:r>
              <a:rPr lang="pt-BR" sz="2800">
                <a:solidFill>
                  <a:srgbClr val="823125"/>
                </a:solidFill>
                <a:highlight>
                  <a:srgbClr val="FFFFFF"/>
                </a:highlight>
                <a:latin typeface="Consolas"/>
              </a:rPr>
              <a:t>a</a:t>
            </a:r>
            <a:r>
              <a:rPr lang="pt-BR" sz="2800">
                <a:solidFill>
                  <a:srgbClr val="4F76AC"/>
                </a:solidFill>
                <a:highlight>
                  <a:srgbClr val="FFFFFF"/>
                </a:highlight>
                <a:latin typeface="Consolas"/>
              </a:rPr>
              <a:t>&gt;</a:t>
            </a:r>
            <a:r>
              <a:rPr lang="pt-BR" sz="2800">
                <a:solidFill>
                  <a:srgbClr val="000000"/>
                </a:solidFill>
                <a:highlight>
                  <a:srgbClr val="FFFFFF"/>
                </a:highlight>
                <a:latin typeface="Consolas"/>
              </a:rPr>
              <a:t> </a:t>
            </a:r>
          </a:p>
          <a:p>
            <a:r>
              <a:rPr lang="pt-BR" sz="2800">
                <a:solidFill>
                  <a:srgbClr val="4F76AC"/>
                </a:solidFill>
                <a:highlight>
                  <a:srgbClr val="FFFFFF"/>
                </a:highlight>
                <a:latin typeface="Consolas"/>
              </a:rPr>
              <a:t>	&lt;</a:t>
            </a:r>
            <a:r>
              <a:rPr lang="pt-BR" sz="2800">
                <a:solidFill>
                  <a:srgbClr val="823125"/>
                </a:solidFill>
                <a:highlight>
                  <a:srgbClr val="FFFFFF"/>
                </a:highlight>
                <a:latin typeface="Consolas"/>
              </a:rPr>
              <a:t>a</a:t>
            </a:r>
            <a:r>
              <a:rPr lang="pt-BR" sz="2800">
                <a:solidFill>
                  <a:srgbClr val="000000"/>
                </a:solidFill>
                <a:highlight>
                  <a:srgbClr val="FFFFFF"/>
                </a:highlight>
                <a:latin typeface="Consolas"/>
              </a:rPr>
              <a:t> </a:t>
            </a:r>
            <a:r>
              <a:rPr lang="pt-BR" sz="2800">
                <a:solidFill>
                  <a:srgbClr val="CF4820"/>
                </a:solidFill>
                <a:highlight>
                  <a:srgbClr val="FFFFFF"/>
                </a:highlight>
                <a:latin typeface="Consolas"/>
              </a:rPr>
              <a:t>href</a:t>
            </a:r>
            <a:r>
              <a:rPr lang="pt-BR" sz="2800">
                <a:solidFill>
                  <a:srgbClr val="4F76AC"/>
                </a:solidFill>
                <a:highlight>
                  <a:srgbClr val="FFFFFF"/>
                </a:highlight>
                <a:latin typeface="Consolas"/>
              </a:rPr>
              <a:t>="/css/"&gt;</a:t>
            </a:r>
            <a:r>
              <a:rPr lang="pt-BR" sz="2800">
                <a:solidFill>
                  <a:srgbClr val="000000"/>
                </a:solidFill>
                <a:highlight>
                  <a:srgbClr val="FFFFFF"/>
                </a:highlight>
                <a:latin typeface="Consolas"/>
              </a:rPr>
              <a:t>CSS</a:t>
            </a:r>
            <a:r>
              <a:rPr lang="pt-BR" sz="2800">
                <a:solidFill>
                  <a:srgbClr val="4F76AC"/>
                </a:solidFill>
                <a:highlight>
                  <a:srgbClr val="FFFFFF"/>
                </a:highlight>
                <a:latin typeface="Consolas"/>
              </a:rPr>
              <a:t>&lt;/</a:t>
            </a:r>
            <a:r>
              <a:rPr lang="pt-BR" sz="2800">
                <a:solidFill>
                  <a:srgbClr val="823125"/>
                </a:solidFill>
                <a:highlight>
                  <a:srgbClr val="FFFFFF"/>
                </a:highlight>
                <a:latin typeface="Consolas"/>
              </a:rPr>
              <a:t>a</a:t>
            </a:r>
            <a:r>
              <a:rPr lang="pt-BR" sz="2800">
                <a:solidFill>
                  <a:srgbClr val="4F76AC"/>
                </a:solidFill>
                <a:highlight>
                  <a:srgbClr val="FFFFFF"/>
                </a:highlight>
                <a:latin typeface="Consolas"/>
              </a:rPr>
              <a:t>&gt;</a:t>
            </a:r>
            <a:r>
              <a:rPr lang="pt-BR" sz="2800">
                <a:solidFill>
                  <a:srgbClr val="000000"/>
                </a:solidFill>
                <a:highlight>
                  <a:srgbClr val="FFFFFF"/>
                </a:highlight>
                <a:latin typeface="Consolas"/>
              </a:rPr>
              <a:t> </a:t>
            </a:r>
          </a:p>
          <a:p>
            <a:r>
              <a:rPr lang="pt-BR" sz="2800">
                <a:solidFill>
                  <a:srgbClr val="4F76AC"/>
                </a:solidFill>
                <a:highlight>
                  <a:srgbClr val="FFFFFF"/>
                </a:highlight>
                <a:latin typeface="Consolas"/>
              </a:rPr>
              <a:t>	&lt;</a:t>
            </a:r>
            <a:r>
              <a:rPr lang="pt-BR" sz="2800">
                <a:solidFill>
                  <a:srgbClr val="823125"/>
                </a:solidFill>
                <a:highlight>
                  <a:srgbClr val="FFFFFF"/>
                </a:highlight>
                <a:latin typeface="Consolas"/>
              </a:rPr>
              <a:t>a</a:t>
            </a:r>
            <a:r>
              <a:rPr lang="pt-BR" sz="2800">
                <a:solidFill>
                  <a:srgbClr val="000000"/>
                </a:solidFill>
                <a:highlight>
                  <a:srgbClr val="FFFFFF"/>
                </a:highlight>
                <a:latin typeface="Consolas"/>
              </a:rPr>
              <a:t> </a:t>
            </a:r>
            <a:r>
              <a:rPr lang="pt-BR" sz="2800">
                <a:solidFill>
                  <a:srgbClr val="CF4820"/>
                </a:solidFill>
                <a:highlight>
                  <a:srgbClr val="FFFFFF"/>
                </a:highlight>
                <a:latin typeface="Consolas"/>
              </a:rPr>
              <a:t>href</a:t>
            </a:r>
            <a:r>
              <a:rPr lang="pt-BR" sz="2800">
                <a:solidFill>
                  <a:srgbClr val="4F76AC"/>
                </a:solidFill>
                <a:highlight>
                  <a:srgbClr val="FFFFFF"/>
                </a:highlight>
                <a:latin typeface="Consolas"/>
              </a:rPr>
              <a:t>=”/javascript/"&gt;</a:t>
            </a:r>
            <a:r>
              <a:rPr lang="pt-BR" sz="2800">
                <a:solidFill>
                  <a:srgbClr val="000000"/>
                </a:solidFill>
                <a:highlight>
                  <a:srgbClr val="FFFFFF"/>
                </a:highlight>
                <a:latin typeface="Consolas"/>
              </a:rPr>
              <a:t>JavaScript</a:t>
            </a:r>
            <a:r>
              <a:rPr lang="pt-BR" sz="2800">
                <a:solidFill>
                  <a:srgbClr val="4F76AC"/>
                </a:solidFill>
                <a:highlight>
                  <a:srgbClr val="FFFFFF"/>
                </a:highlight>
                <a:latin typeface="Consolas"/>
              </a:rPr>
              <a:t>&lt;/</a:t>
            </a:r>
            <a:r>
              <a:rPr lang="pt-BR" sz="2800">
                <a:solidFill>
                  <a:srgbClr val="823125"/>
                </a:solidFill>
                <a:highlight>
                  <a:srgbClr val="FFFFFF"/>
                </a:highlight>
                <a:latin typeface="Consolas"/>
              </a:rPr>
              <a:t>a</a:t>
            </a:r>
            <a:r>
              <a:rPr lang="pt-BR" sz="2800">
                <a:solidFill>
                  <a:srgbClr val="4F76AC"/>
                </a:solidFill>
                <a:highlight>
                  <a:srgbClr val="FFFFFF"/>
                </a:highlight>
                <a:latin typeface="Consolas"/>
              </a:rPr>
              <a:t>&gt;</a:t>
            </a:r>
            <a:endParaRPr lang="pt-BR" sz="2800">
              <a:solidFill>
                <a:srgbClr val="000000"/>
              </a:solidFill>
              <a:highlight>
                <a:srgbClr val="FFFFFF"/>
              </a:highlight>
              <a:latin typeface="Consolas"/>
            </a:endParaRPr>
          </a:p>
          <a:p>
            <a:r>
              <a:rPr lang="pt-BR" sz="2800">
                <a:solidFill>
                  <a:srgbClr val="4F76AC"/>
                </a:solidFill>
                <a:highlight>
                  <a:srgbClr val="FFFFFF"/>
                </a:highlight>
                <a:latin typeface="Consolas"/>
              </a:rPr>
              <a:t>&lt;/</a:t>
            </a:r>
            <a:r>
              <a:rPr lang="pt-BR" sz="2800">
                <a:solidFill>
                  <a:srgbClr val="823125"/>
                </a:solidFill>
                <a:highlight>
                  <a:srgbClr val="FFFFFF"/>
                </a:highlight>
                <a:latin typeface="Consolas"/>
              </a:rPr>
              <a:t>nav</a:t>
            </a:r>
            <a:r>
              <a:rPr lang="pt-BR" sz="2800">
                <a:solidFill>
                  <a:srgbClr val="4F76AC"/>
                </a:solidFill>
                <a:highlight>
                  <a:srgbClr val="FFFFFF"/>
                </a:highlight>
                <a:latin typeface="Consolas"/>
              </a:rPr>
              <a:t>&gt;</a:t>
            </a:r>
            <a:endParaRPr lang="pt-BR" sz="2800"/>
          </a:p>
        </p:txBody>
      </p:sp>
    </p:spTree>
    <p:extLst>
      <p:ext uri="{BB962C8B-B14F-4D97-AF65-F5344CB8AC3E}">
        <p14:creationId xmlns:p14="http://schemas.microsoft.com/office/powerpoint/2010/main" val="2900578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solidFill>
                  <a:srgbClr val="107C10"/>
                </a:solidFill>
              </a:rPr>
              <a:t>Elementos </a:t>
            </a:r>
            <a:r>
              <a:rPr lang="pt-BR">
                <a:solidFill>
                  <a:srgbClr val="107C10"/>
                </a:solidFill>
                <a:latin typeface="Consolas"/>
                <a:cs typeface="Consolas"/>
              </a:rPr>
              <a:t>article</a:t>
            </a:r>
            <a:r>
              <a:rPr lang="pt-BR">
                <a:solidFill>
                  <a:srgbClr val="107C10"/>
                </a:solidFill>
              </a:rPr>
              <a:t> e </a:t>
            </a:r>
            <a:r>
              <a:rPr lang="pt-BR">
                <a:solidFill>
                  <a:srgbClr val="107C10"/>
                </a:solidFill>
                <a:latin typeface="Consolas"/>
                <a:cs typeface="Consolas"/>
              </a:rPr>
              <a:t>aside</a:t>
            </a:r>
            <a:endParaRPr lang="pt-BR">
              <a:solidFill>
                <a:srgbClr val="107C10"/>
              </a:solidFill>
            </a:endParaRPr>
          </a:p>
        </p:txBody>
      </p:sp>
      <p:sp>
        <p:nvSpPr>
          <p:cNvPr id="6" name="Picture Placeholder 5" descr="&quot;&quot;"/>
          <p:cNvSpPr>
            <a:spLocks noGrp="1"/>
          </p:cNvSpPr>
          <p:nvPr>
            <p:ph type="pic" sz="quarter" idx="10"/>
          </p:nvPr>
        </p:nvSpPr>
        <p:spPr>
          <a:solidFill>
            <a:srgbClr val="FFC20B"/>
          </a:solidFill>
        </p:spPr>
        <p:txBody>
          <a:bodyPr/>
          <a:lstStyle/>
          <a:p>
            <a:endParaRPr lang="pt-BR"/>
          </a:p>
        </p:txBody>
      </p:sp>
      <p:sp>
        <p:nvSpPr>
          <p:cNvPr id="4" name="Text Placeholder 3"/>
          <p:cNvSpPr>
            <a:spLocks noGrp="1"/>
          </p:cNvSpPr>
          <p:nvPr>
            <p:ph type="body" sz="quarter" idx="11"/>
          </p:nvPr>
        </p:nvSpPr>
        <p:spPr>
          <a:xfrm>
            <a:off x="365759" y="2103120"/>
            <a:ext cx="5486400" cy="3816429"/>
          </a:xfrm>
        </p:spPr>
        <p:txBody>
          <a:bodyPr/>
          <a:lstStyle/>
          <a:p>
            <a:r>
              <a:rPr lang="pt-BR"/>
              <a:t>O elemento </a:t>
            </a:r>
            <a:r>
              <a:rPr lang="pt-BR">
                <a:latin typeface="Consolas"/>
                <a:cs typeface="Consolas"/>
              </a:rPr>
              <a:t>&lt;article&gt;</a:t>
            </a:r>
            <a:r>
              <a:rPr lang="pt-BR"/>
              <a:t> define um conteúdo indpendente e auto-contido</a:t>
            </a:r>
          </a:p>
          <a:p>
            <a:pPr lvl="1"/>
            <a:r>
              <a:rPr lang="pt-BR"/>
              <a:t>Um exemplo pode ser um artigo de notícia ou um post de blog</a:t>
            </a:r>
          </a:p>
          <a:p>
            <a:r>
              <a:rPr lang="pt-BR"/>
              <a:t>O elemento </a:t>
            </a:r>
            <a:r>
              <a:rPr lang="pt-BR">
                <a:latin typeface="Consolas"/>
                <a:cs typeface="Consolas"/>
              </a:rPr>
              <a:t>&lt;aside&gt;</a:t>
            </a:r>
            <a:r>
              <a:rPr lang="pt-BR"/>
              <a:t> é utilziado para definir um subconjunto do conteúdo geral de uma página</a:t>
            </a:r>
          </a:p>
          <a:p>
            <a:pPr lvl="1"/>
            <a:r>
              <a:rPr lang="pt-BR"/>
              <a:t>É importante mencionar que a tag aside não altera como o conteúdo aparece na página</a:t>
            </a:r>
          </a:p>
          <a:p>
            <a:pPr lvl="1"/>
            <a:r>
              <a:rPr lang="pt-BR"/>
              <a:t>Se o propósito é mudar o posicionamento de um elemento, deve ser utilizado CSS</a:t>
            </a:r>
          </a:p>
        </p:txBody>
      </p:sp>
      <p:grpSp>
        <p:nvGrpSpPr>
          <p:cNvPr id="7" name="Group 6" descr="Article and aside elements."/>
          <p:cNvGrpSpPr/>
          <p:nvPr/>
        </p:nvGrpSpPr>
        <p:grpSpPr>
          <a:xfrm>
            <a:off x="7337313" y="1657673"/>
            <a:ext cx="3979134" cy="3679815"/>
            <a:chOff x="4678123" y="1232875"/>
            <a:chExt cx="3979134" cy="3679815"/>
          </a:xfrm>
        </p:grpSpPr>
        <p:grpSp>
          <p:nvGrpSpPr>
            <p:cNvPr id="10" name="Group 9"/>
            <p:cNvGrpSpPr>
              <a:grpSpLocks noChangeAspect="1"/>
            </p:cNvGrpSpPr>
            <p:nvPr/>
          </p:nvGrpSpPr>
          <p:grpSpPr>
            <a:xfrm>
              <a:off x="4689580" y="1232875"/>
              <a:ext cx="3967571" cy="3212125"/>
              <a:chOff x="1507436" y="1799127"/>
              <a:chExt cx="3681068" cy="2752580"/>
            </a:xfrm>
          </p:grpSpPr>
          <p:sp>
            <p:nvSpPr>
              <p:cNvPr id="19" name="Rectangle 18"/>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22" name="Isosceles Triangle 21"/>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24"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pt-BR"/>
              </a:p>
            </p:txBody>
          </p:sp>
          <p:sp>
            <p:nvSpPr>
              <p:cNvPr id="25" name="5-Point Star 24"/>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grpSp>
        <p:sp>
          <p:nvSpPr>
            <p:cNvPr id="11" name="Rectangle 10"/>
            <p:cNvSpPr/>
            <p:nvPr/>
          </p:nvSpPr>
          <p:spPr>
            <a:xfrm>
              <a:off x="4681113" y="1766405"/>
              <a:ext cx="3976038" cy="47197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rgbClr val="FFFFFF"/>
                  </a:solidFill>
                  <a:latin typeface="Consolas"/>
                  <a:cs typeface="Consolas"/>
                </a:rPr>
                <a:t>&lt;header&gt;</a:t>
              </a:r>
            </a:p>
          </p:txBody>
        </p:sp>
        <p:sp>
          <p:nvSpPr>
            <p:cNvPr id="12" name="Rectangle 11"/>
            <p:cNvSpPr/>
            <p:nvPr/>
          </p:nvSpPr>
          <p:spPr>
            <a:xfrm>
              <a:off x="4678123" y="2238374"/>
              <a:ext cx="3979028" cy="424345"/>
            </a:xfrm>
            <a:prstGeom prst="rect">
              <a:avLst/>
            </a:prstGeom>
            <a:solidFill>
              <a:srgbClr val="FF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rgbClr val="FFFFFF"/>
                  </a:solidFill>
                  <a:latin typeface="Consolas"/>
                  <a:cs typeface="Consolas"/>
                </a:rPr>
                <a:t>&lt;nav&gt;</a:t>
              </a:r>
            </a:p>
          </p:txBody>
        </p:sp>
        <p:sp>
          <p:nvSpPr>
            <p:cNvPr id="13" name="Rectangle 12"/>
            <p:cNvSpPr/>
            <p:nvPr/>
          </p:nvSpPr>
          <p:spPr>
            <a:xfrm>
              <a:off x="4678123" y="4440720"/>
              <a:ext cx="3979028" cy="471970"/>
            </a:xfrm>
            <a:prstGeom prst="rect">
              <a:avLst/>
            </a:prstGeom>
            <a:solidFill>
              <a:srgbClr val="6600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rgbClr val="FFFFFF"/>
                  </a:solidFill>
                  <a:latin typeface="Consolas"/>
                  <a:cs typeface="Consolas"/>
                </a:rPr>
                <a:t>&lt;footer&gt;</a:t>
              </a:r>
            </a:p>
          </p:txBody>
        </p:sp>
        <p:sp>
          <p:nvSpPr>
            <p:cNvPr id="14" name="Rectangle 13"/>
            <p:cNvSpPr/>
            <p:nvPr/>
          </p:nvSpPr>
          <p:spPr>
            <a:xfrm>
              <a:off x="4680222" y="2662720"/>
              <a:ext cx="2703210" cy="17780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pt-BR">
                  <a:solidFill>
                    <a:srgbClr val="000000"/>
                  </a:solidFill>
                  <a:latin typeface="Consolas"/>
                  <a:cs typeface="Consolas"/>
                </a:rPr>
                <a:t>&lt;section&gt;</a:t>
              </a:r>
            </a:p>
          </p:txBody>
        </p:sp>
        <p:sp>
          <p:nvSpPr>
            <p:cNvPr id="15" name="TextBox 14"/>
            <p:cNvSpPr txBox="1"/>
            <p:nvPr/>
          </p:nvSpPr>
          <p:spPr>
            <a:xfrm>
              <a:off x="4832351" y="1310018"/>
              <a:ext cx="1749424" cy="375809"/>
            </a:xfrm>
            <a:prstGeom prst="rect">
              <a:avLst/>
            </a:prstGeom>
            <a:noFill/>
          </p:spPr>
          <p:txBody>
            <a:bodyPr wrap="square" rtlCol="0">
              <a:spAutoFit/>
            </a:bodyPr>
            <a:lstStyle/>
            <a:p>
              <a:r>
                <a:rPr lang="pt-BR">
                  <a:solidFill>
                    <a:schemeClr val="bg1"/>
                  </a:solidFill>
                  <a:latin typeface="Consolas"/>
                  <a:cs typeface="Consolas"/>
                </a:rPr>
                <a:t>html5</a:t>
              </a:r>
            </a:p>
          </p:txBody>
        </p:sp>
        <p:sp>
          <p:nvSpPr>
            <p:cNvPr id="16" name="Rectangle 15"/>
            <p:cNvSpPr/>
            <p:nvPr/>
          </p:nvSpPr>
          <p:spPr>
            <a:xfrm>
              <a:off x="7371030" y="2662720"/>
              <a:ext cx="1286227" cy="1778000"/>
            </a:xfrm>
            <a:prstGeom prst="rect">
              <a:avLst/>
            </a:prstGeom>
            <a:solidFill>
              <a:srgbClr val="195B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rgbClr val="FFFFFF"/>
                  </a:solidFill>
                  <a:latin typeface="Consolas"/>
                  <a:cs typeface="Consolas"/>
                </a:rPr>
                <a:t>&lt;aside&gt;</a:t>
              </a:r>
            </a:p>
          </p:txBody>
        </p:sp>
        <p:sp>
          <p:nvSpPr>
            <p:cNvPr id="17" name="Rectangle 16"/>
            <p:cNvSpPr/>
            <p:nvPr/>
          </p:nvSpPr>
          <p:spPr>
            <a:xfrm>
              <a:off x="4879976" y="3023565"/>
              <a:ext cx="2303639" cy="611810"/>
            </a:xfrm>
            <a:prstGeom prst="rect">
              <a:avLst/>
            </a:prstGeom>
            <a:solidFill>
              <a:srgbClr val="107C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rgbClr val="FFFFFF"/>
                  </a:solidFill>
                  <a:latin typeface="Consolas"/>
                  <a:cs typeface="Consolas"/>
                </a:rPr>
                <a:t>&lt;article&gt;</a:t>
              </a:r>
            </a:p>
          </p:txBody>
        </p:sp>
        <p:sp>
          <p:nvSpPr>
            <p:cNvPr id="18" name="Rectangle 17"/>
            <p:cNvSpPr/>
            <p:nvPr/>
          </p:nvSpPr>
          <p:spPr>
            <a:xfrm>
              <a:off x="4879976" y="3746500"/>
              <a:ext cx="2303639" cy="611810"/>
            </a:xfrm>
            <a:prstGeom prst="rect">
              <a:avLst/>
            </a:prstGeom>
            <a:solidFill>
              <a:srgbClr val="107C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rgbClr val="FFFFFF"/>
                  </a:solidFill>
                  <a:latin typeface="Consolas"/>
                  <a:cs typeface="Consolas"/>
                </a:rPr>
                <a:t>&lt;article&gt;</a:t>
              </a:r>
            </a:p>
          </p:txBody>
        </p:sp>
      </p:grpSp>
    </p:spTree>
    <p:extLst>
      <p:ext uri="{BB962C8B-B14F-4D97-AF65-F5344CB8AC3E}">
        <p14:creationId xmlns:p14="http://schemas.microsoft.com/office/powerpoint/2010/main" val="2222187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 y="1097280"/>
            <a:ext cx="7986077" cy="1200329"/>
          </a:xfrm>
        </p:spPr>
        <p:txBody>
          <a:bodyPr/>
          <a:lstStyle/>
          <a:p>
            <a:r>
              <a:rPr lang="en-US" err="1"/>
              <a:t>Elementos</a:t>
            </a:r>
            <a:r>
              <a:rPr lang="en-US"/>
              <a:t> de </a:t>
            </a:r>
            <a:r>
              <a:rPr lang="en-US" err="1"/>
              <a:t>Texto</a:t>
            </a:r>
            <a:endParaRPr lang="en-US"/>
          </a:p>
        </p:txBody>
      </p:sp>
    </p:spTree>
    <p:extLst>
      <p:ext uri="{BB962C8B-B14F-4D97-AF65-F5344CB8AC3E}">
        <p14:creationId xmlns:p14="http://schemas.microsoft.com/office/powerpoint/2010/main" val="38821429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Elementos</a:t>
            </a:r>
            <a:r>
              <a:rPr lang="en-US" dirty="0"/>
              <a:t> de </a:t>
            </a:r>
            <a:r>
              <a:rPr lang="en-US" dirty="0" err="1"/>
              <a:t>Texto</a:t>
            </a:r>
            <a:endParaRPr lang="en-US" dirty="0"/>
          </a:p>
        </p:txBody>
      </p:sp>
      <p:graphicFrame>
        <p:nvGraphicFramePr>
          <p:cNvPr id="3" name="Table 2" descr="Table showing text elements in HTML 4 with new functionality elements in HTML5."/>
          <p:cNvGraphicFramePr>
            <a:graphicFrameLocks noGrp="1"/>
          </p:cNvGraphicFramePr>
          <p:nvPr>
            <p:extLst>
              <p:ext uri="{D42A27DB-BD31-4B8C-83A1-F6EECF244321}">
                <p14:modId xmlns:p14="http://schemas.microsoft.com/office/powerpoint/2010/main" val="3931459255"/>
              </p:ext>
            </p:extLst>
          </p:nvPr>
        </p:nvGraphicFramePr>
        <p:xfrm>
          <a:off x="457197" y="1463040"/>
          <a:ext cx="11323639" cy="4572000"/>
        </p:xfrm>
        <a:graphic>
          <a:graphicData uri="http://schemas.openxmlformats.org/drawingml/2006/table">
            <a:tbl>
              <a:tblPr firstRow="1" bandRow="1">
                <a:tableStyleId>{5C22544A-7EE6-4342-B048-85BDC9FD1C3A}</a:tableStyleId>
              </a:tblPr>
              <a:tblGrid>
                <a:gridCol w="179864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gridCol w="4876799">
                  <a:extLst>
                    <a:ext uri="{9D8B030D-6E8A-4147-A177-3AD203B41FA5}">
                      <a16:colId xmlns:a16="http://schemas.microsoft.com/office/drawing/2014/main" val="20002"/>
                    </a:ext>
                  </a:extLst>
                </a:gridCol>
              </a:tblGrid>
              <a:tr h="548640">
                <a:tc>
                  <a:txBody>
                    <a:bodyPr/>
                    <a:lstStyle/>
                    <a:p>
                      <a:r>
                        <a:rPr lang="en-US" sz="2400"/>
                        <a:t>ELEMENTO</a:t>
                      </a:r>
                    </a:p>
                  </a:txBody>
                  <a:tcPr/>
                </a:tc>
                <a:tc>
                  <a:txBody>
                    <a:bodyPr/>
                    <a:lstStyle/>
                    <a:p>
                      <a:r>
                        <a:rPr lang="en-US" sz="2400"/>
                        <a:t>FUNÇÃO NO HTML 4</a:t>
                      </a:r>
                    </a:p>
                  </a:txBody>
                  <a:tcPr/>
                </a:tc>
                <a:tc>
                  <a:txBody>
                    <a:bodyPr/>
                    <a:lstStyle/>
                    <a:p>
                      <a:r>
                        <a:rPr lang="en-US" sz="2400"/>
                        <a:t>FUNÇÃO NO</a:t>
                      </a:r>
                      <a:r>
                        <a:rPr lang="en-US" sz="2400" baseline="0"/>
                        <a:t> HTML5</a:t>
                      </a:r>
                      <a:endParaRPr lang="en-US" sz="2400"/>
                    </a:p>
                  </a:txBody>
                  <a:tcPr/>
                </a:tc>
                <a:extLst>
                  <a:ext uri="{0D108BD9-81ED-4DB2-BD59-A6C34878D82A}">
                    <a16:rowId xmlns:a16="http://schemas.microsoft.com/office/drawing/2014/main" val="10000"/>
                  </a:ext>
                </a:extLst>
              </a:tr>
              <a:tr h="548640">
                <a:tc>
                  <a:txBody>
                    <a:bodyPr/>
                    <a:lstStyle/>
                    <a:p>
                      <a:r>
                        <a:rPr lang="en-US" sz="2400">
                          <a:latin typeface="Consolas"/>
                          <a:cs typeface="Consolas"/>
                        </a:rPr>
                        <a:t>&lt;b&gt;</a:t>
                      </a:r>
                    </a:p>
                  </a:txBody>
                  <a:tcPr/>
                </a:tc>
                <a:tc>
                  <a:txBody>
                    <a:bodyPr/>
                    <a:lstStyle/>
                    <a:p>
                      <a:r>
                        <a:rPr lang="en-US" sz="2400" baseline="0" err="1"/>
                        <a:t>Enfatizar</a:t>
                      </a:r>
                      <a:r>
                        <a:rPr lang="en-US" sz="2400" baseline="0"/>
                        <a:t> </a:t>
                      </a:r>
                      <a:r>
                        <a:rPr lang="en-US" sz="2400" baseline="0" err="1"/>
                        <a:t>texto</a:t>
                      </a:r>
                      <a:r>
                        <a:rPr lang="en-US" sz="2400" baseline="0"/>
                        <a:t> </a:t>
                      </a:r>
                      <a:r>
                        <a:rPr lang="en-US" sz="2400" baseline="0" err="1"/>
                        <a:t>tornando</a:t>
                      </a:r>
                      <a:r>
                        <a:rPr lang="en-US" sz="2400" baseline="0"/>
                        <a:t>-o </a:t>
                      </a:r>
                      <a:r>
                        <a:rPr lang="en-US" sz="2400" baseline="0" err="1"/>
                        <a:t>destacado</a:t>
                      </a:r>
                      <a:r>
                        <a:rPr lang="en-US" sz="2400" baseline="0"/>
                        <a:t> </a:t>
                      </a:r>
                      <a:r>
                        <a:rPr lang="en-US" sz="2400" baseline="0" err="1"/>
                        <a:t>em</a:t>
                      </a:r>
                      <a:r>
                        <a:rPr lang="en-US" sz="2400" baseline="0"/>
                        <a:t> bold</a:t>
                      </a:r>
                      <a:endParaRPr lang="en-US" sz="2400"/>
                    </a:p>
                  </a:txBody>
                  <a:tcPr/>
                </a:tc>
                <a:tc>
                  <a:txBody>
                    <a:bodyPr/>
                    <a:lstStyle/>
                    <a:p>
                      <a:r>
                        <a:rPr lang="en-US" sz="2400" err="1"/>
                        <a:t>texto</a:t>
                      </a:r>
                      <a:r>
                        <a:rPr lang="en-US" sz="2400"/>
                        <a:t> “</a:t>
                      </a:r>
                      <a:r>
                        <a:rPr lang="en-US" sz="2400" err="1"/>
                        <a:t>estilisticamente</a:t>
                      </a:r>
                      <a:r>
                        <a:rPr lang="en-US" sz="2400" baseline="0"/>
                        <a:t> </a:t>
                      </a:r>
                      <a:r>
                        <a:rPr lang="en-US" sz="2400" baseline="0" err="1"/>
                        <a:t>deslocado</a:t>
                      </a:r>
                      <a:r>
                        <a:rPr lang="en-US" sz="2400" baseline="0"/>
                        <a:t>”</a:t>
                      </a:r>
                      <a:endParaRPr lang="en-US" sz="2400"/>
                    </a:p>
                  </a:txBody>
                  <a:tcPr/>
                </a:tc>
                <a:extLst>
                  <a:ext uri="{0D108BD9-81ED-4DB2-BD59-A6C34878D82A}">
                    <a16:rowId xmlns:a16="http://schemas.microsoft.com/office/drawing/2014/main" val="10001"/>
                  </a:ext>
                </a:extLst>
              </a:tr>
              <a:tr h="548640">
                <a:tc>
                  <a:txBody>
                    <a:bodyPr/>
                    <a:lstStyle/>
                    <a:p>
                      <a:r>
                        <a:rPr lang="en-US" sz="2400">
                          <a:latin typeface="Consolas"/>
                          <a:cs typeface="Consolas"/>
                        </a:rPr>
                        <a:t>&lt;</a:t>
                      </a:r>
                      <a:r>
                        <a:rPr lang="en-US" sz="2400" err="1">
                          <a:latin typeface="Consolas"/>
                          <a:cs typeface="Consolas"/>
                        </a:rPr>
                        <a:t>i</a:t>
                      </a:r>
                      <a:r>
                        <a:rPr lang="en-US" sz="2400">
                          <a:latin typeface="Consolas"/>
                          <a:cs typeface="Consolas"/>
                        </a:rPr>
                        <a:t>&gt;</a:t>
                      </a:r>
                    </a:p>
                  </a:txBody>
                  <a:tcPr/>
                </a:tc>
                <a:tc>
                  <a:txBody>
                    <a:bodyPr/>
                    <a:lstStyle/>
                    <a:p>
                      <a:r>
                        <a:rPr lang="en-US" sz="2400" err="1"/>
                        <a:t>Enfatizar</a:t>
                      </a:r>
                      <a:r>
                        <a:rPr lang="en-US" sz="2400"/>
                        <a:t> </a:t>
                      </a:r>
                      <a:r>
                        <a:rPr lang="en-US" sz="2400" err="1"/>
                        <a:t>texto</a:t>
                      </a:r>
                      <a:r>
                        <a:rPr lang="en-US" sz="2400"/>
                        <a:t> </a:t>
                      </a:r>
                      <a:r>
                        <a:rPr lang="en-US" sz="2400" err="1"/>
                        <a:t>tornando</a:t>
                      </a:r>
                      <a:r>
                        <a:rPr lang="en-US" sz="2400"/>
                        <a:t>-o</a:t>
                      </a:r>
                      <a:r>
                        <a:rPr lang="en-US" sz="2400" baseline="0"/>
                        <a:t> </a:t>
                      </a:r>
                      <a:r>
                        <a:rPr lang="en-US" sz="2400" err="1"/>
                        <a:t>destacado</a:t>
                      </a:r>
                      <a:r>
                        <a:rPr lang="en-US" sz="2400"/>
                        <a:t> </a:t>
                      </a:r>
                      <a:r>
                        <a:rPr lang="en-US" sz="2400" err="1"/>
                        <a:t>em</a:t>
                      </a:r>
                      <a:r>
                        <a:rPr lang="en-US" sz="2400"/>
                        <a:t> </a:t>
                      </a:r>
                      <a:r>
                        <a:rPr lang="en-US" sz="2400" err="1"/>
                        <a:t>itálico</a:t>
                      </a:r>
                      <a:endParaRPr lang="en-US" sz="2400"/>
                    </a:p>
                  </a:txBody>
                  <a:tcPr/>
                </a:tc>
                <a:tc>
                  <a:txBody>
                    <a:bodyPr/>
                    <a:lstStyle/>
                    <a:p>
                      <a:r>
                        <a:rPr lang="en-US" sz="2400"/>
                        <a:t>“</a:t>
                      </a:r>
                      <a:r>
                        <a:rPr lang="en-US" sz="2400" err="1"/>
                        <a:t>voz</a:t>
                      </a:r>
                      <a:r>
                        <a:rPr lang="en-US" sz="2400"/>
                        <a:t> </a:t>
                      </a:r>
                      <a:r>
                        <a:rPr lang="en-US" sz="2400" err="1"/>
                        <a:t>altenativa</a:t>
                      </a:r>
                      <a:r>
                        <a:rPr lang="en-US" sz="2400"/>
                        <a:t> </a:t>
                      </a:r>
                      <a:r>
                        <a:rPr lang="en-US" sz="2400" err="1"/>
                        <a:t>ou</a:t>
                      </a:r>
                      <a:r>
                        <a:rPr lang="en-US" sz="2400"/>
                        <a:t> humor”</a:t>
                      </a:r>
                    </a:p>
                  </a:txBody>
                  <a:tcPr/>
                </a:tc>
                <a:extLst>
                  <a:ext uri="{0D108BD9-81ED-4DB2-BD59-A6C34878D82A}">
                    <a16:rowId xmlns:a16="http://schemas.microsoft.com/office/drawing/2014/main" val="10002"/>
                  </a:ext>
                </a:extLst>
              </a:tr>
              <a:tr h="548640">
                <a:tc>
                  <a:txBody>
                    <a:bodyPr/>
                    <a:lstStyle/>
                    <a:p>
                      <a:r>
                        <a:rPr lang="en-US" sz="2400">
                          <a:latin typeface="Consolas"/>
                          <a:cs typeface="Consolas"/>
                        </a:rPr>
                        <a:t>&lt;strong&gt;</a:t>
                      </a:r>
                    </a:p>
                  </a:txBody>
                  <a:tcPr/>
                </a:tc>
                <a:tc>
                  <a:txBody>
                    <a:bodyPr/>
                    <a:lstStyle/>
                    <a:p>
                      <a:r>
                        <a:rPr lang="en-US" sz="2400"/>
                        <a:t>N/D</a:t>
                      </a:r>
                    </a:p>
                  </a:txBody>
                  <a:tcPr/>
                </a:tc>
                <a:tc>
                  <a:txBody>
                    <a:bodyPr/>
                    <a:lstStyle/>
                    <a:p>
                      <a:r>
                        <a:rPr lang="en-US" sz="2400" dirty="0"/>
                        <a:t>Indica </a:t>
                      </a:r>
                      <a:r>
                        <a:rPr lang="en-US" sz="2400" dirty="0" err="1"/>
                        <a:t>texto</a:t>
                      </a:r>
                      <a:r>
                        <a:rPr lang="en-US" sz="2400" baseline="0" dirty="0"/>
                        <a:t> de </a:t>
                      </a:r>
                      <a:r>
                        <a:rPr lang="en-US" sz="2400" baseline="0" dirty="0" err="1"/>
                        <a:t>grande</a:t>
                      </a:r>
                      <a:r>
                        <a:rPr lang="en-US" sz="2400" baseline="0" dirty="0"/>
                        <a:t> </a:t>
                      </a:r>
                      <a:r>
                        <a:rPr lang="en-US" sz="2400" baseline="0" dirty="0" err="1"/>
                        <a:t>importância</a:t>
                      </a:r>
                      <a:r>
                        <a:rPr lang="en-US" sz="2400" baseline="0" dirty="0"/>
                        <a:t>, </a:t>
                      </a:r>
                      <a:r>
                        <a:rPr lang="en-US" sz="2400" baseline="0" dirty="0" err="1"/>
                        <a:t>enquanto</a:t>
                      </a:r>
                      <a:r>
                        <a:rPr lang="en-US" sz="2400" baseline="0" dirty="0"/>
                        <a:t> </a:t>
                      </a:r>
                      <a:r>
                        <a:rPr lang="en-US" sz="2400" baseline="0" dirty="0" err="1"/>
                        <a:t>enfatiza</a:t>
                      </a:r>
                      <a:r>
                        <a:rPr lang="en-US" sz="2400" baseline="0" dirty="0"/>
                        <a:t> </a:t>
                      </a:r>
                      <a:r>
                        <a:rPr lang="en-US" sz="2400" baseline="0" dirty="0" err="1"/>
                        <a:t>tornando</a:t>
                      </a:r>
                      <a:r>
                        <a:rPr lang="en-US" sz="2400" baseline="0" dirty="0"/>
                        <a:t>-o </a:t>
                      </a:r>
                      <a:r>
                        <a:rPr lang="en-US" sz="2400" baseline="0" dirty="0" err="1"/>
                        <a:t>destacado</a:t>
                      </a:r>
                      <a:r>
                        <a:rPr lang="en-US" sz="2400" baseline="0" dirty="0"/>
                        <a:t> </a:t>
                      </a:r>
                      <a:r>
                        <a:rPr lang="en-US" sz="2400" baseline="0" dirty="0" err="1"/>
                        <a:t>em</a:t>
                      </a:r>
                      <a:r>
                        <a:rPr lang="en-US" sz="2400" baseline="0" dirty="0"/>
                        <a:t> bold</a:t>
                      </a:r>
                      <a:endParaRPr lang="en-US" sz="2400" dirty="0"/>
                    </a:p>
                  </a:txBody>
                  <a:tcPr/>
                </a:tc>
                <a:extLst>
                  <a:ext uri="{0D108BD9-81ED-4DB2-BD59-A6C34878D82A}">
                    <a16:rowId xmlns:a16="http://schemas.microsoft.com/office/drawing/2014/main" val="10003"/>
                  </a:ext>
                </a:extLst>
              </a:tr>
              <a:tr h="548640">
                <a:tc>
                  <a:txBody>
                    <a:bodyPr/>
                    <a:lstStyle/>
                    <a:p>
                      <a:r>
                        <a:rPr lang="en-US" sz="2400">
                          <a:latin typeface="Consolas"/>
                          <a:cs typeface="Consolas"/>
                        </a:rPr>
                        <a:t>&lt;</a:t>
                      </a:r>
                      <a:r>
                        <a:rPr lang="en-US" sz="2400" err="1">
                          <a:latin typeface="Consolas"/>
                          <a:cs typeface="Consolas"/>
                        </a:rPr>
                        <a:t>em</a:t>
                      </a:r>
                      <a:r>
                        <a:rPr lang="en-US" sz="2400">
                          <a:latin typeface="Consolas"/>
                          <a:cs typeface="Consolas"/>
                        </a:rPr>
                        <a:t>&gt;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a:t>N/D</a:t>
                      </a:r>
                    </a:p>
                  </a:txBody>
                  <a:tcPr/>
                </a:tc>
                <a:tc>
                  <a:txBody>
                    <a:bodyPr/>
                    <a:lstStyle/>
                    <a:p>
                      <a:r>
                        <a:rPr lang="en-US" sz="2400" dirty="0"/>
                        <a:t>Indica </a:t>
                      </a:r>
                      <a:r>
                        <a:rPr lang="en-US" sz="2400" dirty="0" err="1"/>
                        <a:t>texto</a:t>
                      </a:r>
                      <a:r>
                        <a:rPr lang="en-US" sz="2400" dirty="0"/>
                        <a:t> </a:t>
                      </a:r>
                      <a:r>
                        <a:rPr lang="en-US" sz="2400" dirty="0" err="1"/>
                        <a:t>enfático</a:t>
                      </a:r>
                      <a:r>
                        <a:rPr lang="en-US" sz="2400" dirty="0"/>
                        <a:t>, </a:t>
                      </a:r>
                      <a:r>
                        <a:rPr lang="en-US" sz="2400" baseline="0" dirty="0" err="1"/>
                        <a:t>enquanto</a:t>
                      </a:r>
                      <a:r>
                        <a:rPr lang="en-US" sz="2400" baseline="0" dirty="0"/>
                        <a:t> </a:t>
                      </a:r>
                      <a:r>
                        <a:rPr lang="en-US" sz="2400" baseline="0" dirty="0" err="1"/>
                        <a:t>enfatiza</a:t>
                      </a:r>
                      <a:r>
                        <a:rPr lang="en-US" sz="2400" baseline="0" dirty="0"/>
                        <a:t> </a:t>
                      </a:r>
                      <a:r>
                        <a:rPr lang="en-US" sz="2400" baseline="0" dirty="0" err="1"/>
                        <a:t>tornando</a:t>
                      </a:r>
                      <a:r>
                        <a:rPr lang="en-US" sz="2400" baseline="0" dirty="0"/>
                        <a:t>-o </a:t>
                      </a:r>
                      <a:r>
                        <a:rPr lang="en-US" sz="2400" baseline="0" dirty="0" err="1"/>
                        <a:t>destacado</a:t>
                      </a:r>
                      <a:r>
                        <a:rPr lang="en-US" sz="2400" baseline="0" dirty="0"/>
                        <a:t> </a:t>
                      </a:r>
                      <a:r>
                        <a:rPr lang="en-US" sz="2400" baseline="0" dirty="0" err="1"/>
                        <a:t>em</a:t>
                      </a:r>
                      <a:r>
                        <a:rPr lang="en-US" sz="2400" baseline="0" dirty="0"/>
                        <a:t> </a:t>
                      </a:r>
                      <a:r>
                        <a:rPr lang="en-US" sz="2400" baseline="0" dirty="0" err="1"/>
                        <a:t>itálico</a:t>
                      </a:r>
                      <a:endParaRPr lang="en-US" sz="2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3909006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Exemplo</a:t>
            </a:r>
            <a:endParaRPr lang="en-US"/>
          </a:p>
        </p:txBody>
      </p:sp>
      <p:sp>
        <p:nvSpPr>
          <p:cNvPr id="4" name="Rectangle 3"/>
          <p:cNvSpPr/>
          <p:nvPr/>
        </p:nvSpPr>
        <p:spPr>
          <a:xfrm>
            <a:off x="503237" y="1516062"/>
            <a:ext cx="11125200" cy="4524315"/>
          </a:xfrm>
          <a:prstGeom prst="rect">
            <a:avLst/>
          </a:prstGeom>
        </p:spPr>
        <p:txBody>
          <a:bodyPr wrap="square">
            <a:spAutoFit/>
          </a:bodyPr>
          <a:lstStyle/>
          <a:p>
            <a:pPr lvl="0" defTabSz="914400" eaLnBrk="0" fontAlgn="base" hangingPunct="0">
              <a:spcBef>
                <a:spcPct val="0"/>
              </a:spcBef>
              <a:spcAft>
                <a:spcPct val="0"/>
              </a:spcAft>
            </a:pPr>
            <a:r>
              <a:rPr lang="en-US" altLang="en-US" sz="2400">
                <a:solidFill>
                  <a:srgbClr val="4F76AC"/>
                </a:solidFill>
                <a:latin typeface="Consolas" panose="020B0609020204030204" pitchFamily="49" charset="0"/>
                <a:cs typeface="Consolas" panose="020B0609020204030204" pitchFamily="49" charset="0"/>
              </a:rPr>
              <a:t>&lt;</a:t>
            </a:r>
            <a:r>
              <a:rPr lang="en-US" altLang="en-US" sz="2400">
                <a:solidFill>
                  <a:srgbClr val="823125"/>
                </a:solidFill>
                <a:latin typeface="Consolas" panose="020B0609020204030204" pitchFamily="49" charset="0"/>
                <a:cs typeface="Consolas" panose="020B0609020204030204" pitchFamily="49" charset="0"/>
              </a:rPr>
              <a:t>!DOCTYPE</a:t>
            </a:r>
            <a:r>
              <a:rPr lang="en-US" altLang="en-US" sz="2400">
                <a:solidFill>
                  <a:srgbClr val="000000"/>
                </a:solidFill>
                <a:latin typeface="Consolas" panose="020B0609020204030204" pitchFamily="49" charset="0"/>
                <a:cs typeface="Consolas" panose="020B0609020204030204" pitchFamily="49" charset="0"/>
              </a:rPr>
              <a:t> </a:t>
            </a:r>
            <a:r>
              <a:rPr lang="en-US" altLang="en-US" sz="2400">
                <a:solidFill>
                  <a:srgbClr val="CF4820"/>
                </a:solidFill>
                <a:latin typeface="Consolas" panose="020B0609020204030204" pitchFamily="49" charset="0"/>
                <a:cs typeface="Consolas" panose="020B0609020204030204" pitchFamily="49" charset="0"/>
              </a:rPr>
              <a:t>html</a:t>
            </a:r>
            <a:r>
              <a:rPr lang="en-US" altLang="en-US" sz="2400">
                <a:solidFill>
                  <a:srgbClr val="4F76AC"/>
                </a:solidFill>
                <a:latin typeface="Consolas" panose="020B0609020204030204" pitchFamily="49" charset="0"/>
                <a:cs typeface="Consolas" panose="020B0609020204030204" pitchFamily="49" charset="0"/>
              </a:rPr>
              <a:t>&gt;</a:t>
            </a:r>
          </a:p>
          <a:p>
            <a:pPr lvl="0" defTabSz="914400" eaLnBrk="0" fontAlgn="base" hangingPunct="0">
              <a:spcBef>
                <a:spcPct val="0"/>
              </a:spcBef>
              <a:spcAft>
                <a:spcPct val="0"/>
              </a:spcAft>
            </a:pPr>
            <a:r>
              <a:rPr lang="en-US" altLang="en-US" sz="2400">
                <a:solidFill>
                  <a:srgbClr val="4F76AC"/>
                </a:solidFill>
                <a:latin typeface="Consolas" panose="020B0609020204030204" pitchFamily="49" charset="0"/>
                <a:cs typeface="Consolas" panose="020B0609020204030204" pitchFamily="49" charset="0"/>
              </a:rPr>
              <a:t>&lt;</a:t>
            </a:r>
            <a:r>
              <a:rPr lang="en-US" altLang="en-US" sz="2400">
                <a:solidFill>
                  <a:srgbClr val="823125"/>
                </a:solidFill>
                <a:latin typeface="Consolas" panose="020B0609020204030204" pitchFamily="49" charset="0"/>
                <a:cs typeface="Consolas" panose="020B0609020204030204" pitchFamily="49" charset="0"/>
              </a:rPr>
              <a:t>html</a:t>
            </a:r>
            <a:r>
              <a:rPr lang="en-US" altLang="en-US" sz="2400">
                <a:solidFill>
                  <a:srgbClr val="000000"/>
                </a:solidFill>
                <a:latin typeface="Consolas" panose="020B0609020204030204" pitchFamily="49" charset="0"/>
                <a:cs typeface="Consolas" panose="020B0609020204030204" pitchFamily="49" charset="0"/>
              </a:rPr>
              <a:t> </a:t>
            </a:r>
            <a:r>
              <a:rPr lang="en-US" altLang="en-US" sz="2400" err="1">
                <a:solidFill>
                  <a:srgbClr val="CF4820"/>
                </a:solidFill>
                <a:latin typeface="Consolas" panose="020B0609020204030204" pitchFamily="49" charset="0"/>
                <a:cs typeface="Consolas" panose="020B0609020204030204" pitchFamily="49" charset="0"/>
              </a:rPr>
              <a:t>lang</a:t>
            </a:r>
            <a:r>
              <a:rPr lang="en-US" altLang="en-US" sz="2400">
                <a:solidFill>
                  <a:srgbClr val="4F76AC"/>
                </a:solidFill>
                <a:latin typeface="Consolas" panose="020B0609020204030204" pitchFamily="49" charset="0"/>
                <a:cs typeface="Consolas" panose="020B0609020204030204" pitchFamily="49" charset="0"/>
              </a:rPr>
              <a:t>="en"&gt;</a:t>
            </a:r>
            <a:r>
              <a:rPr lang="en-US" altLang="en-US" sz="2400">
                <a:solidFill>
                  <a:srgbClr val="000000"/>
                </a:solidFill>
                <a:latin typeface="Consolas" panose="020B0609020204030204" pitchFamily="49" charset="0"/>
                <a:cs typeface="Consolas" panose="020B0609020204030204" pitchFamily="49" charset="0"/>
              </a:rPr>
              <a:t> </a:t>
            </a:r>
          </a:p>
          <a:p>
            <a:pPr lvl="0" defTabSz="914400" eaLnBrk="0" fontAlgn="base" hangingPunct="0">
              <a:spcBef>
                <a:spcPct val="0"/>
              </a:spcBef>
              <a:spcAft>
                <a:spcPct val="0"/>
              </a:spcAft>
            </a:pPr>
            <a:r>
              <a:rPr lang="en-US" altLang="en-US" sz="2400">
                <a:solidFill>
                  <a:srgbClr val="4F76AC"/>
                </a:solidFill>
                <a:latin typeface="Consolas" panose="020B0609020204030204" pitchFamily="49" charset="0"/>
                <a:cs typeface="Consolas" panose="020B0609020204030204" pitchFamily="49" charset="0"/>
              </a:rPr>
              <a:t>&lt;</a:t>
            </a:r>
            <a:r>
              <a:rPr lang="en-US" altLang="en-US" sz="2400">
                <a:solidFill>
                  <a:srgbClr val="823125"/>
                </a:solidFill>
                <a:latin typeface="Consolas" panose="020B0609020204030204" pitchFamily="49" charset="0"/>
                <a:cs typeface="Consolas" panose="020B0609020204030204" pitchFamily="49" charset="0"/>
              </a:rPr>
              <a:t>head</a:t>
            </a:r>
            <a:r>
              <a:rPr lang="en-US" altLang="en-US" sz="2400">
                <a:solidFill>
                  <a:srgbClr val="4F76AC"/>
                </a:solidFill>
                <a:latin typeface="Consolas" panose="020B0609020204030204" pitchFamily="49" charset="0"/>
                <a:cs typeface="Consolas" panose="020B0609020204030204" pitchFamily="49" charset="0"/>
              </a:rPr>
              <a:t>&gt;</a:t>
            </a:r>
            <a:r>
              <a:rPr lang="en-US" altLang="en-US" sz="2400">
                <a:solidFill>
                  <a:srgbClr val="000000"/>
                </a:solidFill>
                <a:latin typeface="Consolas" panose="020B0609020204030204" pitchFamily="49" charset="0"/>
                <a:cs typeface="Consolas" panose="020B0609020204030204" pitchFamily="49" charset="0"/>
              </a:rPr>
              <a:t> </a:t>
            </a:r>
          </a:p>
          <a:p>
            <a:pPr lvl="0" defTabSz="914400" eaLnBrk="0" fontAlgn="base" hangingPunct="0">
              <a:spcBef>
                <a:spcPct val="0"/>
              </a:spcBef>
              <a:spcAft>
                <a:spcPct val="0"/>
              </a:spcAft>
            </a:pPr>
            <a:r>
              <a:rPr lang="en-US" altLang="en-US" sz="2400">
                <a:solidFill>
                  <a:srgbClr val="4F76AC"/>
                </a:solidFill>
                <a:latin typeface="Consolas" panose="020B0609020204030204" pitchFamily="49" charset="0"/>
                <a:cs typeface="Consolas" panose="020B0609020204030204" pitchFamily="49" charset="0"/>
              </a:rPr>
              <a:t>   &lt;</a:t>
            </a:r>
            <a:r>
              <a:rPr lang="en-US" altLang="en-US" sz="2400">
                <a:solidFill>
                  <a:srgbClr val="823125"/>
                </a:solidFill>
                <a:latin typeface="Consolas" panose="020B0609020204030204" pitchFamily="49" charset="0"/>
                <a:cs typeface="Consolas" panose="020B0609020204030204" pitchFamily="49" charset="0"/>
              </a:rPr>
              <a:t>meta</a:t>
            </a:r>
            <a:r>
              <a:rPr lang="en-US" altLang="en-US" sz="2400">
                <a:solidFill>
                  <a:srgbClr val="000000"/>
                </a:solidFill>
                <a:latin typeface="Consolas" panose="020B0609020204030204" pitchFamily="49" charset="0"/>
                <a:cs typeface="Consolas" panose="020B0609020204030204" pitchFamily="49" charset="0"/>
              </a:rPr>
              <a:t> </a:t>
            </a:r>
            <a:r>
              <a:rPr lang="en-US" altLang="en-US" sz="2400">
                <a:solidFill>
                  <a:srgbClr val="CF4820"/>
                </a:solidFill>
                <a:latin typeface="Consolas" panose="020B0609020204030204" pitchFamily="49" charset="0"/>
                <a:cs typeface="Consolas" panose="020B0609020204030204" pitchFamily="49" charset="0"/>
              </a:rPr>
              <a:t>charset</a:t>
            </a:r>
            <a:r>
              <a:rPr lang="en-US" altLang="en-US" sz="2400">
                <a:solidFill>
                  <a:srgbClr val="4F76AC"/>
                </a:solidFill>
                <a:latin typeface="Consolas" panose="020B0609020204030204" pitchFamily="49" charset="0"/>
                <a:cs typeface="Consolas" panose="020B0609020204030204" pitchFamily="49" charset="0"/>
              </a:rPr>
              <a:t>="utf-8"</a:t>
            </a:r>
            <a:r>
              <a:rPr lang="en-US" altLang="en-US" sz="2400">
                <a:solidFill>
                  <a:srgbClr val="000000"/>
                </a:solidFill>
                <a:latin typeface="Consolas" panose="020B0609020204030204" pitchFamily="49" charset="0"/>
                <a:cs typeface="Consolas" panose="020B0609020204030204" pitchFamily="49" charset="0"/>
              </a:rPr>
              <a:t> </a:t>
            </a:r>
            <a:r>
              <a:rPr lang="en-US" altLang="en-US" sz="2400">
                <a:solidFill>
                  <a:srgbClr val="4F76AC"/>
                </a:solidFill>
                <a:latin typeface="Consolas" panose="020B0609020204030204" pitchFamily="49" charset="0"/>
                <a:cs typeface="Consolas" panose="020B0609020204030204" pitchFamily="49" charset="0"/>
              </a:rPr>
              <a:t>/&gt;</a:t>
            </a:r>
          </a:p>
          <a:p>
            <a:pPr lvl="0" defTabSz="914400" eaLnBrk="0" fontAlgn="base" hangingPunct="0">
              <a:spcBef>
                <a:spcPct val="0"/>
              </a:spcBef>
              <a:spcAft>
                <a:spcPct val="0"/>
              </a:spcAft>
            </a:pPr>
            <a:r>
              <a:rPr lang="en-US" altLang="en-US" sz="2400">
                <a:solidFill>
                  <a:srgbClr val="000000"/>
                </a:solidFill>
                <a:latin typeface="Consolas" panose="020B0609020204030204" pitchFamily="49" charset="0"/>
                <a:cs typeface="Consolas" panose="020B0609020204030204" pitchFamily="49" charset="0"/>
              </a:rPr>
              <a:t>   </a:t>
            </a:r>
            <a:r>
              <a:rPr lang="en-US" altLang="en-US" sz="2400">
                <a:solidFill>
                  <a:srgbClr val="4F76AC"/>
                </a:solidFill>
                <a:latin typeface="Consolas" panose="020B0609020204030204" pitchFamily="49" charset="0"/>
                <a:cs typeface="Consolas" panose="020B0609020204030204" pitchFamily="49" charset="0"/>
              </a:rPr>
              <a:t>&lt;</a:t>
            </a:r>
            <a:r>
              <a:rPr lang="en-US" altLang="en-US" sz="2400">
                <a:solidFill>
                  <a:srgbClr val="823125"/>
                </a:solidFill>
                <a:latin typeface="Consolas" panose="020B0609020204030204" pitchFamily="49" charset="0"/>
                <a:cs typeface="Consolas" panose="020B0609020204030204" pitchFamily="49" charset="0"/>
              </a:rPr>
              <a:t>title</a:t>
            </a:r>
            <a:r>
              <a:rPr lang="en-US" altLang="en-US" sz="2400">
                <a:solidFill>
                  <a:srgbClr val="4F76AC"/>
                </a:solidFill>
                <a:latin typeface="Consolas" panose="020B0609020204030204" pitchFamily="49" charset="0"/>
                <a:cs typeface="Consolas" panose="020B0609020204030204" pitchFamily="49" charset="0"/>
              </a:rPr>
              <a:t>&gt;</a:t>
            </a:r>
            <a:r>
              <a:rPr lang="en-US" altLang="en-US" sz="2400">
                <a:solidFill>
                  <a:srgbClr val="000000"/>
                </a:solidFill>
                <a:latin typeface="Consolas" panose="020B0609020204030204" pitchFamily="49" charset="0"/>
                <a:cs typeface="Consolas" panose="020B0609020204030204" pitchFamily="49" charset="0"/>
              </a:rPr>
              <a:t>HTML Example</a:t>
            </a:r>
            <a:r>
              <a:rPr lang="en-US" altLang="en-US" sz="2400">
                <a:solidFill>
                  <a:srgbClr val="4F76AC"/>
                </a:solidFill>
                <a:latin typeface="Consolas" panose="020B0609020204030204" pitchFamily="49" charset="0"/>
                <a:cs typeface="Consolas" panose="020B0609020204030204" pitchFamily="49" charset="0"/>
              </a:rPr>
              <a:t>&lt;/</a:t>
            </a:r>
            <a:r>
              <a:rPr lang="en-US" altLang="en-US" sz="2400">
                <a:solidFill>
                  <a:srgbClr val="823125"/>
                </a:solidFill>
                <a:latin typeface="Consolas" panose="020B0609020204030204" pitchFamily="49" charset="0"/>
                <a:cs typeface="Consolas" panose="020B0609020204030204" pitchFamily="49" charset="0"/>
              </a:rPr>
              <a:t>title</a:t>
            </a:r>
            <a:r>
              <a:rPr lang="en-US" altLang="en-US" sz="2400">
                <a:solidFill>
                  <a:srgbClr val="4F76AC"/>
                </a:solidFill>
                <a:latin typeface="Consolas" panose="020B0609020204030204" pitchFamily="49" charset="0"/>
                <a:cs typeface="Consolas" panose="020B0609020204030204" pitchFamily="49" charset="0"/>
              </a:rPr>
              <a:t>&gt;</a:t>
            </a:r>
          </a:p>
          <a:p>
            <a:pPr lvl="0" defTabSz="914400" eaLnBrk="0" fontAlgn="base" hangingPunct="0">
              <a:spcBef>
                <a:spcPct val="0"/>
              </a:spcBef>
              <a:spcAft>
                <a:spcPct val="0"/>
              </a:spcAft>
            </a:pPr>
            <a:r>
              <a:rPr lang="en-US" altLang="en-US" sz="2400">
                <a:solidFill>
                  <a:srgbClr val="000000"/>
                </a:solidFill>
                <a:latin typeface="Consolas" panose="020B0609020204030204" pitchFamily="49" charset="0"/>
                <a:cs typeface="Consolas" panose="020B0609020204030204" pitchFamily="49" charset="0"/>
              </a:rPr>
              <a:t> </a:t>
            </a:r>
            <a:r>
              <a:rPr lang="en-US" altLang="en-US" sz="2400">
                <a:solidFill>
                  <a:srgbClr val="4F76AC"/>
                </a:solidFill>
                <a:latin typeface="Consolas" panose="020B0609020204030204" pitchFamily="49" charset="0"/>
                <a:cs typeface="Consolas" panose="020B0609020204030204" pitchFamily="49" charset="0"/>
              </a:rPr>
              <a:t>&lt;/</a:t>
            </a:r>
            <a:r>
              <a:rPr lang="en-US" altLang="en-US" sz="2400">
                <a:solidFill>
                  <a:srgbClr val="823125"/>
                </a:solidFill>
                <a:latin typeface="Consolas" panose="020B0609020204030204" pitchFamily="49" charset="0"/>
                <a:cs typeface="Consolas" panose="020B0609020204030204" pitchFamily="49" charset="0"/>
              </a:rPr>
              <a:t>head</a:t>
            </a:r>
            <a:r>
              <a:rPr lang="en-US" altLang="en-US" sz="2400">
                <a:solidFill>
                  <a:srgbClr val="4F76AC"/>
                </a:solidFill>
                <a:latin typeface="Consolas" panose="020B0609020204030204" pitchFamily="49" charset="0"/>
                <a:cs typeface="Consolas" panose="020B0609020204030204" pitchFamily="49" charset="0"/>
              </a:rPr>
              <a:t>&gt;</a:t>
            </a:r>
          </a:p>
          <a:p>
            <a:pPr lvl="0" defTabSz="914400" eaLnBrk="0" fontAlgn="base" hangingPunct="0">
              <a:spcBef>
                <a:spcPct val="0"/>
              </a:spcBef>
              <a:spcAft>
                <a:spcPct val="0"/>
              </a:spcAft>
            </a:pPr>
            <a:r>
              <a:rPr lang="en-US" altLang="en-US" sz="2400">
                <a:solidFill>
                  <a:srgbClr val="000000"/>
                </a:solidFill>
                <a:latin typeface="Consolas" panose="020B0609020204030204" pitchFamily="49" charset="0"/>
                <a:cs typeface="Consolas" panose="020B0609020204030204" pitchFamily="49" charset="0"/>
              </a:rPr>
              <a:t> </a:t>
            </a:r>
            <a:r>
              <a:rPr lang="en-US" altLang="en-US" sz="2400">
                <a:solidFill>
                  <a:srgbClr val="4F76AC"/>
                </a:solidFill>
                <a:latin typeface="Consolas" panose="020B0609020204030204" pitchFamily="49" charset="0"/>
                <a:cs typeface="Consolas" panose="020B0609020204030204" pitchFamily="49" charset="0"/>
              </a:rPr>
              <a:t>&lt;</a:t>
            </a:r>
            <a:r>
              <a:rPr lang="en-US" altLang="en-US" sz="2400">
                <a:solidFill>
                  <a:srgbClr val="823125"/>
                </a:solidFill>
                <a:latin typeface="Consolas" panose="020B0609020204030204" pitchFamily="49" charset="0"/>
                <a:cs typeface="Consolas" panose="020B0609020204030204" pitchFamily="49" charset="0"/>
              </a:rPr>
              <a:t>body</a:t>
            </a:r>
            <a:r>
              <a:rPr lang="en-US" altLang="en-US" sz="2400">
                <a:solidFill>
                  <a:srgbClr val="4F76AC"/>
                </a:solidFill>
                <a:latin typeface="Consolas" panose="020B0609020204030204" pitchFamily="49" charset="0"/>
                <a:cs typeface="Consolas" panose="020B0609020204030204" pitchFamily="49" charset="0"/>
              </a:rPr>
              <a:t>&gt;</a:t>
            </a:r>
          </a:p>
          <a:p>
            <a:pPr lvl="0" defTabSz="914400" eaLnBrk="0" fontAlgn="base" hangingPunct="0">
              <a:spcBef>
                <a:spcPct val="0"/>
              </a:spcBef>
              <a:spcAft>
                <a:spcPct val="0"/>
              </a:spcAft>
            </a:pPr>
            <a:r>
              <a:rPr lang="en-US" altLang="en-US" sz="2400">
                <a:solidFill>
                  <a:srgbClr val="000000"/>
                </a:solidFill>
                <a:latin typeface="Consolas" panose="020B0609020204030204" pitchFamily="49" charset="0"/>
                <a:cs typeface="Consolas" panose="020B0609020204030204" pitchFamily="49" charset="0"/>
              </a:rPr>
              <a:t>   </a:t>
            </a:r>
            <a:r>
              <a:rPr lang="en-US" altLang="en-US" sz="2400">
                <a:solidFill>
                  <a:srgbClr val="4F76AC"/>
                </a:solidFill>
                <a:latin typeface="Consolas" panose="020B0609020204030204" pitchFamily="49" charset="0"/>
                <a:cs typeface="Consolas" panose="020B0609020204030204" pitchFamily="49" charset="0"/>
              </a:rPr>
              <a:t>&lt;</a:t>
            </a:r>
            <a:r>
              <a:rPr lang="en-US" altLang="en-US" sz="2400">
                <a:solidFill>
                  <a:srgbClr val="823125"/>
                </a:solidFill>
                <a:latin typeface="Consolas" panose="020B0609020204030204" pitchFamily="49" charset="0"/>
                <a:cs typeface="Consolas" panose="020B0609020204030204" pitchFamily="49" charset="0"/>
              </a:rPr>
              <a:t>h1</a:t>
            </a:r>
            <a:r>
              <a:rPr lang="en-US" altLang="en-US" sz="2400">
                <a:solidFill>
                  <a:srgbClr val="4F76AC"/>
                </a:solidFill>
                <a:latin typeface="Consolas" panose="020B0609020204030204" pitchFamily="49" charset="0"/>
                <a:cs typeface="Consolas" panose="020B0609020204030204" pitchFamily="49" charset="0"/>
              </a:rPr>
              <a:t>&gt;</a:t>
            </a:r>
            <a:r>
              <a:rPr lang="en-US" altLang="en-US" sz="2400">
                <a:solidFill>
                  <a:srgbClr val="000000"/>
                </a:solidFill>
                <a:latin typeface="Consolas" panose="020B0609020204030204" pitchFamily="49" charset="0"/>
                <a:cs typeface="Consolas" panose="020B0609020204030204" pitchFamily="49" charset="0"/>
              </a:rPr>
              <a:t>This is a sample page.</a:t>
            </a:r>
            <a:r>
              <a:rPr lang="en-US" altLang="en-US" sz="2400">
                <a:solidFill>
                  <a:srgbClr val="4F76AC"/>
                </a:solidFill>
                <a:latin typeface="Consolas" panose="020B0609020204030204" pitchFamily="49" charset="0"/>
                <a:cs typeface="Consolas" panose="020B0609020204030204" pitchFamily="49" charset="0"/>
              </a:rPr>
              <a:t>&lt;/</a:t>
            </a:r>
            <a:r>
              <a:rPr lang="en-US" altLang="en-US" sz="2400">
                <a:solidFill>
                  <a:srgbClr val="823125"/>
                </a:solidFill>
                <a:latin typeface="Consolas" panose="020B0609020204030204" pitchFamily="49" charset="0"/>
                <a:cs typeface="Consolas" panose="020B0609020204030204" pitchFamily="49" charset="0"/>
              </a:rPr>
              <a:t>h1</a:t>
            </a:r>
            <a:r>
              <a:rPr lang="en-US" altLang="en-US" sz="2400">
                <a:solidFill>
                  <a:srgbClr val="4F76AC"/>
                </a:solidFill>
                <a:latin typeface="Consolas" panose="020B0609020204030204" pitchFamily="49" charset="0"/>
                <a:cs typeface="Consolas" panose="020B0609020204030204" pitchFamily="49" charset="0"/>
              </a:rPr>
              <a:t>&gt;</a:t>
            </a:r>
          </a:p>
          <a:p>
            <a:pPr lvl="0" defTabSz="914400" eaLnBrk="0" fontAlgn="base" hangingPunct="0">
              <a:spcBef>
                <a:spcPct val="0"/>
              </a:spcBef>
              <a:spcAft>
                <a:spcPct val="0"/>
              </a:spcAft>
            </a:pPr>
            <a:r>
              <a:rPr lang="en-US" altLang="en-US" sz="2400">
                <a:solidFill>
                  <a:srgbClr val="000000"/>
                </a:solidFill>
                <a:latin typeface="Consolas" panose="020B0609020204030204" pitchFamily="49" charset="0"/>
                <a:cs typeface="Consolas" panose="020B0609020204030204" pitchFamily="49" charset="0"/>
              </a:rPr>
              <a:t>   </a:t>
            </a:r>
            <a:r>
              <a:rPr lang="en-US" altLang="en-US" sz="2400">
                <a:solidFill>
                  <a:srgbClr val="4F76AC"/>
                </a:solidFill>
                <a:latin typeface="Consolas" panose="020B0609020204030204" pitchFamily="49" charset="0"/>
                <a:cs typeface="Consolas" panose="020B0609020204030204" pitchFamily="49" charset="0"/>
              </a:rPr>
              <a:t>&lt;</a:t>
            </a:r>
            <a:r>
              <a:rPr lang="en-US" altLang="en-US" sz="2400">
                <a:solidFill>
                  <a:srgbClr val="823125"/>
                </a:solidFill>
                <a:latin typeface="Consolas" panose="020B0609020204030204" pitchFamily="49" charset="0"/>
                <a:cs typeface="Consolas" panose="020B0609020204030204" pitchFamily="49" charset="0"/>
              </a:rPr>
              <a:t>p</a:t>
            </a:r>
            <a:r>
              <a:rPr lang="en-US" altLang="en-US" sz="2400">
                <a:solidFill>
                  <a:srgbClr val="4F76AC"/>
                </a:solidFill>
                <a:latin typeface="Consolas" panose="020B0609020204030204" pitchFamily="49" charset="0"/>
                <a:cs typeface="Consolas" panose="020B0609020204030204" pitchFamily="49" charset="0"/>
              </a:rPr>
              <a:t>&gt;</a:t>
            </a:r>
            <a:r>
              <a:rPr lang="en-US" altLang="en-US" sz="2400">
                <a:solidFill>
                  <a:srgbClr val="000000"/>
                </a:solidFill>
                <a:latin typeface="Consolas" panose="020B0609020204030204" pitchFamily="49" charset="0"/>
                <a:cs typeface="Consolas" panose="020B0609020204030204" pitchFamily="49" charset="0"/>
              </a:rPr>
              <a:t>This page includes </a:t>
            </a:r>
            <a:r>
              <a:rPr lang="en-US" altLang="en-US" sz="2400">
                <a:solidFill>
                  <a:srgbClr val="4F81BD"/>
                </a:solidFill>
                <a:latin typeface="Consolas" panose="020B0609020204030204" pitchFamily="49" charset="0"/>
                <a:cs typeface="Consolas" panose="020B0609020204030204" pitchFamily="49" charset="0"/>
              </a:rPr>
              <a:t>&lt;</a:t>
            </a:r>
            <a:r>
              <a:rPr lang="en-US" altLang="en-US" sz="2400" err="1">
                <a:solidFill>
                  <a:srgbClr val="800000"/>
                </a:solidFill>
                <a:latin typeface="Consolas" panose="020B0609020204030204" pitchFamily="49" charset="0"/>
                <a:cs typeface="Consolas" panose="020B0609020204030204" pitchFamily="49" charset="0"/>
              </a:rPr>
              <a:t>em</a:t>
            </a:r>
            <a:r>
              <a:rPr lang="en-US" altLang="en-US" sz="2400">
                <a:solidFill>
                  <a:srgbClr val="4F81BD"/>
                </a:solidFill>
                <a:latin typeface="Consolas" panose="020B0609020204030204" pitchFamily="49" charset="0"/>
                <a:cs typeface="Consolas" panose="020B0609020204030204" pitchFamily="49" charset="0"/>
              </a:rPr>
              <a:t>&gt;</a:t>
            </a:r>
            <a:r>
              <a:rPr lang="en-US" altLang="en-US" sz="2400">
                <a:solidFill>
                  <a:srgbClr val="000000"/>
                </a:solidFill>
                <a:latin typeface="Consolas" panose="020B0609020204030204" pitchFamily="49" charset="0"/>
                <a:cs typeface="Consolas" panose="020B0609020204030204" pitchFamily="49" charset="0"/>
              </a:rPr>
              <a:t>some</a:t>
            </a:r>
            <a:r>
              <a:rPr lang="en-US" altLang="en-US" sz="2400">
                <a:solidFill>
                  <a:srgbClr val="4F81BD"/>
                </a:solidFill>
                <a:latin typeface="Consolas" panose="020B0609020204030204" pitchFamily="49" charset="0"/>
                <a:cs typeface="Consolas" panose="020B0609020204030204" pitchFamily="49" charset="0"/>
              </a:rPr>
              <a:t>&lt;/</a:t>
            </a:r>
            <a:r>
              <a:rPr lang="en-US" altLang="en-US" sz="2400" err="1">
                <a:solidFill>
                  <a:srgbClr val="800000"/>
                </a:solidFill>
                <a:latin typeface="Consolas" panose="020B0609020204030204" pitchFamily="49" charset="0"/>
                <a:cs typeface="Consolas" panose="020B0609020204030204" pitchFamily="49" charset="0"/>
              </a:rPr>
              <a:t>em</a:t>
            </a:r>
            <a:r>
              <a:rPr lang="en-US" altLang="en-US" sz="2400">
                <a:solidFill>
                  <a:srgbClr val="4F81BD"/>
                </a:solidFill>
                <a:latin typeface="Consolas" panose="020B0609020204030204" pitchFamily="49" charset="0"/>
                <a:cs typeface="Consolas" panose="020B0609020204030204" pitchFamily="49" charset="0"/>
              </a:rPr>
              <a:t>&gt;</a:t>
            </a:r>
            <a:r>
              <a:rPr lang="en-US" altLang="en-US" sz="2400">
                <a:solidFill>
                  <a:srgbClr val="000000"/>
                </a:solidFill>
                <a:latin typeface="Consolas" panose="020B0609020204030204" pitchFamily="49" charset="0"/>
                <a:cs typeface="Consolas" panose="020B0609020204030204" pitchFamily="49" charset="0"/>
              </a:rPr>
              <a:t> </a:t>
            </a:r>
            <a:r>
              <a:rPr lang="en-US" altLang="en-US" sz="2400">
                <a:solidFill>
                  <a:schemeClr val="accent1"/>
                </a:solidFill>
                <a:latin typeface="Consolas" panose="020B0609020204030204" pitchFamily="49" charset="0"/>
                <a:cs typeface="Consolas" panose="020B0609020204030204" pitchFamily="49" charset="0"/>
              </a:rPr>
              <a:t>&lt;</a:t>
            </a:r>
            <a:r>
              <a:rPr lang="en-US" altLang="en-US" sz="2400">
                <a:solidFill>
                  <a:srgbClr val="800000"/>
                </a:solidFill>
                <a:latin typeface="Consolas" panose="020B0609020204030204" pitchFamily="49" charset="0"/>
                <a:cs typeface="Consolas" panose="020B0609020204030204" pitchFamily="49" charset="0"/>
              </a:rPr>
              <a:t>strong</a:t>
            </a:r>
            <a:r>
              <a:rPr lang="en-US" altLang="en-US" sz="2400">
                <a:solidFill>
                  <a:srgbClr val="4F81BD"/>
                </a:solidFill>
                <a:latin typeface="Consolas" panose="020B0609020204030204" pitchFamily="49" charset="0"/>
                <a:cs typeface="Consolas" panose="020B0609020204030204" pitchFamily="49" charset="0"/>
              </a:rPr>
              <a:t>&gt;</a:t>
            </a:r>
            <a:r>
              <a:rPr lang="en-US" altLang="en-US" sz="2400">
                <a:solidFill>
                  <a:srgbClr val="000000"/>
                </a:solidFill>
                <a:latin typeface="Consolas" panose="020B0609020204030204" pitchFamily="49" charset="0"/>
                <a:cs typeface="Consolas" panose="020B0609020204030204" pitchFamily="49" charset="0"/>
              </a:rPr>
              <a:t>nested</a:t>
            </a:r>
          </a:p>
          <a:p>
            <a:pPr lvl="0" defTabSz="914400" eaLnBrk="0" fontAlgn="base" hangingPunct="0">
              <a:spcBef>
                <a:spcPct val="0"/>
              </a:spcBef>
              <a:spcAft>
                <a:spcPct val="0"/>
              </a:spcAft>
            </a:pPr>
            <a:r>
              <a:rPr lang="en-US" altLang="en-US" sz="2400">
                <a:solidFill>
                  <a:srgbClr val="000000"/>
                </a:solidFill>
                <a:latin typeface="Consolas" panose="020B0609020204030204" pitchFamily="49" charset="0"/>
                <a:cs typeface="Consolas" panose="020B0609020204030204" pitchFamily="49" charset="0"/>
              </a:rPr>
              <a:t>   elements</a:t>
            </a:r>
            <a:r>
              <a:rPr lang="en-US" altLang="en-US" sz="2400">
                <a:solidFill>
                  <a:srgbClr val="4F81BD"/>
                </a:solidFill>
                <a:latin typeface="Consolas" panose="020B0609020204030204" pitchFamily="49" charset="0"/>
                <a:cs typeface="Consolas" panose="020B0609020204030204" pitchFamily="49" charset="0"/>
              </a:rPr>
              <a:t>&lt;/</a:t>
            </a:r>
            <a:r>
              <a:rPr lang="en-US" altLang="en-US" sz="2400">
                <a:solidFill>
                  <a:srgbClr val="800000"/>
                </a:solidFill>
                <a:latin typeface="Consolas" panose="020B0609020204030204" pitchFamily="49" charset="0"/>
                <a:cs typeface="Consolas" panose="020B0609020204030204" pitchFamily="49" charset="0"/>
              </a:rPr>
              <a:t>strong</a:t>
            </a:r>
            <a:r>
              <a:rPr lang="en-US" altLang="en-US" sz="2400">
                <a:solidFill>
                  <a:srgbClr val="4F81BD"/>
                </a:solidFill>
                <a:latin typeface="Consolas" panose="020B0609020204030204" pitchFamily="49" charset="0"/>
                <a:cs typeface="Consolas" panose="020B0609020204030204" pitchFamily="49" charset="0"/>
              </a:rPr>
              <a:t>&gt;</a:t>
            </a:r>
            <a:r>
              <a:rPr lang="en-US" altLang="en-US" sz="2400">
                <a:solidFill>
                  <a:srgbClr val="000000"/>
                </a:solidFill>
                <a:latin typeface="Consolas" panose="020B0609020204030204" pitchFamily="49" charset="0"/>
                <a:cs typeface="Consolas" panose="020B0609020204030204" pitchFamily="49" charset="0"/>
              </a:rPr>
              <a:t>.</a:t>
            </a:r>
            <a:r>
              <a:rPr lang="en-US" altLang="en-US" sz="2400">
                <a:solidFill>
                  <a:srgbClr val="4F76AC"/>
                </a:solidFill>
                <a:latin typeface="Consolas" panose="020B0609020204030204" pitchFamily="49" charset="0"/>
                <a:cs typeface="Consolas" panose="020B0609020204030204" pitchFamily="49" charset="0"/>
              </a:rPr>
              <a:t>&lt;/</a:t>
            </a:r>
            <a:r>
              <a:rPr lang="en-US" altLang="en-US" sz="2400">
                <a:solidFill>
                  <a:srgbClr val="823125"/>
                </a:solidFill>
                <a:latin typeface="Consolas" panose="020B0609020204030204" pitchFamily="49" charset="0"/>
                <a:cs typeface="Consolas" panose="020B0609020204030204" pitchFamily="49" charset="0"/>
              </a:rPr>
              <a:t>p</a:t>
            </a:r>
            <a:r>
              <a:rPr lang="en-US" altLang="en-US" sz="2400">
                <a:solidFill>
                  <a:srgbClr val="4F76AC"/>
                </a:solidFill>
                <a:latin typeface="Consolas" panose="020B0609020204030204" pitchFamily="49" charset="0"/>
                <a:cs typeface="Consolas" panose="020B0609020204030204" pitchFamily="49" charset="0"/>
              </a:rPr>
              <a:t>&gt;</a:t>
            </a:r>
          </a:p>
          <a:p>
            <a:pPr lvl="0" defTabSz="914400" eaLnBrk="0" fontAlgn="base" hangingPunct="0">
              <a:spcBef>
                <a:spcPct val="0"/>
              </a:spcBef>
              <a:spcAft>
                <a:spcPct val="0"/>
              </a:spcAft>
            </a:pPr>
            <a:r>
              <a:rPr lang="en-US" altLang="en-US" sz="2400">
                <a:solidFill>
                  <a:srgbClr val="000000"/>
                </a:solidFill>
                <a:latin typeface="Consolas" panose="020B0609020204030204" pitchFamily="49" charset="0"/>
                <a:cs typeface="Consolas" panose="020B0609020204030204" pitchFamily="49" charset="0"/>
              </a:rPr>
              <a:t> </a:t>
            </a:r>
            <a:r>
              <a:rPr lang="en-US" altLang="en-US" sz="2400">
                <a:solidFill>
                  <a:srgbClr val="4F76AC"/>
                </a:solidFill>
                <a:latin typeface="Consolas" panose="020B0609020204030204" pitchFamily="49" charset="0"/>
                <a:cs typeface="Consolas" panose="020B0609020204030204" pitchFamily="49" charset="0"/>
              </a:rPr>
              <a:t>&lt;/</a:t>
            </a:r>
            <a:r>
              <a:rPr lang="en-US" altLang="en-US" sz="2400">
                <a:solidFill>
                  <a:srgbClr val="823125"/>
                </a:solidFill>
                <a:latin typeface="Consolas" panose="020B0609020204030204" pitchFamily="49" charset="0"/>
                <a:cs typeface="Consolas" panose="020B0609020204030204" pitchFamily="49" charset="0"/>
              </a:rPr>
              <a:t>body</a:t>
            </a:r>
            <a:r>
              <a:rPr lang="en-US" altLang="en-US" sz="2400">
                <a:solidFill>
                  <a:srgbClr val="4F76AC"/>
                </a:solidFill>
                <a:latin typeface="Consolas" panose="020B0609020204030204" pitchFamily="49" charset="0"/>
                <a:cs typeface="Consolas" panose="020B0609020204030204" pitchFamily="49" charset="0"/>
              </a:rPr>
              <a:t>&gt;</a:t>
            </a:r>
          </a:p>
          <a:p>
            <a:pPr lvl="0" defTabSz="914400" eaLnBrk="0" fontAlgn="base" hangingPunct="0">
              <a:spcBef>
                <a:spcPct val="0"/>
              </a:spcBef>
              <a:spcAft>
                <a:spcPct val="0"/>
              </a:spcAft>
            </a:pPr>
            <a:r>
              <a:rPr lang="en-US" altLang="en-US" sz="2400">
                <a:solidFill>
                  <a:srgbClr val="4F76AC"/>
                </a:solidFill>
                <a:latin typeface="Consolas" panose="020B0609020204030204" pitchFamily="49" charset="0"/>
                <a:cs typeface="Consolas" panose="020B0609020204030204" pitchFamily="49" charset="0"/>
              </a:rPr>
              <a:t>&lt;/</a:t>
            </a:r>
            <a:r>
              <a:rPr lang="en-US" altLang="en-US" sz="2400">
                <a:solidFill>
                  <a:srgbClr val="823125"/>
                </a:solidFill>
                <a:latin typeface="Consolas" panose="020B0609020204030204" pitchFamily="49" charset="0"/>
                <a:cs typeface="Consolas" panose="020B0609020204030204" pitchFamily="49" charset="0"/>
              </a:rPr>
              <a:t>html</a:t>
            </a:r>
            <a:r>
              <a:rPr lang="en-US" altLang="en-US" sz="2400">
                <a:solidFill>
                  <a:srgbClr val="4F76AC"/>
                </a:solidFill>
                <a:latin typeface="Consolas" panose="020B0609020204030204" pitchFamily="49" charset="0"/>
                <a:cs typeface="Consolas" panose="020B0609020204030204" pitchFamily="49" charset="0"/>
              </a:rPr>
              <a:t>&gt;</a:t>
            </a:r>
            <a:endParaRPr lang="en-US" altLang="en-US" sz="4800">
              <a:latin typeface="Arial" panose="020B0604020202020204" pitchFamily="34" charset="0"/>
            </a:endParaRPr>
          </a:p>
        </p:txBody>
      </p:sp>
    </p:spTree>
    <p:extLst>
      <p:ext uri="{BB962C8B-B14F-4D97-AF65-F5344CB8AC3E}">
        <p14:creationId xmlns:p14="http://schemas.microsoft.com/office/powerpoint/2010/main" val="308463238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Elementos</a:t>
            </a:r>
            <a:r>
              <a:rPr lang="en-US"/>
              <a:t> de </a:t>
            </a:r>
            <a:r>
              <a:rPr lang="en-US" err="1"/>
              <a:t>Texto</a:t>
            </a:r>
            <a:r>
              <a:rPr lang="en-US"/>
              <a:t> </a:t>
            </a:r>
            <a:r>
              <a:rPr lang="en-US" err="1"/>
              <a:t>em</a:t>
            </a:r>
            <a:r>
              <a:rPr lang="en-US"/>
              <a:t> </a:t>
            </a:r>
            <a:r>
              <a:rPr lang="en-US" err="1"/>
              <a:t>Desuso</a:t>
            </a:r>
            <a:endParaRPr lang="en-US"/>
          </a:p>
        </p:txBody>
      </p:sp>
      <p:sp>
        <p:nvSpPr>
          <p:cNvPr id="3" name="Text Placeholder 2"/>
          <p:cNvSpPr>
            <a:spLocks noGrp="1"/>
          </p:cNvSpPr>
          <p:nvPr>
            <p:ph type="body" sz="quarter" idx="10"/>
          </p:nvPr>
        </p:nvSpPr>
        <p:spPr>
          <a:xfrm>
            <a:off x="365760" y="1371600"/>
            <a:ext cx="5852477" cy="4847481"/>
          </a:xfrm>
        </p:spPr>
        <p:txBody>
          <a:bodyPr/>
          <a:lstStyle/>
          <a:p>
            <a:pPr marL="457200" indent="-457200">
              <a:buFont typeface="Arial"/>
              <a:buChar char="•"/>
            </a:pPr>
            <a:r>
              <a:rPr lang="en-US" dirty="0"/>
              <a:t>Com a </a:t>
            </a:r>
            <a:r>
              <a:rPr lang="en-US" dirty="0" err="1"/>
              <a:t>adição</a:t>
            </a:r>
            <a:r>
              <a:rPr lang="en-US" dirty="0"/>
              <a:t> de </a:t>
            </a:r>
            <a:r>
              <a:rPr lang="en-US" dirty="0" err="1"/>
              <a:t>novos</a:t>
            </a:r>
            <a:r>
              <a:rPr lang="en-US" dirty="0"/>
              <a:t> </a:t>
            </a:r>
            <a:r>
              <a:rPr lang="en-US" dirty="0" err="1"/>
              <a:t>elementos</a:t>
            </a:r>
            <a:r>
              <a:rPr lang="en-US" dirty="0"/>
              <a:t>, a </a:t>
            </a:r>
            <a:r>
              <a:rPr lang="en-US" dirty="0" err="1"/>
              <a:t>padronização</a:t>
            </a:r>
            <a:r>
              <a:rPr lang="en-US" dirty="0"/>
              <a:t> indica </a:t>
            </a:r>
            <a:r>
              <a:rPr lang="en-US" dirty="0" err="1"/>
              <a:t>elementos</a:t>
            </a:r>
            <a:r>
              <a:rPr lang="en-US" dirty="0"/>
              <a:t> </a:t>
            </a:r>
            <a:r>
              <a:rPr lang="en-US" dirty="0" err="1"/>
              <a:t>ou</a:t>
            </a:r>
            <a:r>
              <a:rPr lang="en-US" dirty="0"/>
              <a:t> </a:t>
            </a:r>
            <a:r>
              <a:rPr lang="en-US" dirty="0" err="1"/>
              <a:t>atributos</a:t>
            </a:r>
            <a:r>
              <a:rPr lang="en-US" dirty="0"/>
              <a:t> para </a:t>
            </a:r>
            <a:r>
              <a:rPr lang="en-US" dirty="0" err="1"/>
              <a:t>remoção</a:t>
            </a:r>
            <a:endParaRPr lang="en-US" dirty="0"/>
          </a:p>
          <a:p>
            <a:pPr lvl="2"/>
            <a:r>
              <a:rPr lang="en-US" dirty="0" err="1"/>
              <a:t>Elementos</a:t>
            </a:r>
            <a:r>
              <a:rPr lang="en-US" dirty="0"/>
              <a:t> e </a:t>
            </a:r>
            <a:r>
              <a:rPr lang="en-US" dirty="0" err="1"/>
              <a:t>atributos</a:t>
            </a:r>
            <a:r>
              <a:rPr lang="en-US" dirty="0"/>
              <a:t> </a:t>
            </a:r>
            <a:r>
              <a:rPr lang="en-US" dirty="0" err="1"/>
              <a:t>são</a:t>
            </a:r>
            <a:r>
              <a:rPr lang="en-US" dirty="0"/>
              <a:t> </a:t>
            </a:r>
            <a:r>
              <a:rPr lang="en-US" dirty="0" err="1"/>
              <a:t>removidos</a:t>
            </a:r>
            <a:r>
              <a:rPr lang="en-US" dirty="0"/>
              <a:t> pois se </a:t>
            </a:r>
            <a:r>
              <a:rPr lang="en-US" dirty="0" err="1"/>
              <a:t>tornam</a:t>
            </a:r>
            <a:r>
              <a:rPr lang="en-US" dirty="0"/>
              <a:t> </a:t>
            </a:r>
            <a:r>
              <a:rPr lang="en-US" dirty="0" err="1"/>
              <a:t>inúteis</a:t>
            </a:r>
            <a:endParaRPr lang="en-US" dirty="0"/>
          </a:p>
          <a:p>
            <a:pPr marL="457200" indent="-457200">
              <a:buFont typeface="Arial"/>
              <a:buChar char="•"/>
            </a:pPr>
            <a:r>
              <a:rPr lang="en-US" dirty="0"/>
              <a:t>O </a:t>
            </a:r>
            <a:r>
              <a:rPr lang="en-US" dirty="0" err="1"/>
              <a:t>processo</a:t>
            </a:r>
            <a:r>
              <a:rPr lang="en-US" dirty="0"/>
              <a:t> é </a:t>
            </a:r>
            <a:r>
              <a:rPr lang="en-US" dirty="0" err="1"/>
              <a:t>chamado</a:t>
            </a:r>
            <a:r>
              <a:rPr lang="en-US" dirty="0"/>
              <a:t> de </a:t>
            </a:r>
            <a:r>
              <a:rPr lang="en-US" b="1" dirty="0" err="1"/>
              <a:t>depreciação</a:t>
            </a:r>
            <a:endParaRPr lang="en-US" b="1" dirty="0"/>
          </a:p>
          <a:p>
            <a:pPr marL="457200" indent="-457200">
              <a:buFont typeface="Arial"/>
              <a:buChar char="•"/>
            </a:pPr>
            <a:r>
              <a:rPr lang="en-US" dirty="0" err="1"/>
              <a:t>Elementos</a:t>
            </a:r>
            <a:r>
              <a:rPr lang="en-US" dirty="0"/>
              <a:t> </a:t>
            </a:r>
            <a:r>
              <a:rPr lang="en-US" dirty="0" err="1"/>
              <a:t>depreciados</a:t>
            </a:r>
            <a:r>
              <a:rPr lang="en-US" dirty="0"/>
              <a:t> </a:t>
            </a:r>
            <a:r>
              <a:rPr lang="en-US" dirty="0" err="1"/>
              <a:t>podem</a:t>
            </a:r>
            <a:r>
              <a:rPr lang="en-US" dirty="0"/>
              <a:t> </a:t>
            </a:r>
            <a:r>
              <a:rPr lang="en-US" dirty="0" err="1"/>
              <a:t>ainda</a:t>
            </a:r>
            <a:r>
              <a:rPr lang="en-US" dirty="0"/>
              <a:t> ser </a:t>
            </a:r>
            <a:r>
              <a:rPr lang="en-US" dirty="0" err="1"/>
              <a:t>renderizados</a:t>
            </a:r>
            <a:r>
              <a:rPr lang="en-US" dirty="0"/>
              <a:t> em </a:t>
            </a:r>
            <a:r>
              <a:rPr lang="en-US" dirty="0" err="1"/>
              <a:t>navegadores</a:t>
            </a:r>
            <a:r>
              <a:rPr lang="en-US" dirty="0"/>
              <a:t> </a:t>
            </a:r>
            <a:r>
              <a:rPr lang="en-US" dirty="0" err="1"/>
              <a:t>antigos</a:t>
            </a:r>
            <a:r>
              <a:rPr lang="en-US" dirty="0"/>
              <a:t>, mas </a:t>
            </a:r>
            <a:r>
              <a:rPr lang="en-US" dirty="0" err="1"/>
              <a:t>sugere</a:t>
            </a:r>
            <a:r>
              <a:rPr lang="en-US" dirty="0"/>
              <a:t>-se que </a:t>
            </a:r>
            <a:r>
              <a:rPr lang="en-US" dirty="0" err="1"/>
              <a:t>não</a:t>
            </a:r>
            <a:r>
              <a:rPr lang="en-US" dirty="0"/>
              <a:t> </a:t>
            </a:r>
            <a:r>
              <a:rPr lang="en-US" dirty="0" err="1"/>
              <a:t>sejam</a:t>
            </a:r>
            <a:r>
              <a:rPr lang="en-US" dirty="0"/>
              <a:t> </a:t>
            </a:r>
            <a:r>
              <a:rPr lang="en-US" dirty="0" err="1"/>
              <a:t>mais</a:t>
            </a:r>
            <a:r>
              <a:rPr lang="en-US" dirty="0"/>
              <a:t> </a:t>
            </a:r>
            <a:r>
              <a:rPr lang="en-US" dirty="0" err="1"/>
              <a:t>utilizados</a:t>
            </a:r>
            <a:r>
              <a:rPr lang="en-US" dirty="0"/>
              <a:t> em </a:t>
            </a:r>
            <a:r>
              <a:rPr lang="en-US" dirty="0" err="1"/>
              <a:t>navegadores</a:t>
            </a:r>
            <a:r>
              <a:rPr lang="en-US" dirty="0"/>
              <a:t> </a:t>
            </a:r>
            <a:r>
              <a:rPr lang="en-US" dirty="0" err="1"/>
              <a:t>mais</a:t>
            </a:r>
            <a:r>
              <a:rPr lang="en-US" dirty="0"/>
              <a:t> </a:t>
            </a:r>
            <a:r>
              <a:rPr lang="en-US" dirty="0" err="1"/>
              <a:t>novos</a:t>
            </a:r>
            <a:endParaRPr lang="en-US" dirty="0"/>
          </a:p>
        </p:txBody>
      </p:sp>
      <p:graphicFrame>
        <p:nvGraphicFramePr>
          <p:cNvPr id="4" name="Table 3" descr="Table showing depreciated text elements and their replacments in HTML5."/>
          <p:cNvGraphicFramePr>
            <a:graphicFrameLocks noGrp="1"/>
          </p:cNvGraphicFramePr>
          <p:nvPr>
            <p:extLst>
              <p:ext uri="{D42A27DB-BD31-4B8C-83A1-F6EECF244321}">
                <p14:modId xmlns:p14="http://schemas.microsoft.com/office/powerpoint/2010/main" val="4077013730"/>
              </p:ext>
            </p:extLst>
          </p:nvPr>
        </p:nvGraphicFramePr>
        <p:xfrm>
          <a:off x="6675437" y="1363662"/>
          <a:ext cx="5068712" cy="4419602"/>
        </p:xfrm>
        <a:graphic>
          <a:graphicData uri="http://schemas.openxmlformats.org/drawingml/2006/table">
            <a:tbl>
              <a:tblPr firstRow="1" bandRow="1">
                <a:tableStyleId>{073A0DAA-6AF3-43AB-8588-CEC1D06C72B9}</a:tableStyleId>
              </a:tblPr>
              <a:tblGrid>
                <a:gridCol w="2198349">
                  <a:extLst>
                    <a:ext uri="{9D8B030D-6E8A-4147-A177-3AD203B41FA5}">
                      <a16:colId xmlns:a16="http://schemas.microsoft.com/office/drawing/2014/main" val="20000"/>
                    </a:ext>
                  </a:extLst>
                </a:gridCol>
                <a:gridCol w="2870363">
                  <a:extLst>
                    <a:ext uri="{9D8B030D-6E8A-4147-A177-3AD203B41FA5}">
                      <a16:colId xmlns:a16="http://schemas.microsoft.com/office/drawing/2014/main" val="20001"/>
                    </a:ext>
                  </a:extLst>
                </a:gridCol>
              </a:tblGrid>
              <a:tr h="769120">
                <a:tc>
                  <a:txBody>
                    <a:bodyPr/>
                    <a:lstStyle/>
                    <a:p>
                      <a:r>
                        <a:rPr lang="en-US" sz="2000"/>
                        <a:t>ELEMENTO DEPRECIADO</a:t>
                      </a:r>
                    </a:p>
                  </a:txBody>
                  <a:tcPr/>
                </a:tc>
                <a:tc>
                  <a:txBody>
                    <a:bodyPr/>
                    <a:lstStyle/>
                    <a:p>
                      <a:r>
                        <a:rPr lang="en-US" sz="2000"/>
                        <a:t>NOVO ELEMENTO</a:t>
                      </a:r>
                    </a:p>
                  </a:txBody>
                  <a:tcPr/>
                </a:tc>
                <a:extLst>
                  <a:ext uri="{0D108BD9-81ED-4DB2-BD59-A6C34878D82A}">
                    <a16:rowId xmlns:a16="http://schemas.microsoft.com/office/drawing/2014/main" val="10000"/>
                  </a:ext>
                </a:extLst>
              </a:tr>
              <a:tr h="434720">
                <a:tc>
                  <a:txBody>
                    <a:bodyPr/>
                    <a:lstStyle/>
                    <a:p>
                      <a:r>
                        <a:rPr lang="en-US" sz="2000">
                          <a:latin typeface="Consolas"/>
                          <a:cs typeface="Consolas"/>
                        </a:rPr>
                        <a:t>&lt;acronym&gt;</a:t>
                      </a:r>
                    </a:p>
                  </a:txBody>
                  <a:tcPr/>
                </a:tc>
                <a:tc>
                  <a:txBody>
                    <a:bodyPr/>
                    <a:lstStyle/>
                    <a:p>
                      <a:r>
                        <a:rPr lang="en-US" sz="2000">
                          <a:latin typeface="Consolas"/>
                          <a:cs typeface="Consolas"/>
                        </a:rPr>
                        <a:t>&lt;</a:t>
                      </a:r>
                      <a:r>
                        <a:rPr lang="en-US" sz="2000" err="1">
                          <a:latin typeface="Consolas"/>
                          <a:cs typeface="Consolas"/>
                        </a:rPr>
                        <a:t>abbr</a:t>
                      </a:r>
                      <a:r>
                        <a:rPr lang="en-US" sz="2000">
                          <a:latin typeface="Consolas"/>
                          <a:cs typeface="Consolas"/>
                        </a:rPr>
                        <a:t>&gt;</a:t>
                      </a:r>
                    </a:p>
                  </a:txBody>
                  <a:tcPr/>
                </a:tc>
                <a:extLst>
                  <a:ext uri="{0D108BD9-81ED-4DB2-BD59-A6C34878D82A}">
                    <a16:rowId xmlns:a16="http://schemas.microsoft.com/office/drawing/2014/main" val="10001"/>
                  </a:ext>
                </a:extLst>
              </a:tr>
              <a:tr h="434720">
                <a:tc>
                  <a:txBody>
                    <a:bodyPr/>
                    <a:lstStyle/>
                    <a:p>
                      <a:r>
                        <a:rPr lang="en-US" sz="2000">
                          <a:latin typeface="Consolas"/>
                          <a:cs typeface="Consolas"/>
                        </a:rPr>
                        <a:t>&lt;applet&gt;</a:t>
                      </a:r>
                    </a:p>
                  </a:txBody>
                  <a:tcPr/>
                </a:tc>
                <a:tc>
                  <a:txBody>
                    <a:bodyPr/>
                    <a:lstStyle/>
                    <a:p>
                      <a:r>
                        <a:rPr lang="en-US" sz="2000">
                          <a:latin typeface="Consolas"/>
                          <a:cs typeface="Consolas"/>
                        </a:rPr>
                        <a:t>&lt;object&gt;</a:t>
                      </a:r>
                    </a:p>
                  </a:txBody>
                  <a:tcPr/>
                </a:tc>
                <a:extLst>
                  <a:ext uri="{0D108BD9-81ED-4DB2-BD59-A6C34878D82A}">
                    <a16:rowId xmlns:a16="http://schemas.microsoft.com/office/drawing/2014/main" val="10002"/>
                  </a:ext>
                </a:extLst>
              </a:tr>
              <a:tr h="434720">
                <a:tc>
                  <a:txBody>
                    <a:bodyPr/>
                    <a:lstStyle/>
                    <a:p>
                      <a:r>
                        <a:rPr lang="en-US" sz="2000">
                          <a:latin typeface="Consolas"/>
                          <a:cs typeface="Consolas"/>
                        </a:rPr>
                        <a:t>&lt;</a:t>
                      </a:r>
                      <a:r>
                        <a:rPr lang="en-US" sz="2000" err="1">
                          <a:latin typeface="Consolas"/>
                          <a:cs typeface="Consolas"/>
                        </a:rPr>
                        <a:t>basefont</a:t>
                      </a:r>
                      <a:r>
                        <a:rPr lang="en-US" sz="2000">
                          <a:latin typeface="Consolas"/>
                          <a:cs typeface="Consolas"/>
                        </a:rPr>
                        <a:t>&gt;</a:t>
                      </a:r>
                    </a:p>
                  </a:txBody>
                  <a:tcPr/>
                </a:tc>
                <a:tc>
                  <a:txBody>
                    <a:bodyPr/>
                    <a:lstStyle/>
                    <a:p>
                      <a:r>
                        <a:rPr lang="en-US" sz="2000"/>
                        <a:t>Utilize</a:t>
                      </a:r>
                      <a:r>
                        <a:rPr lang="en-US" sz="2000" baseline="0"/>
                        <a:t> CSS</a:t>
                      </a:r>
                      <a:endParaRPr lang="en-US" sz="2000"/>
                    </a:p>
                  </a:txBody>
                  <a:tcPr/>
                </a:tc>
                <a:extLst>
                  <a:ext uri="{0D108BD9-81ED-4DB2-BD59-A6C34878D82A}">
                    <a16:rowId xmlns:a16="http://schemas.microsoft.com/office/drawing/2014/main" val="10003"/>
                  </a:ext>
                </a:extLst>
              </a:tr>
              <a:tr h="434720">
                <a:tc>
                  <a:txBody>
                    <a:bodyPr/>
                    <a:lstStyle/>
                    <a:p>
                      <a:r>
                        <a:rPr lang="en-US" sz="2000">
                          <a:latin typeface="Consolas"/>
                          <a:cs typeface="Consolas"/>
                        </a:rPr>
                        <a:t>&lt;big&gt;</a:t>
                      </a:r>
                    </a:p>
                  </a:txBody>
                  <a:tcPr/>
                </a:tc>
                <a:tc>
                  <a:txBody>
                    <a:bodyPr/>
                    <a:lstStyle/>
                    <a:p>
                      <a:r>
                        <a:rPr lang="en-US" sz="2000"/>
                        <a:t>Utilize</a:t>
                      </a:r>
                      <a:r>
                        <a:rPr lang="en-US" sz="2000" baseline="0"/>
                        <a:t> CSS</a:t>
                      </a:r>
                      <a:endParaRPr lang="en-US" sz="2000"/>
                    </a:p>
                  </a:txBody>
                  <a:tcPr/>
                </a:tc>
                <a:extLst>
                  <a:ext uri="{0D108BD9-81ED-4DB2-BD59-A6C34878D82A}">
                    <a16:rowId xmlns:a16="http://schemas.microsoft.com/office/drawing/2014/main" val="10004"/>
                  </a:ext>
                </a:extLst>
              </a:tr>
              <a:tr h="434720">
                <a:tc>
                  <a:txBody>
                    <a:bodyPr/>
                    <a:lstStyle/>
                    <a:p>
                      <a:r>
                        <a:rPr lang="en-US" sz="2000">
                          <a:latin typeface="Consolas"/>
                          <a:cs typeface="Consolas"/>
                        </a:rPr>
                        <a:t>&lt;center&gt;</a:t>
                      </a:r>
                    </a:p>
                  </a:txBody>
                  <a:tcPr/>
                </a:tc>
                <a:tc>
                  <a:txBody>
                    <a:bodyPr/>
                    <a:lstStyle/>
                    <a:p>
                      <a:r>
                        <a:rPr lang="en-US" sz="2000"/>
                        <a:t>Utilize</a:t>
                      </a:r>
                      <a:r>
                        <a:rPr lang="en-US" sz="2000" baseline="0"/>
                        <a:t> CSS</a:t>
                      </a:r>
                      <a:endParaRPr lang="en-US" sz="2000"/>
                    </a:p>
                  </a:txBody>
                  <a:tcPr/>
                </a:tc>
                <a:extLst>
                  <a:ext uri="{0D108BD9-81ED-4DB2-BD59-A6C34878D82A}">
                    <a16:rowId xmlns:a16="http://schemas.microsoft.com/office/drawing/2014/main" val="10005"/>
                  </a:ext>
                </a:extLst>
              </a:tr>
              <a:tr h="434720">
                <a:tc>
                  <a:txBody>
                    <a:bodyPr/>
                    <a:lstStyle/>
                    <a:p>
                      <a:r>
                        <a:rPr lang="en-US" sz="2000">
                          <a:latin typeface="Consolas"/>
                          <a:cs typeface="Consolas"/>
                        </a:rPr>
                        <a:t>&lt;</a:t>
                      </a:r>
                      <a:r>
                        <a:rPr lang="en-US" sz="2000" err="1">
                          <a:latin typeface="Consolas"/>
                          <a:cs typeface="Consolas"/>
                        </a:rPr>
                        <a:t>dir</a:t>
                      </a:r>
                      <a:r>
                        <a:rPr lang="en-US" sz="2000">
                          <a:latin typeface="Consolas"/>
                          <a:cs typeface="Consolas"/>
                        </a:rPr>
                        <a:t>&gt;</a:t>
                      </a:r>
                    </a:p>
                  </a:txBody>
                  <a:tcPr/>
                </a:tc>
                <a:tc>
                  <a:txBody>
                    <a:bodyPr/>
                    <a:lstStyle/>
                    <a:p>
                      <a:r>
                        <a:rPr lang="en-US" sz="2000">
                          <a:latin typeface="Consolas"/>
                          <a:cs typeface="Consolas"/>
                        </a:rPr>
                        <a:t>&lt;</a:t>
                      </a:r>
                      <a:r>
                        <a:rPr lang="en-US" sz="2000" err="1">
                          <a:latin typeface="Consolas"/>
                          <a:cs typeface="Consolas"/>
                        </a:rPr>
                        <a:t>ul</a:t>
                      </a:r>
                      <a:r>
                        <a:rPr lang="en-US" sz="2000">
                          <a:latin typeface="Consolas"/>
                          <a:cs typeface="Consolas"/>
                        </a:rPr>
                        <a:t>&gt;</a:t>
                      </a:r>
                    </a:p>
                  </a:txBody>
                  <a:tcPr/>
                </a:tc>
                <a:extLst>
                  <a:ext uri="{0D108BD9-81ED-4DB2-BD59-A6C34878D82A}">
                    <a16:rowId xmlns:a16="http://schemas.microsoft.com/office/drawing/2014/main" val="10006"/>
                  </a:ext>
                </a:extLst>
              </a:tr>
              <a:tr h="434720">
                <a:tc>
                  <a:txBody>
                    <a:bodyPr/>
                    <a:lstStyle/>
                    <a:p>
                      <a:r>
                        <a:rPr lang="en-US" sz="2000">
                          <a:latin typeface="Consolas"/>
                          <a:cs typeface="Consolas"/>
                        </a:rPr>
                        <a:t>&lt;font&gt;</a:t>
                      </a:r>
                    </a:p>
                  </a:txBody>
                  <a:tcPr/>
                </a:tc>
                <a:tc>
                  <a:txBody>
                    <a:bodyPr/>
                    <a:lstStyle/>
                    <a:p>
                      <a:r>
                        <a:rPr lang="en-US" sz="2000"/>
                        <a:t>Utilize</a:t>
                      </a:r>
                      <a:r>
                        <a:rPr lang="en-US" sz="2000" baseline="0"/>
                        <a:t> CSS</a:t>
                      </a:r>
                      <a:endParaRPr lang="en-US" sz="2000"/>
                    </a:p>
                  </a:txBody>
                  <a:tcPr/>
                </a:tc>
                <a:extLst>
                  <a:ext uri="{0D108BD9-81ED-4DB2-BD59-A6C34878D82A}">
                    <a16:rowId xmlns:a16="http://schemas.microsoft.com/office/drawing/2014/main" val="10007"/>
                  </a:ext>
                </a:extLst>
              </a:tr>
              <a:tr h="607442">
                <a:tc>
                  <a:txBody>
                    <a:bodyPr/>
                    <a:lstStyle/>
                    <a:p>
                      <a:r>
                        <a:rPr lang="en-US" sz="2000">
                          <a:latin typeface="Consolas"/>
                          <a:cs typeface="Consolas"/>
                        </a:rPr>
                        <a:t>&lt;strike&gt;</a:t>
                      </a:r>
                    </a:p>
                  </a:txBody>
                  <a:tcPr/>
                </a:tc>
                <a:tc>
                  <a:txBody>
                    <a:bodyPr/>
                    <a:lstStyle/>
                    <a:p>
                      <a:r>
                        <a:rPr lang="en-US" sz="2000">
                          <a:latin typeface="Consolas"/>
                          <a:cs typeface="Consolas"/>
                        </a:rPr>
                        <a:t>&lt;del&gt; </a:t>
                      </a:r>
                      <a:r>
                        <a:rPr lang="en-US" sz="2000" err="1">
                          <a:latin typeface="+mn-lt"/>
                          <a:cs typeface="+mn-cs"/>
                        </a:rPr>
                        <a:t>ou</a:t>
                      </a:r>
                      <a:r>
                        <a:rPr lang="en-US" sz="2000" baseline="0">
                          <a:latin typeface="+mn-lt"/>
                          <a:cs typeface="+mn-cs"/>
                        </a:rPr>
                        <a:t> u</a:t>
                      </a:r>
                      <a:r>
                        <a:rPr lang="en-US" sz="2000"/>
                        <a:t>tilize</a:t>
                      </a:r>
                      <a:r>
                        <a:rPr lang="en-US" sz="2000" baseline="0"/>
                        <a:t> CSS</a:t>
                      </a:r>
                      <a:endParaRPr lang="en-US" sz="200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9032775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 y="1097280"/>
            <a:ext cx="7986077" cy="1200329"/>
          </a:xfrm>
        </p:spPr>
        <p:txBody>
          <a:bodyPr/>
          <a:lstStyle/>
          <a:p>
            <a:r>
              <a:rPr lang="en-US" err="1"/>
              <a:t>Tabelas</a:t>
            </a:r>
            <a:r>
              <a:rPr lang="en-US"/>
              <a:t> e </a:t>
            </a:r>
            <a:r>
              <a:rPr lang="en-US" err="1"/>
              <a:t>Listas</a:t>
            </a:r>
            <a:endParaRPr lang="en-US"/>
          </a:p>
        </p:txBody>
      </p:sp>
    </p:spTree>
    <p:extLst>
      <p:ext uri="{BB962C8B-B14F-4D97-AF65-F5344CB8AC3E}">
        <p14:creationId xmlns:p14="http://schemas.microsoft.com/office/powerpoint/2010/main" val="9067066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solidFill>
                  <a:srgbClr val="107C10"/>
                </a:solidFill>
              </a:rPr>
              <a:t>Criando Tabelas</a:t>
            </a:r>
          </a:p>
        </p:txBody>
      </p:sp>
      <p:sp>
        <p:nvSpPr>
          <p:cNvPr id="3" name="Text Placeholder 2"/>
          <p:cNvSpPr>
            <a:spLocks noGrp="1"/>
          </p:cNvSpPr>
          <p:nvPr>
            <p:ph type="body" sz="quarter" idx="10"/>
          </p:nvPr>
        </p:nvSpPr>
        <p:spPr>
          <a:xfrm>
            <a:off x="365760" y="1371600"/>
            <a:ext cx="11719877" cy="1037207"/>
          </a:xfrm>
        </p:spPr>
        <p:txBody>
          <a:bodyPr/>
          <a:lstStyle/>
          <a:p>
            <a:pPr marL="457200" indent="-457200">
              <a:buFont typeface="Arial"/>
              <a:buChar char="•"/>
            </a:pPr>
            <a:r>
              <a:rPr lang="pt-BR" dirty="0"/>
              <a:t>Tabelas consistem de colunas e linhas em uma grade</a:t>
            </a:r>
          </a:p>
          <a:p>
            <a:pPr marL="457200" indent="-457200">
              <a:buFont typeface="Arial"/>
              <a:buChar char="•"/>
            </a:pPr>
            <a:r>
              <a:rPr lang="pt-BR" dirty="0"/>
              <a:t>Para criar uma tabela em HTML, utiliza-se uma combinação de </a:t>
            </a:r>
            <a:r>
              <a:rPr lang="pt-BR" dirty="0" err="1"/>
              <a:t>tags</a:t>
            </a:r>
            <a:r>
              <a:rPr lang="pt-BR" dirty="0"/>
              <a:t>:</a:t>
            </a:r>
          </a:p>
        </p:txBody>
      </p:sp>
      <p:graphicFrame>
        <p:nvGraphicFramePr>
          <p:cNvPr id="5" name="Table 4" descr="Table showing the types of tables you can create in HTML5 and their tags."/>
          <p:cNvGraphicFramePr>
            <a:graphicFrameLocks noGrp="1"/>
          </p:cNvGraphicFramePr>
          <p:nvPr>
            <p:extLst>
              <p:ext uri="{D42A27DB-BD31-4B8C-83A1-F6EECF244321}">
                <p14:modId xmlns:p14="http://schemas.microsoft.com/office/powerpoint/2010/main" val="1788904074"/>
              </p:ext>
            </p:extLst>
          </p:nvPr>
        </p:nvGraphicFramePr>
        <p:xfrm>
          <a:off x="2255837" y="2582862"/>
          <a:ext cx="7924800" cy="3962400"/>
        </p:xfrm>
        <a:graphic>
          <a:graphicData uri="http://schemas.openxmlformats.org/drawingml/2006/table">
            <a:tbl>
              <a:tblPr firstRow="1" bandRow="1">
                <a:tableStyleId>{073A0DAA-6AF3-43AB-8588-CEC1D06C72B9}</a:tableStyleId>
              </a:tblPr>
              <a:tblGrid>
                <a:gridCol w="1700131">
                  <a:extLst>
                    <a:ext uri="{9D8B030D-6E8A-4147-A177-3AD203B41FA5}">
                      <a16:colId xmlns:a16="http://schemas.microsoft.com/office/drawing/2014/main" val="20000"/>
                    </a:ext>
                  </a:extLst>
                </a:gridCol>
                <a:gridCol w="6224669">
                  <a:extLst>
                    <a:ext uri="{9D8B030D-6E8A-4147-A177-3AD203B41FA5}">
                      <a16:colId xmlns:a16="http://schemas.microsoft.com/office/drawing/2014/main" val="20001"/>
                    </a:ext>
                  </a:extLst>
                </a:gridCol>
              </a:tblGrid>
              <a:tr h="152400">
                <a:tc>
                  <a:txBody>
                    <a:bodyPr/>
                    <a:lstStyle/>
                    <a:p>
                      <a:r>
                        <a:rPr lang="pt-BR" sz="2000" b="1" noProof="0">
                          <a:latin typeface="Consolas"/>
                          <a:cs typeface="Consolas"/>
                        </a:rPr>
                        <a:t>TAG</a:t>
                      </a:r>
                    </a:p>
                  </a:txBody>
                  <a:tcPr/>
                </a:tc>
                <a:tc>
                  <a:txBody>
                    <a:bodyPr/>
                    <a:lstStyle/>
                    <a:p>
                      <a:r>
                        <a:rPr lang="pt-BR" sz="2000" noProof="0"/>
                        <a:t>DESCRIÇÃO</a:t>
                      </a:r>
                    </a:p>
                  </a:txBody>
                  <a:tcPr/>
                </a:tc>
                <a:extLst>
                  <a:ext uri="{0D108BD9-81ED-4DB2-BD59-A6C34878D82A}">
                    <a16:rowId xmlns:a16="http://schemas.microsoft.com/office/drawing/2014/main" val="10000"/>
                  </a:ext>
                </a:extLst>
              </a:tr>
              <a:tr h="152400">
                <a:tc>
                  <a:txBody>
                    <a:bodyPr/>
                    <a:lstStyle/>
                    <a:p>
                      <a:r>
                        <a:rPr lang="pt-BR" sz="2000" b="1" noProof="0">
                          <a:latin typeface="Consolas"/>
                          <a:cs typeface="Consolas"/>
                        </a:rPr>
                        <a:t>&lt;table&gt;</a:t>
                      </a:r>
                    </a:p>
                  </a:txBody>
                  <a:tcPr/>
                </a:tc>
                <a:tc>
                  <a:txBody>
                    <a:bodyPr/>
                    <a:lstStyle/>
                    <a:p>
                      <a:r>
                        <a:rPr lang="pt-BR" sz="2000" noProof="0"/>
                        <a:t>Cria uma tabela</a:t>
                      </a:r>
                    </a:p>
                  </a:txBody>
                  <a:tcPr/>
                </a:tc>
                <a:extLst>
                  <a:ext uri="{0D108BD9-81ED-4DB2-BD59-A6C34878D82A}">
                    <a16:rowId xmlns:a16="http://schemas.microsoft.com/office/drawing/2014/main" val="10001"/>
                  </a:ext>
                </a:extLst>
              </a:tr>
              <a:tr h="152400">
                <a:tc>
                  <a:txBody>
                    <a:bodyPr/>
                    <a:lstStyle/>
                    <a:p>
                      <a:r>
                        <a:rPr lang="pt-BR" sz="2000" b="1" noProof="0">
                          <a:latin typeface="Consolas"/>
                          <a:cs typeface="Consolas"/>
                        </a:rPr>
                        <a:t>&lt;tr&gt;</a:t>
                      </a:r>
                    </a:p>
                  </a:txBody>
                  <a:tcPr/>
                </a:tc>
                <a:tc>
                  <a:txBody>
                    <a:bodyPr/>
                    <a:lstStyle/>
                    <a:p>
                      <a:r>
                        <a:rPr lang="pt-BR" sz="2000" noProof="0"/>
                        <a:t>Cria uma linha</a:t>
                      </a:r>
                    </a:p>
                  </a:txBody>
                  <a:tcPr/>
                </a:tc>
                <a:extLst>
                  <a:ext uri="{0D108BD9-81ED-4DB2-BD59-A6C34878D82A}">
                    <a16:rowId xmlns:a16="http://schemas.microsoft.com/office/drawing/2014/main" val="10002"/>
                  </a:ext>
                </a:extLst>
              </a:tr>
              <a:tr h="152400">
                <a:tc>
                  <a:txBody>
                    <a:bodyPr/>
                    <a:lstStyle/>
                    <a:p>
                      <a:r>
                        <a:rPr lang="pt-BR" sz="2000" b="1" noProof="0">
                          <a:latin typeface="Consolas"/>
                          <a:cs typeface="Consolas"/>
                        </a:rPr>
                        <a:t>&lt;th&gt;</a:t>
                      </a:r>
                    </a:p>
                  </a:txBody>
                  <a:tcPr/>
                </a:tc>
                <a:tc>
                  <a:txBody>
                    <a:bodyPr/>
                    <a:lstStyle/>
                    <a:p>
                      <a:r>
                        <a:rPr lang="pt-BR" sz="2000" noProof="0"/>
                        <a:t>Cria um cabeçalho</a:t>
                      </a:r>
                    </a:p>
                  </a:txBody>
                  <a:tcPr/>
                </a:tc>
                <a:extLst>
                  <a:ext uri="{0D108BD9-81ED-4DB2-BD59-A6C34878D82A}">
                    <a16:rowId xmlns:a16="http://schemas.microsoft.com/office/drawing/2014/main" val="10003"/>
                  </a:ext>
                </a:extLst>
              </a:tr>
              <a:tr h="152400">
                <a:tc>
                  <a:txBody>
                    <a:bodyPr/>
                    <a:lstStyle/>
                    <a:p>
                      <a:r>
                        <a:rPr lang="pt-BR" sz="2000" b="1" noProof="0">
                          <a:latin typeface="Consolas"/>
                          <a:cs typeface="Consolas"/>
                        </a:rPr>
                        <a:t>&lt;td&gt;</a:t>
                      </a:r>
                    </a:p>
                  </a:txBody>
                  <a:tcPr/>
                </a:tc>
                <a:tc>
                  <a:txBody>
                    <a:bodyPr/>
                    <a:lstStyle/>
                    <a:p>
                      <a:r>
                        <a:rPr lang="pt-BR" sz="2000" noProof="0"/>
                        <a:t>Cria uma célula dentro de uma linha</a:t>
                      </a:r>
                      <a:r>
                        <a:rPr lang="pt-BR" sz="2000" baseline="0" noProof="0"/>
                        <a:t> -&gt; uma coluna</a:t>
                      </a:r>
                      <a:endParaRPr lang="pt-BR" sz="2000" noProof="0"/>
                    </a:p>
                  </a:txBody>
                  <a:tcPr/>
                </a:tc>
                <a:extLst>
                  <a:ext uri="{0D108BD9-81ED-4DB2-BD59-A6C34878D82A}">
                    <a16:rowId xmlns:a16="http://schemas.microsoft.com/office/drawing/2014/main" val="10004"/>
                  </a:ext>
                </a:extLst>
              </a:tr>
              <a:tr h="152400">
                <a:tc>
                  <a:txBody>
                    <a:bodyPr/>
                    <a:lstStyle/>
                    <a:p>
                      <a:r>
                        <a:rPr lang="pt-BR" sz="2000" b="1" noProof="0">
                          <a:latin typeface="Consolas"/>
                          <a:cs typeface="Consolas"/>
                        </a:rPr>
                        <a:t>&lt;colgroup&gt;</a:t>
                      </a:r>
                    </a:p>
                  </a:txBody>
                  <a:tcPr/>
                </a:tc>
                <a:tc>
                  <a:txBody>
                    <a:bodyPr/>
                    <a:lstStyle/>
                    <a:p>
                      <a:r>
                        <a:rPr lang="pt-BR" sz="2000" noProof="0"/>
                        <a:t>Aplicar estilos a uma seleção</a:t>
                      </a:r>
                      <a:r>
                        <a:rPr lang="pt-BR" sz="2000" baseline="0" noProof="0"/>
                        <a:t> de colunas</a:t>
                      </a:r>
                      <a:endParaRPr lang="pt-BR" sz="2000" noProof="0"/>
                    </a:p>
                  </a:txBody>
                  <a:tcPr/>
                </a:tc>
                <a:extLst>
                  <a:ext uri="{0D108BD9-81ED-4DB2-BD59-A6C34878D82A}">
                    <a16:rowId xmlns:a16="http://schemas.microsoft.com/office/drawing/2014/main" val="10005"/>
                  </a:ext>
                </a:extLst>
              </a:tr>
              <a:tr h="152400">
                <a:tc>
                  <a:txBody>
                    <a:bodyPr/>
                    <a:lstStyle/>
                    <a:p>
                      <a:r>
                        <a:rPr lang="pt-BR" sz="2000" b="1" noProof="0">
                          <a:latin typeface="Consolas"/>
                          <a:cs typeface="Consolas"/>
                        </a:rPr>
                        <a:t>&lt;thead&gt;</a:t>
                      </a:r>
                    </a:p>
                  </a:txBody>
                  <a:tcPr/>
                </a:tc>
                <a:tc>
                  <a:txBody>
                    <a:bodyPr/>
                    <a:lstStyle/>
                    <a:p>
                      <a:r>
                        <a:rPr lang="pt-BR" sz="2000" noProof="0"/>
                        <a:t>Marca um grupo</a:t>
                      </a:r>
                      <a:r>
                        <a:rPr lang="pt-BR" sz="2000" baseline="0" noProof="0"/>
                        <a:t> de cabeçalhos de linhas</a:t>
                      </a:r>
                      <a:endParaRPr lang="pt-BR" sz="2000" noProof="0"/>
                    </a:p>
                  </a:txBody>
                  <a:tcPr/>
                </a:tc>
                <a:extLst>
                  <a:ext uri="{0D108BD9-81ED-4DB2-BD59-A6C34878D82A}">
                    <a16:rowId xmlns:a16="http://schemas.microsoft.com/office/drawing/2014/main" val="10006"/>
                  </a:ext>
                </a:extLst>
              </a:tr>
              <a:tr h="152400">
                <a:tc>
                  <a:txBody>
                    <a:bodyPr/>
                    <a:lstStyle/>
                    <a:p>
                      <a:r>
                        <a:rPr lang="pt-BR" sz="2000" b="1" noProof="0">
                          <a:latin typeface="Consolas"/>
                          <a:cs typeface="Consolas"/>
                        </a:rPr>
                        <a:t>&lt;tfoot&gt;</a:t>
                      </a:r>
                    </a:p>
                  </a:txBody>
                  <a:tcPr/>
                </a:tc>
                <a:tc>
                  <a:txBody>
                    <a:bodyPr/>
                    <a:lstStyle/>
                    <a:p>
                      <a:r>
                        <a:rPr lang="pt-BR" sz="2000" noProof="0"/>
                        <a:t>Marca um grupo</a:t>
                      </a:r>
                      <a:r>
                        <a:rPr lang="pt-BR" sz="2000" baseline="0" noProof="0"/>
                        <a:t> de rodapés de linhas</a:t>
                      </a:r>
                      <a:endParaRPr lang="pt-BR" sz="2000" noProof="0"/>
                    </a:p>
                  </a:txBody>
                  <a:tcPr/>
                </a:tc>
                <a:extLst>
                  <a:ext uri="{0D108BD9-81ED-4DB2-BD59-A6C34878D82A}">
                    <a16:rowId xmlns:a16="http://schemas.microsoft.com/office/drawing/2014/main" val="10007"/>
                  </a:ext>
                </a:extLst>
              </a:tr>
              <a:tr h="152400">
                <a:tc>
                  <a:txBody>
                    <a:bodyPr/>
                    <a:lstStyle/>
                    <a:p>
                      <a:r>
                        <a:rPr lang="pt-BR" sz="2000" b="1" noProof="0">
                          <a:latin typeface="Consolas"/>
                          <a:cs typeface="Consolas"/>
                        </a:rPr>
                        <a:t>&lt;tbody&gt;</a:t>
                      </a:r>
                    </a:p>
                  </a:txBody>
                  <a:tcPr/>
                </a:tc>
                <a:tc>
                  <a:txBody>
                    <a:bodyPr/>
                    <a:lstStyle/>
                    <a:p>
                      <a:r>
                        <a:rPr lang="pt-BR" sz="2000" noProof="0"/>
                        <a:t>Utilizado para formatar grupod</a:t>
                      </a:r>
                      <a:r>
                        <a:rPr lang="pt-BR" sz="2000" baseline="0" noProof="0"/>
                        <a:t> de linhas</a:t>
                      </a:r>
                      <a:endParaRPr lang="pt-BR" sz="2000" noProof="0"/>
                    </a:p>
                  </a:txBody>
                  <a:tcPr/>
                </a:tc>
                <a:extLst>
                  <a:ext uri="{0D108BD9-81ED-4DB2-BD59-A6C34878D82A}">
                    <a16:rowId xmlns:a16="http://schemas.microsoft.com/office/drawing/2014/main" val="10008"/>
                  </a:ext>
                </a:extLst>
              </a:tr>
              <a:tr h="152400">
                <a:tc>
                  <a:txBody>
                    <a:bodyPr/>
                    <a:lstStyle/>
                    <a:p>
                      <a:r>
                        <a:rPr lang="pt-BR" sz="2000" b="1" noProof="0">
                          <a:latin typeface="Consolas"/>
                          <a:cs typeface="Consolas"/>
                        </a:rPr>
                        <a:t>&lt;caption&gt;</a:t>
                      </a:r>
                    </a:p>
                  </a:txBody>
                  <a:tcPr/>
                </a:tc>
                <a:tc>
                  <a:txBody>
                    <a:bodyPr/>
                    <a:lstStyle/>
                    <a:p>
                      <a:r>
                        <a:rPr lang="pt-BR" sz="2000" noProof="0" dirty="0"/>
                        <a:t>Marca texto como legenda</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0491990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solidFill>
                  <a:srgbClr val="107C10"/>
                </a:solidFill>
              </a:rPr>
              <a:t>Exemplo</a:t>
            </a:r>
            <a:endParaRPr lang="en-US">
              <a:solidFill>
                <a:srgbClr val="107C10"/>
              </a:solidFill>
            </a:endParaRPr>
          </a:p>
        </p:txBody>
      </p:sp>
      <p:sp>
        <p:nvSpPr>
          <p:cNvPr id="3" name="Rectangle 2"/>
          <p:cNvSpPr/>
          <p:nvPr/>
        </p:nvSpPr>
        <p:spPr>
          <a:xfrm>
            <a:off x="427037" y="1211262"/>
            <a:ext cx="11506200" cy="5355313"/>
          </a:xfrm>
          <a:prstGeom prst="rect">
            <a:avLst/>
          </a:prstGeom>
        </p:spPr>
        <p:txBody>
          <a:bodyPr wrap="square">
            <a:spAutoFit/>
          </a:bodyPr>
          <a:lstStyle/>
          <a:p>
            <a:pPr lvl="1"/>
            <a:r>
              <a:rPr lang="en-US">
                <a:solidFill>
                  <a:srgbClr val="4F76AC"/>
                </a:solidFill>
                <a:highlight>
                  <a:srgbClr val="FFFFFF"/>
                </a:highlight>
                <a:latin typeface="Consolas"/>
              </a:rPr>
              <a:t>&lt;</a:t>
            </a:r>
            <a:r>
              <a:rPr lang="en-US">
                <a:solidFill>
                  <a:srgbClr val="823125"/>
                </a:solidFill>
                <a:highlight>
                  <a:srgbClr val="FFFFFF"/>
                </a:highlight>
                <a:latin typeface="Consolas"/>
              </a:rPr>
              <a:t>caption</a:t>
            </a:r>
            <a:r>
              <a:rPr lang="en-US">
                <a:solidFill>
                  <a:srgbClr val="4F76AC"/>
                </a:solidFill>
                <a:highlight>
                  <a:srgbClr val="FFFFFF"/>
                </a:highlight>
                <a:latin typeface="Consolas"/>
              </a:rPr>
              <a:t>&gt;</a:t>
            </a:r>
            <a:r>
              <a:rPr lang="en-US">
                <a:solidFill>
                  <a:srgbClr val="000000"/>
                </a:solidFill>
                <a:highlight>
                  <a:srgbClr val="FFFFFF"/>
                </a:highlight>
                <a:latin typeface="Consolas"/>
              </a:rPr>
              <a:t>Number of hours worked on thesis.</a:t>
            </a:r>
            <a:r>
              <a:rPr lang="en-US">
                <a:solidFill>
                  <a:srgbClr val="4F76AC"/>
                </a:solidFill>
                <a:highlight>
                  <a:srgbClr val="FFFFFF"/>
                </a:highlight>
                <a:latin typeface="Consolas"/>
              </a:rPr>
              <a:t>&lt;/</a:t>
            </a:r>
            <a:r>
              <a:rPr lang="en-US">
                <a:solidFill>
                  <a:srgbClr val="823125"/>
                </a:solidFill>
                <a:highlight>
                  <a:srgbClr val="FFFFFF"/>
                </a:highlight>
                <a:latin typeface="Consolas"/>
              </a:rPr>
              <a:t>caption</a:t>
            </a:r>
            <a:r>
              <a:rPr lang="en-US">
                <a:solidFill>
                  <a:srgbClr val="4F76AC"/>
                </a:solidFill>
                <a:highlight>
                  <a:srgbClr val="FFFFFF"/>
                </a:highlight>
                <a:latin typeface="Consolas"/>
              </a:rPr>
              <a:t>&gt;</a:t>
            </a:r>
          </a:p>
          <a:p>
            <a:pPr lvl="1"/>
            <a:r>
              <a:rPr lang="en-US">
                <a:solidFill>
                  <a:srgbClr val="4F76AC"/>
                </a:solidFill>
                <a:highlight>
                  <a:srgbClr val="FFFFFF"/>
                </a:highlight>
                <a:latin typeface="Consolas"/>
              </a:rPr>
              <a:t>&lt;</a:t>
            </a:r>
            <a:r>
              <a:rPr lang="en-US">
                <a:solidFill>
                  <a:srgbClr val="823125"/>
                </a:solidFill>
                <a:highlight>
                  <a:srgbClr val="FFFFFF"/>
                </a:highlight>
                <a:latin typeface="Consolas"/>
              </a:rPr>
              <a:t>table</a:t>
            </a:r>
            <a:r>
              <a:rPr lang="en-US">
                <a:solidFill>
                  <a:srgbClr val="000000"/>
                </a:solidFill>
                <a:highlight>
                  <a:srgbClr val="FFFFFF"/>
                </a:highlight>
                <a:latin typeface="Consolas"/>
              </a:rPr>
              <a:t> </a:t>
            </a:r>
            <a:r>
              <a:rPr lang="en-US">
                <a:solidFill>
                  <a:srgbClr val="CF4820"/>
                </a:solidFill>
                <a:highlight>
                  <a:srgbClr val="FFFFFF"/>
                </a:highlight>
                <a:latin typeface="Consolas"/>
              </a:rPr>
              <a:t>border</a:t>
            </a:r>
            <a:r>
              <a:rPr lang="en-US">
                <a:solidFill>
                  <a:srgbClr val="4F76AC"/>
                </a:solidFill>
                <a:highlight>
                  <a:srgbClr val="FFFFFF"/>
                </a:highlight>
                <a:latin typeface="Consolas"/>
              </a:rPr>
              <a:t>="1"&gt;</a:t>
            </a:r>
            <a:endParaRPr lang="en-US">
              <a:solidFill>
                <a:srgbClr val="000000"/>
              </a:solidFill>
              <a:highlight>
                <a:srgbClr val="FFFFFF"/>
              </a:highlight>
              <a:latin typeface="Consolas"/>
            </a:endParaRPr>
          </a:p>
          <a:p>
            <a:pPr lvl="1"/>
            <a:r>
              <a:rPr lang="en-US">
                <a:solidFill>
                  <a:srgbClr val="000000"/>
                </a:solidFill>
                <a:highlight>
                  <a:srgbClr val="FFFFFF"/>
                </a:highlight>
                <a:latin typeface="Consolas"/>
              </a:rPr>
              <a:t>     </a:t>
            </a:r>
            <a:r>
              <a:rPr lang="en-US">
                <a:solidFill>
                  <a:srgbClr val="4F76AC"/>
                </a:solidFill>
                <a:highlight>
                  <a:srgbClr val="FFFFFF"/>
                </a:highlight>
                <a:latin typeface="Consolas"/>
              </a:rPr>
              <a:t>&lt;</a:t>
            </a:r>
            <a:r>
              <a:rPr lang="en-US" err="1">
                <a:solidFill>
                  <a:srgbClr val="823125"/>
                </a:solidFill>
                <a:highlight>
                  <a:srgbClr val="FFFFFF"/>
                </a:highlight>
                <a:latin typeface="Consolas"/>
              </a:rPr>
              <a:t>tr</a:t>
            </a:r>
            <a:r>
              <a:rPr lang="en-US">
                <a:solidFill>
                  <a:srgbClr val="4F76AC"/>
                </a:solidFill>
                <a:highlight>
                  <a:srgbClr val="FFFFFF"/>
                </a:highlight>
                <a:latin typeface="Consolas"/>
              </a:rPr>
              <a:t>&gt;</a:t>
            </a:r>
            <a:endParaRPr lang="en-US">
              <a:solidFill>
                <a:srgbClr val="000000"/>
              </a:solidFill>
              <a:highlight>
                <a:srgbClr val="FFFFFF"/>
              </a:highlight>
              <a:latin typeface="Consolas"/>
            </a:endParaRPr>
          </a:p>
          <a:p>
            <a:pPr lvl="1"/>
            <a:r>
              <a:rPr lang="en-US">
                <a:solidFill>
                  <a:srgbClr val="4F76AC"/>
                </a:solidFill>
                <a:highlight>
                  <a:srgbClr val="FFFFFF"/>
                </a:highlight>
                <a:latin typeface="Consolas"/>
              </a:rPr>
              <a:t>	      &lt;</a:t>
            </a:r>
            <a:r>
              <a:rPr lang="en-US" err="1">
                <a:solidFill>
                  <a:srgbClr val="823125"/>
                </a:solidFill>
                <a:highlight>
                  <a:srgbClr val="FFFFFF"/>
                </a:highlight>
                <a:latin typeface="Consolas"/>
              </a:rPr>
              <a:t>th</a:t>
            </a:r>
            <a:r>
              <a:rPr lang="en-US">
                <a:solidFill>
                  <a:srgbClr val="4F76AC"/>
                </a:solidFill>
                <a:highlight>
                  <a:srgbClr val="FFFFFF"/>
                </a:highlight>
                <a:latin typeface="Consolas"/>
              </a:rPr>
              <a:t>&gt;</a:t>
            </a:r>
            <a:r>
              <a:rPr lang="en-US">
                <a:solidFill>
                  <a:srgbClr val="000000"/>
                </a:solidFill>
                <a:highlight>
                  <a:srgbClr val="FFFFFF"/>
                </a:highlight>
                <a:latin typeface="Consolas"/>
              </a:rPr>
              <a:t>Month</a:t>
            </a:r>
            <a:r>
              <a:rPr lang="en-US">
                <a:solidFill>
                  <a:srgbClr val="4F76AC"/>
                </a:solidFill>
                <a:highlight>
                  <a:srgbClr val="FFFFFF"/>
                </a:highlight>
                <a:latin typeface="Consolas"/>
              </a:rPr>
              <a:t>&lt;/</a:t>
            </a:r>
            <a:r>
              <a:rPr lang="en-US" err="1">
                <a:solidFill>
                  <a:srgbClr val="823125"/>
                </a:solidFill>
                <a:highlight>
                  <a:srgbClr val="FFFFFF"/>
                </a:highlight>
                <a:latin typeface="Consolas"/>
              </a:rPr>
              <a:t>th</a:t>
            </a:r>
            <a:r>
              <a:rPr lang="en-US">
                <a:solidFill>
                  <a:srgbClr val="4F76AC"/>
                </a:solidFill>
                <a:highlight>
                  <a:srgbClr val="FFFFFF"/>
                </a:highlight>
                <a:latin typeface="Consolas"/>
              </a:rPr>
              <a:t>&gt;</a:t>
            </a:r>
            <a:endParaRPr lang="en-US">
              <a:solidFill>
                <a:srgbClr val="000000"/>
              </a:solidFill>
              <a:highlight>
                <a:srgbClr val="FFFFFF"/>
              </a:highlight>
              <a:latin typeface="Consolas"/>
            </a:endParaRPr>
          </a:p>
          <a:p>
            <a:pPr lvl="1"/>
            <a:r>
              <a:rPr lang="en-US">
                <a:solidFill>
                  <a:srgbClr val="4F76AC"/>
                </a:solidFill>
                <a:highlight>
                  <a:srgbClr val="FFFFFF"/>
                </a:highlight>
                <a:latin typeface="Consolas"/>
              </a:rPr>
              <a:t>	      &lt;</a:t>
            </a:r>
            <a:r>
              <a:rPr lang="en-US" err="1">
                <a:solidFill>
                  <a:srgbClr val="823125"/>
                </a:solidFill>
                <a:highlight>
                  <a:srgbClr val="FFFFFF"/>
                </a:highlight>
                <a:latin typeface="Consolas"/>
              </a:rPr>
              <a:t>th</a:t>
            </a:r>
            <a:r>
              <a:rPr lang="en-US">
                <a:solidFill>
                  <a:srgbClr val="4F76AC"/>
                </a:solidFill>
                <a:highlight>
                  <a:srgbClr val="FFFFFF"/>
                </a:highlight>
                <a:latin typeface="Consolas"/>
              </a:rPr>
              <a:t>&gt;</a:t>
            </a:r>
            <a:r>
              <a:rPr lang="en-US">
                <a:solidFill>
                  <a:srgbClr val="000000"/>
                </a:solidFill>
                <a:highlight>
                  <a:srgbClr val="FFFFFF"/>
                </a:highlight>
                <a:latin typeface="Consolas"/>
              </a:rPr>
              <a:t>Hours</a:t>
            </a:r>
            <a:r>
              <a:rPr lang="en-US">
                <a:solidFill>
                  <a:srgbClr val="4F76AC"/>
                </a:solidFill>
                <a:highlight>
                  <a:srgbClr val="FFFFFF"/>
                </a:highlight>
                <a:latin typeface="Consolas"/>
              </a:rPr>
              <a:t>&lt;/</a:t>
            </a:r>
            <a:r>
              <a:rPr lang="en-US" err="1">
                <a:solidFill>
                  <a:srgbClr val="823125"/>
                </a:solidFill>
                <a:highlight>
                  <a:srgbClr val="FFFFFF"/>
                </a:highlight>
                <a:latin typeface="Consolas"/>
              </a:rPr>
              <a:t>th</a:t>
            </a:r>
            <a:r>
              <a:rPr lang="en-US">
                <a:solidFill>
                  <a:srgbClr val="4F76AC"/>
                </a:solidFill>
                <a:highlight>
                  <a:srgbClr val="FFFFFF"/>
                </a:highlight>
                <a:latin typeface="Consolas"/>
              </a:rPr>
              <a:t>&gt;</a:t>
            </a:r>
            <a:endParaRPr lang="en-US">
              <a:solidFill>
                <a:srgbClr val="000000"/>
              </a:solidFill>
              <a:highlight>
                <a:srgbClr val="FFFFFF"/>
              </a:highlight>
              <a:latin typeface="Consolas"/>
            </a:endParaRPr>
          </a:p>
          <a:p>
            <a:pPr lvl="1"/>
            <a:r>
              <a:rPr lang="en-US">
                <a:solidFill>
                  <a:srgbClr val="000000"/>
                </a:solidFill>
                <a:highlight>
                  <a:srgbClr val="FFFFFF"/>
                </a:highlight>
                <a:latin typeface="Consolas"/>
              </a:rPr>
              <a:t>     </a:t>
            </a:r>
            <a:r>
              <a:rPr lang="en-US">
                <a:solidFill>
                  <a:srgbClr val="4F76AC"/>
                </a:solidFill>
                <a:highlight>
                  <a:srgbClr val="FFFFFF"/>
                </a:highlight>
                <a:latin typeface="Consolas"/>
              </a:rPr>
              <a:t>&lt;/</a:t>
            </a:r>
            <a:r>
              <a:rPr lang="en-US" err="1">
                <a:solidFill>
                  <a:srgbClr val="823125"/>
                </a:solidFill>
                <a:highlight>
                  <a:srgbClr val="FFFFFF"/>
                </a:highlight>
                <a:latin typeface="Consolas"/>
              </a:rPr>
              <a:t>tr</a:t>
            </a:r>
            <a:r>
              <a:rPr lang="en-US">
                <a:solidFill>
                  <a:srgbClr val="4F76AC"/>
                </a:solidFill>
                <a:highlight>
                  <a:srgbClr val="FFFFFF"/>
                </a:highlight>
                <a:latin typeface="Consolas"/>
              </a:rPr>
              <a:t>&gt;</a:t>
            </a:r>
            <a:endParaRPr lang="en-US">
              <a:solidFill>
                <a:srgbClr val="000000"/>
              </a:solidFill>
              <a:highlight>
                <a:srgbClr val="FFFFFF"/>
              </a:highlight>
              <a:latin typeface="Consolas"/>
            </a:endParaRPr>
          </a:p>
          <a:p>
            <a:pPr lvl="1"/>
            <a:r>
              <a:rPr lang="en-US">
                <a:solidFill>
                  <a:srgbClr val="000000"/>
                </a:solidFill>
                <a:highlight>
                  <a:srgbClr val="FFFFFF"/>
                </a:highlight>
                <a:latin typeface="Consolas"/>
              </a:rPr>
              <a:t>     </a:t>
            </a:r>
            <a:r>
              <a:rPr lang="en-US">
                <a:solidFill>
                  <a:srgbClr val="4F76AC"/>
                </a:solidFill>
                <a:highlight>
                  <a:srgbClr val="FFFFFF"/>
                </a:highlight>
                <a:latin typeface="Consolas"/>
              </a:rPr>
              <a:t>&lt;</a:t>
            </a:r>
            <a:r>
              <a:rPr lang="en-US" err="1">
                <a:solidFill>
                  <a:srgbClr val="823125"/>
                </a:solidFill>
                <a:highlight>
                  <a:srgbClr val="FFFFFF"/>
                </a:highlight>
                <a:latin typeface="Consolas"/>
              </a:rPr>
              <a:t>tr</a:t>
            </a:r>
            <a:r>
              <a:rPr lang="en-US">
                <a:solidFill>
                  <a:srgbClr val="4F76AC"/>
                </a:solidFill>
                <a:highlight>
                  <a:srgbClr val="FFFFFF"/>
                </a:highlight>
                <a:latin typeface="Consolas"/>
              </a:rPr>
              <a:t>&gt;</a:t>
            </a:r>
            <a:endParaRPr lang="en-US">
              <a:solidFill>
                <a:srgbClr val="000000"/>
              </a:solidFill>
              <a:highlight>
                <a:srgbClr val="FFFFFF"/>
              </a:highlight>
              <a:latin typeface="Consolas"/>
            </a:endParaRPr>
          </a:p>
          <a:p>
            <a:pPr lvl="1"/>
            <a:r>
              <a:rPr lang="en-US">
                <a:solidFill>
                  <a:srgbClr val="000000"/>
                </a:solidFill>
                <a:highlight>
                  <a:srgbClr val="FFFFFF"/>
                </a:highlight>
                <a:latin typeface="Consolas"/>
              </a:rPr>
              <a:t>          </a:t>
            </a:r>
            <a:r>
              <a:rPr lang="en-US">
                <a:solidFill>
                  <a:srgbClr val="4F76AC"/>
                </a:solidFill>
                <a:highlight>
                  <a:srgbClr val="FFFFFF"/>
                </a:highlight>
                <a:latin typeface="Consolas"/>
              </a:rPr>
              <a:t>&lt;</a:t>
            </a:r>
            <a:r>
              <a:rPr lang="en-US">
                <a:solidFill>
                  <a:srgbClr val="823125"/>
                </a:solidFill>
                <a:highlight>
                  <a:srgbClr val="FFFFFF"/>
                </a:highlight>
                <a:latin typeface="Consolas"/>
              </a:rPr>
              <a:t>td</a:t>
            </a:r>
            <a:r>
              <a:rPr lang="en-US">
                <a:solidFill>
                  <a:srgbClr val="4F76AC"/>
                </a:solidFill>
                <a:highlight>
                  <a:srgbClr val="FFFFFF"/>
                </a:highlight>
                <a:latin typeface="Consolas"/>
              </a:rPr>
              <a:t>&gt;</a:t>
            </a:r>
            <a:r>
              <a:rPr lang="en-US">
                <a:solidFill>
                  <a:srgbClr val="000000"/>
                </a:solidFill>
                <a:highlight>
                  <a:srgbClr val="FFFFFF"/>
                </a:highlight>
                <a:latin typeface="Consolas"/>
              </a:rPr>
              <a:t>April</a:t>
            </a:r>
            <a:r>
              <a:rPr lang="en-US">
                <a:solidFill>
                  <a:srgbClr val="4F76AC"/>
                </a:solidFill>
                <a:highlight>
                  <a:srgbClr val="FFFFFF"/>
                </a:highlight>
                <a:latin typeface="Consolas"/>
              </a:rPr>
              <a:t>&lt;/</a:t>
            </a:r>
            <a:r>
              <a:rPr lang="en-US">
                <a:solidFill>
                  <a:srgbClr val="823125"/>
                </a:solidFill>
                <a:highlight>
                  <a:srgbClr val="FFFFFF"/>
                </a:highlight>
                <a:latin typeface="Consolas"/>
              </a:rPr>
              <a:t>td</a:t>
            </a:r>
            <a:r>
              <a:rPr lang="en-US">
                <a:solidFill>
                  <a:srgbClr val="4F76AC"/>
                </a:solidFill>
                <a:highlight>
                  <a:srgbClr val="FFFFFF"/>
                </a:highlight>
                <a:latin typeface="Consolas"/>
              </a:rPr>
              <a:t>&gt;</a:t>
            </a:r>
            <a:endParaRPr lang="en-US">
              <a:solidFill>
                <a:srgbClr val="000000"/>
              </a:solidFill>
              <a:highlight>
                <a:srgbClr val="FFFFFF"/>
              </a:highlight>
              <a:latin typeface="Consolas"/>
            </a:endParaRPr>
          </a:p>
          <a:p>
            <a:pPr lvl="1"/>
            <a:r>
              <a:rPr lang="en-US">
                <a:solidFill>
                  <a:srgbClr val="000000"/>
                </a:solidFill>
                <a:highlight>
                  <a:srgbClr val="FFFFFF"/>
                </a:highlight>
                <a:latin typeface="Consolas"/>
              </a:rPr>
              <a:t>          </a:t>
            </a:r>
            <a:r>
              <a:rPr lang="en-US">
                <a:solidFill>
                  <a:srgbClr val="4F76AC"/>
                </a:solidFill>
                <a:highlight>
                  <a:srgbClr val="FFFFFF"/>
                </a:highlight>
                <a:latin typeface="Consolas"/>
              </a:rPr>
              <a:t>&lt;</a:t>
            </a:r>
            <a:r>
              <a:rPr lang="en-US">
                <a:solidFill>
                  <a:srgbClr val="823125"/>
                </a:solidFill>
                <a:highlight>
                  <a:srgbClr val="FFFFFF"/>
                </a:highlight>
                <a:latin typeface="Consolas"/>
              </a:rPr>
              <a:t>td</a:t>
            </a:r>
            <a:r>
              <a:rPr lang="en-US">
                <a:solidFill>
                  <a:srgbClr val="4F76AC"/>
                </a:solidFill>
                <a:highlight>
                  <a:srgbClr val="FFFFFF"/>
                </a:highlight>
                <a:latin typeface="Consolas"/>
              </a:rPr>
              <a:t>&gt;</a:t>
            </a:r>
            <a:r>
              <a:rPr lang="en-US">
                <a:solidFill>
                  <a:srgbClr val="000000"/>
                </a:solidFill>
                <a:highlight>
                  <a:srgbClr val="FFFFFF"/>
                </a:highlight>
                <a:latin typeface="Consolas"/>
              </a:rPr>
              <a:t>100</a:t>
            </a:r>
            <a:r>
              <a:rPr lang="en-US">
                <a:solidFill>
                  <a:srgbClr val="4F76AC"/>
                </a:solidFill>
                <a:highlight>
                  <a:srgbClr val="FFFFFF"/>
                </a:highlight>
                <a:latin typeface="Consolas"/>
              </a:rPr>
              <a:t>&lt;/</a:t>
            </a:r>
            <a:r>
              <a:rPr lang="en-US">
                <a:solidFill>
                  <a:srgbClr val="823125"/>
                </a:solidFill>
                <a:highlight>
                  <a:srgbClr val="FFFFFF"/>
                </a:highlight>
                <a:latin typeface="Consolas"/>
              </a:rPr>
              <a:t>td</a:t>
            </a:r>
            <a:r>
              <a:rPr lang="en-US">
                <a:solidFill>
                  <a:srgbClr val="4F76AC"/>
                </a:solidFill>
                <a:highlight>
                  <a:srgbClr val="FFFFFF"/>
                </a:highlight>
                <a:latin typeface="Consolas"/>
              </a:rPr>
              <a:t>&gt;</a:t>
            </a:r>
            <a:endParaRPr lang="en-US">
              <a:solidFill>
                <a:srgbClr val="000000"/>
              </a:solidFill>
              <a:highlight>
                <a:srgbClr val="FFFFFF"/>
              </a:highlight>
              <a:latin typeface="Consolas"/>
            </a:endParaRPr>
          </a:p>
          <a:p>
            <a:pPr lvl="1"/>
            <a:r>
              <a:rPr lang="en-US">
                <a:solidFill>
                  <a:srgbClr val="000000"/>
                </a:solidFill>
                <a:highlight>
                  <a:srgbClr val="FFFFFF"/>
                </a:highlight>
                <a:latin typeface="Consolas"/>
              </a:rPr>
              <a:t>     </a:t>
            </a:r>
            <a:r>
              <a:rPr lang="en-US">
                <a:solidFill>
                  <a:srgbClr val="4F76AC"/>
                </a:solidFill>
                <a:highlight>
                  <a:srgbClr val="FFFFFF"/>
                </a:highlight>
                <a:latin typeface="Consolas"/>
              </a:rPr>
              <a:t>&lt;/</a:t>
            </a:r>
            <a:r>
              <a:rPr lang="en-US" err="1">
                <a:solidFill>
                  <a:srgbClr val="823125"/>
                </a:solidFill>
                <a:highlight>
                  <a:srgbClr val="FFFFFF"/>
                </a:highlight>
                <a:latin typeface="Consolas"/>
              </a:rPr>
              <a:t>tr</a:t>
            </a:r>
            <a:r>
              <a:rPr lang="en-US">
                <a:solidFill>
                  <a:srgbClr val="4F76AC"/>
                </a:solidFill>
                <a:highlight>
                  <a:srgbClr val="FFFFFF"/>
                </a:highlight>
                <a:latin typeface="Consolas"/>
              </a:rPr>
              <a:t>&gt;</a:t>
            </a:r>
            <a:endParaRPr lang="en-US">
              <a:solidFill>
                <a:srgbClr val="000000"/>
              </a:solidFill>
              <a:highlight>
                <a:srgbClr val="FFFFFF"/>
              </a:highlight>
              <a:latin typeface="Consolas"/>
            </a:endParaRPr>
          </a:p>
          <a:p>
            <a:pPr lvl="1"/>
            <a:r>
              <a:rPr lang="en-US">
                <a:solidFill>
                  <a:srgbClr val="000000"/>
                </a:solidFill>
                <a:highlight>
                  <a:srgbClr val="FFFFFF"/>
                </a:highlight>
                <a:latin typeface="Consolas"/>
              </a:rPr>
              <a:t>     </a:t>
            </a:r>
            <a:r>
              <a:rPr lang="en-US">
                <a:solidFill>
                  <a:srgbClr val="4F76AC"/>
                </a:solidFill>
                <a:highlight>
                  <a:srgbClr val="FFFFFF"/>
                </a:highlight>
                <a:latin typeface="Consolas"/>
              </a:rPr>
              <a:t>&lt;</a:t>
            </a:r>
            <a:r>
              <a:rPr lang="en-US" err="1">
                <a:solidFill>
                  <a:srgbClr val="823125"/>
                </a:solidFill>
                <a:highlight>
                  <a:srgbClr val="FFFFFF"/>
                </a:highlight>
                <a:latin typeface="Consolas"/>
              </a:rPr>
              <a:t>tr</a:t>
            </a:r>
            <a:r>
              <a:rPr lang="en-US">
                <a:solidFill>
                  <a:srgbClr val="4F76AC"/>
                </a:solidFill>
                <a:highlight>
                  <a:srgbClr val="FFFFFF"/>
                </a:highlight>
                <a:latin typeface="Consolas"/>
              </a:rPr>
              <a:t>&gt;</a:t>
            </a:r>
            <a:endParaRPr lang="en-US">
              <a:solidFill>
                <a:srgbClr val="000000"/>
              </a:solidFill>
              <a:highlight>
                <a:srgbClr val="FFFFFF"/>
              </a:highlight>
              <a:latin typeface="Consolas"/>
            </a:endParaRPr>
          </a:p>
          <a:p>
            <a:pPr lvl="1"/>
            <a:r>
              <a:rPr lang="fr-FR">
                <a:solidFill>
                  <a:srgbClr val="000000"/>
                </a:solidFill>
                <a:highlight>
                  <a:srgbClr val="FFFFFF"/>
                </a:highlight>
                <a:latin typeface="Consolas"/>
              </a:rPr>
              <a:t>          </a:t>
            </a:r>
            <a:r>
              <a:rPr lang="fr-FR">
                <a:solidFill>
                  <a:srgbClr val="4F76AC"/>
                </a:solidFill>
                <a:highlight>
                  <a:srgbClr val="FFFFFF"/>
                </a:highlight>
                <a:latin typeface="Consolas"/>
              </a:rPr>
              <a:t>&lt;</a:t>
            </a:r>
            <a:r>
              <a:rPr lang="fr-FR">
                <a:solidFill>
                  <a:srgbClr val="823125"/>
                </a:solidFill>
                <a:highlight>
                  <a:srgbClr val="FFFFFF"/>
                </a:highlight>
                <a:latin typeface="Consolas"/>
              </a:rPr>
              <a:t>td</a:t>
            </a:r>
            <a:r>
              <a:rPr lang="fr-FR">
                <a:solidFill>
                  <a:srgbClr val="4F76AC"/>
                </a:solidFill>
                <a:highlight>
                  <a:srgbClr val="FFFFFF"/>
                </a:highlight>
                <a:latin typeface="Consolas"/>
              </a:rPr>
              <a:t>&gt;</a:t>
            </a:r>
            <a:r>
              <a:rPr lang="fr-FR" err="1">
                <a:solidFill>
                  <a:srgbClr val="000000"/>
                </a:solidFill>
                <a:highlight>
                  <a:srgbClr val="FFFFFF"/>
                </a:highlight>
                <a:latin typeface="Consolas"/>
              </a:rPr>
              <a:t>June</a:t>
            </a:r>
            <a:r>
              <a:rPr lang="fr-FR">
                <a:solidFill>
                  <a:srgbClr val="4F76AC"/>
                </a:solidFill>
                <a:highlight>
                  <a:srgbClr val="FFFFFF"/>
                </a:highlight>
                <a:latin typeface="Consolas"/>
              </a:rPr>
              <a:t>&lt;/</a:t>
            </a:r>
            <a:r>
              <a:rPr lang="fr-FR">
                <a:solidFill>
                  <a:srgbClr val="823125"/>
                </a:solidFill>
                <a:highlight>
                  <a:srgbClr val="FFFFFF"/>
                </a:highlight>
                <a:latin typeface="Consolas"/>
              </a:rPr>
              <a:t>td</a:t>
            </a:r>
            <a:r>
              <a:rPr lang="fr-FR">
                <a:solidFill>
                  <a:srgbClr val="4F76AC"/>
                </a:solidFill>
                <a:highlight>
                  <a:srgbClr val="FFFFFF"/>
                </a:highlight>
                <a:latin typeface="Consolas"/>
              </a:rPr>
              <a:t>&gt;</a:t>
            </a:r>
            <a:endParaRPr lang="fr-FR">
              <a:solidFill>
                <a:srgbClr val="000000"/>
              </a:solidFill>
              <a:highlight>
                <a:srgbClr val="FFFFFF"/>
              </a:highlight>
              <a:latin typeface="Consolas"/>
            </a:endParaRPr>
          </a:p>
          <a:p>
            <a:pPr lvl="1"/>
            <a:r>
              <a:rPr lang="fr-FR">
                <a:solidFill>
                  <a:srgbClr val="000000"/>
                </a:solidFill>
                <a:highlight>
                  <a:srgbClr val="FFFFFF"/>
                </a:highlight>
                <a:latin typeface="Consolas"/>
              </a:rPr>
              <a:t>          </a:t>
            </a:r>
            <a:r>
              <a:rPr lang="fr-FR">
                <a:solidFill>
                  <a:srgbClr val="4F76AC"/>
                </a:solidFill>
                <a:highlight>
                  <a:srgbClr val="FFFFFF"/>
                </a:highlight>
                <a:latin typeface="Consolas"/>
              </a:rPr>
              <a:t>&lt;</a:t>
            </a:r>
            <a:r>
              <a:rPr lang="fr-FR">
                <a:solidFill>
                  <a:srgbClr val="823125"/>
                </a:solidFill>
                <a:highlight>
                  <a:srgbClr val="FFFFFF"/>
                </a:highlight>
                <a:latin typeface="Consolas"/>
              </a:rPr>
              <a:t>td</a:t>
            </a:r>
            <a:r>
              <a:rPr lang="fr-FR">
                <a:solidFill>
                  <a:srgbClr val="4F76AC"/>
                </a:solidFill>
                <a:highlight>
                  <a:srgbClr val="FFFFFF"/>
                </a:highlight>
                <a:latin typeface="Consolas"/>
              </a:rPr>
              <a:t>&gt;</a:t>
            </a:r>
            <a:r>
              <a:rPr lang="fr-FR">
                <a:solidFill>
                  <a:srgbClr val="000000"/>
                </a:solidFill>
                <a:highlight>
                  <a:srgbClr val="FFFFFF"/>
                </a:highlight>
                <a:latin typeface="Consolas"/>
              </a:rPr>
              <a:t>45</a:t>
            </a:r>
            <a:r>
              <a:rPr lang="fr-FR">
                <a:solidFill>
                  <a:srgbClr val="4F76AC"/>
                </a:solidFill>
                <a:highlight>
                  <a:srgbClr val="FFFFFF"/>
                </a:highlight>
                <a:latin typeface="Consolas"/>
              </a:rPr>
              <a:t>&lt;/</a:t>
            </a:r>
            <a:r>
              <a:rPr lang="fr-FR">
                <a:solidFill>
                  <a:srgbClr val="823125"/>
                </a:solidFill>
                <a:highlight>
                  <a:srgbClr val="FFFFFF"/>
                </a:highlight>
                <a:latin typeface="Consolas"/>
              </a:rPr>
              <a:t>td</a:t>
            </a:r>
            <a:r>
              <a:rPr lang="fr-FR">
                <a:solidFill>
                  <a:srgbClr val="4F76AC"/>
                </a:solidFill>
                <a:highlight>
                  <a:srgbClr val="FFFFFF"/>
                </a:highlight>
                <a:latin typeface="Consolas"/>
              </a:rPr>
              <a:t>&gt;</a:t>
            </a:r>
            <a:endParaRPr lang="fr-FR">
              <a:solidFill>
                <a:srgbClr val="000000"/>
              </a:solidFill>
              <a:highlight>
                <a:srgbClr val="FFFFFF"/>
              </a:highlight>
              <a:latin typeface="Consolas"/>
            </a:endParaRPr>
          </a:p>
          <a:p>
            <a:pPr lvl="1"/>
            <a:r>
              <a:rPr lang="fr-FR">
                <a:solidFill>
                  <a:srgbClr val="000000"/>
                </a:solidFill>
                <a:highlight>
                  <a:srgbClr val="FFFFFF"/>
                </a:highlight>
                <a:latin typeface="Consolas"/>
              </a:rPr>
              <a:t>     </a:t>
            </a:r>
            <a:r>
              <a:rPr lang="fr-FR">
                <a:solidFill>
                  <a:srgbClr val="4F76AC"/>
                </a:solidFill>
                <a:highlight>
                  <a:srgbClr val="FFFFFF"/>
                </a:highlight>
                <a:latin typeface="Consolas"/>
              </a:rPr>
              <a:t>&lt;/</a:t>
            </a:r>
            <a:r>
              <a:rPr lang="fr-FR">
                <a:solidFill>
                  <a:srgbClr val="823125"/>
                </a:solidFill>
                <a:highlight>
                  <a:srgbClr val="FFFFFF"/>
                </a:highlight>
                <a:latin typeface="Consolas"/>
              </a:rPr>
              <a:t>tr</a:t>
            </a:r>
            <a:r>
              <a:rPr lang="fr-FR">
                <a:solidFill>
                  <a:srgbClr val="4F76AC"/>
                </a:solidFill>
                <a:highlight>
                  <a:srgbClr val="FFFFFF"/>
                </a:highlight>
                <a:latin typeface="Consolas"/>
              </a:rPr>
              <a:t>&gt;</a:t>
            </a:r>
            <a:endParaRPr lang="fr-FR">
              <a:solidFill>
                <a:srgbClr val="000000"/>
              </a:solidFill>
              <a:highlight>
                <a:srgbClr val="FFFFFF"/>
              </a:highlight>
              <a:latin typeface="Consolas"/>
            </a:endParaRPr>
          </a:p>
          <a:p>
            <a:pPr lvl="1"/>
            <a:r>
              <a:rPr lang="fr-FR">
                <a:solidFill>
                  <a:srgbClr val="000000"/>
                </a:solidFill>
                <a:highlight>
                  <a:srgbClr val="FFFFFF"/>
                </a:highlight>
                <a:latin typeface="Consolas"/>
              </a:rPr>
              <a:t>     </a:t>
            </a:r>
            <a:r>
              <a:rPr lang="fr-FR">
                <a:solidFill>
                  <a:srgbClr val="4F76AC"/>
                </a:solidFill>
                <a:highlight>
                  <a:srgbClr val="FFFFFF"/>
                </a:highlight>
                <a:latin typeface="Consolas"/>
              </a:rPr>
              <a:t>&lt;</a:t>
            </a:r>
            <a:r>
              <a:rPr lang="fr-FR">
                <a:solidFill>
                  <a:srgbClr val="823125"/>
                </a:solidFill>
                <a:highlight>
                  <a:srgbClr val="FFFFFF"/>
                </a:highlight>
                <a:latin typeface="Consolas"/>
              </a:rPr>
              <a:t>tr</a:t>
            </a:r>
            <a:r>
              <a:rPr lang="fr-FR">
                <a:solidFill>
                  <a:srgbClr val="4F76AC"/>
                </a:solidFill>
                <a:highlight>
                  <a:srgbClr val="FFFFFF"/>
                </a:highlight>
                <a:latin typeface="Consolas"/>
              </a:rPr>
              <a:t>&gt;</a:t>
            </a:r>
            <a:endParaRPr lang="fr-FR">
              <a:solidFill>
                <a:srgbClr val="000000"/>
              </a:solidFill>
              <a:highlight>
                <a:srgbClr val="FFFFFF"/>
              </a:highlight>
              <a:latin typeface="Consolas"/>
            </a:endParaRPr>
          </a:p>
          <a:p>
            <a:pPr lvl="1"/>
            <a:r>
              <a:rPr lang="fr-FR">
                <a:solidFill>
                  <a:srgbClr val="000000"/>
                </a:solidFill>
                <a:highlight>
                  <a:srgbClr val="FFFFFF"/>
                </a:highlight>
                <a:latin typeface="Consolas"/>
              </a:rPr>
              <a:t>          </a:t>
            </a:r>
            <a:r>
              <a:rPr lang="fr-FR">
                <a:solidFill>
                  <a:srgbClr val="4F76AC"/>
                </a:solidFill>
                <a:highlight>
                  <a:srgbClr val="FFFFFF"/>
                </a:highlight>
                <a:latin typeface="Consolas"/>
              </a:rPr>
              <a:t>&lt;</a:t>
            </a:r>
            <a:r>
              <a:rPr lang="fr-FR">
                <a:solidFill>
                  <a:srgbClr val="823125"/>
                </a:solidFill>
                <a:highlight>
                  <a:srgbClr val="FFFFFF"/>
                </a:highlight>
                <a:latin typeface="Consolas"/>
              </a:rPr>
              <a:t>td</a:t>
            </a:r>
            <a:r>
              <a:rPr lang="fr-FR">
                <a:solidFill>
                  <a:srgbClr val="4F76AC"/>
                </a:solidFill>
                <a:highlight>
                  <a:srgbClr val="FFFFFF"/>
                </a:highlight>
                <a:latin typeface="Consolas"/>
              </a:rPr>
              <a:t>&gt;</a:t>
            </a:r>
            <a:r>
              <a:rPr lang="fr-FR">
                <a:solidFill>
                  <a:srgbClr val="000000"/>
                </a:solidFill>
                <a:highlight>
                  <a:srgbClr val="FFFFFF"/>
                </a:highlight>
                <a:latin typeface="Consolas"/>
              </a:rPr>
              <a:t>July</a:t>
            </a:r>
            <a:r>
              <a:rPr lang="fr-FR">
                <a:solidFill>
                  <a:srgbClr val="4F76AC"/>
                </a:solidFill>
                <a:highlight>
                  <a:srgbClr val="FFFFFF"/>
                </a:highlight>
                <a:latin typeface="Consolas"/>
              </a:rPr>
              <a:t>&lt;/</a:t>
            </a:r>
            <a:r>
              <a:rPr lang="fr-FR">
                <a:solidFill>
                  <a:srgbClr val="823125"/>
                </a:solidFill>
                <a:highlight>
                  <a:srgbClr val="FFFFFF"/>
                </a:highlight>
                <a:latin typeface="Consolas"/>
              </a:rPr>
              <a:t>td</a:t>
            </a:r>
            <a:r>
              <a:rPr lang="fr-FR">
                <a:solidFill>
                  <a:srgbClr val="4F76AC"/>
                </a:solidFill>
                <a:highlight>
                  <a:srgbClr val="FFFFFF"/>
                </a:highlight>
                <a:latin typeface="Consolas"/>
              </a:rPr>
              <a:t>&gt;</a:t>
            </a:r>
            <a:endParaRPr lang="fr-FR">
              <a:solidFill>
                <a:srgbClr val="000000"/>
              </a:solidFill>
              <a:highlight>
                <a:srgbClr val="FFFFFF"/>
              </a:highlight>
              <a:latin typeface="Consolas"/>
            </a:endParaRPr>
          </a:p>
          <a:p>
            <a:pPr lvl="1"/>
            <a:r>
              <a:rPr lang="fr-FR">
                <a:solidFill>
                  <a:srgbClr val="000000"/>
                </a:solidFill>
                <a:highlight>
                  <a:srgbClr val="FFFFFF"/>
                </a:highlight>
                <a:latin typeface="Consolas"/>
              </a:rPr>
              <a:t>          </a:t>
            </a:r>
            <a:r>
              <a:rPr lang="fr-FR">
                <a:solidFill>
                  <a:srgbClr val="4F76AC"/>
                </a:solidFill>
                <a:highlight>
                  <a:srgbClr val="FFFFFF"/>
                </a:highlight>
                <a:latin typeface="Consolas"/>
              </a:rPr>
              <a:t>&lt;</a:t>
            </a:r>
            <a:r>
              <a:rPr lang="fr-FR">
                <a:solidFill>
                  <a:srgbClr val="823125"/>
                </a:solidFill>
                <a:highlight>
                  <a:srgbClr val="FFFFFF"/>
                </a:highlight>
                <a:latin typeface="Consolas"/>
              </a:rPr>
              <a:t>td</a:t>
            </a:r>
            <a:r>
              <a:rPr lang="fr-FR">
                <a:solidFill>
                  <a:srgbClr val="4F76AC"/>
                </a:solidFill>
                <a:highlight>
                  <a:srgbClr val="FFFFFF"/>
                </a:highlight>
                <a:latin typeface="Consolas"/>
              </a:rPr>
              <a:t>&gt;</a:t>
            </a:r>
            <a:r>
              <a:rPr lang="fr-FR">
                <a:solidFill>
                  <a:srgbClr val="000000"/>
                </a:solidFill>
                <a:highlight>
                  <a:srgbClr val="FFFFFF"/>
                </a:highlight>
                <a:latin typeface="Consolas"/>
              </a:rPr>
              <a:t>120</a:t>
            </a:r>
            <a:r>
              <a:rPr lang="fr-FR">
                <a:solidFill>
                  <a:srgbClr val="4F76AC"/>
                </a:solidFill>
                <a:highlight>
                  <a:srgbClr val="FFFFFF"/>
                </a:highlight>
                <a:latin typeface="Consolas"/>
              </a:rPr>
              <a:t>&lt;/</a:t>
            </a:r>
            <a:r>
              <a:rPr lang="fr-FR">
                <a:solidFill>
                  <a:srgbClr val="823125"/>
                </a:solidFill>
                <a:highlight>
                  <a:srgbClr val="FFFFFF"/>
                </a:highlight>
                <a:latin typeface="Consolas"/>
              </a:rPr>
              <a:t>td</a:t>
            </a:r>
            <a:r>
              <a:rPr lang="fr-FR">
                <a:solidFill>
                  <a:srgbClr val="4F76AC"/>
                </a:solidFill>
                <a:highlight>
                  <a:srgbClr val="FFFFFF"/>
                </a:highlight>
                <a:latin typeface="Consolas"/>
              </a:rPr>
              <a:t>&gt;</a:t>
            </a:r>
            <a:endParaRPr lang="fr-FR">
              <a:solidFill>
                <a:srgbClr val="000000"/>
              </a:solidFill>
              <a:highlight>
                <a:srgbClr val="FFFFFF"/>
              </a:highlight>
              <a:latin typeface="Consolas"/>
            </a:endParaRPr>
          </a:p>
          <a:p>
            <a:pPr lvl="1"/>
            <a:r>
              <a:rPr lang="fr-FR">
                <a:solidFill>
                  <a:srgbClr val="000000"/>
                </a:solidFill>
                <a:highlight>
                  <a:srgbClr val="FFFFFF"/>
                </a:highlight>
                <a:latin typeface="Consolas"/>
              </a:rPr>
              <a:t>     </a:t>
            </a:r>
            <a:r>
              <a:rPr lang="fr-FR">
                <a:solidFill>
                  <a:srgbClr val="4F76AC"/>
                </a:solidFill>
                <a:highlight>
                  <a:srgbClr val="FFFFFF"/>
                </a:highlight>
                <a:latin typeface="Consolas"/>
              </a:rPr>
              <a:t>&lt;/</a:t>
            </a:r>
            <a:r>
              <a:rPr lang="fr-FR">
                <a:solidFill>
                  <a:srgbClr val="823125"/>
                </a:solidFill>
                <a:highlight>
                  <a:srgbClr val="FFFFFF"/>
                </a:highlight>
                <a:latin typeface="Consolas"/>
              </a:rPr>
              <a:t>tr</a:t>
            </a:r>
            <a:r>
              <a:rPr lang="fr-FR">
                <a:solidFill>
                  <a:srgbClr val="4F76AC"/>
                </a:solidFill>
                <a:highlight>
                  <a:srgbClr val="FFFFFF"/>
                </a:highlight>
                <a:latin typeface="Consolas"/>
              </a:rPr>
              <a:t>&gt;</a:t>
            </a:r>
            <a:endParaRPr lang="fr-FR">
              <a:solidFill>
                <a:srgbClr val="000000"/>
              </a:solidFill>
              <a:highlight>
                <a:srgbClr val="FFFFFF"/>
              </a:highlight>
              <a:latin typeface="Consolas"/>
            </a:endParaRPr>
          </a:p>
          <a:p>
            <a:pPr lvl="1"/>
            <a:r>
              <a:rPr lang="fr-FR">
                <a:solidFill>
                  <a:srgbClr val="4F76AC"/>
                </a:solidFill>
                <a:highlight>
                  <a:srgbClr val="FFFFFF"/>
                </a:highlight>
                <a:latin typeface="Consolas"/>
              </a:rPr>
              <a:t>&lt;/</a:t>
            </a:r>
            <a:r>
              <a:rPr lang="fr-FR">
                <a:solidFill>
                  <a:srgbClr val="823125"/>
                </a:solidFill>
                <a:highlight>
                  <a:srgbClr val="FFFFFF"/>
                </a:highlight>
                <a:latin typeface="Consolas"/>
              </a:rPr>
              <a:t>table</a:t>
            </a:r>
            <a:r>
              <a:rPr lang="fr-FR">
                <a:solidFill>
                  <a:srgbClr val="4F76AC"/>
                </a:solidFill>
                <a:highlight>
                  <a:srgbClr val="FFFFFF"/>
                </a:highlight>
                <a:latin typeface="Consolas"/>
              </a:rPr>
              <a:t>&gt;</a:t>
            </a:r>
            <a:endParaRPr lang="en-US"/>
          </a:p>
        </p:txBody>
      </p:sp>
    </p:spTree>
    <p:extLst>
      <p:ext uri="{BB962C8B-B14F-4D97-AF65-F5344CB8AC3E}">
        <p14:creationId xmlns:p14="http://schemas.microsoft.com/office/powerpoint/2010/main" val="179408927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Text Placeholder 2"/>
          <p:cNvSpPr>
            <a:spLocks noGrp="1"/>
          </p:cNvSpPr>
          <p:nvPr>
            <p:ph type="body" sz="quarter" idx="10"/>
          </p:nvPr>
        </p:nvSpPr>
        <p:spPr>
          <a:xfrm>
            <a:off x="365760" y="1371600"/>
            <a:ext cx="11704320" cy="4256550"/>
          </a:xfrm>
        </p:spPr>
        <p:txBody>
          <a:bodyPr/>
          <a:lstStyle/>
          <a:p>
            <a:pPr marL="457200" indent="-457200">
              <a:buFont typeface="Arial"/>
              <a:buChar char="•"/>
            </a:pPr>
            <a:r>
              <a:rPr lang="en-US" dirty="0" err="1"/>
              <a:t>Necessidade</a:t>
            </a:r>
            <a:r>
              <a:rPr lang="en-US" dirty="0"/>
              <a:t> de um </a:t>
            </a:r>
            <a:r>
              <a:rPr lang="en-US" dirty="0" err="1"/>
              <a:t>processo</a:t>
            </a:r>
            <a:r>
              <a:rPr lang="en-US" dirty="0"/>
              <a:t> de </a:t>
            </a:r>
            <a:r>
              <a:rPr lang="en-US" i="1" dirty="0"/>
              <a:t>design</a:t>
            </a:r>
            <a:r>
              <a:rPr lang="en-US" dirty="0"/>
              <a:t> </a:t>
            </a:r>
            <a:r>
              <a:rPr lang="en-US" dirty="0" err="1"/>
              <a:t>adequado</a:t>
            </a:r>
            <a:r>
              <a:rPr lang="en-US" dirty="0"/>
              <a:t> para </a:t>
            </a:r>
            <a:r>
              <a:rPr lang="en-US" dirty="0" err="1"/>
              <a:t>uma</a:t>
            </a:r>
            <a:r>
              <a:rPr lang="en-US" dirty="0"/>
              <a:t> boa </a:t>
            </a:r>
            <a:r>
              <a:rPr lang="en-US" dirty="0" err="1"/>
              <a:t>experiência</a:t>
            </a:r>
            <a:r>
              <a:rPr lang="en-US" dirty="0"/>
              <a:t> do </a:t>
            </a:r>
            <a:r>
              <a:rPr lang="en-US" dirty="0" err="1"/>
              <a:t>usuário</a:t>
            </a:r>
            <a:endParaRPr lang="en-US" dirty="0"/>
          </a:p>
          <a:p>
            <a:pPr marL="457200" indent="-457200">
              <a:buFont typeface="Arial"/>
              <a:buChar char="•"/>
            </a:pPr>
            <a:r>
              <a:rPr lang="en-US" dirty="0" err="1"/>
              <a:t>Conceitos</a:t>
            </a:r>
            <a:r>
              <a:rPr lang="en-US" dirty="0"/>
              <a:t> </a:t>
            </a:r>
            <a:r>
              <a:rPr lang="en-US" dirty="0" err="1"/>
              <a:t>essenciais</a:t>
            </a:r>
            <a:r>
              <a:rPr lang="en-US" dirty="0"/>
              <a:t>:</a:t>
            </a:r>
          </a:p>
          <a:p>
            <a:pPr marL="685800" lvl="1" indent="-457200">
              <a:buFont typeface="Arial"/>
              <a:buChar char="•"/>
            </a:pPr>
            <a:r>
              <a:rPr lang="en-US" dirty="0" err="1"/>
              <a:t>Prototipação</a:t>
            </a:r>
            <a:endParaRPr lang="en-US" dirty="0"/>
          </a:p>
          <a:p>
            <a:pPr marL="914400" lvl="2" indent="-457200">
              <a:buFont typeface="Arial"/>
              <a:buChar char="•"/>
            </a:pPr>
            <a:r>
              <a:rPr lang="pt-BR" dirty="0">
                <a:hlinkClick r:id="rId2"/>
              </a:rPr>
              <a:t>https://www.draw.io/</a:t>
            </a:r>
            <a:endParaRPr lang="pt-BR" dirty="0"/>
          </a:p>
          <a:p>
            <a:pPr marL="914400" lvl="2" indent="-457200">
              <a:buFont typeface="Arial"/>
              <a:buChar char="•"/>
            </a:pPr>
            <a:r>
              <a:rPr lang="pt-BR" dirty="0">
                <a:hlinkClick r:id="rId3"/>
              </a:rPr>
              <a:t>https://moqups.com/</a:t>
            </a:r>
            <a:endParaRPr lang="pt-BR" dirty="0"/>
          </a:p>
          <a:p>
            <a:pPr marL="914400" lvl="2" indent="-457200">
              <a:buFont typeface="Arial"/>
              <a:buChar char="•"/>
            </a:pPr>
            <a:r>
              <a:rPr lang="pt-BR" dirty="0">
                <a:hlinkClick r:id="rId4"/>
              </a:rPr>
              <a:t>https://marvelapp.com</a:t>
            </a:r>
            <a:endParaRPr lang="en-US" dirty="0"/>
          </a:p>
          <a:p>
            <a:pPr marL="685800" lvl="1" indent="-457200">
              <a:buFont typeface="Arial"/>
              <a:buChar char="•"/>
            </a:pPr>
            <a:r>
              <a:rPr lang="en-US" dirty="0" err="1"/>
              <a:t>Usabilidade</a:t>
            </a:r>
            <a:endParaRPr lang="en-US" dirty="0"/>
          </a:p>
          <a:p>
            <a:pPr marL="685800" lvl="1" indent="-457200">
              <a:buFont typeface="Arial"/>
              <a:buChar char="•"/>
            </a:pPr>
            <a:r>
              <a:rPr lang="en-US" dirty="0" err="1"/>
              <a:t>Acessibilidade</a:t>
            </a:r>
            <a:endParaRPr lang="en-US" dirty="0"/>
          </a:p>
          <a:p>
            <a:pPr marL="914400" lvl="2" indent="-457200">
              <a:buFont typeface="Arial"/>
              <a:buChar char="•"/>
            </a:pPr>
            <a:r>
              <a:rPr lang="pt-BR" dirty="0">
                <a:hlinkClick r:id="rId5"/>
              </a:rPr>
              <a:t>https://webaim.org/</a:t>
            </a:r>
            <a:endParaRPr lang="en-US" dirty="0"/>
          </a:p>
          <a:p>
            <a:pPr marL="914400" lvl="2" indent="-457200">
              <a:buFont typeface="Arial"/>
              <a:buChar char="•"/>
            </a:pPr>
            <a:r>
              <a:rPr lang="en-US" dirty="0">
                <a:hlinkClick r:id="rId6"/>
              </a:rPr>
              <a:t>https://developer.chrome.com/docs/lighthouse/</a:t>
            </a:r>
            <a:r>
              <a:rPr lang="en-US" dirty="0"/>
              <a:t> </a:t>
            </a:r>
          </a:p>
        </p:txBody>
      </p:sp>
    </p:spTree>
    <p:extLst>
      <p:ext uri="{BB962C8B-B14F-4D97-AF65-F5344CB8AC3E}">
        <p14:creationId xmlns:p14="http://schemas.microsoft.com/office/powerpoint/2010/main" val="19610327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Criando Listas</a:t>
            </a:r>
          </a:p>
        </p:txBody>
      </p:sp>
      <p:sp>
        <p:nvSpPr>
          <p:cNvPr id="3" name="Text Placeholder 2"/>
          <p:cNvSpPr>
            <a:spLocks noGrp="1"/>
          </p:cNvSpPr>
          <p:nvPr>
            <p:ph type="body" sz="quarter" idx="10"/>
          </p:nvPr>
        </p:nvSpPr>
        <p:spPr>
          <a:xfrm>
            <a:off x="365760" y="1371600"/>
            <a:ext cx="5852477" cy="4681282"/>
          </a:xfrm>
        </p:spPr>
        <p:txBody>
          <a:bodyPr/>
          <a:lstStyle/>
          <a:p>
            <a:pPr marL="457200" indent="-457200">
              <a:buFont typeface="Arial"/>
              <a:buChar char="•"/>
            </a:pPr>
            <a:r>
              <a:rPr lang="pt-BR"/>
              <a:t>Existem dois tipos primários de listas no HTML5: ordenadas e não-ordenadas</a:t>
            </a:r>
          </a:p>
          <a:p>
            <a:pPr marL="457200" indent="-457200">
              <a:buFont typeface="Arial"/>
              <a:buChar char="•"/>
            </a:pPr>
            <a:r>
              <a:rPr lang="pt-BR"/>
              <a:t>Listas ordenadas usam a tag </a:t>
            </a:r>
            <a:r>
              <a:rPr lang="pt-BR">
                <a:latin typeface="Consolas"/>
                <a:cs typeface="Consolas"/>
              </a:rPr>
              <a:t>&lt;ol&gt;</a:t>
            </a:r>
            <a:r>
              <a:rPr lang="pt-BR"/>
              <a:t> e ordenam item na lista via números</a:t>
            </a:r>
          </a:p>
          <a:p>
            <a:pPr marL="457200" indent="-457200">
              <a:buFont typeface="Arial"/>
              <a:buChar char="•"/>
            </a:pPr>
            <a:r>
              <a:rPr lang="pt-BR"/>
              <a:t>Listas não-ordenadas usam a tag </a:t>
            </a:r>
            <a:r>
              <a:rPr lang="pt-BR">
                <a:latin typeface="Consolas"/>
                <a:cs typeface="Consolas"/>
              </a:rPr>
              <a:t>&lt;ul&gt;</a:t>
            </a:r>
            <a:r>
              <a:rPr lang="pt-BR">
                <a:latin typeface="Calibri"/>
                <a:cs typeface="Calibri"/>
              </a:rPr>
              <a:t> </a:t>
            </a:r>
            <a:r>
              <a:rPr lang="pt-BR"/>
              <a:t>e apresentam os itens em uma listagem de bolinas</a:t>
            </a:r>
          </a:p>
          <a:p>
            <a:pPr marL="457200" indent="-457200">
              <a:buFont typeface="Arial"/>
              <a:buChar char="•"/>
            </a:pPr>
            <a:r>
              <a:rPr lang="pt-BR"/>
              <a:t>Itens são adicionados às listas via tag </a:t>
            </a:r>
            <a:r>
              <a:rPr lang="pt-BR">
                <a:latin typeface="Consolas"/>
                <a:cs typeface="Consolas"/>
              </a:rPr>
              <a:t>&lt;li&gt;</a:t>
            </a:r>
            <a:endParaRPr lang="pt-BR"/>
          </a:p>
        </p:txBody>
      </p:sp>
      <p:sp>
        <p:nvSpPr>
          <p:cNvPr id="4" name="Content Placeholder 2"/>
          <p:cNvSpPr txBox="1">
            <a:spLocks/>
          </p:cNvSpPr>
          <p:nvPr/>
        </p:nvSpPr>
        <p:spPr>
          <a:xfrm>
            <a:off x="6599237" y="1363662"/>
            <a:ext cx="5181600" cy="1879979"/>
          </a:xfrm>
          <a:prstGeom prst="rect">
            <a:avLst/>
          </a:prstGeom>
          <a:ln>
            <a:solidFill>
              <a:srgbClr val="FEB900"/>
            </a:solidFill>
          </a:ln>
        </p:spPr>
        <p:txBody>
          <a:bodyPr vert="horz" lIns="91440" tIns="45720" rIns="91440" bIns="45720" rtlCol="0" anchor="ctr">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pt-BR" sz="2800">
              <a:solidFill>
                <a:srgbClr val="4F76AC"/>
              </a:solidFill>
              <a:highlight>
                <a:srgbClr val="FFFFFF"/>
              </a:highlight>
              <a:latin typeface="Consolas"/>
            </a:endParaRPr>
          </a:p>
          <a:p>
            <a:pPr marL="0" indent="0">
              <a:buNone/>
            </a:pPr>
            <a:r>
              <a:rPr lang="pt-BR" sz="2800">
                <a:solidFill>
                  <a:srgbClr val="4F76AC"/>
                </a:solidFill>
                <a:highlight>
                  <a:srgbClr val="FFFFFF"/>
                </a:highlight>
                <a:latin typeface="Consolas"/>
              </a:rPr>
              <a:t>&lt;</a:t>
            </a:r>
            <a:r>
              <a:rPr lang="pt-BR" sz="2800">
                <a:solidFill>
                  <a:srgbClr val="823125"/>
                </a:solidFill>
                <a:highlight>
                  <a:srgbClr val="FFFFFF"/>
                </a:highlight>
                <a:latin typeface="Consolas"/>
              </a:rPr>
              <a:t>h3</a:t>
            </a:r>
            <a:r>
              <a:rPr lang="pt-BR" sz="2800">
                <a:solidFill>
                  <a:srgbClr val="4F76AC"/>
                </a:solidFill>
                <a:highlight>
                  <a:srgbClr val="FFFFFF"/>
                </a:highlight>
                <a:latin typeface="Consolas"/>
              </a:rPr>
              <a:t>&gt;</a:t>
            </a:r>
            <a:r>
              <a:rPr lang="pt-BR" sz="2800">
                <a:solidFill>
                  <a:srgbClr val="000000"/>
                </a:solidFill>
                <a:highlight>
                  <a:srgbClr val="FFFFFF"/>
                </a:highlight>
                <a:latin typeface="Consolas"/>
              </a:rPr>
              <a:t>Favorite Foods</a:t>
            </a:r>
            <a:r>
              <a:rPr lang="pt-BR" sz="2800">
                <a:solidFill>
                  <a:srgbClr val="4F76AC"/>
                </a:solidFill>
                <a:highlight>
                  <a:srgbClr val="FFFFFF"/>
                </a:highlight>
                <a:latin typeface="Consolas"/>
              </a:rPr>
              <a:t>&lt;/</a:t>
            </a:r>
            <a:r>
              <a:rPr lang="pt-BR" sz="2800">
                <a:solidFill>
                  <a:srgbClr val="823125"/>
                </a:solidFill>
                <a:highlight>
                  <a:srgbClr val="FFFFFF"/>
                </a:highlight>
                <a:latin typeface="Consolas"/>
              </a:rPr>
              <a:t>h3</a:t>
            </a:r>
            <a:r>
              <a:rPr lang="pt-BR" sz="2800">
                <a:solidFill>
                  <a:srgbClr val="4F76AC"/>
                </a:solidFill>
                <a:highlight>
                  <a:srgbClr val="FFFFFF"/>
                </a:highlight>
                <a:latin typeface="Consolas"/>
              </a:rPr>
              <a:t>&gt;</a:t>
            </a:r>
            <a:endParaRPr lang="pt-BR" sz="2800">
              <a:solidFill>
                <a:srgbClr val="000000"/>
              </a:solidFill>
              <a:highlight>
                <a:srgbClr val="FFFFFF"/>
              </a:highlight>
              <a:latin typeface="Consolas"/>
            </a:endParaRPr>
          </a:p>
          <a:p>
            <a:pPr marL="0" indent="0">
              <a:buNone/>
            </a:pPr>
            <a:r>
              <a:rPr lang="pt-BR" sz="2800">
                <a:solidFill>
                  <a:srgbClr val="4F76AC"/>
                </a:solidFill>
                <a:highlight>
                  <a:srgbClr val="FFFFFF"/>
                </a:highlight>
                <a:latin typeface="Consolas"/>
              </a:rPr>
              <a:t>&lt;</a:t>
            </a:r>
            <a:r>
              <a:rPr lang="pt-BR" sz="2800">
                <a:solidFill>
                  <a:srgbClr val="823125"/>
                </a:solidFill>
                <a:highlight>
                  <a:srgbClr val="FFFFFF"/>
                </a:highlight>
                <a:latin typeface="Consolas"/>
              </a:rPr>
              <a:t>ol</a:t>
            </a:r>
            <a:r>
              <a:rPr lang="pt-BR" sz="2800">
                <a:solidFill>
                  <a:srgbClr val="4F76AC"/>
                </a:solidFill>
                <a:highlight>
                  <a:srgbClr val="FFFFFF"/>
                </a:highlight>
                <a:latin typeface="Consolas"/>
              </a:rPr>
              <a:t>&gt;</a:t>
            </a:r>
            <a:endParaRPr lang="pt-BR" sz="2800">
              <a:solidFill>
                <a:srgbClr val="000000"/>
              </a:solidFill>
              <a:highlight>
                <a:srgbClr val="FFFFFF"/>
              </a:highlight>
              <a:latin typeface="Consolas"/>
            </a:endParaRPr>
          </a:p>
          <a:p>
            <a:pPr marL="0" indent="0">
              <a:buNone/>
            </a:pPr>
            <a:r>
              <a:rPr lang="pt-BR" sz="2800">
                <a:solidFill>
                  <a:srgbClr val="000000"/>
                </a:solidFill>
                <a:highlight>
                  <a:srgbClr val="FFFFFF"/>
                </a:highlight>
                <a:latin typeface="Consolas"/>
              </a:rPr>
              <a:t>	</a:t>
            </a:r>
            <a:r>
              <a:rPr lang="pt-BR" sz="2800">
                <a:solidFill>
                  <a:srgbClr val="4F76AC"/>
                </a:solidFill>
                <a:highlight>
                  <a:srgbClr val="FFFFFF"/>
                </a:highlight>
                <a:latin typeface="Consolas"/>
              </a:rPr>
              <a:t>&lt;</a:t>
            </a:r>
            <a:r>
              <a:rPr lang="pt-BR" sz="2800">
                <a:solidFill>
                  <a:srgbClr val="823125"/>
                </a:solidFill>
                <a:highlight>
                  <a:srgbClr val="FFFFFF"/>
                </a:highlight>
                <a:latin typeface="Consolas"/>
              </a:rPr>
              <a:t>li</a:t>
            </a:r>
            <a:r>
              <a:rPr lang="pt-BR" sz="2800">
                <a:solidFill>
                  <a:srgbClr val="4F76AC"/>
                </a:solidFill>
                <a:highlight>
                  <a:srgbClr val="FFFFFF"/>
                </a:highlight>
                <a:latin typeface="Consolas"/>
              </a:rPr>
              <a:t>&gt;</a:t>
            </a:r>
            <a:r>
              <a:rPr lang="pt-BR" sz="2800">
                <a:solidFill>
                  <a:srgbClr val="000000"/>
                </a:solidFill>
                <a:highlight>
                  <a:srgbClr val="FFFFFF"/>
                </a:highlight>
                <a:latin typeface="Consolas"/>
              </a:rPr>
              <a:t>Pizza</a:t>
            </a:r>
            <a:r>
              <a:rPr lang="pt-BR" sz="2800">
                <a:solidFill>
                  <a:srgbClr val="4F76AC"/>
                </a:solidFill>
                <a:highlight>
                  <a:srgbClr val="FFFFFF"/>
                </a:highlight>
                <a:latin typeface="Consolas"/>
              </a:rPr>
              <a:t>&lt;/</a:t>
            </a:r>
            <a:r>
              <a:rPr lang="pt-BR" sz="2800">
                <a:solidFill>
                  <a:srgbClr val="823125"/>
                </a:solidFill>
                <a:highlight>
                  <a:srgbClr val="FFFFFF"/>
                </a:highlight>
                <a:latin typeface="Consolas"/>
              </a:rPr>
              <a:t>li</a:t>
            </a:r>
            <a:r>
              <a:rPr lang="pt-BR" sz="2800">
                <a:solidFill>
                  <a:srgbClr val="4F76AC"/>
                </a:solidFill>
                <a:highlight>
                  <a:srgbClr val="FFFFFF"/>
                </a:highlight>
                <a:latin typeface="Consolas"/>
              </a:rPr>
              <a:t>&gt;</a:t>
            </a:r>
            <a:endParaRPr lang="pt-BR" sz="2800">
              <a:solidFill>
                <a:srgbClr val="000000"/>
              </a:solidFill>
              <a:highlight>
                <a:srgbClr val="FFFFFF"/>
              </a:highlight>
              <a:latin typeface="Consolas"/>
            </a:endParaRPr>
          </a:p>
          <a:p>
            <a:pPr marL="0" indent="0">
              <a:buNone/>
            </a:pPr>
            <a:r>
              <a:rPr lang="pt-BR" sz="2800">
                <a:solidFill>
                  <a:srgbClr val="000000"/>
                </a:solidFill>
                <a:highlight>
                  <a:srgbClr val="FFFFFF"/>
                </a:highlight>
                <a:latin typeface="Consolas"/>
              </a:rPr>
              <a:t>	</a:t>
            </a:r>
            <a:r>
              <a:rPr lang="pt-BR" sz="2800">
                <a:solidFill>
                  <a:srgbClr val="4F76AC"/>
                </a:solidFill>
                <a:highlight>
                  <a:srgbClr val="FFFFFF"/>
                </a:highlight>
                <a:latin typeface="Consolas"/>
              </a:rPr>
              <a:t>&lt;</a:t>
            </a:r>
            <a:r>
              <a:rPr lang="pt-BR" sz="2800">
                <a:solidFill>
                  <a:srgbClr val="823125"/>
                </a:solidFill>
                <a:highlight>
                  <a:srgbClr val="FFFFFF"/>
                </a:highlight>
                <a:latin typeface="Consolas"/>
              </a:rPr>
              <a:t>li</a:t>
            </a:r>
            <a:r>
              <a:rPr lang="pt-BR" sz="2800">
                <a:solidFill>
                  <a:srgbClr val="4F76AC"/>
                </a:solidFill>
                <a:highlight>
                  <a:srgbClr val="FFFFFF"/>
                </a:highlight>
                <a:latin typeface="Consolas"/>
              </a:rPr>
              <a:t>&gt;</a:t>
            </a:r>
            <a:r>
              <a:rPr lang="pt-BR" sz="2800">
                <a:solidFill>
                  <a:srgbClr val="000000"/>
                </a:solidFill>
                <a:highlight>
                  <a:srgbClr val="FFFFFF"/>
                </a:highlight>
                <a:latin typeface="Consolas"/>
              </a:rPr>
              <a:t>Cake</a:t>
            </a:r>
            <a:r>
              <a:rPr lang="pt-BR" sz="2800">
                <a:solidFill>
                  <a:srgbClr val="4F76AC"/>
                </a:solidFill>
                <a:highlight>
                  <a:srgbClr val="FFFFFF"/>
                </a:highlight>
                <a:latin typeface="Consolas"/>
              </a:rPr>
              <a:t>&lt;/</a:t>
            </a:r>
            <a:r>
              <a:rPr lang="pt-BR" sz="2800">
                <a:solidFill>
                  <a:srgbClr val="823125"/>
                </a:solidFill>
                <a:highlight>
                  <a:srgbClr val="FFFFFF"/>
                </a:highlight>
                <a:latin typeface="Consolas"/>
              </a:rPr>
              <a:t>li</a:t>
            </a:r>
            <a:r>
              <a:rPr lang="pt-BR" sz="2800">
                <a:solidFill>
                  <a:srgbClr val="4F76AC"/>
                </a:solidFill>
                <a:highlight>
                  <a:srgbClr val="FFFFFF"/>
                </a:highlight>
                <a:latin typeface="Consolas"/>
              </a:rPr>
              <a:t>&gt;</a:t>
            </a:r>
            <a:endParaRPr lang="pt-BR" sz="2800">
              <a:solidFill>
                <a:srgbClr val="000000"/>
              </a:solidFill>
              <a:highlight>
                <a:srgbClr val="FFFFFF"/>
              </a:highlight>
              <a:latin typeface="Consolas"/>
            </a:endParaRPr>
          </a:p>
          <a:p>
            <a:pPr marL="0" indent="0">
              <a:buNone/>
            </a:pPr>
            <a:r>
              <a:rPr lang="pt-BR" sz="2800">
                <a:solidFill>
                  <a:srgbClr val="4F76AC"/>
                </a:solidFill>
                <a:highlight>
                  <a:srgbClr val="FFFFFF"/>
                </a:highlight>
                <a:latin typeface="Consolas"/>
              </a:rPr>
              <a:t>&lt;/</a:t>
            </a:r>
            <a:r>
              <a:rPr lang="pt-BR" sz="2800">
                <a:solidFill>
                  <a:srgbClr val="823125"/>
                </a:solidFill>
                <a:highlight>
                  <a:srgbClr val="FFFFFF"/>
                </a:highlight>
                <a:latin typeface="Consolas"/>
              </a:rPr>
              <a:t>ol</a:t>
            </a:r>
            <a:r>
              <a:rPr lang="pt-BR" sz="2800">
                <a:solidFill>
                  <a:srgbClr val="4F76AC"/>
                </a:solidFill>
                <a:highlight>
                  <a:srgbClr val="FFFFFF"/>
                </a:highlight>
                <a:latin typeface="Consolas"/>
              </a:rPr>
              <a:t>&gt;</a:t>
            </a:r>
            <a:endParaRPr lang="pt-BR" sz="2800">
              <a:latin typeface="Consolas"/>
              <a:cs typeface="Consolas"/>
            </a:endParaRPr>
          </a:p>
        </p:txBody>
      </p:sp>
      <p:sp>
        <p:nvSpPr>
          <p:cNvPr id="6" name="Content Placeholder 2"/>
          <p:cNvSpPr txBox="1">
            <a:spLocks/>
          </p:cNvSpPr>
          <p:nvPr/>
        </p:nvSpPr>
        <p:spPr>
          <a:xfrm>
            <a:off x="6599237" y="4108894"/>
            <a:ext cx="5181600" cy="2207768"/>
          </a:xfrm>
          <a:prstGeom prst="rect">
            <a:avLst/>
          </a:prstGeom>
          <a:ln>
            <a:solidFill>
              <a:srgbClr val="FEB900"/>
            </a:solidFill>
          </a:ln>
        </p:spPr>
        <p:txBody>
          <a:bodyPr vert="horz" lIns="91440" tIns="45720" rIns="91440" bIns="45720" rtlCol="0" anchor="ct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pt-BR" sz="2000">
              <a:latin typeface="Consolas"/>
              <a:cs typeface="Consolas"/>
            </a:endParaRPr>
          </a:p>
          <a:p>
            <a:pPr marL="0" indent="0">
              <a:buNone/>
            </a:pPr>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h3</a:t>
            </a:r>
            <a:r>
              <a:rPr lang="pt-BR" sz="2000">
                <a:solidFill>
                  <a:srgbClr val="4F76AC"/>
                </a:solidFill>
                <a:highlight>
                  <a:srgbClr val="FFFFFF"/>
                </a:highlight>
                <a:latin typeface="Consolas"/>
              </a:rPr>
              <a:t>&gt;</a:t>
            </a:r>
            <a:r>
              <a:rPr lang="pt-BR" sz="2000">
                <a:solidFill>
                  <a:srgbClr val="000000"/>
                </a:solidFill>
                <a:highlight>
                  <a:srgbClr val="FFFFFF"/>
                </a:highlight>
                <a:latin typeface="Consolas"/>
              </a:rPr>
              <a:t>Seattle To-Do List</a:t>
            </a:r>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h3</a:t>
            </a:r>
            <a:r>
              <a:rPr lang="pt-BR" sz="2000">
                <a:solidFill>
                  <a:srgbClr val="4F76AC"/>
                </a:solidFill>
                <a:highlight>
                  <a:srgbClr val="FFFFFF"/>
                </a:highlight>
                <a:latin typeface="Consolas"/>
              </a:rPr>
              <a:t>&gt;</a:t>
            </a:r>
            <a:endParaRPr lang="pt-BR" sz="2000">
              <a:solidFill>
                <a:srgbClr val="000000"/>
              </a:solidFill>
              <a:highlight>
                <a:srgbClr val="FFFFFF"/>
              </a:highlight>
              <a:latin typeface="Consolas"/>
            </a:endParaRPr>
          </a:p>
          <a:p>
            <a:pPr marL="0" indent="0">
              <a:buNone/>
            </a:pPr>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ul</a:t>
            </a:r>
            <a:r>
              <a:rPr lang="pt-BR" sz="2000">
                <a:solidFill>
                  <a:srgbClr val="4F76AC"/>
                </a:solidFill>
                <a:highlight>
                  <a:srgbClr val="FFFFFF"/>
                </a:highlight>
                <a:latin typeface="Consolas"/>
              </a:rPr>
              <a:t>&gt;</a:t>
            </a:r>
            <a:endParaRPr lang="pt-BR" sz="2000">
              <a:solidFill>
                <a:srgbClr val="000000"/>
              </a:solidFill>
              <a:highlight>
                <a:srgbClr val="FFFFFF"/>
              </a:highlight>
              <a:latin typeface="Consolas"/>
            </a:endParaRPr>
          </a:p>
          <a:p>
            <a:pPr marL="0" indent="0">
              <a:buNone/>
            </a:pPr>
            <a:r>
              <a:rPr lang="pt-BR" sz="2000">
                <a:solidFill>
                  <a:srgbClr val="000000"/>
                </a:solidFill>
                <a:highlight>
                  <a:srgbClr val="FFFFFF"/>
                </a:highlight>
                <a:latin typeface="Consolas"/>
              </a:rPr>
              <a:t>	</a:t>
            </a:r>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li</a:t>
            </a:r>
            <a:r>
              <a:rPr lang="pt-BR" sz="2000">
                <a:solidFill>
                  <a:srgbClr val="4F76AC"/>
                </a:solidFill>
                <a:highlight>
                  <a:srgbClr val="FFFFFF"/>
                </a:highlight>
                <a:latin typeface="Consolas"/>
              </a:rPr>
              <a:t>&gt;</a:t>
            </a:r>
            <a:r>
              <a:rPr lang="pt-BR" sz="2000">
                <a:solidFill>
                  <a:srgbClr val="000000"/>
                </a:solidFill>
                <a:highlight>
                  <a:srgbClr val="FFFFFF"/>
                </a:highlight>
                <a:latin typeface="Consolas"/>
              </a:rPr>
              <a:t>Visit Space Needle</a:t>
            </a:r>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li</a:t>
            </a:r>
            <a:r>
              <a:rPr lang="pt-BR" sz="2000">
                <a:solidFill>
                  <a:srgbClr val="4F76AC"/>
                </a:solidFill>
                <a:highlight>
                  <a:srgbClr val="FFFFFF"/>
                </a:highlight>
                <a:latin typeface="Consolas"/>
              </a:rPr>
              <a:t>&gt;</a:t>
            </a:r>
            <a:endParaRPr lang="pt-BR" sz="2000">
              <a:solidFill>
                <a:srgbClr val="000000"/>
              </a:solidFill>
              <a:highlight>
                <a:srgbClr val="FFFFFF"/>
              </a:highlight>
              <a:latin typeface="Consolas"/>
            </a:endParaRPr>
          </a:p>
          <a:p>
            <a:pPr marL="0" indent="0">
              <a:buNone/>
            </a:pPr>
            <a:r>
              <a:rPr lang="pt-BR" sz="2000">
                <a:solidFill>
                  <a:srgbClr val="000000"/>
                </a:solidFill>
                <a:highlight>
                  <a:srgbClr val="FFFFFF"/>
                </a:highlight>
                <a:latin typeface="Consolas"/>
              </a:rPr>
              <a:t>	</a:t>
            </a:r>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li</a:t>
            </a:r>
            <a:r>
              <a:rPr lang="pt-BR" sz="2000">
                <a:solidFill>
                  <a:srgbClr val="4F76AC"/>
                </a:solidFill>
                <a:highlight>
                  <a:srgbClr val="FFFFFF"/>
                </a:highlight>
                <a:latin typeface="Consolas"/>
              </a:rPr>
              <a:t>&gt;</a:t>
            </a:r>
            <a:r>
              <a:rPr lang="pt-BR" sz="2000">
                <a:solidFill>
                  <a:srgbClr val="000000"/>
                </a:solidFill>
                <a:highlight>
                  <a:srgbClr val="FFFFFF"/>
                </a:highlight>
                <a:latin typeface="Consolas"/>
              </a:rPr>
              <a:t>Buy rain jacket</a:t>
            </a:r>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li</a:t>
            </a:r>
            <a:r>
              <a:rPr lang="pt-BR" sz="2000">
                <a:solidFill>
                  <a:srgbClr val="4F76AC"/>
                </a:solidFill>
                <a:highlight>
                  <a:srgbClr val="FFFFFF"/>
                </a:highlight>
                <a:latin typeface="Consolas"/>
              </a:rPr>
              <a:t>&gt;</a:t>
            </a:r>
            <a:endParaRPr lang="pt-BR" sz="2000">
              <a:solidFill>
                <a:srgbClr val="000000"/>
              </a:solidFill>
              <a:highlight>
                <a:srgbClr val="FFFFFF"/>
              </a:highlight>
              <a:latin typeface="Consolas"/>
            </a:endParaRPr>
          </a:p>
          <a:p>
            <a:pPr marL="0" indent="0">
              <a:buNone/>
            </a:pPr>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ul</a:t>
            </a:r>
            <a:r>
              <a:rPr lang="pt-BR" sz="2000">
                <a:solidFill>
                  <a:srgbClr val="4F76AC"/>
                </a:solidFill>
                <a:highlight>
                  <a:srgbClr val="FFFFFF"/>
                </a:highlight>
                <a:latin typeface="Consolas"/>
              </a:rPr>
              <a:t>&gt;</a:t>
            </a:r>
            <a:endParaRPr lang="pt-BR" sz="2000">
              <a:latin typeface="Consolas"/>
              <a:cs typeface="Consolas"/>
            </a:endParaRPr>
          </a:p>
        </p:txBody>
      </p:sp>
      <p:sp>
        <p:nvSpPr>
          <p:cNvPr id="8" name="Content Placeholder 2"/>
          <p:cNvSpPr txBox="1">
            <a:spLocks/>
          </p:cNvSpPr>
          <p:nvPr/>
        </p:nvSpPr>
        <p:spPr>
          <a:xfrm>
            <a:off x="8428037" y="1058862"/>
            <a:ext cx="3124200" cy="533400"/>
          </a:xfrm>
          <a:prstGeom prst="rect">
            <a:avLst/>
          </a:prstGeom>
          <a:solidFill>
            <a:srgbClr val="FFFFFF"/>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pt-BR" sz="2400">
                <a:solidFill>
                  <a:schemeClr val="accent2"/>
                </a:solidFill>
              </a:rPr>
              <a:t>LISTAS ORDENADAS</a:t>
            </a:r>
          </a:p>
        </p:txBody>
      </p:sp>
      <p:sp>
        <p:nvSpPr>
          <p:cNvPr id="9" name="Content Placeholder 2"/>
          <p:cNvSpPr txBox="1">
            <a:spLocks/>
          </p:cNvSpPr>
          <p:nvPr/>
        </p:nvSpPr>
        <p:spPr>
          <a:xfrm>
            <a:off x="7818437" y="3802062"/>
            <a:ext cx="3733800" cy="533400"/>
          </a:xfrm>
          <a:prstGeom prst="rect">
            <a:avLst/>
          </a:prstGeom>
          <a:solidFill>
            <a:srgbClr val="FFFFFF"/>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pt-BR" sz="2400" dirty="0">
                <a:solidFill>
                  <a:schemeClr val="accent2"/>
                </a:solidFill>
              </a:rPr>
              <a:t>LISTAS NÃO-ORDENADAS</a:t>
            </a:r>
          </a:p>
        </p:txBody>
      </p:sp>
    </p:spTree>
    <p:extLst>
      <p:ext uri="{BB962C8B-B14F-4D97-AF65-F5344CB8AC3E}">
        <p14:creationId xmlns:p14="http://schemas.microsoft.com/office/powerpoint/2010/main" val="33461143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solidFill>
                  <a:srgbClr val="107C10"/>
                </a:solidFill>
              </a:rPr>
              <a:t>Exemplo</a:t>
            </a:r>
            <a:endParaRPr lang="en-US">
              <a:solidFill>
                <a:srgbClr val="107C10"/>
              </a:solidFill>
            </a:endParaRPr>
          </a:p>
        </p:txBody>
      </p:sp>
      <p:sp>
        <p:nvSpPr>
          <p:cNvPr id="3" name="Rectangle 2"/>
          <p:cNvSpPr/>
          <p:nvPr/>
        </p:nvSpPr>
        <p:spPr>
          <a:xfrm>
            <a:off x="427037" y="1211262"/>
            <a:ext cx="11506200" cy="4893647"/>
          </a:xfrm>
          <a:prstGeom prst="rect">
            <a:avLst/>
          </a:prstGeom>
        </p:spPr>
        <p:txBody>
          <a:bodyPr wrap="square">
            <a:spAutoFit/>
          </a:bodyPr>
          <a:lstStyle/>
          <a:p>
            <a:r>
              <a:rPr lang="en-US">
                <a:solidFill>
                  <a:srgbClr val="000000"/>
                </a:solidFill>
                <a:highlight>
                  <a:srgbClr val="FFFFFF"/>
                </a:highlight>
                <a:latin typeface="Consolas"/>
              </a:rPr>
              <a:t>  </a:t>
            </a:r>
            <a:r>
              <a:rPr lang="en-US" sz="2400">
                <a:solidFill>
                  <a:srgbClr val="000000"/>
                </a:solidFill>
                <a:highlight>
                  <a:srgbClr val="FFFFFF"/>
                </a:highlight>
                <a:latin typeface="Consolas"/>
              </a:rPr>
              <a:t>  </a:t>
            </a:r>
            <a:r>
              <a:rPr lang="en-US" sz="2400">
                <a:solidFill>
                  <a:srgbClr val="4F76AC"/>
                </a:solidFill>
                <a:highlight>
                  <a:srgbClr val="FFFFFF"/>
                </a:highlight>
                <a:latin typeface="Consolas"/>
              </a:rPr>
              <a:t>&lt;</a:t>
            </a:r>
            <a:r>
              <a:rPr lang="en-US" sz="2400">
                <a:solidFill>
                  <a:srgbClr val="823125"/>
                </a:solidFill>
                <a:highlight>
                  <a:srgbClr val="FFFFFF"/>
                </a:highlight>
                <a:latin typeface="Consolas"/>
              </a:rPr>
              <a:t>body</a:t>
            </a:r>
            <a:r>
              <a:rPr lang="en-US" sz="2400">
                <a:solidFill>
                  <a:srgbClr val="4F76AC"/>
                </a:solidFill>
                <a:highlight>
                  <a:srgbClr val="FFFFFF"/>
                </a:highlight>
                <a:latin typeface="Consolas"/>
              </a:rPr>
              <a:t>&gt;</a:t>
            </a:r>
            <a:endParaRPr lang="en-US" sz="2400">
              <a:solidFill>
                <a:srgbClr val="000000"/>
              </a:solidFill>
              <a:highlight>
                <a:srgbClr val="FFFFFF"/>
              </a:highlight>
              <a:latin typeface="Consolas"/>
            </a:endParaRPr>
          </a:p>
          <a:p>
            <a:r>
              <a:rPr lang="en-US" sz="2400">
                <a:solidFill>
                  <a:srgbClr val="000000"/>
                </a:solidFill>
                <a:highlight>
                  <a:srgbClr val="FFFFFF"/>
                </a:highlight>
                <a:latin typeface="Consolas"/>
              </a:rPr>
              <a:t>        </a:t>
            </a:r>
            <a:r>
              <a:rPr lang="en-US" sz="2400">
                <a:solidFill>
                  <a:srgbClr val="4F76AC"/>
                </a:solidFill>
                <a:highlight>
                  <a:srgbClr val="FFFFFF"/>
                </a:highlight>
                <a:latin typeface="Consolas"/>
              </a:rPr>
              <a:t>&lt;</a:t>
            </a:r>
            <a:r>
              <a:rPr lang="en-US" sz="2400">
                <a:solidFill>
                  <a:srgbClr val="823125"/>
                </a:solidFill>
                <a:highlight>
                  <a:srgbClr val="FFFFFF"/>
                </a:highlight>
                <a:latin typeface="Consolas"/>
              </a:rPr>
              <a:t>h3</a:t>
            </a:r>
            <a:r>
              <a:rPr lang="en-US" sz="2400">
                <a:solidFill>
                  <a:srgbClr val="4F76AC"/>
                </a:solidFill>
                <a:highlight>
                  <a:srgbClr val="FFFFFF"/>
                </a:highlight>
                <a:latin typeface="Consolas"/>
              </a:rPr>
              <a:t>&gt;</a:t>
            </a:r>
            <a:r>
              <a:rPr lang="en-US" sz="2400">
                <a:solidFill>
                  <a:srgbClr val="000000"/>
                </a:solidFill>
                <a:highlight>
                  <a:srgbClr val="FFFFFF"/>
                </a:highlight>
                <a:latin typeface="Consolas"/>
              </a:rPr>
              <a:t>Favorite Foods</a:t>
            </a:r>
            <a:r>
              <a:rPr lang="en-US" sz="2400">
                <a:solidFill>
                  <a:srgbClr val="4F76AC"/>
                </a:solidFill>
                <a:highlight>
                  <a:srgbClr val="FFFFFF"/>
                </a:highlight>
                <a:latin typeface="Consolas"/>
              </a:rPr>
              <a:t>&lt;/</a:t>
            </a:r>
            <a:r>
              <a:rPr lang="en-US" sz="2400">
                <a:solidFill>
                  <a:srgbClr val="823125"/>
                </a:solidFill>
                <a:highlight>
                  <a:srgbClr val="FFFFFF"/>
                </a:highlight>
                <a:latin typeface="Consolas"/>
              </a:rPr>
              <a:t>h3</a:t>
            </a:r>
            <a:r>
              <a:rPr lang="en-US" sz="2400">
                <a:solidFill>
                  <a:srgbClr val="4F76AC"/>
                </a:solidFill>
                <a:highlight>
                  <a:srgbClr val="FFFFFF"/>
                </a:highlight>
                <a:latin typeface="Consolas"/>
              </a:rPr>
              <a:t>&gt;</a:t>
            </a:r>
            <a:endParaRPr lang="en-US" sz="2400">
              <a:solidFill>
                <a:srgbClr val="000000"/>
              </a:solidFill>
              <a:highlight>
                <a:srgbClr val="FFFFFF"/>
              </a:highlight>
              <a:latin typeface="Consolas"/>
            </a:endParaRPr>
          </a:p>
          <a:p>
            <a:r>
              <a:rPr lang="en-US" sz="2400">
                <a:solidFill>
                  <a:srgbClr val="000000"/>
                </a:solidFill>
                <a:highlight>
                  <a:srgbClr val="FFFFFF"/>
                </a:highlight>
                <a:latin typeface="Consolas"/>
              </a:rPr>
              <a:t>        </a:t>
            </a:r>
            <a:r>
              <a:rPr lang="en-US" sz="2400">
                <a:solidFill>
                  <a:srgbClr val="4F76AC"/>
                </a:solidFill>
                <a:highlight>
                  <a:srgbClr val="FFFFFF"/>
                </a:highlight>
                <a:latin typeface="Consolas"/>
              </a:rPr>
              <a:t>&lt;</a:t>
            </a:r>
            <a:r>
              <a:rPr lang="en-US" sz="2400" err="1">
                <a:solidFill>
                  <a:srgbClr val="823125"/>
                </a:solidFill>
                <a:highlight>
                  <a:srgbClr val="FFFFFF"/>
                </a:highlight>
                <a:latin typeface="Consolas"/>
              </a:rPr>
              <a:t>ol</a:t>
            </a:r>
            <a:r>
              <a:rPr lang="en-US" sz="2400">
                <a:solidFill>
                  <a:srgbClr val="4F76AC"/>
                </a:solidFill>
                <a:highlight>
                  <a:srgbClr val="FFFFFF"/>
                </a:highlight>
                <a:latin typeface="Consolas"/>
              </a:rPr>
              <a:t>&gt;</a:t>
            </a:r>
            <a:endParaRPr lang="en-US" sz="2400">
              <a:solidFill>
                <a:srgbClr val="000000"/>
              </a:solidFill>
              <a:highlight>
                <a:srgbClr val="FFFFFF"/>
              </a:highlight>
              <a:latin typeface="Consolas"/>
            </a:endParaRPr>
          </a:p>
          <a:p>
            <a:r>
              <a:rPr lang="it-IT" sz="2400">
                <a:solidFill>
                  <a:srgbClr val="000000"/>
                </a:solidFill>
                <a:highlight>
                  <a:srgbClr val="FFFFFF"/>
                </a:highlight>
                <a:latin typeface="Consolas"/>
              </a:rPr>
              <a:t>	        </a:t>
            </a:r>
            <a:r>
              <a:rPr lang="it-IT" sz="2400">
                <a:solidFill>
                  <a:srgbClr val="4F76AC"/>
                </a:solidFill>
                <a:highlight>
                  <a:srgbClr val="FFFFFF"/>
                </a:highlight>
                <a:latin typeface="Consolas"/>
              </a:rPr>
              <a:t>&lt;</a:t>
            </a:r>
            <a:r>
              <a:rPr lang="it-IT" sz="2400">
                <a:solidFill>
                  <a:srgbClr val="823125"/>
                </a:solidFill>
                <a:highlight>
                  <a:srgbClr val="FFFFFF"/>
                </a:highlight>
                <a:latin typeface="Consolas"/>
              </a:rPr>
              <a:t>li</a:t>
            </a:r>
            <a:r>
              <a:rPr lang="it-IT" sz="2400">
                <a:solidFill>
                  <a:srgbClr val="4F76AC"/>
                </a:solidFill>
                <a:highlight>
                  <a:srgbClr val="FFFFFF"/>
                </a:highlight>
                <a:latin typeface="Consolas"/>
              </a:rPr>
              <a:t>&gt;</a:t>
            </a:r>
            <a:r>
              <a:rPr lang="it-IT" sz="2400">
                <a:solidFill>
                  <a:srgbClr val="000000"/>
                </a:solidFill>
                <a:highlight>
                  <a:srgbClr val="FFFFFF"/>
                </a:highlight>
                <a:latin typeface="Consolas"/>
              </a:rPr>
              <a:t>Pizza</a:t>
            </a:r>
            <a:r>
              <a:rPr lang="it-IT" sz="2400">
                <a:solidFill>
                  <a:srgbClr val="4F76AC"/>
                </a:solidFill>
                <a:highlight>
                  <a:srgbClr val="FFFFFF"/>
                </a:highlight>
                <a:latin typeface="Consolas"/>
              </a:rPr>
              <a:t>&lt;/</a:t>
            </a:r>
            <a:r>
              <a:rPr lang="it-IT" sz="2400">
                <a:solidFill>
                  <a:srgbClr val="823125"/>
                </a:solidFill>
                <a:highlight>
                  <a:srgbClr val="FFFFFF"/>
                </a:highlight>
                <a:latin typeface="Consolas"/>
              </a:rPr>
              <a:t>li</a:t>
            </a:r>
            <a:r>
              <a:rPr lang="it-IT" sz="2400">
                <a:solidFill>
                  <a:srgbClr val="4F76AC"/>
                </a:solidFill>
                <a:highlight>
                  <a:srgbClr val="FFFFFF"/>
                </a:highlight>
                <a:latin typeface="Consolas"/>
              </a:rPr>
              <a:t>&gt;</a:t>
            </a:r>
            <a:endParaRPr lang="it-IT" sz="2400">
              <a:solidFill>
                <a:srgbClr val="000000"/>
              </a:solidFill>
              <a:highlight>
                <a:srgbClr val="FFFFFF"/>
              </a:highlight>
              <a:latin typeface="Consolas"/>
            </a:endParaRPr>
          </a:p>
          <a:p>
            <a:r>
              <a:rPr lang="it-IT" sz="2400">
                <a:solidFill>
                  <a:srgbClr val="000000"/>
                </a:solidFill>
                <a:highlight>
                  <a:srgbClr val="FFFFFF"/>
                </a:highlight>
                <a:latin typeface="Consolas"/>
              </a:rPr>
              <a:t>	        </a:t>
            </a:r>
            <a:r>
              <a:rPr lang="it-IT" sz="2400">
                <a:solidFill>
                  <a:srgbClr val="4F76AC"/>
                </a:solidFill>
                <a:highlight>
                  <a:srgbClr val="FFFFFF"/>
                </a:highlight>
                <a:latin typeface="Consolas"/>
              </a:rPr>
              <a:t>&lt;</a:t>
            </a:r>
            <a:r>
              <a:rPr lang="it-IT" sz="2400">
                <a:solidFill>
                  <a:srgbClr val="823125"/>
                </a:solidFill>
                <a:highlight>
                  <a:srgbClr val="FFFFFF"/>
                </a:highlight>
                <a:latin typeface="Consolas"/>
              </a:rPr>
              <a:t>li</a:t>
            </a:r>
            <a:r>
              <a:rPr lang="it-IT" sz="2400">
                <a:solidFill>
                  <a:srgbClr val="4F76AC"/>
                </a:solidFill>
                <a:highlight>
                  <a:srgbClr val="FFFFFF"/>
                </a:highlight>
                <a:latin typeface="Consolas"/>
              </a:rPr>
              <a:t>&gt;</a:t>
            </a:r>
            <a:r>
              <a:rPr lang="it-IT" sz="2400">
                <a:solidFill>
                  <a:srgbClr val="000000"/>
                </a:solidFill>
                <a:highlight>
                  <a:srgbClr val="FFFFFF"/>
                </a:highlight>
                <a:latin typeface="Consolas"/>
              </a:rPr>
              <a:t>Cake</a:t>
            </a:r>
            <a:r>
              <a:rPr lang="it-IT" sz="2400">
                <a:solidFill>
                  <a:srgbClr val="4F76AC"/>
                </a:solidFill>
                <a:highlight>
                  <a:srgbClr val="FFFFFF"/>
                </a:highlight>
                <a:latin typeface="Consolas"/>
              </a:rPr>
              <a:t>&lt;/</a:t>
            </a:r>
            <a:r>
              <a:rPr lang="it-IT" sz="2400">
                <a:solidFill>
                  <a:srgbClr val="823125"/>
                </a:solidFill>
                <a:highlight>
                  <a:srgbClr val="FFFFFF"/>
                </a:highlight>
                <a:latin typeface="Consolas"/>
              </a:rPr>
              <a:t>li</a:t>
            </a:r>
            <a:r>
              <a:rPr lang="it-IT" sz="2400">
                <a:solidFill>
                  <a:srgbClr val="4F76AC"/>
                </a:solidFill>
                <a:highlight>
                  <a:srgbClr val="FFFFFF"/>
                </a:highlight>
                <a:latin typeface="Consolas"/>
              </a:rPr>
              <a:t>&gt;</a:t>
            </a:r>
            <a:endParaRPr lang="it-IT" sz="2400">
              <a:solidFill>
                <a:srgbClr val="000000"/>
              </a:solidFill>
              <a:highlight>
                <a:srgbClr val="FFFFFF"/>
              </a:highlight>
              <a:latin typeface="Consolas"/>
            </a:endParaRPr>
          </a:p>
          <a:p>
            <a:r>
              <a:rPr lang="it-IT" sz="2400">
                <a:solidFill>
                  <a:srgbClr val="000000"/>
                </a:solidFill>
                <a:highlight>
                  <a:srgbClr val="FFFFFF"/>
                </a:highlight>
                <a:latin typeface="Consolas"/>
              </a:rPr>
              <a:t>        </a:t>
            </a:r>
            <a:r>
              <a:rPr lang="it-IT" sz="2400">
                <a:solidFill>
                  <a:srgbClr val="4F76AC"/>
                </a:solidFill>
                <a:highlight>
                  <a:srgbClr val="FFFFFF"/>
                </a:highlight>
                <a:latin typeface="Consolas"/>
              </a:rPr>
              <a:t>&lt;/</a:t>
            </a:r>
            <a:r>
              <a:rPr lang="it-IT" sz="2400" err="1">
                <a:solidFill>
                  <a:srgbClr val="823125"/>
                </a:solidFill>
                <a:highlight>
                  <a:srgbClr val="FFFFFF"/>
                </a:highlight>
                <a:latin typeface="Consolas"/>
              </a:rPr>
              <a:t>ol</a:t>
            </a:r>
            <a:r>
              <a:rPr lang="it-IT" sz="2400">
                <a:solidFill>
                  <a:srgbClr val="4F76AC"/>
                </a:solidFill>
                <a:highlight>
                  <a:srgbClr val="FFFFFF"/>
                </a:highlight>
                <a:latin typeface="Consolas"/>
              </a:rPr>
              <a:t>&gt;</a:t>
            </a:r>
            <a:endParaRPr lang="it-IT" sz="2400">
              <a:solidFill>
                <a:srgbClr val="000000"/>
              </a:solidFill>
              <a:highlight>
                <a:srgbClr val="FFFFFF"/>
              </a:highlight>
              <a:latin typeface="Consolas"/>
            </a:endParaRPr>
          </a:p>
          <a:p>
            <a:endParaRPr lang="it-IT" sz="2400">
              <a:solidFill>
                <a:srgbClr val="000000"/>
              </a:solidFill>
              <a:highlight>
                <a:srgbClr val="FFFFFF"/>
              </a:highlight>
              <a:latin typeface="Consolas"/>
            </a:endParaRPr>
          </a:p>
          <a:p>
            <a:r>
              <a:rPr lang="pl-PL" sz="2400">
                <a:solidFill>
                  <a:srgbClr val="000000"/>
                </a:solidFill>
                <a:highlight>
                  <a:srgbClr val="FFFFFF"/>
                </a:highlight>
                <a:latin typeface="Consolas"/>
              </a:rPr>
              <a:t>        </a:t>
            </a:r>
            <a:r>
              <a:rPr lang="pl-PL" sz="2400">
                <a:solidFill>
                  <a:srgbClr val="4F76AC"/>
                </a:solidFill>
                <a:highlight>
                  <a:srgbClr val="FFFFFF"/>
                </a:highlight>
                <a:latin typeface="Consolas"/>
              </a:rPr>
              <a:t>&lt;</a:t>
            </a:r>
            <a:r>
              <a:rPr lang="pl-PL" sz="2400">
                <a:solidFill>
                  <a:srgbClr val="823125"/>
                </a:solidFill>
                <a:highlight>
                  <a:srgbClr val="FFFFFF"/>
                </a:highlight>
                <a:latin typeface="Consolas"/>
              </a:rPr>
              <a:t>h3</a:t>
            </a:r>
            <a:r>
              <a:rPr lang="pl-PL" sz="2400">
                <a:solidFill>
                  <a:srgbClr val="4F76AC"/>
                </a:solidFill>
                <a:highlight>
                  <a:srgbClr val="FFFFFF"/>
                </a:highlight>
                <a:latin typeface="Consolas"/>
              </a:rPr>
              <a:t>&gt;</a:t>
            </a:r>
            <a:r>
              <a:rPr lang="pl-PL" sz="2400">
                <a:solidFill>
                  <a:srgbClr val="000000"/>
                </a:solidFill>
                <a:highlight>
                  <a:srgbClr val="FFFFFF"/>
                </a:highlight>
                <a:latin typeface="Consolas"/>
              </a:rPr>
              <a:t>Seattle To-Do List</a:t>
            </a:r>
            <a:r>
              <a:rPr lang="pl-PL" sz="2400">
                <a:solidFill>
                  <a:srgbClr val="4F76AC"/>
                </a:solidFill>
                <a:highlight>
                  <a:srgbClr val="FFFFFF"/>
                </a:highlight>
                <a:latin typeface="Consolas"/>
              </a:rPr>
              <a:t>&lt;/</a:t>
            </a:r>
            <a:r>
              <a:rPr lang="pl-PL" sz="2400">
                <a:solidFill>
                  <a:srgbClr val="823125"/>
                </a:solidFill>
                <a:highlight>
                  <a:srgbClr val="FFFFFF"/>
                </a:highlight>
                <a:latin typeface="Consolas"/>
              </a:rPr>
              <a:t>h3</a:t>
            </a:r>
            <a:r>
              <a:rPr lang="pl-PL" sz="2400">
                <a:solidFill>
                  <a:srgbClr val="4F76AC"/>
                </a:solidFill>
                <a:highlight>
                  <a:srgbClr val="FFFFFF"/>
                </a:highlight>
                <a:latin typeface="Consolas"/>
              </a:rPr>
              <a:t>&gt;</a:t>
            </a:r>
            <a:endParaRPr lang="pl-PL" sz="2400">
              <a:solidFill>
                <a:srgbClr val="000000"/>
              </a:solidFill>
              <a:highlight>
                <a:srgbClr val="FFFFFF"/>
              </a:highlight>
              <a:latin typeface="Consolas"/>
            </a:endParaRPr>
          </a:p>
          <a:p>
            <a:r>
              <a:rPr lang="pl-PL" sz="2400">
                <a:solidFill>
                  <a:srgbClr val="000000"/>
                </a:solidFill>
                <a:highlight>
                  <a:srgbClr val="FFFFFF"/>
                </a:highlight>
                <a:latin typeface="Consolas"/>
              </a:rPr>
              <a:t>        </a:t>
            </a:r>
            <a:r>
              <a:rPr lang="pl-PL" sz="2400">
                <a:solidFill>
                  <a:srgbClr val="4F76AC"/>
                </a:solidFill>
                <a:highlight>
                  <a:srgbClr val="FFFFFF"/>
                </a:highlight>
                <a:latin typeface="Consolas"/>
              </a:rPr>
              <a:t>&lt;</a:t>
            </a:r>
            <a:r>
              <a:rPr lang="pl-PL" sz="2400">
                <a:solidFill>
                  <a:srgbClr val="823125"/>
                </a:solidFill>
                <a:highlight>
                  <a:srgbClr val="FFFFFF"/>
                </a:highlight>
                <a:latin typeface="Consolas"/>
              </a:rPr>
              <a:t>ul</a:t>
            </a:r>
            <a:r>
              <a:rPr lang="pl-PL" sz="2400">
                <a:solidFill>
                  <a:srgbClr val="4F76AC"/>
                </a:solidFill>
                <a:highlight>
                  <a:srgbClr val="FFFFFF"/>
                </a:highlight>
                <a:latin typeface="Consolas"/>
              </a:rPr>
              <a:t>&gt;</a:t>
            </a:r>
            <a:endParaRPr lang="pl-PL" sz="2400">
              <a:solidFill>
                <a:srgbClr val="000000"/>
              </a:solidFill>
              <a:highlight>
                <a:srgbClr val="FFFFFF"/>
              </a:highlight>
              <a:latin typeface="Consolas"/>
            </a:endParaRPr>
          </a:p>
          <a:p>
            <a:r>
              <a:rPr lang="pl-PL" sz="2400">
                <a:solidFill>
                  <a:srgbClr val="000000"/>
                </a:solidFill>
                <a:highlight>
                  <a:srgbClr val="FFFFFF"/>
                </a:highlight>
                <a:latin typeface="Consolas"/>
              </a:rPr>
              <a:t>	        </a:t>
            </a:r>
            <a:r>
              <a:rPr lang="pl-PL" sz="2400">
                <a:solidFill>
                  <a:srgbClr val="4F76AC"/>
                </a:solidFill>
                <a:highlight>
                  <a:srgbClr val="FFFFFF"/>
                </a:highlight>
                <a:latin typeface="Consolas"/>
              </a:rPr>
              <a:t>&lt;</a:t>
            </a:r>
            <a:r>
              <a:rPr lang="pl-PL" sz="2400">
                <a:solidFill>
                  <a:srgbClr val="823125"/>
                </a:solidFill>
                <a:highlight>
                  <a:srgbClr val="FFFFFF"/>
                </a:highlight>
                <a:latin typeface="Consolas"/>
              </a:rPr>
              <a:t>li</a:t>
            </a:r>
            <a:r>
              <a:rPr lang="pl-PL" sz="2400">
                <a:solidFill>
                  <a:srgbClr val="4F76AC"/>
                </a:solidFill>
                <a:highlight>
                  <a:srgbClr val="FFFFFF"/>
                </a:highlight>
                <a:latin typeface="Consolas"/>
              </a:rPr>
              <a:t>&gt;</a:t>
            </a:r>
            <a:r>
              <a:rPr lang="pl-PL" sz="2400" err="1">
                <a:solidFill>
                  <a:srgbClr val="000000"/>
                </a:solidFill>
                <a:highlight>
                  <a:srgbClr val="FFFFFF"/>
                </a:highlight>
                <a:latin typeface="Consolas"/>
              </a:rPr>
              <a:t>Visit</a:t>
            </a:r>
            <a:r>
              <a:rPr lang="pl-PL" sz="2400">
                <a:solidFill>
                  <a:srgbClr val="000000"/>
                </a:solidFill>
                <a:highlight>
                  <a:srgbClr val="FFFFFF"/>
                </a:highlight>
                <a:latin typeface="Consolas"/>
              </a:rPr>
              <a:t> Space </a:t>
            </a:r>
            <a:r>
              <a:rPr lang="pl-PL" sz="2400" err="1">
                <a:solidFill>
                  <a:srgbClr val="000000"/>
                </a:solidFill>
                <a:highlight>
                  <a:srgbClr val="FFFFFF"/>
                </a:highlight>
                <a:latin typeface="Consolas"/>
              </a:rPr>
              <a:t>Needle</a:t>
            </a:r>
            <a:r>
              <a:rPr lang="pl-PL" sz="2400">
                <a:solidFill>
                  <a:srgbClr val="4F76AC"/>
                </a:solidFill>
                <a:highlight>
                  <a:srgbClr val="FFFFFF"/>
                </a:highlight>
                <a:latin typeface="Consolas"/>
              </a:rPr>
              <a:t>&lt;/</a:t>
            </a:r>
            <a:r>
              <a:rPr lang="pl-PL" sz="2400">
                <a:solidFill>
                  <a:srgbClr val="823125"/>
                </a:solidFill>
                <a:highlight>
                  <a:srgbClr val="FFFFFF"/>
                </a:highlight>
                <a:latin typeface="Consolas"/>
              </a:rPr>
              <a:t>li</a:t>
            </a:r>
            <a:r>
              <a:rPr lang="pl-PL" sz="2400">
                <a:solidFill>
                  <a:srgbClr val="4F76AC"/>
                </a:solidFill>
                <a:highlight>
                  <a:srgbClr val="FFFFFF"/>
                </a:highlight>
                <a:latin typeface="Consolas"/>
              </a:rPr>
              <a:t>&gt;</a:t>
            </a:r>
            <a:endParaRPr lang="pl-PL" sz="2400">
              <a:solidFill>
                <a:srgbClr val="000000"/>
              </a:solidFill>
              <a:highlight>
                <a:srgbClr val="FFFFFF"/>
              </a:highlight>
              <a:latin typeface="Consolas"/>
            </a:endParaRPr>
          </a:p>
          <a:p>
            <a:r>
              <a:rPr lang="fi-FI" sz="2400">
                <a:solidFill>
                  <a:srgbClr val="000000"/>
                </a:solidFill>
                <a:highlight>
                  <a:srgbClr val="FFFFFF"/>
                </a:highlight>
                <a:latin typeface="Consolas"/>
              </a:rPr>
              <a:t>	        </a:t>
            </a:r>
            <a:r>
              <a:rPr lang="fi-FI" sz="2400">
                <a:solidFill>
                  <a:srgbClr val="4F76AC"/>
                </a:solidFill>
                <a:highlight>
                  <a:srgbClr val="FFFFFF"/>
                </a:highlight>
                <a:latin typeface="Consolas"/>
              </a:rPr>
              <a:t>&lt;</a:t>
            </a:r>
            <a:r>
              <a:rPr lang="fi-FI" sz="2400">
                <a:solidFill>
                  <a:srgbClr val="823125"/>
                </a:solidFill>
                <a:highlight>
                  <a:srgbClr val="FFFFFF"/>
                </a:highlight>
                <a:latin typeface="Consolas"/>
              </a:rPr>
              <a:t>li</a:t>
            </a:r>
            <a:r>
              <a:rPr lang="fi-FI" sz="2400">
                <a:solidFill>
                  <a:srgbClr val="4F76AC"/>
                </a:solidFill>
                <a:highlight>
                  <a:srgbClr val="FFFFFF"/>
                </a:highlight>
                <a:latin typeface="Consolas"/>
              </a:rPr>
              <a:t>&gt;</a:t>
            </a:r>
            <a:r>
              <a:rPr lang="fi-FI" sz="2400" err="1">
                <a:solidFill>
                  <a:srgbClr val="000000"/>
                </a:solidFill>
                <a:highlight>
                  <a:srgbClr val="FFFFFF"/>
                </a:highlight>
                <a:latin typeface="Consolas"/>
              </a:rPr>
              <a:t>Buy</a:t>
            </a:r>
            <a:r>
              <a:rPr lang="fi-FI" sz="2400">
                <a:solidFill>
                  <a:srgbClr val="000000"/>
                </a:solidFill>
                <a:highlight>
                  <a:srgbClr val="FFFFFF"/>
                </a:highlight>
                <a:latin typeface="Consolas"/>
              </a:rPr>
              <a:t> </a:t>
            </a:r>
            <a:r>
              <a:rPr lang="fi-FI" sz="2400" err="1">
                <a:solidFill>
                  <a:srgbClr val="000000"/>
                </a:solidFill>
                <a:highlight>
                  <a:srgbClr val="FFFFFF"/>
                </a:highlight>
                <a:latin typeface="Consolas"/>
              </a:rPr>
              <a:t>rain</a:t>
            </a:r>
            <a:r>
              <a:rPr lang="fi-FI" sz="2400">
                <a:solidFill>
                  <a:srgbClr val="000000"/>
                </a:solidFill>
                <a:highlight>
                  <a:srgbClr val="FFFFFF"/>
                </a:highlight>
                <a:latin typeface="Consolas"/>
              </a:rPr>
              <a:t> </a:t>
            </a:r>
            <a:r>
              <a:rPr lang="fi-FI" sz="2400" err="1">
                <a:solidFill>
                  <a:srgbClr val="000000"/>
                </a:solidFill>
                <a:highlight>
                  <a:srgbClr val="FFFFFF"/>
                </a:highlight>
                <a:latin typeface="Consolas"/>
              </a:rPr>
              <a:t>jacket</a:t>
            </a:r>
            <a:r>
              <a:rPr lang="fi-FI" sz="2400">
                <a:solidFill>
                  <a:srgbClr val="4F76AC"/>
                </a:solidFill>
                <a:highlight>
                  <a:srgbClr val="FFFFFF"/>
                </a:highlight>
                <a:latin typeface="Consolas"/>
              </a:rPr>
              <a:t>&lt;/</a:t>
            </a:r>
            <a:r>
              <a:rPr lang="fi-FI" sz="2400">
                <a:solidFill>
                  <a:srgbClr val="823125"/>
                </a:solidFill>
                <a:highlight>
                  <a:srgbClr val="FFFFFF"/>
                </a:highlight>
                <a:latin typeface="Consolas"/>
              </a:rPr>
              <a:t>li</a:t>
            </a:r>
            <a:r>
              <a:rPr lang="fi-FI" sz="2400">
                <a:solidFill>
                  <a:srgbClr val="4F76AC"/>
                </a:solidFill>
                <a:highlight>
                  <a:srgbClr val="FFFFFF"/>
                </a:highlight>
                <a:latin typeface="Consolas"/>
              </a:rPr>
              <a:t>&gt;</a:t>
            </a:r>
            <a:endParaRPr lang="fi-FI" sz="2400">
              <a:solidFill>
                <a:srgbClr val="000000"/>
              </a:solidFill>
              <a:highlight>
                <a:srgbClr val="FFFFFF"/>
              </a:highlight>
              <a:latin typeface="Consolas"/>
            </a:endParaRPr>
          </a:p>
          <a:p>
            <a:r>
              <a:rPr lang="fi-FI" sz="2400">
                <a:solidFill>
                  <a:srgbClr val="000000"/>
                </a:solidFill>
                <a:highlight>
                  <a:srgbClr val="FFFFFF"/>
                </a:highlight>
                <a:latin typeface="Consolas"/>
              </a:rPr>
              <a:t>        </a:t>
            </a:r>
            <a:r>
              <a:rPr lang="fi-FI" sz="2400">
                <a:solidFill>
                  <a:srgbClr val="4F76AC"/>
                </a:solidFill>
                <a:highlight>
                  <a:srgbClr val="FFFFFF"/>
                </a:highlight>
                <a:latin typeface="Consolas"/>
              </a:rPr>
              <a:t>&lt;/</a:t>
            </a:r>
            <a:r>
              <a:rPr lang="fi-FI" sz="2400" err="1">
                <a:solidFill>
                  <a:srgbClr val="823125"/>
                </a:solidFill>
                <a:highlight>
                  <a:srgbClr val="FFFFFF"/>
                </a:highlight>
                <a:latin typeface="Consolas"/>
              </a:rPr>
              <a:t>ul</a:t>
            </a:r>
            <a:r>
              <a:rPr lang="fi-FI" sz="2400">
                <a:solidFill>
                  <a:srgbClr val="4F76AC"/>
                </a:solidFill>
                <a:highlight>
                  <a:srgbClr val="FFFFFF"/>
                </a:highlight>
                <a:latin typeface="Consolas"/>
              </a:rPr>
              <a:t>&gt;</a:t>
            </a:r>
            <a:endParaRPr lang="fi-FI" sz="2400">
              <a:solidFill>
                <a:srgbClr val="000000"/>
              </a:solidFill>
              <a:highlight>
                <a:srgbClr val="FFFFFF"/>
              </a:highlight>
              <a:latin typeface="Consolas"/>
            </a:endParaRPr>
          </a:p>
          <a:p>
            <a:r>
              <a:rPr lang="fi-FI" sz="2400">
                <a:solidFill>
                  <a:srgbClr val="000000"/>
                </a:solidFill>
                <a:highlight>
                  <a:srgbClr val="FFFFFF"/>
                </a:highlight>
                <a:latin typeface="Consolas"/>
              </a:rPr>
              <a:t>    </a:t>
            </a:r>
            <a:r>
              <a:rPr lang="fi-FI" sz="2400">
                <a:solidFill>
                  <a:srgbClr val="4F76AC"/>
                </a:solidFill>
                <a:highlight>
                  <a:srgbClr val="FFFFFF"/>
                </a:highlight>
                <a:latin typeface="Consolas"/>
              </a:rPr>
              <a:t>&lt;/</a:t>
            </a:r>
            <a:r>
              <a:rPr lang="fi-FI" sz="2400" err="1">
                <a:solidFill>
                  <a:srgbClr val="823125"/>
                </a:solidFill>
                <a:highlight>
                  <a:srgbClr val="FFFFFF"/>
                </a:highlight>
                <a:latin typeface="Consolas"/>
              </a:rPr>
              <a:t>body</a:t>
            </a:r>
            <a:r>
              <a:rPr lang="fi-FI" sz="2400">
                <a:solidFill>
                  <a:srgbClr val="4F76AC"/>
                </a:solidFill>
                <a:highlight>
                  <a:srgbClr val="FFFFFF"/>
                </a:highlight>
                <a:latin typeface="Consolas"/>
              </a:rPr>
              <a:t>&gt;</a:t>
            </a:r>
            <a:endParaRPr lang="en-US" sz="2400"/>
          </a:p>
        </p:txBody>
      </p:sp>
    </p:spTree>
    <p:extLst>
      <p:ext uri="{BB962C8B-B14F-4D97-AF65-F5344CB8AC3E}">
        <p14:creationId xmlns:p14="http://schemas.microsoft.com/office/powerpoint/2010/main" val="16447400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5760" y="731520"/>
            <a:ext cx="7772400" cy="923330"/>
          </a:xfrm>
        </p:spPr>
        <p:txBody>
          <a:bodyPr/>
          <a:lstStyle/>
          <a:p>
            <a:r>
              <a:rPr lang="pt-BR" sz="4800"/>
              <a:t>Laboratório</a:t>
            </a:r>
          </a:p>
        </p:txBody>
      </p:sp>
      <p:sp>
        <p:nvSpPr>
          <p:cNvPr id="3" name="CaixaDeTexto 2"/>
          <p:cNvSpPr txBox="1"/>
          <p:nvPr/>
        </p:nvSpPr>
        <p:spPr>
          <a:xfrm>
            <a:off x="503237" y="1897062"/>
            <a:ext cx="6477000" cy="1957459"/>
          </a:xfrm>
          <a:prstGeom prst="rect">
            <a:avLst/>
          </a:prstGeom>
          <a:noFill/>
        </p:spPr>
        <p:txBody>
          <a:bodyPr wrap="square" lIns="182880" tIns="146304" rIns="182880" bIns="146304" rtlCol="0">
            <a:spAutoFit/>
          </a:bodyPr>
          <a:lstStyle/>
          <a:p>
            <a:pPr>
              <a:lnSpc>
                <a:spcPct val="90000"/>
              </a:lnSpc>
              <a:spcAft>
                <a:spcPts val="600"/>
              </a:spcAft>
            </a:pPr>
            <a:r>
              <a:rPr lang="pt-BR" sz="2400" dirty="0">
                <a:gradFill>
                  <a:gsLst>
                    <a:gs pos="2917">
                      <a:schemeClr val="tx1"/>
                    </a:gs>
                    <a:gs pos="30000">
                      <a:schemeClr val="tx1"/>
                    </a:gs>
                  </a:gsLst>
                  <a:lin ang="5400000" scaled="0"/>
                </a:gradFill>
              </a:rPr>
              <a:t>Pense na estrutura e informações de um currículo. Crie um documento HTML com as informações essenciais do seu currículo. Não se preocupe com a aparência visual, apenas com as marcações estruturais e conteúdo.</a:t>
            </a:r>
          </a:p>
        </p:txBody>
      </p:sp>
    </p:spTree>
    <p:extLst>
      <p:ext uri="{BB962C8B-B14F-4D97-AF65-F5344CB8AC3E}">
        <p14:creationId xmlns:p14="http://schemas.microsoft.com/office/powerpoint/2010/main" val="67443106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 y="1097280"/>
            <a:ext cx="7986077" cy="1181862"/>
          </a:xfrm>
        </p:spPr>
        <p:txBody>
          <a:bodyPr/>
          <a:lstStyle/>
          <a:p>
            <a:r>
              <a:rPr lang="en-US" err="1"/>
              <a:t>Elementos</a:t>
            </a:r>
            <a:r>
              <a:rPr lang="en-US"/>
              <a:t> </a:t>
            </a:r>
            <a:r>
              <a:rPr lang="en-US" err="1"/>
              <a:t>Gráficos</a:t>
            </a:r>
            <a:endParaRPr lang="en-US"/>
          </a:p>
        </p:txBody>
      </p:sp>
    </p:spTree>
    <p:extLst>
      <p:ext uri="{BB962C8B-B14F-4D97-AF65-F5344CB8AC3E}">
        <p14:creationId xmlns:p14="http://schemas.microsoft.com/office/powerpoint/2010/main" val="22544918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Imagens</a:t>
            </a:r>
            <a:r>
              <a:rPr lang="en-US"/>
              <a:t> e </a:t>
            </a:r>
            <a:r>
              <a:rPr lang="en-US" err="1"/>
              <a:t>Gráficos</a:t>
            </a:r>
            <a:r>
              <a:rPr lang="en-US"/>
              <a:t> no HTML</a:t>
            </a:r>
          </a:p>
        </p:txBody>
      </p:sp>
      <p:sp>
        <p:nvSpPr>
          <p:cNvPr id="4" name="Text Placeholder 3"/>
          <p:cNvSpPr>
            <a:spLocks noGrp="1"/>
          </p:cNvSpPr>
          <p:nvPr>
            <p:ph type="body" sz="quarter" idx="11"/>
          </p:nvPr>
        </p:nvSpPr>
        <p:spPr>
          <a:xfrm>
            <a:off x="365759" y="2103120"/>
            <a:ext cx="5486400" cy="2631490"/>
          </a:xfrm>
        </p:spPr>
        <p:txBody>
          <a:bodyPr/>
          <a:lstStyle/>
          <a:p>
            <a:r>
              <a:rPr lang="en-US" dirty="0" err="1"/>
              <a:t>Existem</a:t>
            </a:r>
            <a:r>
              <a:rPr lang="en-US" dirty="0"/>
              <a:t> </a:t>
            </a:r>
            <a:r>
              <a:rPr lang="en-US" dirty="0" err="1"/>
              <a:t>duas</a:t>
            </a:r>
            <a:r>
              <a:rPr lang="en-US" dirty="0"/>
              <a:t> </a:t>
            </a:r>
            <a:r>
              <a:rPr lang="en-US" dirty="0" err="1"/>
              <a:t>grandes</a:t>
            </a:r>
            <a:r>
              <a:rPr lang="en-US" dirty="0"/>
              <a:t> </a:t>
            </a:r>
            <a:r>
              <a:rPr lang="en-US" dirty="0" err="1"/>
              <a:t>categorias</a:t>
            </a:r>
            <a:r>
              <a:rPr lang="en-US" dirty="0"/>
              <a:t> de imagens que </a:t>
            </a:r>
            <a:r>
              <a:rPr lang="en-US" dirty="0" err="1"/>
              <a:t>podem</a:t>
            </a:r>
            <a:r>
              <a:rPr lang="en-US" dirty="0"/>
              <a:t> ser </a:t>
            </a:r>
            <a:r>
              <a:rPr lang="en-US" dirty="0" err="1"/>
              <a:t>utilizadas</a:t>
            </a:r>
            <a:r>
              <a:rPr lang="en-US" dirty="0"/>
              <a:t>:</a:t>
            </a:r>
          </a:p>
          <a:p>
            <a:pPr lvl="1"/>
            <a:r>
              <a:rPr lang="en-US" dirty="0"/>
              <a:t>raster (bitmap)</a:t>
            </a:r>
          </a:p>
          <a:p>
            <a:pPr lvl="1"/>
            <a:r>
              <a:rPr lang="en-US" dirty="0"/>
              <a:t>vector</a:t>
            </a:r>
          </a:p>
          <a:p>
            <a:r>
              <a:rPr lang="en-US" b="1" dirty="0"/>
              <a:t>Imagens </a:t>
            </a:r>
            <a:r>
              <a:rPr lang="en-US" b="1" dirty="0" err="1"/>
              <a:t>rasterizadas</a:t>
            </a:r>
            <a:r>
              <a:rPr lang="en-US" dirty="0"/>
              <a:t> </a:t>
            </a:r>
            <a:r>
              <a:rPr lang="en-US" dirty="0" err="1"/>
              <a:t>são</a:t>
            </a:r>
            <a:r>
              <a:rPr lang="en-US" dirty="0"/>
              <a:t> </a:t>
            </a:r>
            <a:r>
              <a:rPr lang="en-US" dirty="0" err="1"/>
              <a:t>compostas</a:t>
            </a:r>
            <a:r>
              <a:rPr lang="en-US" dirty="0"/>
              <a:t> de pixels, </a:t>
            </a:r>
            <a:r>
              <a:rPr lang="en-US" dirty="0" err="1"/>
              <a:t>enquanto</a:t>
            </a:r>
            <a:r>
              <a:rPr lang="en-US" dirty="0"/>
              <a:t> </a:t>
            </a:r>
            <a:r>
              <a:rPr lang="en-US" b="1" dirty="0"/>
              <a:t>imagens </a:t>
            </a:r>
            <a:r>
              <a:rPr lang="en-US" b="1" dirty="0" err="1"/>
              <a:t>vetorizadas</a:t>
            </a:r>
            <a:r>
              <a:rPr lang="en-US" dirty="0"/>
              <a:t> </a:t>
            </a:r>
            <a:r>
              <a:rPr lang="en-US" dirty="0" err="1"/>
              <a:t>são</a:t>
            </a:r>
            <a:r>
              <a:rPr lang="en-US" dirty="0"/>
              <a:t> </a:t>
            </a:r>
            <a:r>
              <a:rPr lang="en-US" dirty="0" err="1"/>
              <a:t>compostas</a:t>
            </a:r>
            <a:r>
              <a:rPr lang="en-US" dirty="0"/>
              <a:t> de </a:t>
            </a:r>
            <a:r>
              <a:rPr lang="en-US" dirty="0" err="1"/>
              <a:t>elementos</a:t>
            </a:r>
            <a:r>
              <a:rPr lang="en-US" dirty="0"/>
              <a:t> </a:t>
            </a:r>
            <a:r>
              <a:rPr lang="en-US" dirty="0" err="1"/>
              <a:t>geométricos</a:t>
            </a:r>
            <a:r>
              <a:rPr lang="en-US" dirty="0"/>
              <a:t> </a:t>
            </a:r>
            <a:r>
              <a:rPr lang="en-US" dirty="0" err="1"/>
              <a:t>diversos</a:t>
            </a:r>
            <a:endParaRPr lang="en-US" b="1" dirty="0"/>
          </a:p>
        </p:txBody>
      </p:sp>
      <p:grpSp>
        <p:nvGrpSpPr>
          <p:cNvPr id="8" name="Group 11" descr="Two images presented; a gray-scale raster image of a dog and a vector image of a cartoon robot."/>
          <p:cNvGrpSpPr>
            <a:grpSpLocks noChangeAspect="1"/>
          </p:cNvGrpSpPr>
          <p:nvPr/>
        </p:nvGrpSpPr>
        <p:grpSpPr bwMode="auto">
          <a:xfrm>
            <a:off x="9418637" y="3034201"/>
            <a:ext cx="2424367" cy="3508569"/>
            <a:chOff x="5885" y="1065"/>
            <a:chExt cx="651" cy="942"/>
          </a:xfrm>
        </p:grpSpPr>
        <p:sp>
          <p:nvSpPr>
            <p:cNvPr id="9" name="AutoShape 10"/>
            <p:cNvSpPr>
              <a:spLocks noChangeAspect="1" noChangeArrowheads="1" noTextEdit="1"/>
            </p:cNvSpPr>
            <p:nvPr/>
          </p:nvSpPr>
          <p:spPr bwMode="auto">
            <a:xfrm>
              <a:off x="5885" y="1065"/>
              <a:ext cx="651" cy="9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2"/>
            <p:cNvSpPr>
              <a:spLocks/>
            </p:cNvSpPr>
            <p:nvPr/>
          </p:nvSpPr>
          <p:spPr bwMode="auto">
            <a:xfrm>
              <a:off x="5887" y="1281"/>
              <a:ext cx="110" cy="126"/>
            </a:xfrm>
            <a:custGeom>
              <a:avLst/>
              <a:gdLst>
                <a:gd name="T0" fmla="*/ 9 w 46"/>
                <a:gd name="T1" fmla="*/ 53 h 53"/>
                <a:gd name="T2" fmla="*/ 46 w 46"/>
                <a:gd name="T3" fmla="*/ 53 h 53"/>
                <a:gd name="T4" fmla="*/ 46 w 46"/>
                <a:gd name="T5" fmla="*/ 0 h 53"/>
                <a:gd name="T6" fmla="*/ 9 w 46"/>
                <a:gd name="T7" fmla="*/ 0 h 53"/>
                <a:gd name="T8" fmla="*/ 0 w 46"/>
                <a:gd name="T9" fmla="*/ 9 h 53"/>
                <a:gd name="T10" fmla="*/ 0 w 46"/>
                <a:gd name="T11" fmla="*/ 44 h 53"/>
                <a:gd name="T12" fmla="*/ 9 w 4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6" h="53">
                  <a:moveTo>
                    <a:pt x="9" y="53"/>
                  </a:moveTo>
                  <a:cubicBezTo>
                    <a:pt x="46" y="53"/>
                    <a:pt x="46" y="53"/>
                    <a:pt x="46" y="53"/>
                  </a:cubicBezTo>
                  <a:cubicBezTo>
                    <a:pt x="46" y="0"/>
                    <a:pt x="46" y="0"/>
                    <a:pt x="46" y="0"/>
                  </a:cubicBezTo>
                  <a:cubicBezTo>
                    <a:pt x="9" y="0"/>
                    <a:pt x="9" y="0"/>
                    <a:pt x="9" y="0"/>
                  </a:cubicBezTo>
                  <a:cubicBezTo>
                    <a:pt x="4" y="0"/>
                    <a:pt x="0" y="4"/>
                    <a:pt x="0" y="9"/>
                  </a:cubicBezTo>
                  <a:cubicBezTo>
                    <a:pt x="0" y="44"/>
                    <a:pt x="0" y="44"/>
                    <a:pt x="0" y="44"/>
                  </a:cubicBezTo>
                  <a:cubicBezTo>
                    <a:pt x="0" y="49"/>
                    <a:pt x="4" y="53"/>
                    <a:pt x="9" y="53"/>
                  </a:cubicBez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3"/>
            <p:cNvSpPr>
              <a:spLocks noChangeArrowheads="1"/>
            </p:cNvSpPr>
            <p:nvPr/>
          </p:nvSpPr>
          <p:spPr bwMode="auto">
            <a:xfrm>
              <a:off x="5928" y="1407"/>
              <a:ext cx="40" cy="136"/>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4"/>
            <p:cNvSpPr>
              <a:spLocks noChangeArrowheads="1"/>
            </p:cNvSpPr>
            <p:nvPr/>
          </p:nvSpPr>
          <p:spPr bwMode="auto">
            <a:xfrm>
              <a:off x="5928" y="1407"/>
              <a:ext cx="40" cy="46"/>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5"/>
            <p:cNvSpPr>
              <a:spLocks noChangeArrowheads="1"/>
            </p:cNvSpPr>
            <p:nvPr/>
          </p:nvSpPr>
          <p:spPr bwMode="auto">
            <a:xfrm>
              <a:off x="5928" y="1617"/>
              <a:ext cx="40" cy="100"/>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6"/>
            <p:cNvSpPr>
              <a:spLocks noChangeArrowheads="1"/>
            </p:cNvSpPr>
            <p:nvPr/>
          </p:nvSpPr>
          <p:spPr bwMode="auto">
            <a:xfrm>
              <a:off x="5928" y="1617"/>
              <a:ext cx="40" cy="4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7"/>
            <p:cNvSpPr>
              <a:spLocks/>
            </p:cNvSpPr>
            <p:nvPr/>
          </p:nvSpPr>
          <p:spPr bwMode="auto">
            <a:xfrm>
              <a:off x="5902" y="1486"/>
              <a:ext cx="93" cy="131"/>
            </a:xfrm>
            <a:custGeom>
              <a:avLst/>
              <a:gdLst>
                <a:gd name="T0" fmla="*/ 39 w 39"/>
                <a:gd name="T1" fmla="*/ 44 h 55"/>
                <a:gd name="T2" fmla="*/ 28 w 39"/>
                <a:gd name="T3" fmla="*/ 55 h 55"/>
                <a:gd name="T4" fmla="*/ 11 w 39"/>
                <a:gd name="T5" fmla="*/ 55 h 55"/>
                <a:gd name="T6" fmla="*/ 0 w 39"/>
                <a:gd name="T7" fmla="*/ 44 h 55"/>
                <a:gd name="T8" fmla="*/ 0 w 39"/>
                <a:gd name="T9" fmla="*/ 11 h 55"/>
                <a:gd name="T10" fmla="*/ 11 w 39"/>
                <a:gd name="T11" fmla="*/ 0 h 55"/>
                <a:gd name="T12" fmla="*/ 28 w 39"/>
                <a:gd name="T13" fmla="*/ 0 h 55"/>
                <a:gd name="T14" fmla="*/ 39 w 39"/>
                <a:gd name="T15" fmla="*/ 11 h 55"/>
                <a:gd name="T16" fmla="*/ 39 w 39"/>
                <a:gd name="T17"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5">
                  <a:moveTo>
                    <a:pt x="39" y="44"/>
                  </a:moveTo>
                  <a:cubicBezTo>
                    <a:pt x="39" y="50"/>
                    <a:pt x="34" y="55"/>
                    <a:pt x="28" y="55"/>
                  </a:cubicBezTo>
                  <a:cubicBezTo>
                    <a:pt x="11" y="55"/>
                    <a:pt x="11" y="55"/>
                    <a:pt x="11" y="55"/>
                  </a:cubicBezTo>
                  <a:cubicBezTo>
                    <a:pt x="5" y="55"/>
                    <a:pt x="0" y="50"/>
                    <a:pt x="0" y="44"/>
                  </a:cubicBezTo>
                  <a:cubicBezTo>
                    <a:pt x="0" y="11"/>
                    <a:pt x="0" y="11"/>
                    <a:pt x="0" y="11"/>
                  </a:cubicBezTo>
                  <a:cubicBezTo>
                    <a:pt x="0" y="5"/>
                    <a:pt x="5" y="0"/>
                    <a:pt x="11" y="0"/>
                  </a:cubicBezTo>
                  <a:cubicBezTo>
                    <a:pt x="28" y="0"/>
                    <a:pt x="28" y="0"/>
                    <a:pt x="28" y="0"/>
                  </a:cubicBezTo>
                  <a:cubicBezTo>
                    <a:pt x="34" y="0"/>
                    <a:pt x="39" y="5"/>
                    <a:pt x="39" y="11"/>
                  </a:cubicBezTo>
                  <a:lnTo>
                    <a:pt x="39" y="44"/>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8"/>
            <p:cNvSpPr>
              <a:spLocks noChangeArrowheads="1"/>
            </p:cNvSpPr>
            <p:nvPr/>
          </p:nvSpPr>
          <p:spPr bwMode="auto">
            <a:xfrm>
              <a:off x="6100" y="1476"/>
              <a:ext cx="233" cy="129"/>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9"/>
            <p:cNvSpPr>
              <a:spLocks noChangeArrowheads="1"/>
            </p:cNvSpPr>
            <p:nvPr/>
          </p:nvSpPr>
          <p:spPr bwMode="auto">
            <a:xfrm>
              <a:off x="6100" y="1450"/>
              <a:ext cx="233" cy="26"/>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20"/>
            <p:cNvSpPr>
              <a:spLocks noChangeArrowheads="1"/>
            </p:cNvSpPr>
            <p:nvPr/>
          </p:nvSpPr>
          <p:spPr bwMode="auto">
            <a:xfrm>
              <a:off x="5997" y="1234"/>
              <a:ext cx="429" cy="219"/>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1"/>
            <p:cNvSpPr>
              <a:spLocks/>
            </p:cNvSpPr>
            <p:nvPr/>
          </p:nvSpPr>
          <p:spPr bwMode="auto">
            <a:xfrm>
              <a:off x="6078" y="1101"/>
              <a:ext cx="277" cy="140"/>
            </a:xfrm>
            <a:custGeom>
              <a:avLst/>
              <a:gdLst>
                <a:gd name="T0" fmla="*/ 58 w 116"/>
                <a:gd name="T1" fmla="*/ 0 h 59"/>
                <a:gd name="T2" fmla="*/ 0 w 116"/>
                <a:gd name="T3" fmla="*/ 59 h 59"/>
                <a:gd name="T4" fmla="*/ 116 w 116"/>
                <a:gd name="T5" fmla="*/ 59 h 59"/>
                <a:gd name="T6" fmla="*/ 58 w 116"/>
                <a:gd name="T7" fmla="*/ 0 h 59"/>
              </a:gdLst>
              <a:ahLst/>
              <a:cxnLst>
                <a:cxn ang="0">
                  <a:pos x="T0" y="T1"/>
                </a:cxn>
                <a:cxn ang="0">
                  <a:pos x="T2" y="T3"/>
                </a:cxn>
                <a:cxn ang="0">
                  <a:pos x="T4" y="T5"/>
                </a:cxn>
                <a:cxn ang="0">
                  <a:pos x="T6" y="T7"/>
                </a:cxn>
              </a:cxnLst>
              <a:rect l="0" t="0" r="r" b="b"/>
              <a:pathLst>
                <a:path w="116" h="59">
                  <a:moveTo>
                    <a:pt x="58" y="0"/>
                  </a:moveTo>
                  <a:cubicBezTo>
                    <a:pt x="26" y="0"/>
                    <a:pt x="0" y="26"/>
                    <a:pt x="0" y="59"/>
                  </a:cubicBezTo>
                  <a:cubicBezTo>
                    <a:pt x="116" y="59"/>
                    <a:pt x="116" y="59"/>
                    <a:pt x="116" y="59"/>
                  </a:cubicBezTo>
                  <a:cubicBezTo>
                    <a:pt x="116" y="26"/>
                    <a:pt x="90" y="0"/>
                    <a:pt x="58" y="0"/>
                  </a:cubicBez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22"/>
            <p:cNvSpPr>
              <a:spLocks noChangeArrowheads="1"/>
            </p:cNvSpPr>
            <p:nvPr/>
          </p:nvSpPr>
          <p:spPr bwMode="auto">
            <a:xfrm>
              <a:off x="6131" y="1167"/>
              <a:ext cx="35" cy="36"/>
            </a:xfrm>
            <a:prstGeom prst="ellipse">
              <a:avLst/>
            </a:prstGeom>
            <a:solidFill>
              <a:srgbClr val="FFFF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23"/>
            <p:cNvSpPr>
              <a:spLocks noChangeArrowheads="1"/>
            </p:cNvSpPr>
            <p:nvPr/>
          </p:nvSpPr>
          <p:spPr bwMode="auto">
            <a:xfrm>
              <a:off x="6267" y="1167"/>
              <a:ext cx="35" cy="36"/>
            </a:xfrm>
            <a:prstGeom prst="ellipse">
              <a:avLst/>
            </a:prstGeom>
            <a:solidFill>
              <a:srgbClr val="FFFF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4"/>
            <p:cNvSpPr>
              <a:spLocks/>
            </p:cNvSpPr>
            <p:nvPr/>
          </p:nvSpPr>
          <p:spPr bwMode="auto">
            <a:xfrm>
              <a:off x="6090" y="1300"/>
              <a:ext cx="243" cy="88"/>
            </a:xfrm>
            <a:custGeom>
              <a:avLst/>
              <a:gdLst>
                <a:gd name="T0" fmla="*/ 102 w 102"/>
                <a:gd name="T1" fmla="*/ 18 h 37"/>
                <a:gd name="T2" fmla="*/ 83 w 102"/>
                <a:gd name="T3" fmla="*/ 37 h 37"/>
                <a:gd name="T4" fmla="*/ 19 w 102"/>
                <a:gd name="T5" fmla="*/ 37 h 37"/>
                <a:gd name="T6" fmla="*/ 0 w 102"/>
                <a:gd name="T7" fmla="*/ 18 h 37"/>
                <a:gd name="T8" fmla="*/ 0 w 102"/>
                <a:gd name="T9" fmla="*/ 18 h 37"/>
                <a:gd name="T10" fmla="*/ 19 w 102"/>
                <a:gd name="T11" fmla="*/ 0 h 37"/>
                <a:gd name="T12" fmla="*/ 83 w 102"/>
                <a:gd name="T13" fmla="*/ 0 h 37"/>
                <a:gd name="T14" fmla="*/ 102 w 102"/>
                <a:gd name="T15" fmla="*/ 18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37">
                  <a:moveTo>
                    <a:pt x="102" y="18"/>
                  </a:moveTo>
                  <a:cubicBezTo>
                    <a:pt x="102" y="29"/>
                    <a:pt x="94" y="37"/>
                    <a:pt x="83" y="37"/>
                  </a:cubicBezTo>
                  <a:cubicBezTo>
                    <a:pt x="19" y="37"/>
                    <a:pt x="19" y="37"/>
                    <a:pt x="19" y="37"/>
                  </a:cubicBezTo>
                  <a:cubicBezTo>
                    <a:pt x="8" y="37"/>
                    <a:pt x="0" y="29"/>
                    <a:pt x="0" y="18"/>
                  </a:cubicBezTo>
                  <a:cubicBezTo>
                    <a:pt x="0" y="18"/>
                    <a:pt x="0" y="18"/>
                    <a:pt x="0" y="18"/>
                  </a:cubicBezTo>
                  <a:cubicBezTo>
                    <a:pt x="0" y="8"/>
                    <a:pt x="8" y="0"/>
                    <a:pt x="19" y="0"/>
                  </a:cubicBezTo>
                  <a:cubicBezTo>
                    <a:pt x="83" y="0"/>
                    <a:pt x="83" y="0"/>
                    <a:pt x="83" y="0"/>
                  </a:cubicBezTo>
                  <a:cubicBezTo>
                    <a:pt x="94" y="0"/>
                    <a:pt x="102" y="8"/>
                    <a:pt x="102" y="18"/>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5"/>
            <p:cNvSpPr>
              <a:spLocks/>
            </p:cNvSpPr>
            <p:nvPr/>
          </p:nvSpPr>
          <p:spPr bwMode="auto">
            <a:xfrm>
              <a:off x="6207"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6"/>
            <p:cNvSpPr>
              <a:spLocks/>
            </p:cNvSpPr>
            <p:nvPr/>
          </p:nvSpPr>
          <p:spPr bwMode="auto">
            <a:xfrm>
              <a:off x="6181"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7"/>
            <p:cNvSpPr>
              <a:spLocks/>
            </p:cNvSpPr>
            <p:nvPr/>
          </p:nvSpPr>
          <p:spPr bwMode="auto">
            <a:xfrm>
              <a:off x="6152" y="1322"/>
              <a:ext cx="12" cy="52"/>
            </a:xfrm>
            <a:custGeom>
              <a:avLst/>
              <a:gdLst>
                <a:gd name="T0" fmla="*/ 5 w 5"/>
                <a:gd name="T1" fmla="*/ 20 h 22"/>
                <a:gd name="T2" fmla="*/ 3 w 5"/>
                <a:gd name="T3" fmla="*/ 22 h 22"/>
                <a:gd name="T4" fmla="*/ 3 w 5"/>
                <a:gd name="T5" fmla="*/ 22 h 22"/>
                <a:gd name="T6" fmla="*/ 0 w 5"/>
                <a:gd name="T7" fmla="*/ 20 h 22"/>
                <a:gd name="T8" fmla="*/ 0 w 5"/>
                <a:gd name="T9" fmla="*/ 2 h 22"/>
                <a:gd name="T10" fmla="*/ 3 w 5"/>
                <a:gd name="T11" fmla="*/ 0 h 22"/>
                <a:gd name="T12" fmla="*/ 3 w 5"/>
                <a:gd name="T13" fmla="*/ 0 h 22"/>
                <a:gd name="T14" fmla="*/ 5 w 5"/>
                <a:gd name="T15" fmla="*/ 2 h 22"/>
                <a:gd name="T16" fmla="*/ 5 w 5"/>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2">
                  <a:moveTo>
                    <a:pt x="5" y="20"/>
                  </a:moveTo>
                  <a:cubicBezTo>
                    <a:pt x="5" y="21"/>
                    <a:pt x="4" y="22"/>
                    <a:pt x="3" y="22"/>
                  </a:cubicBezTo>
                  <a:cubicBezTo>
                    <a:pt x="3" y="22"/>
                    <a:pt x="3" y="22"/>
                    <a:pt x="3" y="22"/>
                  </a:cubicBezTo>
                  <a:cubicBezTo>
                    <a:pt x="1" y="22"/>
                    <a:pt x="0" y="21"/>
                    <a:pt x="0" y="20"/>
                  </a:cubicBezTo>
                  <a:cubicBezTo>
                    <a:pt x="0" y="2"/>
                    <a:pt x="0" y="2"/>
                    <a:pt x="0" y="2"/>
                  </a:cubicBezTo>
                  <a:cubicBezTo>
                    <a:pt x="0" y="1"/>
                    <a:pt x="1" y="0"/>
                    <a:pt x="3" y="0"/>
                  </a:cubicBezTo>
                  <a:cubicBezTo>
                    <a:pt x="3" y="0"/>
                    <a:pt x="3" y="0"/>
                    <a:pt x="3" y="0"/>
                  </a:cubicBezTo>
                  <a:cubicBezTo>
                    <a:pt x="4" y="0"/>
                    <a:pt x="5" y="1"/>
                    <a:pt x="5" y="2"/>
                  </a:cubicBezTo>
                  <a:lnTo>
                    <a:pt x="5" y="20"/>
                  </a:lnTo>
                  <a:close/>
                </a:path>
              </a:pathLst>
            </a:custGeom>
            <a:solidFill>
              <a:srgbClr val="FFFF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8"/>
            <p:cNvSpPr>
              <a:spLocks/>
            </p:cNvSpPr>
            <p:nvPr/>
          </p:nvSpPr>
          <p:spPr bwMode="auto">
            <a:xfrm>
              <a:off x="6126"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9"/>
            <p:cNvSpPr>
              <a:spLocks/>
            </p:cNvSpPr>
            <p:nvPr/>
          </p:nvSpPr>
          <p:spPr bwMode="auto">
            <a:xfrm>
              <a:off x="6288" y="1322"/>
              <a:ext cx="10"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0"/>
            <p:cNvSpPr>
              <a:spLocks/>
            </p:cNvSpPr>
            <p:nvPr/>
          </p:nvSpPr>
          <p:spPr bwMode="auto">
            <a:xfrm>
              <a:off x="6259" y="1322"/>
              <a:ext cx="12" cy="52"/>
            </a:xfrm>
            <a:custGeom>
              <a:avLst/>
              <a:gdLst>
                <a:gd name="T0" fmla="*/ 5 w 5"/>
                <a:gd name="T1" fmla="*/ 20 h 22"/>
                <a:gd name="T2" fmla="*/ 3 w 5"/>
                <a:gd name="T3" fmla="*/ 22 h 22"/>
                <a:gd name="T4" fmla="*/ 3 w 5"/>
                <a:gd name="T5" fmla="*/ 22 h 22"/>
                <a:gd name="T6" fmla="*/ 0 w 5"/>
                <a:gd name="T7" fmla="*/ 20 h 22"/>
                <a:gd name="T8" fmla="*/ 0 w 5"/>
                <a:gd name="T9" fmla="*/ 2 h 22"/>
                <a:gd name="T10" fmla="*/ 3 w 5"/>
                <a:gd name="T11" fmla="*/ 0 h 22"/>
                <a:gd name="T12" fmla="*/ 3 w 5"/>
                <a:gd name="T13" fmla="*/ 0 h 22"/>
                <a:gd name="T14" fmla="*/ 5 w 5"/>
                <a:gd name="T15" fmla="*/ 2 h 22"/>
                <a:gd name="T16" fmla="*/ 5 w 5"/>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2">
                  <a:moveTo>
                    <a:pt x="5" y="20"/>
                  </a:moveTo>
                  <a:cubicBezTo>
                    <a:pt x="5" y="21"/>
                    <a:pt x="4" y="22"/>
                    <a:pt x="3" y="22"/>
                  </a:cubicBezTo>
                  <a:cubicBezTo>
                    <a:pt x="3" y="22"/>
                    <a:pt x="3" y="22"/>
                    <a:pt x="3" y="22"/>
                  </a:cubicBezTo>
                  <a:cubicBezTo>
                    <a:pt x="1" y="22"/>
                    <a:pt x="0" y="21"/>
                    <a:pt x="0" y="20"/>
                  </a:cubicBezTo>
                  <a:cubicBezTo>
                    <a:pt x="0" y="2"/>
                    <a:pt x="0" y="2"/>
                    <a:pt x="0" y="2"/>
                  </a:cubicBezTo>
                  <a:cubicBezTo>
                    <a:pt x="0" y="1"/>
                    <a:pt x="1" y="0"/>
                    <a:pt x="3" y="0"/>
                  </a:cubicBezTo>
                  <a:cubicBezTo>
                    <a:pt x="3" y="0"/>
                    <a:pt x="3" y="0"/>
                    <a:pt x="3" y="0"/>
                  </a:cubicBezTo>
                  <a:cubicBezTo>
                    <a:pt x="4" y="0"/>
                    <a:pt x="5" y="1"/>
                    <a:pt x="5" y="2"/>
                  </a:cubicBezTo>
                  <a:lnTo>
                    <a:pt x="5" y="20"/>
                  </a:lnTo>
                  <a:close/>
                </a:path>
              </a:pathLst>
            </a:custGeom>
            <a:solidFill>
              <a:srgbClr val="FFFF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1"/>
            <p:cNvSpPr>
              <a:spLocks/>
            </p:cNvSpPr>
            <p:nvPr/>
          </p:nvSpPr>
          <p:spPr bwMode="auto">
            <a:xfrm>
              <a:off x="6233" y="1322"/>
              <a:ext cx="10"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2"/>
            <p:cNvSpPr>
              <a:spLocks/>
            </p:cNvSpPr>
            <p:nvPr/>
          </p:nvSpPr>
          <p:spPr bwMode="auto">
            <a:xfrm>
              <a:off x="6047" y="1588"/>
              <a:ext cx="329" cy="93"/>
            </a:xfrm>
            <a:custGeom>
              <a:avLst/>
              <a:gdLst>
                <a:gd name="T0" fmla="*/ 11 w 138"/>
                <a:gd name="T1" fmla="*/ 39 h 39"/>
                <a:gd name="T2" fmla="*/ 0 w 138"/>
                <a:gd name="T3" fmla="*/ 28 h 39"/>
                <a:gd name="T4" fmla="*/ 0 w 138"/>
                <a:gd name="T5" fmla="*/ 11 h 39"/>
                <a:gd name="T6" fmla="*/ 11 w 138"/>
                <a:gd name="T7" fmla="*/ 0 h 39"/>
                <a:gd name="T8" fmla="*/ 127 w 138"/>
                <a:gd name="T9" fmla="*/ 0 h 39"/>
                <a:gd name="T10" fmla="*/ 138 w 138"/>
                <a:gd name="T11" fmla="*/ 11 h 39"/>
                <a:gd name="T12" fmla="*/ 138 w 138"/>
                <a:gd name="T13" fmla="*/ 28 h 39"/>
                <a:gd name="T14" fmla="*/ 127 w 138"/>
                <a:gd name="T15" fmla="*/ 39 h 39"/>
                <a:gd name="T16" fmla="*/ 11 w 138"/>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39">
                  <a:moveTo>
                    <a:pt x="11" y="39"/>
                  </a:moveTo>
                  <a:cubicBezTo>
                    <a:pt x="5" y="39"/>
                    <a:pt x="0" y="34"/>
                    <a:pt x="0" y="28"/>
                  </a:cubicBezTo>
                  <a:cubicBezTo>
                    <a:pt x="0" y="11"/>
                    <a:pt x="0" y="11"/>
                    <a:pt x="0" y="11"/>
                  </a:cubicBezTo>
                  <a:cubicBezTo>
                    <a:pt x="0" y="5"/>
                    <a:pt x="5" y="0"/>
                    <a:pt x="11" y="0"/>
                  </a:cubicBezTo>
                  <a:cubicBezTo>
                    <a:pt x="127" y="0"/>
                    <a:pt x="127" y="0"/>
                    <a:pt x="127" y="0"/>
                  </a:cubicBezTo>
                  <a:cubicBezTo>
                    <a:pt x="133" y="0"/>
                    <a:pt x="138" y="5"/>
                    <a:pt x="138" y="11"/>
                  </a:cubicBezTo>
                  <a:cubicBezTo>
                    <a:pt x="138" y="28"/>
                    <a:pt x="138" y="28"/>
                    <a:pt x="138" y="28"/>
                  </a:cubicBezTo>
                  <a:cubicBezTo>
                    <a:pt x="138" y="34"/>
                    <a:pt x="133" y="39"/>
                    <a:pt x="127" y="39"/>
                  </a:cubicBezTo>
                  <a:lnTo>
                    <a:pt x="11" y="39"/>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3"/>
            <p:cNvSpPr>
              <a:spLocks noChangeArrowheads="1"/>
            </p:cNvSpPr>
            <p:nvPr/>
          </p:nvSpPr>
          <p:spPr bwMode="auto">
            <a:xfrm>
              <a:off x="6104" y="1681"/>
              <a:ext cx="43" cy="264"/>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34"/>
            <p:cNvSpPr>
              <a:spLocks noChangeArrowheads="1"/>
            </p:cNvSpPr>
            <p:nvPr/>
          </p:nvSpPr>
          <p:spPr bwMode="auto">
            <a:xfrm>
              <a:off x="6104" y="1681"/>
              <a:ext cx="43" cy="4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35"/>
            <p:cNvSpPr>
              <a:spLocks noChangeArrowheads="1"/>
            </p:cNvSpPr>
            <p:nvPr/>
          </p:nvSpPr>
          <p:spPr bwMode="auto">
            <a:xfrm>
              <a:off x="6293" y="1681"/>
              <a:ext cx="43" cy="264"/>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36"/>
            <p:cNvSpPr>
              <a:spLocks noChangeArrowheads="1"/>
            </p:cNvSpPr>
            <p:nvPr/>
          </p:nvSpPr>
          <p:spPr bwMode="auto">
            <a:xfrm>
              <a:off x="6293" y="1681"/>
              <a:ext cx="43" cy="4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7"/>
            <p:cNvSpPr>
              <a:spLocks/>
            </p:cNvSpPr>
            <p:nvPr/>
          </p:nvSpPr>
          <p:spPr bwMode="auto">
            <a:xfrm>
              <a:off x="6364" y="1170"/>
              <a:ext cx="27" cy="49"/>
            </a:xfrm>
            <a:custGeom>
              <a:avLst/>
              <a:gdLst>
                <a:gd name="T0" fmla="*/ 0 w 11"/>
                <a:gd name="T1" fmla="*/ 0 h 21"/>
                <a:gd name="T2" fmla="*/ 0 w 11"/>
                <a:gd name="T3" fmla="*/ 0 h 21"/>
                <a:gd name="T4" fmla="*/ 0 w 11"/>
                <a:gd name="T5" fmla="*/ 21 h 21"/>
                <a:gd name="T6" fmla="*/ 0 w 11"/>
                <a:gd name="T7" fmla="*/ 21 h 21"/>
                <a:gd name="T8" fmla="*/ 11 w 11"/>
                <a:gd name="T9" fmla="*/ 11 h 21"/>
                <a:gd name="T10" fmla="*/ 0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0" y="0"/>
                  </a:moveTo>
                  <a:cubicBezTo>
                    <a:pt x="0" y="0"/>
                    <a:pt x="0" y="0"/>
                    <a:pt x="0" y="0"/>
                  </a:cubicBezTo>
                  <a:cubicBezTo>
                    <a:pt x="0" y="21"/>
                    <a:pt x="0" y="21"/>
                    <a:pt x="0" y="21"/>
                  </a:cubicBezTo>
                  <a:cubicBezTo>
                    <a:pt x="0" y="21"/>
                    <a:pt x="0" y="21"/>
                    <a:pt x="0" y="21"/>
                  </a:cubicBezTo>
                  <a:cubicBezTo>
                    <a:pt x="6" y="21"/>
                    <a:pt x="11" y="16"/>
                    <a:pt x="11" y="11"/>
                  </a:cubicBezTo>
                  <a:cubicBezTo>
                    <a:pt x="11" y="5"/>
                    <a:pt x="6" y="0"/>
                    <a:pt x="0" y="0"/>
                  </a:cubicBez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8"/>
            <p:cNvSpPr>
              <a:spLocks noChangeArrowheads="1"/>
            </p:cNvSpPr>
            <p:nvPr/>
          </p:nvSpPr>
          <p:spPr bwMode="auto">
            <a:xfrm>
              <a:off x="6364" y="1065"/>
              <a:ext cx="7" cy="131"/>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9"/>
            <p:cNvSpPr>
              <a:spLocks/>
            </p:cNvSpPr>
            <p:nvPr/>
          </p:nvSpPr>
          <p:spPr bwMode="auto">
            <a:xfrm>
              <a:off x="6042" y="1170"/>
              <a:ext cx="27" cy="49"/>
            </a:xfrm>
            <a:custGeom>
              <a:avLst/>
              <a:gdLst>
                <a:gd name="T0" fmla="*/ 11 w 11"/>
                <a:gd name="T1" fmla="*/ 0 h 21"/>
                <a:gd name="T2" fmla="*/ 11 w 11"/>
                <a:gd name="T3" fmla="*/ 0 h 21"/>
                <a:gd name="T4" fmla="*/ 11 w 11"/>
                <a:gd name="T5" fmla="*/ 21 h 21"/>
                <a:gd name="T6" fmla="*/ 11 w 11"/>
                <a:gd name="T7" fmla="*/ 21 h 21"/>
                <a:gd name="T8" fmla="*/ 0 w 11"/>
                <a:gd name="T9" fmla="*/ 11 h 21"/>
                <a:gd name="T10" fmla="*/ 11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11" y="0"/>
                  </a:moveTo>
                  <a:cubicBezTo>
                    <a:pt x="11" y="0"/>
                    <a:pt x="11" y="0"/>
                    <a:pt x="11" y="0"/>
                  </a:cubicBezTo>
                  <a:cubicBezTo>
                    <a:pt x="11" y="21"/>
                    <a:pt x="11" y="21"/>
                    <a:pt x="11" y="21"/>
                  </a:cubicBezTo>
                  <a:cubicBezTo>
                    <a:pt x="11" y="21"/>
                    <a:pt x="11" y="21"/>
                    <a:pt x="11" y="21"/>
                  </a:cubicBezTo>
                  <a:cubicBezTo>
                    <a:pt x="5" y="21"/>
                    <a:pt x="0" y="16"/>
                    <a:pt x="0" y="11"/>
                  </a:cubicBezTo>
                  <a:cubicBezTo>
                    <a:pt x="0" y="5"/>
                    <a:pt x="5" y="0"/>
                    <a:pt x="11" y="0"/>
                  </a:cubicBez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40"/>
            <p:cNvSpPr>
              <a:spLocks noChangeArrowheads="1"/>
            </p:cNvSpPr>
            <p:nvPr/>
          </p:nvSpPr>
          <p:spPr bwMode="auto">
            <a:xfrm>
              <a:off x="6061" y="1065"/>
              <a:ext cx="8" cy="131"/>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1"/>
            <p:cNvSpPr>
              <a:spLocks/>
            </p:cNvSpPr>
            <p:nvPr/>
          </p:nvSpPr>
          <p:spPr bwMode="auto">
            <a:xfrm>
              <a:off x="6061" y="1938"/>
              <a:ext cx="132" cy="45"/>
            </a:xfrm>
            <a:custGeom>
              <a:avLst/>
              <a:gdLst>
                <a:gd name="T0" fmla="*/ 55 w 55"/>
                <a:gd name="T1" fmla="*/ 19 h 19"/>
                <a:gd name="T2" fmla="*/ 34 w 55"/>
                <a:gd name="T3" fmla="*/ 0 h 19"/>
                <a:gd name="T4" fmla="*/ 20 w 55"/>
                <a:gd name="T5" fmla="*/ 0 h 19"/>
                <a:gd name="T6" fmla="*/ 0 w 55"/>
                <a:gd name="T7" fmla="*/ 19 h 19"/>
                <a:gd name="T8" fmla="*/ 55 w 55"/>
                <a:gd name="T9" fmla="*/ 19 h 19"/>
              </a:gdLst>
              <a:ahLst/>
              <a:cxnLst>
                <a:cxn ang="0">
                  <a:pos x="T0" y="T1"/>
                </a:cxn>
                <a:cxn ang="0">
                  <a:pos x="T2" y="T3"/>
                </a:cxn>
                <a:cxn ang="0">
                  <a:pos x="T4" y="T5"/>
                </a:cxn>
                <a:cxn ang="0">
                  <a:pos x="T6" y="T7"/>
                </a:cxn>
                <a:cxn ang="0">
                  <a:pos x="T8" y="T9"/>
                </a:cxn>
              </a:cxnLst>
              <a:rect l="0" t="0" r="r" b="b"/>
              <a:pathLst>
                <a:path w="55" h="19">
                  <a:moveTo>
                    <a:pt x="55" y="19"/>
                  </a:moveTo>
                  <a:cubicBezTo>
                    <a:pt x="54" y="8"/>
                    <a:pt x="45" y="0"/>
                    <a:pt x="34" y="0"/>
                  </a:cubicBezTo>
                  <a:cubicBezTo>
                    <a:pt x="20" y="0"/>
                    <a:pt x="20" y="0"/>
                    <a:pt x="20" y="0"/>
                  </a:cubicBezTo>
                  <a:cubicBezTo>
                    <a:pt x="9" y="0"/>
                    <a:pt x="0" y="8"/>
                    <a:pt x="0" y="19"/>
                  </a:cubicBezTo>
                  <a:lnTo>
                    <a:pt x="55" y="19"/>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42"/>
            <p:cNvSpPr>
              <a:spLocks noChangeArrowheads="1"/>
            </p:cNvSpPr>
            <p:nvPr/>
          </p:nvSpPr>
          <p:spPr bwMode="auto">
            <a:xfrm>
              <a:off x="6061" y="1983"/>
              <a:ext cx="132" cy="24"/>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3"/>
            <p:cNvSpPr>
              <a:spLocks/>
            </p:cNvSpPr>
            <p:nvPr/>
          </p:nvSpPr>
          <p:spPr bwMode="auto">
            <a:xfrm>
              <a:off x="6247" y="1938"/>
              <a:ext cx="132" cy="45"/>
            </a:xfrm>
            <a:custGeom>
              <a:avLst/>
              <a:gdLst>
                <a:gd name="T0" fmla="*/ 55 w 55"/>
                <a:gd name="T1" fmla="*/ 19 h 19"/>
                <a:gd name="T2" fmla="*/ 35 w 55"/>
                <a:gd name="T3" fmla="*/ 0 h 19"/>
                <a:gd name="T4" fmla="*/ 20 w 55"/>
                <a:gd name="T5" fmla="*/ 0 h 19"/>
                <a:gd name="T6" fmla="*/ 0 w 55"/>
                <a:gd name="T7" fmla="*/ 19 h 19"/>
                <a:gd name="T8" fmla="*/ 55 w 55"/>
                <a:gd name="T9" fmla="*/ 19 h 19"/>
              </a:gdLst>
              <a:ahLst/>
              <a:cxnLst>
                <a:cxn ang="0">
                  <a:pos x="T0" y="T1"/>
                </a:cxn>
                <a:cxn ang="0">
                  <a:pos x="T2" y="T3"/>
                </a:cxn>
                <a:cxn ang="0">
                  <a:pos x="T4" y="T5"/>
                </a:cxn>
                <a:cxn ang="0">
                  <a:pos x="T6" y="T7"/>
                </a:cxn>
                <a:cxn ang="0">
                  <a:pos x="T8" y="T9"/>
                </a:cxn>
              </a:cxnLst>
              <a:rect l="0" t="0" r="r" b="b"/>
              <a:pathLst>
                <a:path w="55" h="19">
                  <a:moveTo>
                    <a:pt x="55" y="19"/>
                  </a:moveTo>
                  <a:cubicBezTo>
                    <a:pt x="55" y="8"/>
                    <a:pt x="46" y="0"/>
                    <a:pt x="35" y="0"/>
                  </a:cubicBezTo>
                  <a:cubicBezTo>
                    <a:pt x="20" y="0"/>
                    <a:pt x="20" y="0"/>
                    <a:pt x="20" y="0"/>
                  </a:cubicBezTo>
                  <a:cubicBezTo>
                    <a:pt x="10" y="0"/>
                    <a:pt x="1" y="8"/>
                    <a:pt x="0" y="19"/>
                  </a:cubicBezTo>
                  <a:lnTo>
                    <a:pt x="55" y="19"/>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44"/>
            <p:cNvSpPr>
              <a:spLocks noChangeArrowheads="1"/>
            </p:cNvSpPr>
            <p:nvPr/>
          </p:nvSpPr>
          <p:spPr bwMode="auto">
            <a:xfrm>
              <a:off x="6247" y="1983"/>
              <a:ext cx="132" cy="24"/>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5"/>
            <p:cNvSpPr>
              <a:spLocks/>
            </p:cNvSpPr>
            <p:nvPr/>
          </p:nvSpPr>
          <p:spPr bwMode="auto">
            <a:xfrm>
              <a:off x="5885" y="1693"/>
              <a:ext cx="126" cy="107"/>
            </a:xfrm>
            <a:custGeom>
              <a:avLst/>
              <a:gdLst>
                <a:gd name="T0" fmla="*/ 17 w 53"/>
                <a:gd name="T1" fmla="*/ 36 h 45"/>
                <a:gd name="T2" fmla="*/ 13 w 53"/>
                <a:gd name="T3" fmla="*/ 27 h 45"/>
                <a:gd name="T4" fmla="*/ 27 w 53"/>
                <a:gd name="T5" fmla="*/ 13 h 45"/>
                <a:gd name="T6" fmla="*/ 40 w 53"/>
                <a:gd name="T7" fmla="*/ 27 h 45"/>
                <a:gd name="T8" fmla="*/ 36 w 53"/>
                <a:gd name="T9" fmla="*/ 36 h 45"/>
                <a:gd name="T10" fmla="*/ 45 w 53"/>
                <a:gd name="T11" fmla="*/ 45 h 45"/>
                <a:gd name="T12" fmla="*/ 53 w 53"/>
                <a:gd name="T13" fmla="*/ 27 h 45"/>
                <a:gd name="T14" fmla="*/ 27 w 53"/>
                <a:gd name="T15" fmla="*/ 0 h 45"/>
                <a:gd name="T16" fmla="*/ 0 w 53"/>
                <a:gd name="T17" fmla="*/ 27 h 45"/>
                <a:gd name="T18" fmla="*/ 8 w 53"/>
                <a:gd name="T19" fmla="*/ 45 h 45"/>
                <a:gd name="T20" fmla="*/ 17 w 53"/>
                <a:gd name="T21"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45">
                  <a:moveTo>
                    <a:pt x="17" y="36"/>
                  </a:moveTo>
                  <a:cubicBezTo>
                    <a:pt x="15" y="34"/>
                    <a:pt x="13" y="30"/>
                    <a:pt x="13" y="27"/>
                  </a:cubicBezTo>
                  <a:cubicBezTo>
                    <a:pt x="13" y="19"/>
                    <a:pt x="19" y="13"/>
                    <a:pt x="27" y="13"/>
                  </a:cubicBezTo>
                  <a:cubicBezTo>
                    <a:pt x="34" y="13"/>
                    <a:pt x="40" y="19"/>
                    <a:pt x="40" y="27"/>
                  </a:cubicBezTo>
                  <a:cubicBezTo>
                    <a:pt x="40" y="30"/>
                    <a:pt x="38" y="33"/>
                    <a:pt x="36" y="36"/>
                  </a:cubicBezTo>
                  <a:cubicBezTo>
                    <a:pt x="45" y="45"/>
                    <a:pt x="45" y="45"/>
                    <a:pt x="45" y="45"/>
                  </a:cubicBezTo>
                  <a:cubicBezTo>
                    <a:pt x="50" y="40"/>
                    <a:pt x="53" y="34"/>
                    <a:pt x="53" y="27"/>
                  </a:cubicBezTo>
                  <a:cubicBezTo>
                    <a:pt x="53" y="12"/>
                    <a:pt x="41" y="0"/>
                    <a:pt x="27" y="0"/>
                  </a:cubicBezTo>
                  <a:cubicBezTo>
                    <a:pt x="12" y="0"/>
                    <a:pt x="0" y="12"/>
                    <a:pt x="0" y="27"/>
                  </a:cubicBezTo>
                  <a:cubicBezTo>
                    <a:pt x="0" y="34"/>
                    <a:pt x="3" y="41"/>
                    <a:pt x="8" y="45"/>
                  </a:cubicBezTo>
                  <a:lnTo>
                    <a:pt x="17" y="36"/>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6"/>
            <p:cNvSpPr>
              <a:spLocks/>
            </p:cNvSpPr>
            <p:nvPr/>
          </p:nvSpPr>
          <p:spPr bwMode="auto">
            <a:xfrm>
              <a:off x="6424" y="1281"/>
              <a:ext cx="110" cy="126"/>
            </a:xfrm>
            <a:custGeom>
              <a:avLst/>
              <a:gdLst>
                <a:gd name="T0" fmla="*/ 37 w 46"/>
                <a:gd name="T1" fmla="*/ 53 h 53"/>
                <a:gd name="T2" fmla="*/ 0 w 46"/>
                <a:gd name="T3" fmla="*/ 53 h 53"/>
                <a:gd name="T4" fmla="*/ 0 w 46"/>
                <a:gd name="T5" fmla="*/ 0 h 53"/>
                <a:gd name="T6" fmla="*/ 37 w 46"/>
                <a:gd name="T7" fmla="*/ 0 h 53"/>
                <a:gd name="T8" fmla="*/ 46 w 46"/>
                <a:gd name="T9" fmla="*/ 9 h 53"/>
                <a:gd name="T10" fmla="*/ 46 w 46"/>
                <a:gd name="T11" fmla="*/ 44 h 53"/>
                <a:gd name="T12" fmla="*/ 37 w 4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6" h="53">
                  <a:moveTo>
                    <a:pt x="37" y="53"/>
                  </a:moveTo>
                  <a:cubicBezTo>
                    <a:pt x="0" y="53"/>
                    <a:pt x="0" y="53"/>
                    <a:pt x="0" y="53"/>
                  </a:cubicBezTo>
                  <a:cubicBezTo>
                    <a:pt x="0" y="0"/>
                    <a:pt x="0" y="0"/>
                    <a:pt x="0" y="0"/>
                  </a:cubicBezTo>
                  <a:cubicBezTo>
                    <a:pt x="37" y="0"/>
                    <a:pt x="37" y="0"/>
                    <a:pt x="37" y="0"/>
                  </a:cubicBezTo>
                  <a:cubicBezTo>
                    <a:pt x="42" y="0"/>
                    <a:pt x="46" y="4"/>
                    <a:pt x="46" y="9"/>
                  </a:cubicBezTo>
                  <a:cubicBezTo>
                    <a:pt x="46" y="44"/>
                    <a:pt x="46" y="44"/>
                    <a:pt x="46" y="44"/>
                  </a:cubicBezTo>
                  <a:cubicBezTo>
                    <a:pt x="46" y="49"/>
                    <a:pt x="42" y="53"/>
                    <a:pt x="37" y="53"/>
                  </a:cubicBez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7"/>
            <p:cNvSpPr>
              <a:spLocks noChangeArrowheads="1"/>
            </p:cNvSpPr>
            <p:nvPr/>
          </p:nvSpPr>
          <p:spPr bwMode="auto">
            <a:xfrm>
              <a:off x="6453" y="1407"/>
              <a:ext cx="40" cy="136"/>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8"/>
            <p:cNvSpPr>
              <a:spLocks noChangeArrowheads="1"/>
            </p:cNvSpPr>
            <p:nvPr/>
          </p:nvSpPr>
          <p:spPr bwMode="auto">
            <a:xfrm>
              <a:off x="6453" y="1407"/>
              <a:ext cx="40" cy="46"/>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9"/>
            <p:cNvSpPr>
              <a:spLocks noChangeArrowheads="1"/>
            </p:cNvSpPr>
            <p:nvPr/>
          </p:nvSpPr>
          <p:spPr bwMode="auto">
            <a:xfrm>
              <a:off x="6453" y="1617"/>
              <a:ext cx="40" cy="100"/>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50"/>
            <p:cNvSpPr>
              <a:spLocks noChangeArrowheads="1"/>
            </p:cNvSpPr>
            <p:nvPr/>
          </p:nvSpPr>
          <p:spPr bwMode="auto">
            <a:xfrm>
              <a:off x="6453" y="1617"/>
              <a:ext cx="40" cy="4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1"/>
            <p:cNvSpPr>
              <a:spLocks/>
            </p:cNvSpPr>
            <p:nvPr/>
          </p:nvSpPr>
          <p:spPr bwMode="auto">
            <a:xfrm>
              <a:off x="6426" y="1486"/>
              <a:ext cx="93" cy="131"/>
            </a:xfrm>
            <a:custGeom>
              <a:avLst/>
              <a:gdLst>
                <a:gd name="T0" fmla="*/ 0 w 39"/>
                <a:gd name="T1" fmla="*/ 44 h 55"/>
                <a:gd name="T2" fmla="*/ 11 w 39"/>
                <a:gd name="T3" fmla="*/ 55 h 55"/>
                <a:gd name="T4" fmla="*/ 28 w 39"/>
                <a:gd name="T5" fmla="*/ 55 h 55"/>
                <a:gd name="T6" fmla="*/ 39 w 39"/>
                <a:gd name="T7" fmla="*/ 44 h 55"/>
                <a:gd name="T8" fmla="*/ 39 w 39"/>
                <a:gd name="T9" fmla="*/ 11 h 55"/>
                <a:gd name="T10" fmla="*/ 28 w 39"/>
                <a:gd name="T11" fmla="*/ 0 h 55"/>
                <a:gd name="T12" fmla="*/ 11 w 39"/>
                <a:gd name="T13" fmla="*/ 0 h 55"/>
                <a:gd name="T14" fmla="*/ 0 w 39"/>
                <a:gd name="T15" fmla="*/ 11 h 55"/>
                <a:gd name="T16" fmla="*/ 0 w 39"/>
                <a:gd name="T17"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5">
                  <a:moveTo>
                    <a:pt x="0" y="44"/>
                  </a:moveTo>
                  <a:cubicBezTo>
                    <a:pt x="0" y="50"/>
                    <a:pt x="5" y="55"/>
                    <a:pt x="11" y="55"/>
                  </a:cubicBezTo>
                  <a:cubicBezTo>
                    <a:pt x="28" y="55"/>
                    <a:pt x="28" y="55"/>
                    <a:pt x="28" y="55"/>
                  </a:cubicBezTo>
                  <a:cubicBezTo>
                    <a:pt x="34" y="55"/>
                    <a:pt x="39" y="50"/>
                    <a:pt x="39" y="44"/>
                  </a:cubicBezTo>
                  <a:cubicBezTo>
                    <a:pt x="39" y="11"/>
                    <a:pt x="39" y="11"/>
                    <a:pt x="39" y="11"/>
                  </a:cubicBezTo>
                  <a:cubicBezTo>
                    <a:pt x="39" y="5"/>
                    <a:pt x="34" y="0"/>
                    <a:pt x="28" y="0"/>
                  </a:cubicBezTo>
                  <a:cubicBezTo>
                    <a:pt x="11" y="0"/>
                    <a:pt x="11" y="0"/>
                    <a:pt x="11" y="0"/>
                  </a:cubicBezTo>
                  <a:cubicBezTo>
                    <a:pt x="5" y="0"/>
                    <a:pt x="0" y="5"/>
                    <a:pt x="0" y="11"/>
                  </a:cubicBezTo>
                  <a:lnTo>
                    <a:pt x="0" y="44"/>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2"/>
            <p:cNvSpPr>
              <a:spLocks/>
            </p:cNvSpPr>
            <p:nvPr/>
          </p:nvSpPr>
          <p:spPr bwMode="auto">
            <a:xfrm>
              <a:off x="6410" y="1693"/>
              <a:ext cx="126" cy="107"/>
            </a:xfrm>
            <a:custGeom>
              <a:avLst/>
              <a:gdLst>
                <a:gd name="T0" fmla="*/ 36 w 53"/>
                <a:gd name="T1" fmla="*/ 36 h 45"/>
                <a:gd name="T2" fmla="*/ 40 w 53"/>
                <a:gd name="T3" fmla="*/ 27 h 45"/>
                <a:gd name="T4" fmla="*/ 27 w 53"/>
                <a:gd name="T5" fmla="*/ 13 h 45"/>
                <a:gd name="T6" fmla="*/ 13 w 53"/>
                <a:gd name="T7" fmla="*/ 27 h 45"/>
                <a:gd name="T8" fmla="*/ 17 w 53"/>
                <a:gd name="T9" fmla="*/ 36 h 45"/>
                <a:gd name="T10" fmla="*/ 8 w 53"/>
                <a:gd name="T11" fmla="*/ 45 h 45"/>
                <a:gd name="T12" fmla="*/ 0 w 53"/>
                <a:gd name="T13" fmla="*/ 27 h 45"/>
                <a:gd name="T14" fmla="*/ 27 w 53"/>
                <a:gd name="T15" fmla="*/ 0 h 45"/>
                <a:gd name="T16" fmla="*/ 53 w 53"/>
                <a:gd name="T17" fmla="*/ 27 h 45"/>
                <a:gd name="T18" fmla="*/ 45 w 53"/>
                <a:gd name="T19" fmla="*/ 45 h 45"/>
                <a:gd name="T20" fmla="*/ 36 w 53"/>
                <a:gd name="T21"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45">
                  <a:moveTo>
                    <a:pt x="36" y="36"/>
                  </a:moveTo>
                  <a:cubicBezTo>
                    <a:pt x="38" y="34"/>
                    <a:pt x="40" y="30"/>
                    <a:pt x="40" y="27"/>
                  </a:cubicBezTo>
                  <a:cubicBezTo>
                    <a:pt x="40" y="19"/>
                    <a:pt x="34" y="13"/>
                    <a:pt x="27" y="13"/>
                  </a:cubicBezTo>
                  <a:cubicBezTo>
                    <a:pt x="19" y="13"/>
                    <a:pt x="13" y="19"/>
                    <a:pt x="13" y="27"/>
                  </a:cubicBezTo>
                  <a:cubicBezTo>
                    <a:pt x="13" y="30"/>
                    <a:pt x="15" y="33"/>
                    <a:pt x="17" y="36"/>
                  </a:cubicBezTo>
                  <a:cubicBezTo>
                    <a:pt x="8" y="45"/>
                    <a:pt x="8" y="45"/>
                    <a:pt x="8" y="45"/>
                  </a:cubicBezTo>
                  <a:cubicBezTo>
                    <a:pt x="3" y="40"/>
                    <a:pt x="0" y="34"/>
                    <a:pt x="0" y="27"/>
                  </a:cubicBezTo>
                  <a:cubicBezTo>
                    <a:pt x="0" y="12"/>
                    <a:pt x="12" y="0"/>
                    <a:pt x="27" y="0"/>
                  </a:cubicBezTo>
                  <a:cubicBezTo>
                    <a:pt x="41" y="0"/>
                    <a:pt x="53" y="12"/>
                    <a:pt x="53" y="27"/>
                  </a:cubicBezTo>
                  <a:cubicBezTo>
                    <a:pt x="53" y="34"/>
                    <a:pt x="50" y="41"/>
                    <a:pt x="45" y="45"/>
                  </a:cubicBezTo>
                  <a:lnTo>
                    <a:pt x="36" y="36"/>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51" name="Picture 50" descr="Two images presented; a gray-scale raster image of a dog and a vector image of a cartoon robo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9237" y="1135062"/>
            <a:ext cx="2438400" cy="3653424"/>
          </a:xfrm>
          <a:prstGeom prst="rect">
            <a:avLst/>
          </a:prstGeom>
        </p:spPr>
      </p:pic>
      <p:sp>
        <p:nvSpPr>
          <p:cNvPr id="52" name="TextBox 51" descr="Two images presented; a gray-scale raster image of a dog and a vector image of a cartoon robot."/>
          <p:cNvSpPr txBox="1"/>
          <p:nvPr/>
        </p:nvSpPr>
        <p:spPr>
          <a:xfrm>
            <a:off x="6599237" y="601662"/>
            <a:ext cx="2438400" cy="523220"/>
          </a:xfrm>
          <a:prstGeom prst="rect">
            <a:avLst/>
          </a:prstGeom>
          <a:noFill/>
        </p:spPr>
        <p:txBody>
          <a:bodyPr wrap="square" rtlCol="0">
            <a:spAutoFit/>
          </a:bodyPr>
          <a:lstStyle/>
          <a:p>
            <a:pPr algn="ctr"/>
            <a:r>
              <a:rPr lang="en-US" sz="2800"/>
              <a:t>Raster</a:t>
            </a:r>
          </a:p>
        </p:txBody>
      </p:sp>
      <p:sp>
        <p:nvSpPr>
          <p:cNvPr id="53" name="TextBox 52" descr="Two images presented; a gray-scale raster image of a dog and a vector image of a cartoon robot."/>
          <p:cNvSpPr txBox="1"/>
          <p:nvPr/>
        </p:nvSpPr>
        <p:spPr>
          <a:xfrm>
            <a:off x="9418637" y="2201862"/>
            <a:ext cx="2438400" cy="523220"/>
          </a:xfrm>
          <a:prstGeom prst="rect">
            <a:avLst/>
          </a:prstGeom>
          <a:noFill/>
        </p:spPr>
        <p:txBody>
          <a:bodyPr wrap="square" rtlCol="0">
            <a:spAutoFit/>
          </a:bodyPr>
          <a:lstStyle/>
          <a:p>
            <a:pPr algn="ctr"/>
            <a:r>
              <a:rPr lang="en-US" sz="2800"/>
              <a:t>Vector</a:t>
            </a:r>
          </a:p>
        </p:txBody>
      </p:sp>
    </p:spTree>
    <p:extLst>
      <p:ext uri="{BB962C8B-B14F-4D97-AF65-F5344CB8AC3E}">
        <p14:creationId xmlns:p14="http://schemas.microsoft.com/office/powerpoint/2010/main" val="2822495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Raster vs. Vector</a:t>
            </a:r>
          </a:p>
        </p:txBody>
      </p:sp>
      <p:sp>
        <p:nvSpPr>
          <p:cNvPr id="3" name="Text Placeholder 2"/>
          <p:cNvSpPr>
            <a:spLocks noGrp="1"/>
          </p:cNvSpPr>
          <p:nvPr>
            <p:ph type="body" sz="quarter" idx="10"/>
          </p:nvPr>
        </p:nvSpPr>
        <p:spPr>
          <a:xfrm>
            <a:off x="365760" y="1371600"/>
            <a:ext cx="5669280" cy="3130088"/>
          </a:xfrm>
        </p:spPr>
        <p:txBody>
          <a:bodyPr/>
          <a:lstStyle/>
          <a:p>
            <a:r>
              <a:rPr lang="en-US" b="1" dirty="0"/>
              <a:t>Raster</a:t>
            </a:r>
          </a:p>
          <a:p>
            <a:pPr marL="457200" indent="-457200">
              <a:buFont typeface="Arial"/>
              <a:buChar char="•"/>
            </a:pPr>
            <a:r>
              <a:rPr lang="en-US" dirty="0" err="1"/>
              <a:t>Fotografias</a:t>
            </a:r>
            <a:r>
              <a:rPr lang="en-US" dirty="0"/>
              <a:t> </a:t>
            </a:r>
            <a:r>
              <a:rPr lang="en-US" dirty="0" err="1"/>
              <a:t>são</a:t>
            </a:r>
            <a:r>
              <a:rPr lang="en-US" dirty="0"/>
              <a:t> imagens </a:t>
            </a:r>
            <a:r>
              <a:rPr lang="en-US" dirty="0" err="1"/>
              <a:t>rasterizadas</a:t>
            </a:r>
            <a:endParaRPr lang="en-US" dirty="0"/>
          </a:p>
          <a:p>
            <a:pPr marL="457200" indent="-457200">
              <a:buFont typeface="Arial"/>
              <a:buChar char="•"/>
            </a:pPr>
            <a:r>
              <a:rPr lang="en-US" dirty="0" err="1"/>
              <a:t>Formatos</a:t>
            </a:r>
            <a:r>
              <a:rPr lang="en-US" dirty="0"/>
              <a:t> </a:t>
            </a:r>
            <a:r>
              <a:rPr lang="en-US" dirty="0" err="1"/>
              <a:t>incluem</a:t>
            </a:r>
            <a:r>
              <a:rPr lang="en-US" dirty="0"/>
              <a:t> JPG, PNG, GIF, e BMP</a:t>
            </a:r>
          </a:p>
          <a:p>
            <a:pPr marL="457200" indent="-457200">
              <a:buFont typeface="Arial"/>
              <a:buChar char="•"/>
            </a:pPr>
            <a:r>
              <a:rPr lang="en-US" dirty="0"/>
              <a:t>Imagens </a:t>
            </a:r>
            <a:r>
              <a:rPr lang="en-US" dirty="0" err="1"/>
              <a:t>rasterizadas</a:t>
            </a:r>
            <a:r>
              <a:rPr lang="en-US" dirty="0"/>
              <a:t> se </a:t>
            </a:r>
            <a:r>
              <a:rPr lang="en-US" dirty="0" err="1"/>
              <a:t>tornam</a:t>
            </a:r>
            <a:r>
              <a:rPr lang="en-US" dirty="0"/>
              <a:t> </a:t>
            </a:r>
            <a:r>
              <a:rPr lang="en-US" dirty="0" err="1"/>
              <a:t>pixeladas</a:t>
            </a:r>
            <a:r>
              <a:rPr lang="en-US" dirty="0"/>
              <a:t> </a:t>
            </a:r>
            <a:r>
              <a:rPr lang="en-US" dirty="0" err="1"/>
              <a:t>quando</a:t>
            </a:r>
            <a:r>
              <a:rPr lang="en-US" dirty="0"/>
              <a:t> </a:t>
            </a:r>
            <a:r>
              <a:rPr lang="en-US" dirty="0" err="1"/>
              <a:t>aumentadas</a:t>
            </a:r>
            <a:endParaRPr lang="en-US" dirty="0"/>
          </a:p>
        </p:txBody>
      </p:sp>
      <p:sp>
        <p:nvSpPr>
          <p:cNvPr id="4" name="Text Placeholder 3"/>
          <p:cNvSpPr>
            <a:spLocks noGrp="1"/>
          </p:cNvSpPr>
          <p:nvPr>
            <p:ph type="body" sz="quarter" idx="11"/>
          </p:nvPr>
        </p:nvSpPr>
        <p:spPr>
          <a:xfrm>
            <a:off x="6400800" y="1371600"/>
            <a:ext cx="5669280" cy="2277547"/>
          </a:xfrm>
        </p:spPr>
        <p:txBody>
          <a:bodyPr/>
          <a:lstStyle/>
          <a:p>
            <a:r>
              <a:rPr lang="en-US" b="1" dirty="0"/>
              <a:t>Vector</a:t>
            </a:r>
          </a:p>
          <a:p>
            <a:pPr marL="457200" indent="-457200">
              <a:buFont typeface="Arial"/>
              <a:buChar char="•"/>
            </a:pPr>
            <a:r>
              <a:rPr lang="en-US" dirty="0" err="1"/>
              <a:t>Ilustrações</a:t>
            </a:r>
            <a:r>
              <a:rPr lang="en-US" dirty="0"/>
              <a:t> </a:t>
            </a:r>
            <a:r>
              <a:rPr lang="en-US" dirty="0" err="1"/>
              <a:t>digitais</a:t>
            </a:r>
            <a:r>
              <a:rPr lang="en-US" dirty="0"/>
              <a:t> </a:t>
            </a:r>
            <a:r>
              <a:rPr lang="en-US" dirty="0" err="1"/>
              <a:t>são</a:t>
            </a:r>
            <a:r>
              <a:rPr lang="en-US" dirty="0"/>
              <a:t> imagens </a:t>
            </a:r>
            <a:r>
              <a:rPr lang="en-US" dirty="0" err="1"/>
              <a:t>vetorizadas</a:t>
            </a:r>
            <a:endParaRPr lang="en-US" dirty="0"/>
          </a:p>
          <a:p>
            <a:pPr marL="457200" indent="-457200">
              <a:buFont typeface="Arial"/>
              <a:buChar char="•"/>
            </a:pPr>
            <a:r>
              <a:rPr lang="en-US" dirty="0"/>
              <a:t>Imagens </a:t>
            </a:r>
            <a:r>
              <a:rPr lang="en-US" dirty="0" err="1"/>
              <a:t>vetorizadas</a:t>
            </a:r>
            <a:r>
              <a:rPr lang="en-US" dirty="0"/>
              <a:t> </a:t>
            </a:r>
            <a:r>
              <a:rPr lang="en-US" dirty="0" err="1"/>
              <a:t>manêm</a:t>
            </a:r>
            <a:r>
              <a:rPr lang="en-US" dirty="0"/>
              <a:t> a </a:t>
            </a:r>
            <a:r>
              <a:rPr lang="en-US" dirty="0" err="1"/>
              <a:t>qualidade</a:t>
            </a:r>
            <a:r>
              <a:rPr lang="en-US" dirty="0"/>
              <a:t> </a:t>
            </a:r>
            <a:r>
              <a:rPr lang="en-US" dirty="0" err="1"/>
              <a:t>quando</a:t>
            </a:r>
            <a:r>
              <a:rPr lang="en-US" dirty="0"/>
              <a:t> </a:t>
            </a:r>
            <a:r>
              <a:rPr lang="en-US" dirty="0" err="1"/>
              <a:t>aumentadas</a:t>
            </a:r>
            <a:endParaRPr lang="en-US" dirty="0"/>
          </a:p>
        </p:txBody>
      </p:sp>
    </p:spTree>
    <p:extLst>
      <p:ext uri="{BB962C8B-B14F-4D97-AF65-F5344CB8AC3E}">
        <p14:creationId xmlns:p14="http://schemas.microsoft.com/office/powerpoint/2010/main" val="40889833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solidFill>
                  <a:srgbClr val="107C10"/>
                </a:solidFill>
              </a:rPr>
              <a:t>Elemento</a:t>
            </a:r>
            <a:r>
              <a:rPr lang="en-US">
                <a:solidFill>
                  <a:srgbClr val="107C10"/>
                </a:solidFill>
              </a:rPr>
              <a:t> </a:t>
            </a:r>
            <a:r>
              <a:rPr lang="en-US" err="1">
                <a:solidFill>
                  <a:srgbClr val="107C10"/>
                </a:solidFill>
                <a:latin typeface="Consolas" pitchFamily="49" charset="0"/>
                <a:cs typeface="Consolas" pitchFamily="49" charset="0"/>
              </a:rPr>
              <a:t>img</a:t>
            </a:r>
            <a:r>
              <a:rPr lang="en-US">
                <a:solidFill>
                  <a:srgbClr val="107C10"/>
                </a:solidFill>
              </a:rPr>
              <a:t> </a:t>
            </a:r>
          </a:p>
        </p:txBody>
      </p:sp>
      <p:sp>
        <p:nvSpPr>
          <p:cNvPr id="3" name="Text Placeholder 2"/>
          <p:cNvSpPr>
            <a:spLocks noGrp="1"/>
          </p:cNvSpPr>
          <p:nvPr>
            <p:ph type="body" sz="quarter" idx="10"/>
          </p:nvPr>
        </p:nvSpPr>
        <p:spPr>
          <a:xfrm>
            <a:off x="365760" y="1371600"/>
            <a:ext cx="11704320" cy="3028521"/>
          </a:xfrm>
        </p:spPr>
        <p:txBody>
          <a:bodyPr/>
          <a:lstStyle/>
          <a:p>
            <a:pPr marL="457200" indent="-457200">
              <a:buFont typeface="Arial"/>
              <a:buChar char="•"/>
            </a:pPr>
            <a:r>
              <a:rPr lang="en-US" err="1"/>
              <a:t>Adicione</a:t>
            </a:r>
            <a:r>
              <a:rPr lang="en-US"/>
              <a:t> </a:t>
            </a:r>
            <a:r>
              <a:rPr lang="en-US" err="1"/>
              <a:t>imagens</a:t>
            </a:r>
            <a:r>
              <a:rPr lang="en-US"/>
              <a:t> a </a:t>
            </a:r>
            <a:r>
              <a:rPr lang="en-US" err="1"/>
              <a:t>uma</a:t>
            </a:r>
            <a:r>
              <a:rPr lang="en-US"/>
              <a:t> </a:t>
            </a:r>
            <a:r>
              <a:rPr lang="en-US" err="1"/>
              <a:t>página</a:t>
            </a:r>
            <a:r>
              <a:rPr lang="en-US"/>
              <a:t> via tag </a:t>
            </a:r>
            <a:r>
              <a:rPr lang="en-US">
                <a:latin typeface="Consolas"/>
                <a:cs typeface="Consolas"/>
              </a:rPr>
              <a:t>&lt;</a:t>
            </a:r>
            <a:r>
              <a:rPr lang="en-US" err="1">
                <a:latin typeface="Consolas"/>
                <a:cs typeface="Consolas"/>
              </a:rPr>
              <a:t>img</a:t>
            </a:r>
            <a:r>
              <a:rPr lang="en-US">
                <a:latin typeface="Consolas"/>
                <a:cs typeface="Consolas"/>
              </a:rPr>
              <a:t>&gt;</a:t>
            </a:r>
            <a:endParaRPr lang="en-US"/>
          </a:p>
          <a:p>
            <a:pPr lvl="2"/>
            <a:r>
              <a:rPr lang="en-US"/>
              <a:t>NOTA: </a:t>
            </a:r>
            <a:r>
              <a:rPr lang="en-US" err="1"/>
              <a:t>uma</a:t>
            </a:r>
            <a:r>
              <a:rPr lang="en-US"/>
              <a:t> tag de </a:t>
            </a:r>
            <a:r>
              <a:rPr lang="en-US" err="1"/>
              <a:t>fechamento</a:t>
            </a:r>
            <a:r>
              <a:rPr lang="en-US"/>
              <a:t> </a:t>
            </a:r>
            <a:r>
              <a:rPr lang="en-US" err="1"/>
              <a:t>não</a:t>
            </a:r>
            <a:r>
              <a:rPr lang="en-US"/>
              <a:t> é </a:t>
            </a:r>
            <a:r>
              <a:rPr lang="en-US" err="1"/>
              <a:t>necessária</a:t>
            </a:r>
            <a:endParaRPr lang="en-US"/>
          </a:p>
          <a:p>
            <a:pPr marL="457200" indent="-457200">
              <a:buFont typeface="Arial"/>
              <a:buChar char="•"/>
            </a:pPr>
            <a:r>
              <a:rPr lang="en-US"/>
              <a:t>A tag </a:t>
            </a:r>
            <a:r>
              <a:rPr lang="en-US">
                <a:latin typeface="Consolas"/>
                <a:cs typeface="Consolas"/>
              </a:rPr>
              <a:t>&lt;</a:t>
            </a:r>
            <a:r>
              <a:rPr lang="en-US" err="1">
                <a:latin typeface="Consolas"/>
                <a:cs typeface="Consolas"/>
              </a:rPr>
              <a:t>img</a:t>
            </a:r>
            <a:r>
              <a:rPr lang="en-US">
                <a:latin typeface="Consolas"/>
                <a:cs typeface="Consolas"/>
              </a:rPr>
              <a:t>&gt;</a:t>
            </a:r>
            <a:r>
              <a:rPr lang="en-US"/>
              <a:t> </a:t>
            </a:r>
            <a:r>
              <a:rPr lang="en-US" err="1"/>
              <a:t>requer</a:t>
            </a:r>
            <a:r>
              <a:rPr lang="en-US"/>
              <a:t> </a:t>
            </a:r>
            <a:r>
              <a:rPr lang="en-US" err="1"/>
              <a:t>uso</a:t>
            </a:r>
            <a:r>
              <a:rPr lang="en-US"/>
              <a:t> dos </a:t>
            </a:r>
            <a:r>
              <a:rPr lang="en-US" err="1"/>
              <a:t>atributos</a:t>
            </a:r>
            <a:r>
              <a:rPr lang="en-US"/>
              <a:t> </a:t>
            </a:r>
            <a:r>
              <a:rPr lang="en-US" err="1">
                <a:latin typeface="Consolas"/>
                <a:cs typeface="Consolas"/>
              </a:rPr>
              <a:t>src</a:t>
            </a:r>
            <a:r>
              <a:rPr lang="en-US"/>
              <a:t> e </a:t>
            </a:r>
            <a:r>
              <a:rPr lang="en-US">
                <a:latin typeface="Consolas"/>
                <a:cs typeface="Consolas"/>
              </a:rPr>
              <a:t>alt</a:t>
            </a:r>
            <a:endParaRPr lang="en-US"/>
          </a:p>
          <a:p>
            <a:pPr lvl="2"/>
            <a:r>
              <a:rPr lang="en-US" err="1">
                <a:latin typeface="Consolas"/>
                <a:cs typeface="Consolas"/>
              </a:rPr>
              <a:t>src</a:t>
            </a:r>
            <a:r>
              <a:rPr lang="en-US"/>
              <a:t> </a:t>
            </a:r>
            <a:r>
              <a:rPr lang="en-US" err="1"/>
              <a:t>significa</a:t>
            </a:r>
            <a:r>
              <a:rPr lang="en-US"/>
              <a:t> </a:t>
            </a:r>
            <a:r>
              <a:rPr lang="en-US" err="1"/>
              <a:t>fonte</a:t>
            </a:r>
            <a:endParaRPr lang="en-US"/>
          </a:p>
          <a:p>
            <a:pPr lvl="2"/>
            <a:r>
              <a:rPr lang="en-US">
                <a:latin typeface="Consolas"/>
                <a:cs typeface="Consolas"/>
              </a:rPr>
              <a:t>alt</a:t>
            </a:r>
            <a:r>
              <a:rPr lang="en-US"/>
              <a:t> </a:t>
            </a:r>
            <a:r>
              <a:rPr lang="en-US" err="1"/>
              <a:t>significa</a:t>
            </a:r>
            <a:r>
              <a:rPr lang="en-US"/>
              <a:t> </a:t>
            </a:r>
            <a:r>
              <a:rPr lang="en-US" err="1"/>
              <a:t>alternativo</a:t>
            </a:r>
            <a:endParaRPr lang="en-US"/>
          </a:p>
          <a:p>
            <a:pPr marL="457200" indent="-457200">
              <a:buFont typeface="Arial"/>
              <a:buChar char="•"/>
            </a:pPr>
            <a:r>
              <a:rPr lang="en-US" err="1">
                <a:latin typeface="Consolas"/>
                <a:cs typeface="Consolas"/>
              </a:rPr>
              <a:t>src</a:t>
            </a:r>
            <a:r>
              <a:rPr lang="en-US"/>
              <a:t> define o </a:t>
            </a:r>
            <a:r>
              <a:rPr lang="en-US" err="1"/>
              <a:t>caminho</a:t>
            </a:r>
            <a:r>
              <a:rPr lang="en-US"/>
              <a:t> </a:t>
            </a:r>
            <a:r>
              <a:rPr lang="en-US" err="1"/>
              <a:t>para</a:t>
            </a:r>
            <a:r>
              <a:rPr lang="en-US"/>
              <a:t> o </a:t>
            </a:r>
            <a:r>
              <a:rPr lang="en-US" err="1"/>
              <a:t>arquivo</a:t>
            </a:r>
            <a:r>
              <a:rPr lang="en-US"/>
              <a:t> de </a:t>
            </a:r>
            <a:r>
              <a:rPr lang="en-US" err="1"/>
              <a:t>imagem</a:t>
            </a:r>
            <a:endParaRPr lang="en-US"/>
          </a:p>
          <a:p>
            <a:pPr marL="457200" indent="-457200">
              <a:buFont typeface="Arial"/>
              <a:buChar char="•"/>
            </a:pPr>
            <a:r>
              <a:rPr lang="en-US">
                <a:latin typeface="Consolas"/>
                <a:cs typeface="Consolas"/>
              </a:rPr>
              <a:t>alt</a:t>
            </a:r>
            <a:r>
              <a:rPr lang="en-US"/>
              <a:t> define um </a:t>
            </a:r>
            <a:r>
              <a:rPr lang="en-US" err="1"/>
              <a:t>texto</a:t>
            </a:r>
            <a:r>
              <a:rPr lang="en-US"/>
              <a:t> </a:t>
            </a:r>
            <a:r>
              <a:rPr lang="en-US" err="1"/>
              <a:t>acessível</a:t>
            </a:r>
            <a:endParaRPr lang="en-US"/>
          </a:p>
        </p:txBody>
      </p:sp>
    </p:spTree>
    <p:extLst>
      <p:ext uri="{BB962C8B-B14F-4D97-AF65-F5344CB8AC3E}">
        <p14:creationId xmlns:p14="http://schemas.microsoft.com/office/powerpoint/2010/main" val="41955324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Atributos</a:t>
            </a:r>
            <a:r>
              <a:rPr lang="en-US"/>
              <a:t> do </a:t>
            </a:r>
            <a:r>
              <a:rPr lang="en-US" err="1"/>
              <a:t>elemento</a:t>
            </a:r>
            <a:r>
              <a:rPr lang="en-US"/>
              <a:t> </a:t>
            </a:r>
            <a:r>
              <a:rPr lang="en-US" err="1">
                <a:solidFill>
                  <a:srgbClr val="107C10"/>
                </a:solidFill>
                <a:latin typeface="Consolas"/>
                <a:cs typeface="Consolas"/>
              </a:rPr>
              <a:t>img</a:t>
            </a:r>
            <a:endParaRPr lang="en-US">
              <a:solidFill>
                <a:srgbClr val="107C10"/>
              </a:solidFill>
            </a:endParaRPr>
          </a:p>
        </p:txBody>
      </p:sp>
      <p:graphicFrame>
        <p:nvGraphicFramePr>
          <p:cNvPr id="3" name="Table 2" descr="Table showing attributes of the 'img' element including value and description."/>
          <p:cNvGraphicFramePr>
            <a:graphicFrameLocks noGrp="1"/>
          </p:cNvGraphicFramePr>
          <p:nvPr/>
        </p:nvGraphicFramePr>
        <p:xfrm>
          <a:off x="457197" y="1463040"/>
          <a:ext cx="11323639" cy="4389120"/>
        </p:xfrm>
        <a:graphic>
          <a:graphicData uri="http://schemas.openxmlformats.org/drawingml/2006/table">
            <a:tbl>
              <a:tblPr firstRow="1" bandRow="1">
                <a:tableStyleId>{5C22544A-7EE6-4342-B048-85BDC9FD1C3A}</a:tableStyleId>
              </a:tblPr>
              <a:tblGrid>
                <a:gridCol w="195104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7315199">
                  <a:extLst>
                    <a:ext uri="{9D8B030D-6E8A-4147-A177-3AD203B41FA5}">
                      <a16:colId xmlns:a16="http://schemas.microsoft.com/office/drawing/2014/main" val="20002"/>
                    </a:ext>
                  </a:extLst>
                </a:gridCol>
              </a:tblGrid>
              <a:tr h="548640">
                <a:tc>
                  <a:txBody>
                    <a:bodyPr/>
                    <a:lstStyle/>
                    <a:p>
                      <a:r>
                        <a:rPr lang="en-US" sz="2400"/>
                        <a:t>ATRIBUTO</a:t>
                      </a:r>
                    </a:p>
                  </a:txBody>
                  <a:tcPr/>
                </a:tc>
                <a:tc>
                  <a:txBody>
                    <a:bodyPr/>
                    <a:lstStyle/>
                    <a:p>
                      <a:r>
                        <a:rPr lang="en-US" sz="2400"/>
                        <a:t>VALOR</a:t>
                      </a:r>
                    </a:p>
                  </a:txBody>
                  <a:tcPr/>
                </a:tc>
                <a:tc>
                  <a:txBody>
                    <a:bodyPr/>
                    <a:lstStyle/>
                    <a:p>
                      <a:r>
                        <a:rPr lang="en-US" sz="2400"/>
                        <a:t>DESCRIÇÃO</a:t>
                      </a:r>
                    </a:p>
                  </a:txBody>
                  <a:tcPr/>
                </a:tc>
                <a:extLst>
                  <a:ext uri="{0D108BD9-81ED-4DB2-BD59-A6C34878D82A}">
                    <a16:rowId xmlns:a16="http://schemas.microsoft.com/office/drawing/2014/main" val="10000"/>
                  </a:ext>
                </a:extLst>
              </a:tr>
              <a:tr h="548640">
                <a:tc>
                  <a:txBody>
                    <a:bodyPr/>
                    <a:lstStyle/>
                    <a:p>
                      <a:r>
                        <a:rPr lang="en-US" sz="2400" err="1">
                          <a:latin typeface="Consolas"/>
                          <a:cs typeface="Consolas"/>
                        </a:rPr>
                        <a:t>src</a:t>
                      </a:r>
                      <a:endParaRPr lang="en-US" sz="2400">
                        <a:latin typeface="Consolas"/>
                        <a:cs typeface="Consolas"/>
                      </a:endParaRPr>
                    </a:p>
                  </a:txBody>
                  <a:tcPr/>
                </a:tc>
                <a:tc>
                  <a:txBody>
                    <a:bodyPr/>
                    <a:lstStyle/>
                    <a:p>
                      <a:r>
                        <a:rPr lang="en-US" sz="2400"/>
                        <a:t>URL</a:t>
                      </a:r>
                    </a:p>
                  </a:txBody>
                  <a:tcPr/>
                </a:tc>
                <a:tc>
                  <a:txBody>
                    <a:bodyPr/>
                    <a:lstStyle/>
                    <a:p>
                      <a:r>
                        <a:rPr lang="en-US" sz="2400" err="1"/>
                        <a:t>Especifica</a:t>
                      </a:r>
                      <a:r>
                        <a:rPr lang="en-US" sz="2400"/>
                        <a:t> a </a:t>
                      </a:r>
                      <a:r>
                        <a:rPr lang="en-US" sz="2400" err="1"/>
                        <a:t>localização</a:t>
                      </a:r>
                      <a:r>
                        <a:rPr lang="en-US" sz="2400"/>
                        <a:t> </a:t>
                      </a:r>
                      <a:r>
                        <a:rPr lang="en-US" sz="2400" err="1"/>
                        <a:t>da</a:t>
                      </a:r>
                      <a:r>
                        <a:rPr lang="en-US" sz="2400"/>
                        <a:t> </a:t>
                      </a:r>
                      <a:r>
                        <a:rPr lang="en-US" sz="2400" err="1"/>
                        <a:t>imagem</a:t>
                      </a:r>
                      <a:endParaRPr lang="en-US" sz="2400"/>
                    </a:p>
                  </a:txBody>
                  <a:tcPr/>
                </a:tc>
                <a:extLst>
                  <a:ext uri="{0D108BD9-81ED-4DB2-BD59-A6C34878D82A}">
                    <a16:rowId xmlns:a16="http://schemas.microsoft.com/office/drawing/2014/main" val="10001"/>
                  </a:ext>
                </a:extLst>
              </a:tr>
              <a:tr h="548640">
                <a:tc>
                  <a:txBody>
                    <a:bodyPr/>
                    <a:lstStyle/>
                    <a:p>
                      <a:r>
                        <a:rPr lang="en-US" sz="2400">
                          <a:latin typeface="Consolas"/>
                          <a:cs typeface="Consolas"/>
                        </a:rPr>
                        <a:t>alt</a:t>
                      </a:r>
                    </a:p>
                  </a:txBody>
                  <a:tcPr/>
                </a:tc>
                <a:tc>
                  <a:txBody>
                    <a:bodyPr/>
                    <a:lstStyle/>
                    <a:p>
                      <a:r>
                        <a:rPr lang="en-US" sz="2400" err="1"/>
                        <a:t>Texto</a:t>
                      </a:r>
                      <a:endParaRPr lang="en-US" sz="2400"/>
                    </a:p>
                  </a:txBody>
                  <a:tcPr/>
                </a:tc>
                <a:tc>
                  <a:txBody>
                    <a:bodyPr/>
                    <a:lstStyle/>
                    <a:p>
                      <a:r>
                        <a:rPr lang="en-US" sz="2400" err="1"/>
                        <a:t>Especifica</a:t>
                      </a:r>
                      <a:r>
                        <a:rPr lang="en-US" sz="2400"/>
                        <a:t> </a:t>
                      </a:r>
                      <a:r>
                        <a:rPr lang="en-US" sz="2400" err="1"/>
                        <a:t>texto</a:t>
                      </a:r>
                      <a:r>
                        <a:rPr lang="en-US" sz="2400"/>
                        <a:t> </a:t>
                      </a:r>
                      <a:r>
                        <a:rPr lang="en-US" sz="2400" err="1"/>
                        <a:t>acessível</a:t>
                      </a:r>
                      <a:r>
                        <a:rPr lang="en-US" sz="2400"/>
                        <a:t> para a </a:t>
                      </a:r>
                      <a:r>
                        <a:rPr lang="en-US" sz="2400" err="1"/>
                        <a:t>imagem</a:t>
                      </a:r>
                      <a:endParaRPr lang="en-US" sz="2400"/>
                    </a:p>
                  </a:txBody>
                  <a:tcPr/>
                </a:tc>
                <a:extLst>
                  <a:ext uri="{0D108BD9-81ED-4DB2-BD59-A6C34878D82A}">
                    <a16:rowId xmlns:a16="http://schemas.microsoft.com/office/drawing/2014/main" val="10002"/>
                  </a:ext>
                </a:extLst>
              </a:tr>
              <a:tr h="548640">
                <a:tc>
                  <a:txBody>
                    <a:bodyPr/>
                    <a:lstStyle/>
                    <a:p>
                      <a:r>
                        <a:rPr lang="en-US" sz="2400">
                          <a:latin typeface="Consolas"/>
                          <a:cs typeface="Consolas"/>
                        </a:rPr>
                        <a:t>height</a:t>
                      </a:r>
                    </a:p>
                  </a:txBody>
                  <a:tcPr/>
                </a:tc>
                <a:tc>
                  <a:txBody>
                    <a:bodyPr/>
                    <a:lstStyle/>
                    <a:p>
                      <a:r>
                        <a:rPr lang="en-US" sz="2400"/>
                        <a:t>pixels</a:t>
                      </a:r>
                    </a:p>
                  </a:txBody>
                  <a:tcPr/>
                </a:tc>
                <a:tc>
                  <a:txBody>
                    <a:bodyPr/>
                    <a:lstStyle/>
                    <a:p>
                      <a:r>
                        <a:rPr lang="en-US" sz="2400" err="1"/>
                        <a:t>Especifica</a:t>
                      </a:r>
                      <a:r>
                        <a:rPr lang="en-US" sz="2400"/>
                        <a:t> a </a:t>
                      </a:r>
                      <a:r>
                        <a:rPr lang="en-US" sz="2400" err="1"/>
                        <a:t>altura</a:t>
                      </a:r>
                      <a:r>
                        <a:rPr lang="en-US" sz="2400"/>
                        <a:t> </a:t>
                      </a:r>
                      <a:r>
                        <a:rPr lang="en-US" sz="2400" err="1"/>
                        <a:t>da</a:t>
                      </a:r>
                      <a:r>
                        <a:rPr lang="en-US" sz="2400"/>
                        <a:t> </a:t>
                      </a:r>
                      <a:r>
                        <a:rPr lang="en-US" sz="2400" err="1"/>
                        <a:t>imagem</a:t>
                      </a:r>
                      <a:endParaRPr lang="en-US" sz="2400"/>
                    </a:p>
                  </a:txBody>
                  <a:tcPr/>
                </a:tc>
                <a:extLst>
                  <a:ext uri="{0D108BD9-81ED-4DB2-BD59-A6C34878D82A}">
                    <a16:rowId xmlns:a16="http://schemas.microsoft.com/office/drawing/2014/main" val="10003"/>
                  </a:ext>
                </a:extLst>
              </a:tr>
              <a:tr h="548640">
                <a:tc>
                  <a:txBody>
                    <a:bodyPr/>
                    <a:lstStyle/>
                    <a:p>
                      <a:r>
                        <a:rPr lang="en-US" sz="2400">
                          <a:latin typeface="Consolas"/>
                          <a:cs typeface="Consolas"/>
                        </a:rPr>
                        <a:t>width</a:t>
                      </a:r>
                    </a:p>
                  </a:txBody>
                  <a:tcPr/>
                </a:tc>
                <a:tc>
                  <a:txBody>
                    <a:bodyPr/>
                    <a:lstStyle/>
                    <a:p>
                      <a:r>
                        <a:rPr lang="en-US" sz="2400"/>
                        <a:t>pixels</a:t>
                      </a:r>
                    </a:p>
                  </a:txBody>
                  <a:tcPr/>
                </a:tc>
                <a:tc>
                  <a:txBody>
                    <a:bodyPr/>
                    <a:lstStyle/>
                    <a:p>
                      <a:r>
                        <a:rPr lang="en-US" sz="2400" err="1"/>
                        <a:t>Especifica</a:t>
                      </a:r>
                      <a:r>
                        <a:rPr lang="en-US" sz="2400"/>
                        <a:t> a </a:t>
                      </a:r>
                      <a:r>
                        <a:rPr lang="en-US" sz="2400" err="1"/>
                        <a:t>largura</a:t>
                      </a:r>
                      <a:r>
                        <a:rPr lang="en-US" sz="2400"/>
                        <a:t> </a:t>
                      </a:r>
                      <a:r>
                        <a:rPr lang="en-US" sz="2400" err="1"/>
                        <a:t>da</a:t>
                      </a:r>
                      <a:r>
                        <a:rPr lang="en-US" sz="2400"/>
                        <a:t> </a:t>
                      </a:r>
                      <a:r>
                        <a:rPr lang="en-US" sz="2400" err="1"/>
                        <a:t>imagem</a:t>
                      </a:r>
                      <a:endParaRPr lang="en-US" sz="2400"/>
                    </a:p>
                  </a:txBody>
                  <a:tcPr/>
                </a:tc>
                <a:extLst>
                  <a:ext uri="{0D108BD9-81ED-4DB2-BD59-A6C34878D82A}">
                    <a16:rowId xmlns:a16="http://schemas.microsoft.com/office/drawing/2014/main" val="10004"/>
                  </a:ext>
                </a:extLst>
              </a:tr>
              <a:tr h="548640">
                <a:tc>
                  <a:txBody>
                    <a:bodyPr/>
                    <a:lstStyle/>
                    <a:p>
                      <a:r>
                        <a:rPr lang="en-US" sz="2400" err="1">
                          <a:latin typeface="Consolas"/>
                          <a:cs typeface="Consolas"/>
                        </a:rPr>
                        <a:t>ismap</a:t>
                      </a:r>
                      <a:endParaRPr lang="en-US" sz="2400">
                        <a:latin typeface="Consolas"/>
                        <a:cs typeface="Consolas"/>
                      </a:endParaRPr>
                    </a:p>
                  </a:txBody>
                  <a:tcPr/>
                </a:tc>
                <a:tc>
                  <a:txBody>
                    <a:bodyPr/>
                    <a:lstStyle/>
                    <a:p>
                      <a:r>
                        <a:rPr lang="en-US" sz="2400" err="1"/>
                        <a:t>ismap</a:t>
                      </a:r>
                      <a:endParaRPr lang="en-US" sz="2400"/>
                    </a:p>
                  </a:txBody>
                  <a:tcPr/>
                </a:tc>
                <a:tc>
                  <a:txBody>
                    <a:bodyPr/>
                    <a:lstStyle/>
                    <a:p>
                      <a:r>
                        <a:rPr lang="en-US" sz="2400" err="1"/>
                        <a:t>Especifica</a:t>
                      </a:r>
                      <a:r>
                        <a:rPr lang="en-US" sz="2400" baseline="0"/>
                        <a:t> o </a:t>
                      </a:r>
                      <a:r>
                        <a:rPr lang="en-US" sz="2400" baseline="0" err="1"/>
                        <a:t>uso</a:t>
                      </a:r>
                      <a:r>
                        <a:rPr lang="en-US" sz="2400" baseline="0"/>
                        <a:t> de um </a:t>
                      </a:r>
                      <a:r>
                        <a:rPr lang="en-US" sz="2400" baseline="0" err="1"/>
                        <a:t>mapa</a:t>
                      </a:r>
                      <a:r>
                        <a:rPr lang="en-US" sz="2400" baseline="0"/>
                        <a:t> de </a:t>
                      </a:r>
                      <a:r>
                        <a:rPr lang="en-US" sz="2400" baseline="0" err="1"/>
                        <a:t>imagem</a:t>
                      </a:r>
                      <a:r>
                        <a:rPr lang="en-US" sz="2400" baseline="0"/>
                        <a:t> </a:t>
                      </a:r>
                      <a:r>
                        <a:rPr lang="en-US" sz="2400" baseline="0" err="1"/>
                        <a:t>gerenciado</a:t>
                      </a:r>
                      <a:r>
                        <a:rPr lang="en-US" sz="2400" baseline="0"/>
                        <a:t> </a:t>
                      </a:r>
                      <a:r>
                        <a:rPr lang="en-US" sz="2400" baseline="0" err="1"/>
                        <a:t>pelo</a:t>
                      </a:r>
                      <a:r>
                        <a:rPr lang="en-US" sz="2400" baseline="0"/>
                        <a:t> </a:t>
                      </a:r>
                      <a:r>
                        <a:rPr lang="en-US" sz="2400" baseline="0" err="1"/>
                        <a:t>lado-servidor</a:t>
                      </a:r>
                      <a:endParaRPr lang="en-US" sz="2400"/>
                    </a:p>
                  </a:txBody>
                  <a:tcPr/>
                </a:tc>
                <a:extLst>
                  <a:ext uri="{0D108BD9-81ED-4DB2-BD59-A6C34878D82A}">
                    <a16:rowId xmlns:a16="http://schemas.microsoft.com/office/drawing/2014/main" val="10005"/>
                  </a:ext>
                </a:extLst>
              </a:tr>
              <a:tr h="548640">
                <a:tc>
                  <a:txBody>
                    <a:bodyPr/>
                    <a:lstStyle/>
                    <a:p>
                      <a:r>
                        <a:rPr lang="en-US" sz="2400" err="1">
                          <a:latin typeface="Consolas"/>
                          <a:cs typeface="Consolas"/>
                        </a:rPr>
                        <a:t>usemap</a:t>
                      </a:r>
                      <a:endParaRPr lang="en-US" sz="2400">
                        <a:latin typeface="Consolas"/>
                        <a:cs typeface="Consolas"/>
                      </a:endParaRPr>
                    </a:p>
                  </a:txBody>
                  <a:tcPr/>
                </a:tc>
                <a:tc>
                  <a:txBody>
                    <a:bodyPr/>
                    <a:lstStyle/>
                    <a:p>
                      <a:r>
                        <a:rPr lang="en-US" sz="2400"/>
                        <a:t>#</a:t>
                      </a:r>
                      <a:r>
                        <a:rPr lang="en-US" sz="2400" err="1"/>
                        <a:t>mapname</a:t>
                      </a:r>
                      <a:endParaRPr lang="en-US" sz="2400"/>
                    </a:p>
                  </a:txBody>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400" err="1"/>
                        <a:t>Especifica</a:t>
                      </a:r>
                      <a:r>
                        <a:rPr lang="en-US" sz="2400" baseline="0"/>
                        <a:t> o </a:t>
                      </a:r>
                      <a:r>
                        <a:rPr lang="en-US" sz="2400" baseline="0" err="1"/>
                        <a:t>uso</a:t>
                      </a:r>
                      <a:r>
                        <a:rPr lang="en-US" sz="2400" baseline="0"/>
                        <a:t> de um </a:t>
                      </a:r>
                      <a:r>
                        <a:rPr lang="en-US" sz="2400" baseline="0" err="1"/>
                        <a:t>mapa</a:t>
                      </a:r>
                      <a:r>
                        <a:rPr lang="en-US" sz="2400" baseline="0"/>
                        <a:t> de </a:t>
                      </a:r>
                      <a:r>
                        <a:rPr lang="en-US" sz="2400" baseline="0" err="1"/>
                        <a:t>imagem</a:t>
                      </a:r>
                      <a:r>
                        <a:rPr lang="en-US" sz="2400" baseline="0"/>
                        <a:t> </a:t>
                      </a:r>
                      <a:r>
                        <a:rPr lang="en-US" sz="2400" baseline="0" err="1"/>
                        <a:t>gerenciado</a:t>
                      </a:r>
                      <a:r>
                        <a:rPr lang="en-US" sz="2400" baseline="0"/>
                        <a:t> </a:t>
                      </a:r>
                      <a:r>
                        <a:rPr lang="en-US" sz="2400" baseline="0" err="1"/>
                        <a:t>pelo</a:t>
                      </a:r>
                      <a:r>
                        <a:rPr lang="en-US" sz="2400" baseline="0"/>
                        <a:t> </a:t>
                      </a:r>
                      <a:r>
                        <a:rPr lang="en-US" sz="2400" baseline="0" err="1"/>
                        <a:t>lado-cliente</a:t>
                      </a:r>
                      <a:endParaRPr lang="en-US" sz="240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19412510"/>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solidFill>
                  <a:srgbClr val="107C10"/>
                </a:solidFill>
              </a:rPr>
              <a:t>Elementos</a:t>
            </a:r>
            <a:r>
              <a:rPr lang="en-US">
                <a:solidFill>
                  <a:srgbClr val="107C10"/>
                </a:solidFill>
              </a:rPr>
              <a:t> </a:t>
            </a:r>
            <a:r>
              <a:rPr lang="en-US">
                <a:solidFill>
                  <a:srgbClr val="107C10"/>
                </a:solidFill>
                <a:latin typeface="Consolas"/>
                <a:cs typeface="Consolas"/>
              </a:rPr>
              <a:t>figure</a:t>
            </a:r>
            <a:r>
              <a:rPr lang="en-US">
                <a:solidFill>
                  <a:srgbClr val="107C10"/>
                </a:solidFill>
              </a:rPr>
              <a:t> e </a:t>
            </a:r>
            <a:r>
              <a:rPr lang="en-US" err="1">
                <a:solidFill>
                  <a:srgbClr val="107C10"/>
                </a:solidFill>
                <a:latin typeface="Consolas"/>
                <a:cs typeface="Consolas"/>
              </a:rPr>
              <a:t>figcaption</a:t>
            </a:r>
            <a:endParaRPr lang="en-US">
              <a:solidFill>
                <a:srgbClr val="107C10"/>
              </a:solidFill>
            </a:endParaRPr>
          </a:p>
        </p:txBody>
      </p:sp>
      <p:sp>
        <p:nvSpPr>
          <p:cNvPr id="3" name="Text Placeholder 2"/>
          <p:cNvSpPr>
            <a:spLocks noGrp="1"/>
          </p:cNvSpPr>
          <p:nvPr>
            <p:ph type="body" sz="quarter" idx="10"/>
          </p:nvPr>
        </p:nvSpPr>
        <p:spPr>
          <a:xfrm>
            <a:off x="365760" y="1371600"/>
            <a:ext cx="11704320" cy="2665345"/>
          </a:xfrm>
        </p:spPr>
        <p:txBody>
          <a:bodyPr/>
          <a:lstStyle/>
          <a:p>
            <a:pPr marL="457200" indent="-457200">
              <a:buFont typeface="Arial"/>
              <a:buChar char="•"/>
            </a:pPr>
            <a:r>
              <a:rPr lang="en-US" dirty="0"/>
              <a:t>O </a:t>
            </a:r>
            <a:r>
              <a:rPr lang="en-US" dirty="0" err="1"/>
              <a:t>elemento</a:t>
            </a:r>
            <a:r>
              <a:rPr lang="en-US" dirty="0"/>
              <a:t> </a:t>
            </a:r>
            <a:r>
              <a:rPr lang="en-US" dirty="0" err="1">
                <a:latin typeface="Consolas" pitchFamily="49" charset="0"/>
                <a:cs typeface="Consolas" pitchFamily="49" charset="0"/>
              </a:rPr>
              <a:t>img</a:t>
            </a:r>
            <a:r>
              <a:rPr lang="en-US" dirty="0"/>
              <a:t> </a:t>
            </a:r>
            <a:r>
              <a:rPr lang="en-US" dirty="0" err="1"/>
              <a:t>pode</a:t>
            </a:r>
            <a:r>
              <a:rPr lang="en-US" dirty="0"/>
              <a:t> ser </a:t>
            </a:r>
            <a:r>
              <a:rPr lang="en-US" dirty="0" err="1"/>
              <a:t>usado</a:t>
            </a:r>
            <a:r>
              <a:rPr lang="en-US" dirty="0"/>
              <a:t> em </a:t>
            </a:r>
            <a:r>
              <a:rPr lang="en-US" dirty="0" err="1"/>
              <a:t>combinação</a:t>
            </a:r>
            <a:r>
              <a:rPr lang="en-US" dirty="0"/>
              <a:t> com </a:t>
            </a:r>
            <a:r>
              <a:rPr lang="en-US" dirty="0" err="1"/>
              <a:t>dois</a:t>
            </a:r>
            <a:r>
              <a:rPr lang="en-US" dirty="0"/>
              <a:t> </a:t>
            </a:r>
            <a:r>
              <a:rPr lang="en-US" dirty="0" err="1"/>
              <a:t>elementos</a:t>
            </a:r>
            <a:r>
              <a:rPr lang="en-US" dirty="0"/>
              <a:t>, </a:t>
            </a:r>
            <a:r>
              <a:rPr lang="en-US" dirty="0">
                <a:latin typeface="Consolas" pitchFamily="49" charset="0"/>
                <a:cs typeface="Consolas" pitchFamily="49" charset="0"/>
              </a:rPr>
              <a:t>figure</a:t>
            </a:r>
            <a:r>
              <a:rPr lang="en-US" dirty="0"/>
              <a:t> e </a:t>
            </a:r>
            <a:r>
              <a:rPr lang="en-US" dirty="0" err="1">
                <a:latin typeface="Consolas" pitchFamily="49" charset="0"/>
                <a:cs typeface="Consolas" pitchFamily="49" charset="0"/>
              </a:rPr>
              <a:t>figcaption</a:t>
            </a:r>
            <a:r>
              <a:rPr lang="en-US" dirty="0"/>
              <a:t>, para </a:t>
            </a:r>
            <a:r>
              <a:rPr lang="en-US" dirty="0" err="1"/>
              <a:t>organizar</a:t>
            </a:r>
            <a:r>
              <a:rPr lang="en-US" dirty="0"/>
              <a:t> imagens e prover </a:t>
            </a:r>
            <a:r>
              <a:rPr lang="en-US" dirty="0" err="1"/>
              <a:t>títulos</a:t>
            </a:r>
            <a:endParaRPr lang="en-US" dirty="0"/>
          </a:p>
          <a:p>
            <a:pPr marL="457200" indent="-457200">
              <a:buFont typeface="Arial"/>
              <a:buChar char="•"/>
            </a:pPr>
            <a:r>
              <a:rPr lang="en-US" dirty="0"/>
              <a:t>O </a:t>
            </a:r>
            <a:r>
              <a:rPr lang="en-US" dirty="0" err="1"/>
              <a:t>elemento</a:t>
            </a:r>
            <a:r>
              <a:rPr lang="en-US" dirty="0"/>
              <a:t> </a:t>
            </a:r>
            <a:r>
              <a:rPr lang="en-US" dirty="0">
                <a:latin typeface="Consolas" pitchFamily="49" charset="0"/>
                <a:cs typeface="Consolas" pitchFamily="49" charset="0"/>
              </a:rPr>
              <a:t>figure</a:t>
            </a:r>
            <a:r>
              <a:rPr lang="en-US" dirty="0"/>
              <a:t> </a:t>
            </a:r>
            <a:r>
              <a:rPr lang="en-US" dirty="0" err="1"/>
              <a:t>especifica</a:t>
            </a:r>
            <a:r>
              <a:rPr lang="en-US" dirty="0"/>
              <a:t> o </a:t>
            </a:r>
            <a:r>
              <a:rPr lang="en-US" dirty="0" err="1"/>
              <a:t>tipo</a:t>
            </a:r>
            <a:r>
              <a:rPr lang="en-US" dirty="0"/>
              <a:t> de </a:t>
            </a:r>
            <a:r>
              <a:rPr lang="en-US" dirty="0" err="1"/>
              <a:t>figura</a:t>
            </a:r>
            <a:r>
              <a:rPr lang="en-US" dirty="0"/>
              <a:t> que </a:t>
            </a:r>
            <a:r>
              <a:rPr lang="en-US" dirty="0" err="1"/>
              <a:t>está</a:t>
            </a:r>
            <a:r>
              <a:rPr lang="en-US" dirty="0"/>
              <a:t> </a:t>
            </a:r>
            <a:r>
              <a:rPr lang="en-US" dirty="0" err="1"/>
              <a:t>sendo</a:t>
            </a:r>
            <a:r>
              <a:rPr lang="en-US" dirty="0"/>
              <a:t> </a:t>
            </a:r>
            <a:r>
              <a:rPr lang="en-US" dirty="0" err="1"/>
              <a:t>adicionada</a:t>
            </a:r>
            <a:r>
              <a:rPr lang="en-US" dirty="0"/>
              <a:t>, e </a:t>
            </a:r>
            <a:r>
              <a:rPr lang="en-US" dirty="0" err="1"/>
              <a:t>pode</a:t>
            </a:r>
            <a:r>
              <a:rPr lang="en-US" dirty="0"/>
              <a:t> </a:t>
            </a:r>
            <a:r>
              <a:rPr lang="en-US" dirty="0" err="1"/>
              <a:t>também</a:t>
            </a:r>
            <a:r>
              <a:rPr lang="en-US" dirty="0"/>
              <a:t> ser </a:t>
            </a:r>
            <a:r>
              <a:rPr lang="en-US" dirty="0" err="1"/>
              <a:t>utilizado</a:t>
            </a:r>
            <a:r>
              <a:rPr lang="en-US" dirty="0"/>
              <a:t> para </a:t>
            </a:r>
            <a:r>
              <a:rPr lang="en-US" dirty="0" err="1"/>
              <a:t>agrupar</a:t>
            </a:r>
            <a:r>
              <a:rPr lang="en-US" dirty="0"/>
              <a:t> imagens </a:t>
            </a:r>
            <a:r>
              <a:rPr lang="en-US" dirty="0" err="1"/>
              <a:t>lado</a:t>
            </a:r>
            <a:r>
              <a:rPr lang="en-US" dirty="0"/>
              <a:t> a </a:t>
            </a:r>
            <a:r>
              <a:rPr lang="en-US" dirty="0" err="1"/>
              <a:t>lado</a:t>
            </a:r>
            <a:endParaRPr lang="en-US" dirty="0"/>
          </a:p>
          <a:p>
            <a:pPr marL="457200" indent="-457200">
              <a:buFont typeface="Arial"/>
              <a:buChar char="•"/>
            </a:pPr>
            <a:r>
              <a:rPr lang="en-US" dirty="0"/>
              <a:t>O </a:t>
            </a:r>
            <a:r>
              <a:rPr lang="en-US" dirty="0" err="1"/>
              <a:t>elemento</a:t>
            </a:r>
            <a:r>
              <a:rPr lang="en-US" dirty="0"/>
              <a:t> </a:t>
            </a:r>
            <a:r>
              <a:rPr lang="en-US" dirty="0" err="1">
                <a:latin typeface="Consolas" pitchFamily="49" charset="0"/>
                <a:cs typeface="Consolas" pitchFamily="49" charset="0"/>
              </a:rPr>
              <a:t>figcaption</a:t>
            </a:r>
            <a:r>
              <a:rPr lang="en-US" dirty="0"/>
              <a:t> </a:t>
            </a:r>
            <a:r>
              <a:rPr lang="en-US" dirty="0" err="1"/>
              <a:t>pode</a:t>
            </a:r>
            <a:r>
              <a:rPr lang="en-US" dirty="0"/>
              <a:t> ser </a:t>
            </a:r>
            <a:r>
              <a:rPr lang="en-US" dirty="0" err="1"/>
              <a:t>utilizado</a:t>
            </a:r>
            <a:r>
              <a:rPr lang="en-US" dirty="0"/>
              <a:t> para </a:t>
            </a:r>
            <a:r>
              <a:rPr lang="en-US" dirty="0" err="1"/>
              <a:t>adicionar</a:t>
            </a:r>
            <a:r>
              <a:rPr lang="en-US" dirty="0"/>
              <a:t> </a:t>
            </a:r>
            <a:r>
              <a:rPr lang="en-US" dirty="0" err="1"/>
              <a:t>legendas</a:t>
            </a:r>
            <a:r>
              <a:rPr lang="en-US" dirty="0"/>
              <a:t> antes </a:t>
            </a:r>
            <a:r>
              <a:rPr lang="en-US" dirty="0" err="1"/>
              <a:t>ou</a:t>
            </a:r>
            <a:r>
              <a:rPr lang="en-US" dirty="0"/>
              <a:t> </a:t>
            </a:r>
            <a:r>
              <a:rPr lang="en-US" dirty="0" err="1"/>
              <a:t>após</a:t>
            </a:r>
            <a:r>
              <a:rPr lang="en-US" dirty="0"/>
              <a:t> a </a:t>
            </a:r>
            <a:r>
              <a:rPr lang="en-US" dirty="0" err="1"/>
              <a:t>imagem</a:t>
            </a:r>
            <a:endParaRPr lang="en-US" dirty="0"/>
          </a:p>
        </p:txBody>
      </p:sp>
      <p:sp>
        <p:nvSpPr>
          <p:cNvPr id="4" name="Rectangle 3"/>
          <p:cNvSpPr/>
          <p:nvPr/>
        </p:nvSpPr>
        <p:spPr>
          <a:xfrm>
            <a:off x="503237" y="4716462"/>
            <a:ext cx="11353800" cy="1200329"/>
          </a:xfrm>
          <a:prstGeom prst="rect">
            <a:avLst/>
          </a:prstGeom>
        </p:spPr>
        <p:txBody>
          <a:bodyPr wrap="square">
            <a:spAutoFit/>
          </a:bodyPr>
          <a:lstStyle/>
          <a:p>
            <a:r>
              <a:rPr lang="en-US">
                <a:solidFill>
                  <a:srgbClr val="4F76AC"/>
                </a:solidFill>
                <a:highlight>
                  <a:srgbClr val="FFFFFF"/>
                </a:highlight>
                <a:latin typeface="Consolas"/>
              </a:rPr>
              <a:t>&lt;</a:t>
            </a:r>
            <a:r>
              <a:rPr lang="en-US">
                <a:solidFill>
                  <a:srgbClr val="823125"/>
                </a:solidFill>
                <a:highlight>
                  <a:srgbClr val="FFFFFF"/>
                </a:highlight>
                <a:latin typeface="Consolas"/>
              </a:rPr>
              <a:t>figure</a:t>
            </a:r>
            <a:r>
              <a:rPr lang="en-US">
                <a:solidFill>
                  <a:srgbClr val="4F76AC"/>
                </a:solidFill>
                <a:highlight>
                  <a:srgbClr val="FFFFFF"/>
                </a:highlight>
                <a:latin typeface="Consolas"/>
              </a:rPr>
              <a:t>&gt;</a:t>
            </a:r>
            <a:endParaRPr lang="en-US">
              <a:solidFill>
                <a:srgbClr val="000000"/>
              </a:solidFill>
              <a:highlight>
                <a:srgbClr val="FFFFFF"/>
              </a:highlight>
              <a:latin typeface="Consolas"/>
            </a:endParaRPr>
          </a:p>
          <a:p>
            <a:r>
              <a:rPr lang="en-US">
                <a:solidFill>
                  <a:srgbClr val="000000"/>
                </a:solidFill>
                <a:highlight>
                  <a:srgbClr val="FFFFFF"/>
                </a:highlight>
                <a:latin typeface="Consolas"/>
              </a:rPr>
              <a:t>    </a:t>
            </a:r>
            <a:r>
              <a:rPr lang="en-US">
                <a:solidFill>
                  <a:srgbClr val="4F76AC"/>
                </a:solidFill>
                <a:highlight>
                  <a:srgbClr val="FFFFFF"/>
                </a:highlight>
                <a:latin typeface="Consolas"/>
              </a:rPr>
              <a:t>&lt;</a:t>
            </a:r>
            <a:r>
              <a:rPr lang="en-US" err="1">
                <a:solidFill>
                  <a:srgbClr val="823125"/>
                </a:solidFill>
                <a:highlight>
                  <a:srgbClr val="FFFFFF"/>
                </a:highlight>
                <a:latin typeface="Consolas"/>
              </a:rPr>
              <a:t>figcaption</a:t>
            </a:r>
            <a:r>
              <a:rPr lang="en-US">
                <a:solidFill>
                  <a:srgbClr val="4F76AC"/>
                </a:solidFill>
                <a:highlight>
                  <a:srgbClr val="FFFFFF"/>
                </a:highlight>
                <a:latin typeface="Consolas"/>
              </a:rPr>
              <a:t>&gt;</a:t>
            </a:r>
            <a:r>
              <a:rPr lang="en-US">
                <a:solidFill>
                  <a:srgbClr val="000000"/>
                </a:solidFill>
                <a:highlight>
                  <a:srgbClr val="FFFFFF"/>
                </a:highlight>
                <a:latin typeface="Consolas"/>
              </a:rPr>
              <a:t>Who wouldn't want to take this dog for a walk?</a:t>
            </a:r>
            <a:r>
              <a:rPr lang="en-US">
                <a:solidFill>
                  <a:srgbClr val="4F76AC"/>
                </a:solidFill>
                <a:highlight>
                  <a:srgbClr val="FFFFFF"/>
                </a:highlight>
                <a:latin typeface="Consolas"/>
              </a:rPr>
              <a:t>&lt;/</a:t>
            </a:r>
            <a:r>
              <a:rPr lang="en-US" err="1">
                <a:solidFill>
                  <a:srgbClr val="823125"/>
                </a:solidFill>
                <a:highlight>
                  <a:srgbClr val="FFFFFF"/>
                </a:highlight>
                <a:latin typeface="Consolas"/>
              </a:rPr>
              <a:t>figcaption</a:t>
            </a:r>
            <a:r>
              <a:rPr lang="en-US">
                <a:solidFill>
                  <a:srgbClr val="4F76AC"/>
                </a:solidFill>
                <a:highlight>
                  <a:srgbClr val="FFFFFF"/>
                </a:highlight>
                <a:latin typeface="Consolas"/>
              </a:rPr>
              <a:t>&gt;</a:t>
            </a:r>
            <a:endParaRPr lang="en-US">
              <a:solidFill>
                <a:srgbClr val="000000"/>
              </a:solidFill>
              <a:highlight>
                <a:srgbClr val="FFFFFF"/>
              </a:highlight>
              <a:latin typeface="Consolas"/>
            </a:endParaRPr>
          </a:p>
          <a:p>
            <a:r>
              <a:rPr lang="en-US">
                <a:solidFill>
                  <a:srgbClr val="000000"/>
                </a:solidFill>
                <a:highlight>
                  <a:srgbClr val="FFFFFF"/>
                </a:highlight>
                <a:latin typeface="Consolas"/>
              </a:rPr>
              <a:t>    </a:t>
            </a:r>
            <a:r>
              <a:rPr lang="en-US">
                <a:solidFill>
                  <a:srgbClr val="4F76AC"/>
                </a:solidFill>
                <a:highlight>
                  <a:srgbClr val="FFFFFF"/>
                </a:highlight>
                <a:latin typeface="Consolas"/>
              </a:rPr>
              <a:t>&lt;</a:t>
            </a:r>
            <a:r>
              <a:rPr lang="en-US" err="1">
                <a:solidFill>
                  <a:srgbClr val="823125"/>
                </a:solidFill>
                <a:highlight>
                  <a:srgbClr val="FFFFFF"/>
                </a:highlight>
                <a:latin typeface="Consolas"/>
              </a:rPr>
              <a:t>img</a:t>
            </a:r>
            <a:r>
              <a:rPr lang="en-US">
                <a:solidFill>
                  <a:srgbClr val="000000"/>
                </a:solidFill>
                <a:highlight>
                  <a:srgbClr val="FFFFFF"/>
                </a:highlight>
                <a:latin typeface="Consolas"/>
              </a:rPr>
              <a:t> </a:t>
            </a:r>
            <a:r>
              <a:rPr lang="en-US" err="1">
                <a:solidFill>
                  <a:srgbClr val="CF4820"/>
                </a:solidFill>
                <a:highlight>
                  <a:srgbClr val="FFFFFF"/>
                </a:highlight>
                <a:latin typeface="Consolas"/>
              </a:rPr>
              <a:t>src</a:t>
            </a:r>
            <a:r>
              <a:rPr lang="en-US">
                <a:solidFill>
                  <a:srgbClr val="4F76AC"/>
                </a:solidFill>
                <a:highlight>
                  <a:srgbClr val="FFFFFF"/>
                </a:highlight>
                <a:latin typeface="Consolas"/>
              </a:rPr>
              <a:t>="</a:t>
            </a:r>
            <a:r>
              <a:rPr lang="en-US" err="1">
                <a:solidFill>
                  <a:srgbClr val="4F76AC"/>
                </a:solidFill>
                <a:highlight>
                  <a:srgbClr val="FFFFFF"/>
                </a:highlight>
                <a:latin typeface="Consolas"/>
              </a:rPr>
              <a:t>dog.jpg</a:t>
            </a:r>
            <a:r>
              <a:rPr lang="en-US">
                <a:solidFill>
                  <a:srgbClr val="4F76AC"/>
                </a:solidFill>
                <a:highlight>
                  <a:srgbClr val="FFFFFF"/>
                </a:highlight>
                <a:latin typeface="Consolas"/>
              </a:rPr>
              <a:t>"</a:t>
            </a:r>
            <a:r>
              <a:rPr lang="en-US">
                <a:solidFill>
                  <a:srgbClr val="000000"/>
                </a:solidFill>
                <a:highlight>
                  <a:srgbClr val="FFFFFF"/>
                </a:highlight>
                <a:latin typeface="Consolas"/>
              </a:rPr>
              <a:t> </a:t>
            </a:r>
            <a:r>
              <a:rPr lang="en-US">
                <a:solidFill>
                  <a:srgbClr val="CF4820"/>
                </a:solidFill>
                <a:highlight>
                  <a:srgbClr val="FFFFFF"/>
                </a:highlight>
                <a:latin typeface="Consolas"/>
              </a:rPr>
              <a:t>alt</a:t>
            </a:r>
            <a:r>
              <a:rPr lang="en-US">
                <a:solidFill>
                  <a:srgbClr val="4F76AC"/>
                </a:solidFill>
                <a:highlight>
                  <a:srgbClr val="FFFFFF"/>
                </a:highlight>
                <a:latin typeface="Consolas"/>
              </a:rPr>
              <a:t>="This is a picture of my dog, Stella."</a:t>
            </a:r>
            <a:r>
              <a:rPr lang="en-US">
                <a:solidFill>
                  <a:srgbClr val="000000"/>
                </a:solidFill>
                <a:highlight>
                  <a:srgbClr val="FFFFFF"/>
                </a:highlight>
                <a:latin typeface="Consolas"/>
              </a:rPr>
              <a:t> </a:t>
            </a:r>
            <a:r>
              <a:rPr lang="en-US">
                <a:solidFill>
                  <a:srgbClr val="CF4820"/>
                </a:solidFill>
                <a:highlight>
                  <a:srgbClr val="FFFFFF"/>
                </a:highlight>
                <a:latin typeface="Consolas"/>
              </a:rPr>
              <a:t>title</a:t>
            </a:r>
            <a:r>
              <a:rPr lang="en-US">
                <a:solidFill>
                  <a:srgbClr val="4F76AC"/>
                </a:solidFill>
                <a:highlight>
                  <a:srgbClr val="FFFFFF"/>
                </a:highlight>
                <a:latin typeface="Consolas"/>
              </a:rPr>
              <a:t>="Stella"/&gt;</a:t>
            </a:r>
            <a:endParaRPr lang="en-US">
              <a:solidFill>
                <a:srgbClr val="000000"/>
              </a:solidFill>
              <a:highlight>
                <a:srgbClr val="FFFFFF"/>
              </a:highlight>
              <a:latin typeface="Consolas"/>
            </a:endParaRPr>
          </a:p>
          <a:p>
            <a:r>
              <a:rPr lang="is-IS">
                <a:solidFill>
                  <a:srgbClr val="4F76AC"/>
                </a:solidFill>
                <a:highlight>
                  <a:srgbClr val="FFFFFF"/>
                </a:highlight>
                <a:latin typeface="Consolas"/>
              </a:rPr>
              <a:t>&lt;/</a:t>
            </a:r>
            <a:r>
              <a:rPr lang="is-IS">
                <a:solidFill>
                  <a:srgbClr val="823125"/>
                </a:solidFill>
                <a:highlight>
                  <a:srgbClr val="FFFFFF"/>
                </a:highlight>
                <a:latin typeface="Consolas"/>
              </a:rPr>
              <a:t>figure</a:t>
            </a:r>
            <a:r>
              <a:rPr lang="is-IS">
                <a:solidFill>
                  <a:srgbClr val="4F76AC"/>
                </a:solidFill>
                <a:highlight>
                  <a:srgbClr val="FFFFFF"/>
                </a:highlight>
                <a:latin typeface="Consolas"/>
              </a:rPr>
              <a:t>&gt;</a:t>
            </a:r>
            <a:endParaRPr lang="en-US"/>
          </a:p>
        </p:txBody>
      </p:sp>
    </p:spTree>
    <p:extLst>
      <p:ext uri="{BB962C8B-B14F-4D97-AF65-F5344CB8AC3E}">
        <p14:creationId xmlns:p14="http://schemas.microsoft.com/office/powerpoint/2010/main" val="37586740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 y="1097280"/>
            <a:ext cx="7986077" cy="1200329"/>
          </a:xfrm>
        </p:spPr>
        <p:txBody>
          <a:bodyPr/>
          <a:lstStyle/>
          <a:p>
            <a:r>
              <a:rPr lang="en-US"/>
              <a:t>Canvas e SVG</a:t>
            </a:r>
          </a:p>
        </p:txBody>
      </p:sp>
    </p:spTree>
    <p:extLst>
      <p:ext uri="{BB962C8B-B14F-4D97-AF65-F5344CB8AC3E}">
        <p14:creationId xmlns:p14="http://schemas.microsoft.com/office/powerpoint/2010/main" val="3342322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097280"/>
            <a:ext cx="7315200" cy="1200329"/>
          </a:xfrm>
        </p:spPr>
        <p:txBody>
          <a:bodyPr/>
          <a:lstStyle/>
          <a:p>
            <a:r>
              <a:rPr lang="en-US"/>
              <a:t>HTML</a:t>
            </a:r>
          </a:p>
        </p:txBody>
      </p:sp>
    </p:spTree>
    <p:extLst>
      <p:ext uri="{BB962C8B-B14F-4D97-AF65-F5344CB8AC3E}">
        <p14:creationId xmlns:p14="http://schemas.microsoft.com/office/powerpoint/2010/main" val="20890184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solidFill>
                  <a:srgbClr val="107C10"/>
                </a:solidFill>
              </a:rPr>
              <a:t>Elemento</a:t>
            </a:r>
            <a:r>
              <a:rPr lang="en-US">
                <a:solidFill>
                  <a:srgbClr val="107C10"/>
                </a:solidFill>
              </a:rPr>
              <a:t> </a:t>
            </a:r>
            <a:r>
              <a:rPr lang="en-US">
                <a:solidFill>
                  <a:srgbClr val="107C10"/>
                </a:solidFill>
                <a:latin typeface="Consolas"/>
                <a:cs typeface="Consolas"/>
              </a:rPr>
              <a:t>canvas</a:t>
            </a:r>
            <a:endParaRPr lang="en-US">
              <a:solidFill>
                <a:srgbClr val="107C10"/>
              </a:solidFill>
            </a:endParaRPr>
          </a:p>
        </p:txBody>
      </p:sp>
      <p:sp>
        <p:nvSpPr>
          <p:cNvPr id="3" name="Text Placeholder 2"/>
          <p:cNvSpPr>
            <a:spLocks noGrp="1"/>
          </p:cNvSpPr>
          <p:nvPr>
            <p:ph type="body" sz="quarter" idx="10"/>
          </p:nvPr>
        </p:nvSpPr>
        <p:spPr>
          <a:xfrm>
            <a:off x="365760" y="1371600"/>
            <a:ext cx="11704320" cy="2631490"/>
          </a:xfrm>
        </p:spPr>
        <p:txBody>
          <a:bodyPr/>
          <a:lstStyle/>
          <a:p>
            <a:pPr marL="457200" indent="-457200">
              <a:buFont typeface="Arial"/>
              <a:buChar char="•"/>
            </a:pPr>
            <a:r>
              <a:rPr lang="en-US" dirty="0"/>
              <a:t>O </a:t>
            </a:r>
            <a:r>
              <a:rPr lang="en-US" dirty="0" err="1"/>
              <a:t>elemento</a:t>
            </a:r>
            <a:r>
              <a:rPr lang="en-US" dirty="0"/>
              <a:t> canvas </a:t>
            </a:r>
            <a:r>
              <a:rPr lang="en-US" dirty="0" err="1"/>
              <a:t>cria</a:t>
            </a:r>
            <a:r>
              <a:rPr lang="en-US" dirty="0"/>
              <a:t> um container </a:t>
            </a:r>
            <a:r>
              <a:rPr lang="en-US" dirty="0" err="1"/>
              <a:t>em</a:t>
            </a:r>
            <a:r>
              <a:rPr lang="en-US" dirty="0"/>
              <a:t> </a:t>
            </a:r>
            <a:r>
              <a:rPr lang="en-US" dirty="0" err="1"/>
              <a:t>branco</a:t>
            </a:r>
            <a:r>
              <a:rPr lang="en-US" dirty="0"/>
              <a:t> para o </a:t>
            </a:r>
            <a:r>
              <a:rPr lang="en-US" dirty="0" err="1"/>
              <a:t>desenho</a:t>
            </a:r>
            <a:r>
              <a:rPr lang="en-US" dirty="0"/>
              <a:t> de </a:t>
            </a:r>
            <a:r>
              <a:rPr lang="en-US" dirty="0" err="1"/>
              <a:t>gráficos</a:t>
            </a:r>
            <a:endParaRPr lang="en-US" dirty="0"/>
          </a:p>
          <a:p>
            <a:pPr marL="457200" indent="-457200">
              <a:buFont typeface="Arial"/>
              <a:buChar char="•"/>
            </a:pPr>
            <a:r>
              <a:rPr lang="en-US" dirty="0"/>
              <a:t>É um </a:t>
            </a:r>
            <a:r>
              <a:rPr lang="en-US" dirty="0" err="1"/>
              <a:t>elemento</a:t>
            </a:r>
            <a:r>
              <a:rPr lang="en-US" dirty="0"/>
              <a:t> que </a:t>
            </a:r>
            <a:r>
              <a:rPr lang="en-US" dirty="0" err="1"/>
              <a:t>pode</a:t>
            </a:r>
            <a:r>
              <a:rPr lang="en-US" dirty="0"/>
              <a:t> ser </a:t>
            </a:r>
            <a:r>
              <a:rPr lang="en-US" dirty="0" err="1"/>
              <a:t>utilizado</a:t>
            </a:r>
            <a:r>
              <a:rPr lang="en-US" dirty="0"/>
              <a:t> para </a:t>
            </a:r>
            <a:r>
              <a:rPr lang="en-US" dirty="0" err="1"/>
              <a:t>gerar</a:t>
            </a:r>
            <a:r>
              <a:rPr lang="en-US" dirty="0"/>
              <a:t> </a:t>
            </a:r>
            <a:r>
              <a:rPr lang="en-US" dirty="0" err="1"/>
              <a:t>gráficos</a:t>
            </a:r>
            <a:r>
              <a:rPr lang="en-US" dirty="0"/>
              <a:t> via </a:t>
            </a:r>
            <a:r>
              <a:rPr lang="en-US" dirty="0" err="1"/>
              <a:t>código</a:t>
            </a:r>
            <a:r>
              <a:rPr lang="en-US" dirty="0"/>
              <a:t> </a:t>
            </a:r>
            <a:r>
              <a:rPr lang="en-US" dirty="0" err="1"/>
              <a:t>em</a:t>
            </a:r>
            <a:r>
              <a:rPr lang="en-US" dirty="0"/>
              <a:t> JavaScript</a:t>
            </a:r>
          </a:p>
          <a:p>
            <a:pPr lvl="2"/>
            <a:r>
              <a:rPr lang="en-US" dirty="0" err="1"/>
              <a:t>Desenhar</a:t>
            </a:r>
            <a:r>
              <a:rPr lang="en-US" dirty="0"/>
              <a:t> no canvas é </a:t>
            </a:r>
            <a:r>
              <a:rPr lang="en-US" dirty="0" err="1"/>
              <a:t>feito</a:t>
            </a:r>
            <a:r>
              <a:rPr lang="en-US" dirty="0"/>
              <a:t> via Canvas API</a:t>
            </a:r>
          </a:p>
          <a:p>
            <a:pPr marL="457200" indent="-457200">
              <a:buFont typeface="Arial"/>
              <a:buChar char="•"/>
            </a:pPr>
            <a:r>
              <a:rPr lang="en-US" dirty="0"/>
              <a:t>É </a:t>
            </a:r>
            <a:r>
              <a:rPr lang="en-US" dirty="0" err="1"/>
              <a:t>bastante</a:t>
            </a:r>
            <a:r>
              <a:rPr lang="en-US" dirty="0"/>
              <a:t> </a:t>
            </a:r>
            <a:r>
              <a:rPr lang="en-US" dirty="0" err="1"/>
              <a:t>utilizado</a:t>
            </a:r>
            <a:r>
              <a:rPr lang="en-US" dirty="0"/>
              <a:t> para </a:t>
            </a:r>
            <a:r>
              <a:rPr lang="en-US" dirty="0" err="1"/>
              <a:t>criar</a:t>
            </a:r>
            <a:r>
              <a:rPr lang="en-US" dirty="0"/>
              <a:t> </a:t>
            </a:r>
            <a:r>
              <a:rPr lang="en-US" dirty="0" err="1"/>
              <a:t>animações</a:t>
            </a:r>
            <a:r>
              <a:rPr lang="en-US" dirty="0"/>
              <a:t> e </a:t>
            </a:r>
            <a:r>
              <a:rPr lang="en-US" dirty="0" err="1"/>
              <a:t>jogos</a:t>
            </a:r>
            <a:r>
              <a:rPr lang="en-US" dirty="0"/>
              <a:t>  2D</a:t>
            </a:r>
          </a:p>
        </p:txBody>
      </p:sp>
      <p:grpSp>
        <p:nvGrpSpPr>
          <p:cNvPr id="7" name="Group 6" descr="&quot;&quot;"/>
          <p:cNvGrpSpPr/>
          <p:nvPr/>
        </p:nvGrpSpPr>
        <p:grpSpPr>
          <a:xfrm>
            <a:off x="655637" y="4564062"/>
            <a:ext cx="11125200" cy="1204355"/>
            <a:chOff x="2376617" y="4811972"/>
            <a:chExt cx="8229600" cy="1204355"/>
          </a:xfrm>
        </p:grpSpPr>
        <p:sp>
          <p:nvSpPr>
            <p:cNvPr id="4" name="Rectangle 3"/>
            <p:cNvSpPr/>
            <p:nvPr/>
          </p:nvSpPr>
          <p:spPr>
            <a:xfrm>
              <a:off x="2376617" y="4811972"/>
              <a:ext cx="8229600" cy="461665"/>
            </a:xfrm>
            <a:prstGeom prst="rect">
              <a:avLst/>
            </a:prstGeom>
          </p:spPr>
          <p:txBody>
            <a:bodyPr wrap="square">
              <a:spAutoFit/>
            </a:bodyPr>
            <a:lstStyle/>
            <a:p>
              <a:pPr algn="ctr"/>
              <a:r>
                <a:rPr lang="en-US" sz="2400" dirty="0">
                  <a:solidFill>
                    <a:srgbClr val="4F76AC"/>
                  </a:solidFill>
                  <a:highlight>
                    <a:srgbClr val="FFFFFF"/>
                  </a:highlight>
                  <a:latin typeface="Consolas"/>
                </a:rPr>
                <a:t>&lt;</a:t>
              </a:r>
              <a:r>
                <a:rPr lang="en-US" sz="2400" dirty="0">
                  <a:solidFill>
                    <a:srgbClr val="823125"/>
                  </a:solidFill>
                  <a:highlight>
                    <a:srgbClr val="FFFFFF"/>
                  </a:highlight>
                  <a:latin typeface="Consolas"/>
                </a:rPr>
                <a:t>canvas</a:t>
              </a:r>
              <a:r>
                <a:rPr lang="en-US" sz="2400" dirty="0">
                  <a:solidFill>
                    <a:srgbClr val="000000"/>
                  </a:solidFill>
                  <a:highlight>
                    <a:srgbClr val="FFFFFF"/>
                  </a:highlight>
                  <a:latin typeface="Consolas"/>
                </a:rPr>
                <a:t> </a:t>
              </a:r>
              <a:r>
                <a:rPr lang="en-US" sz="2400" dirty="0">
                  <a:solidFill>
                    <a:srgbClr val="CF4820"/>
                  </a:solidFill>
                  <a:highlight>
                    <a:srgbClr val="FFFFFF"/>
                  </a:highlight>
                  <a:latin typeface="Consolas"/>
                </a:rPr>
                <a:t>id</a:t>
              </a:r>
              <a:r>
                <a:rPr lang="en-US" sz="2400" dirty="0">
                  <a:solidFill>
                    <a:srgbClr val="4F76AC"/>
                  </a:solidFill>
                  <a:highlight>
                    <a:srgbClr val="FFFFFF"/>
                  </a:highlight>
                  <a:latin typeface="Consolas"/>
                </a:rPr>
                <a:t>="</a:t>
              </a:r>
              <a:r>
                <a:rPr lang="en-US" sz="2400" dirty="0" err="1">
                  <a:solidFill>
                    <a:srgbClr val="4F76AC"/>
                  </a:solidFill>
                  <a:highlight>
                    <a:srgbClr val="FFFFFF"/>
                  </a:highlight>
                  <a:latin typeface="Consolas"/>
                </a:rPr>
                <a:t>myCanvas</a:t>
              </a:r>
              <a:r>
                <a:rPr lang="en-US" sz="2400" dirty="0">
                  <a:solidFill>
                    <a:srgbClr val="4F76AC"/>
                  </a:solidFill>
                  <a:highlight>
                    <a:srgbClr val="FFFFFF"/>
                  </a:highlight>
                  <a:latin typeface="Consolas"/>
                </a:rPr>
                <a:t>"</a:t>
              </a:r>
              <a:r>
                <a:rPr lang="en-US" sz="2400" dirty="0">
                  <a:solidFill>
                    <a:srgbClr val="000000"/>
                  </a:solidFill>
                  <a:highlight>
                    <a:srgbClr val="FFFFFF"/>
                  </a:highlight>
                  <a:latin typeface="Consolas"/>
                </a:rPr>
                <a:t> </a:t>
              </a:r>
              <a:r>
                <a:rPr lang="en-US" sz="2400" dirty="0">
                  <a:solidFill>
                    <a:srgbClr val="CF4820"/>
                  </a:solidFill>
                  <a:highlight>
                    <a:srgbClr val="FFFFFF"/>
                  </a:highlight>
                  <a:latin typeface="Consolas"/>
                </a:rPr>
                <a:t>width</a:t>
              </a:r>
              <a:r>
                <a:rPr lang="en-US" sz="2400" dirty="0">
                  <a:solidFill>
                    <a:srgbClr val="4F76AC"/>
                  </a:solidFill>
                  <a:highlight>
                    <a:srgbClr val="FFFFFF"/>
                  </a:highlight>
                  <a:latin typeface="Consolas"/>
                </a:rPr>
                <a:t>="500px"</a:t>
              </a:r>
              <a:r>
                <a:rPr lang="en-US" sz="2400" dirty="0">
                  <a:solidFill>
                    <a:srgbClr val="000000"/>
                  </a:solidFill>
                  <a:highlight>
                    <a:srgbClr val="FFFFFF"/>
                  </a:highlight>
                  <a:latin typeface="Consolas"/>
                </a:rPr>
                <a:t> </a:t>
              </a:r>
              <a:r>
                <a:rPr lang="en-US" sz="2400" dirty="0">
                  <a:solidFill>
                    <a:srgbClr val="CF4820"/>
                  </a:solidFill>
                  <a:highlight>
                    <a:srgbClr val="FFFFFF"/>
                  </a:highlight>
                  <a:latin typeface="Consolas"/>
                </a:rPr>
                <a:t>height</a:t>
              </a:r>
              <a:r>
                <a:rPr lang="en-US" sz="2400" dirty="0">
                  <a:solidFill>
                    <a:srgbClr val="4F76AC"/>
                  </a:solidFill>
                  <a:highlight>
                    <a:srgbClr val="FFFFFF"/>
                  </a:highlight>
                  <a:latin typeface="Consolas"/>
                </a:rPr>
                <a:t>="300px"&gt;&lt;/</a:t>
              </a:r>
              <a:r>
                <a:rPr lang="en-US" sz="2400" dirty="0">
                  <a:solidFill>
                    <a:srgbClr val="823125"/>
                  </a:solidFill>
                  <a:highlight>
                    <a:srgbClr val="FFFFFF"/>
                  </a:highlight>
                  <a:latin typeface="Consolas"/>
                </a:rPr>
                <a:t>canvas</a:t>
              </a:r>
              <a:r>
                <a:rPr lang="en-US" sz="2400" dirty="0">
                  <a:solidFill>
                    <a:srgbClr val="4F76AC"/>
                  </a:solidFill>
                  <a:highlight>
                    <a:srgbClr val="FFFFFF"/>
                  </a:highlight>
                  <a:latin typeface="Consolas"/>
                </a:rPr>
                <a:t>&gt;</a:t>
              </a:r>
              <a:endParaRPr lang="en-US" sz="2400" dirty="0"/>
            </a:p>
          </p:txBody>
        </p:sp>
        <p:cxnSp>
          <p:nvCxnSpPr>
            <p:cNvPr id="5" name="Elbow Connector 4"/>
            <p:cNvCxnSpPr/>
            <p:nvPr/>
          </p:nvCxnSpPr>
          <p:spPr>
            <a:xfrm rot="5400000" flipH="1" flipV="1">
              <a:off x="6304739" y="5260807"/>
              <a:ext cx="373356" cy="214353"/>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4535902" y="5554662"/>
              <a:ext cx="3911031" cy="461665"/>
            </a:xfrm>
            <a:prstGeom prst="rect">
              <a:avLst/>
            </a:prstGeom>
            <a:noFill/>
          </p:spPr>
          <p:txBody>
            <a:bodyPr wrap="square" rtlCol="0">
              <a:spAutoFit/>
            </a:bodyPr>
            <a:lstStyle/>
            <a:p>
              <a:pPr algn="ctr"/>
              <a:r>
                <a:rPr lang="en-US" sz="2400" err="1"/>
                <a:t>gera</a:t>
              </a:r>
              <a:r>
                <a:rPr lang="en-US" sz="2400"/>
                <a:t> um container </a:t>
              </a:r>
              <a:r>
                <a:rPr lang="en-US" sz="2400" err="1"/>
                <a:t>em</a:t>
              </a:r>
              <a:r>
                <a:rPr lang="en-US" sz="2400"/>
                <a:t> </a:t>
              </a:r>
              <a:r>
                <a:rPr lang="en-US" sz="2400" err="1"/>
                <a:t>branco</a:t>
              </a:r>
              <a:endParaRPr lang="en-US" sz="2400"/>
            </a:p>
          </p:txBody>
        </p:sp>
      </p:grpSp>
    </p:spTree>
    <p:extLst>
      <p:ext uri="{BB962C8B-B14F-4D97-AF65-F5344CB8AC3E}">
        <p14:creationId xmlns:p14="http://schemas.microsoft.com/office/powerpoint/2010/main" val="14104002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solidFill>
                  <a:srgbClr val="107C10"/>
                </a:solidFill>
              </a:rPr>
              <a:t>Exemplo</a:t>
            </a:r>
            <a:endParaRPr lang="en-US">
              <a:solidFill>
                <a:srgbClr val="107C10"/>
              </a:solidFill>
            </a:endParaRPr>
          </a:p>
        </p:txBody>
      </p:sp>
      <p:sp>
        <p:nvSpPr>
          <p:cNvPr id="3" name="Rectangle 2"/>
          <p:cNvSpPr/>
          <p:nvPr/>
        </p:nvSpPr>
        <p:spPr>
          <a:xfrm>
            <a:off x="427037" y="1211262"/>
            <a:ext cx="11506200" cy="5078314"/>
          </a:xfrm>
          <a:prstGeom prst="rect">
            <a:avLst/>
          </a:prstGeom>
        </p:spPr>
        <p:txBody>
          <a:bodyPr wrap="square">
            <a:spAutoFit/>
          </a:bodyPr>
          <a:lstStyle/>
          <a:p>
            <a:r>
              <a:rPr lang="en-US">
                <a:solidFill>
                  <a:srgbClr val="4F76AC"/>
                </a:solidFill>
                <a:highlight>
                  <a:srgbClr val="FFFFFF"/>
                </a:highlight>
                <a:latin typeface="Consolas"/>
              </a:rPr>
              <a:t>&lt;</a:t>
            </a:r>
            <a:r>
              <a:rPr lang="en-US">
                <a:solidFill>
                  <a:srgbClr val="823125"/>
                </a:solidFill>
                <a:highlight>
                  <a:srgbClr val="FFFFFF"/>
                </a:highlight>
                <a:latin typeface="Consolas"/>
              </a:rPr>
              <a:t>!</a:t>
            </a:r>
            <a:r>
              <a:rPr lang="en-US" err="1">
                <a:solidFill>
                  <a:srgbClr val="823125"/>
                </a:solidFill>
                <a:highlight>
                  <a:srgbClr val="FFFFFF"/>
                </a:highlight>
                <a:latin typeface="Consolas"/>
              </a:rPr>
              <a:t>doctype</a:t>
            </a:r>
            <a:r>
              <a:rPr lang="en-US">
                <a:solidFill>
                  <a:srgbClr val="000000"/>
                </a:solidFill>
                <a:highlight>
                  <a:srgbClr val="FFFFFF"/>
                </a:highlight>
                <a:latin typeface="Consolas"/>
              </a:rPr>
              <a:t> </a:t>
            </a:r>
            <a:r>
              <a:rPr lang="en-US">
                <a:solidFill>
                  <a:srgbClr val="CF4820"/>
                </a:solidFill>
                <a:highlight>
                  <a:srgbClr val="FFFFFF"/>
                </a:highlight>
                <a:latin typeface="Consolas"/>
              </a:rPr>
              <a:t>html</a:t>
            </a:r>
            <a:r>
              <a:rPr lang="en-US">
                <a:solidFill>
                  <a:srgbClr val="4F76AC"/>
                </a:solidFill>
                <a:highlight>
                  <a:srgbClr val="FFFFFF"/>
                </a:highlight>
                <a:latin typeface="Consolas"/>
              </a:rPr>
              <a:t>&gt;</a:t>
            </a:r>
            <a:r>
              <a:rPr lang="en-US">
                <a:solidFill>
                  <a:srgbClr val="000000"/>
                </a:solidFill>
                <a:highlight>
                  <a:srgbClr val="FFFFFF"/>
                </a:highlight>
                <a:latin typeface="Consolas"/>
              </a:rPr>
              <a:t> </a:t>
            </a:r>
          </a:p>
          <a:p>
            <a:r>
              <a:rPr lang="en-US">
                <a:solidFill>
                  <a:srgbClr val="4F76AC"/>
                </a:solidFill>
                <a:highlight>
                  <a:srgbClr val="FFFFFF"/>
                </a:highlight>
                <a:latin typeface="Consolas"/>
              </a:rPr>
              <a:t>&lt;</a:t>
            </a:r>
            <a:r>
              <a:rPr lang="en-US">
                <a:solidFill>
                  <a:srgbClr val="823125"/>
                </a:solidFill>
                <a:highlight>
                  <a:srgbClr val="FFFFFF"/>
                </a:highlight>
                <a:latin typeface="Consolas"/>
              </a:rPr>
              <a:t>html</a:t>
            </a:r>
            <a:r>
              <a:rPr lang="en-US">
                <a:solidFill>
                  <a:srgbClr val="4F76AC"/>
                </a:solidFill>
                <a:highlight>
                  <a:srgbClr val="FFFFFF"/>
                </a:highlight>
                <a:latin typeface="Consolas"/>
              </a:rPr>
              <a:t>&gt;</a:t>
            </a:r>
            <a:endParaRPr lang="en-US">
              <a:solidFill>
                <a:srgbClr val="000000"/>
              </a:solidFill>
              <a:highlight>
                <a:srgbClr val="FFFFFF"/>
              </a:highlight>
              <a:latin typeface="Consolas"/>
            </a:endParaRPr>
          </a:p>
          <a:p>
            <a:r>
              <a:rPr lang="en-US">
                <a:solidFill>
                  <a:srgbClr val="4F76AC"/>
                </a:solidFill>
                <a:highlight>
                  <a:srgbClr val="FFFFFF"/>
                </a:highlight>
                <a:latin typeface="Consolas"/>
              </a:rPr>
              <a:t>&lt;</a:t>
            </a:r>
            <a:r>
              <a:rPr lang="en-US">
                <a:solidFill>
                  <a:srgbClr val="823125"/>
                </a:solidFill>
                <a:highlight>
                  <a:srgbClr val="FFFFFF"/>
                </a:highlight>
                <a:latin typeface="Consolas"/>
              </a:rPr>
              <a:t>head</a:t>
            </a:r>
            <a:r>
              <a:rPr lang="en-US">
                <a:solidFill>
                  <a:srgbClr val="4F76AC"/>
                </a:solidFill>
                <a:highlight>
                  <a:srgbClr val="FFFFFF"/>
                </a:highlight>
                <a:latin typeface="Consolas"/>
              </a:rPr>
              <a:t>&gt;</a:t>
            </a:r>
            <a:endParaRPr lang="en-US">
              <a:solidFill>
                <a:srgbClr val="000000"/>
              </a:solidFill>
              <a:highlight>
                <a:srgbClr val="FFFFFF"/>
              </a:highlight>
              <a:latin typeface="Consolas"/>
            </a:endParaRPr>
          </a:p>
          <a:p>
            <a:r>
              <a:rPr lang="en-US">
                <a:solidFill>
                  <a:srgbClr val="000000"/>
                </a:solidFill>
                <a:highlight>
                  <a:srgbClr val="FFFFFF"/>
                </a:highlight>
                <a:latin typeface="Consolas"/>
              </a:rPr>
              <a:t>    </a:t>
            </a:r>
            <a:r>
              <a:rPr lang="en-US">
                <a:solidFill>
                  <a:srgbClr val="4F76AC"/>
                </a:solidFill>
                <a:highlight>
                  <a:srgbClr val="FFFFFF"/>
                </a:highlight>
                <a:latin typeface="Consolas"/>
              </a:rPr>
              <a:t>&lt;</a:t>
            </a:r>
            <a:r>
              <a:rPr lang="en-US">
                <a:solidFill>
                  <a:srgbClr val="823125"/>
                </a:solidFill>
                <a:highlight>
                  <a:srgbClr val="FFFFFF"/>
                </a:highlight>
                <a:latin typeface="Consolas"/>
              </a:rPr>
              <a:t>meta</a:t>
            </a:r>
            <a:r>
              <a:rPr lang="en-US">
                <a:solidFill>
                  <a:srgbClr val="000000"/>
                </a:solidFill>
                <a:highlight>
                  <a:srgbClr val="FFFFFF"/>
                </a:highlight>
                <a:latin typeface="Consolas"/>
              </a:rPr>
              <a:t> </a:t>
            </a:r>
            <a:r>
              <a:rPr lang="en-US">
                <a:solidFill>
                  <a:srgbClr val="CF4820"/>
                </a:solidFill>
                <a:highlight>
                  <a:srgbClr val="FFFFFF"/>
                </a:highlight>
                <a:latin typeface="Consolas"/>
              </a:rPr>
              <a:t>charset</a:t>
            </a:r>
            <a:r>
              <a:rPr lang="en-US">
                <a:solidFill>
                  <a:srgbClr val="4F76AC"/>
                </a:solidFill>
                <a:highlight>
                  <a:srgbClr val="FFFFFF"/>
                </a:highlight>
                <a:latin typeface="Consolas"/>
              </a:rPr>
              <a:t>="UTF-8"&gt;</a:t>
            </a:r>
            <a:endParaRPr lang="en-US">
              <a:solidFill>
                <a:srgbClr val="000000"/>
              </a:solidFill>
              <a:highlight>
                <a:srgbClr val="FFFFFF"/>
              </a:highlight>
              <a:latin typeface="Consolas"/>
            </a:endParaRPr>
          </a:p>
          <a:p>
            <a:r>
              <a:rPr lang="en-US">
                <a:solidFill>
                  <a:srgbClr val="000000"/>
                </a:solidFill>
                <a:highlight>
                  <a:srgbClr val="FFFFFF"/>
                </a:highlight>
                <a:latin typeface="Consolas"/>
              </a:rPr>
              <a:t>    </a:t>
            </a:r>
            <a:r>
              <a:rPr lang="en-US">
                <a:solidFill>
                  <a:srgbClr val="4F76AC"/>
                </a:solidFill>
                <a:highlight>
                  <a:srgbClr val="FFFFFF"/>
                </a:highlight>
                <a:latin typeface="Consolas"/>
              </a:rPr>
              <a:t>&lt;</a:t>
            </a:r>
            <a:r>
              <a:rPr lang="en-US">
                <a:solidFill>
                  <a:srgbClr val="823125"/>
                </a:solidFill>
                <a:highlight>
                  <a:srgbClr val="FFFFFF"/>
                </a:highlight>
                <a:latin typeface="Consolas"/>
              </a:rPr>
              <a:t>title</a:t>
            </a:r>
            <a:r>
              <a:rPr lang="en-US">
                <a:solidFill>
                  <a:srgbClr val="4F76AC"/>
                </a:solidFill>
                <a:highlight>
                  <a:srgbClr val="FFFFFF"/>
                </a:highlight>
                <a:latin typeface="Consolas"/>
              </a:rPr>
              <a:t>&gt;</a:t>
            </a:r>
            <a:r>
              <a:rPr lang="en-US">
                <a:solidFill>
                  <a:srgbClr val="000000"/>
                </a:solidFill>
                <a:highlight>
                  <a:srgbClr val="FFFFFF"/>
                </a:highlight>
                <a:latin typeface="Consolas"/>
              </a:rPr>
              <a:t>Canvas Test</a:t>
            </a:r>
            <a:r>
              <a:rPr lang="en-US">
                <a:solidFill>
                  <a:srgbClr val="4F76AC"/>
                </a:solidFill>
                <a:highlight>
                  <a:srgbClr val="FFFFFF"/>
                </a:highlight>
                <a:latin typeface="Consolas"/>
              </a:rPr>
              <a:t>&lt;/</a:t>
            </a:r>
            <a:r>
              <a:rPr lang="en-US">
                <a:solidFill>
                  <a:srgbClr val="823125"/>
                </a:solidFill>
                <a:highlight>
                  <a:srgbClr val="FFFFFF"/>
                </a:highlight>
                <a:latin typeface="Consolas"/>
              </a:rPr>
              <a:t>title</a:t>
            </a:r>
            <a:r>
              <a:rPr lang="en-US">
                <a:solidFill>
                  <a:srgbClr val="4F76AC"/>
                </a:solidFill>
                <a:highlight>
                  <a:srgbClr val="FFFFFF"/>
                </a:highlight>
                <a:latin typeface="Consolas"/>
              </a:rPr>
              <a:t>&gt;</a:t>
            </a:r>
            <a:r>
              <a:rPr lang="en-US">
                <a:solidFill>
                  <a:srgbClr val="000000"/>
                </a:solidFill>
                <a:highlight>
                  <a:srgbClr val="FFFFFF"/>
                </a:highlight>
                <a:latin typeface="Consolas"/>
              </a:rPr>
              <a:t> </a:t>
            </a:r>
          </a:p>
          <a:p>
            <a:r>
              <a:rPr lang="en-US">
                <a:solidFill>
                  <a:srgbClr val="000000"/>
                </a:solidFill>
                <a:highlight>
                  <a:srgbClr val="FFFFFF"/>
                </a:highlight>
                <a:latin typeface="Consolas"/>
              </a:rPr>
              <a:t>    </a:t>
            </a:r>
            <a:r>
              <a:rPr lang="en-US">
                <a:solidFill>
                  <a:srgbClr val="4F76AC"/>
                </a:solidFill>
                <a:highlight>
                  <a:srgbClr val="FFFFFF"/>
                </a:highlight>
                <a:latin typeface="Consolas"/>
              </a:rPr>
              <a:t>&lt;</a:t>
            </a:r>
            <a:r>
              <a:rPr lang="en-US">
                <a:solidFill>
                  <a:srgbClr val="823125"/>
                </a:solidFill>
                <a:highlight>
                  <a:srgbClr val="FFFFFF"/>
                </a:highlight>
                <a:latin typeface="Consolas"/>
              </a:rPr>
              <a:t>script</a:t>
            </a:r>
            <a:r>
              <a:rPr lang="en-US">
                <a:solidFill>
                  <a:srgbClr val="4F76AC"/>
                </a:solidFill>
                <a:highlight>
                  <a:srgbClr val="FFFFFF"/>
                </a:highlight>
                <a:latin typeface="Consolas"/>
              </a:rPr>
              <a:t>&gt;</a:t>
            </a:r>
            <a:endParaRPr lang="en-US">
              <a:solidFill>
                <a:srgbClr val="000000"/>
              </a:solidFill>
              <a:highlight>
                <a:srgbClr val="FFFFFF"/>
              </a:highlight>
              <a:latin typeface="Consolas"/>
            </a:endParaRPr>
          </a:p>
          <a:p>
            <a:r>
              <a:rPr lang="en-US">
                <a:solidFill>
                  <a:srgbClr val="000000"/>
                </a:solidFill>
                <a:highlight>
                  <a:srgbClr val="FFFFFF"/>
                </a:highlight>
                <a:latin typeface="Consolas"/>
              </a:rPr>
              <a:t>        </a:t>
            </a:r>
            <a:r>
              <a:rPr lang="en-US">
                <a:solidFill>
                  <a:srgbClr val="4F76AC"/>
                </a:solidFill>
                <a:highlight>
                  <a:srgbClr val="FFFFFF"/>
                </a:highlight>
                <a:latin typeface="Consolas"/>
              </a:rPr>
              <a:t>function</a:t>
            </a:r>
            <a:r>
              <a:rPr lang="en-US">
                <a:solidFill>
                  <a:srgbClr val="000000"/>
                </a:solidFill>
                <a:highlight>
                  <a:srgbClr val="FFFFFF"/>
                </a:highlight>
                <a:latin typeface="Consolas"/>
              </a:rPr>
              <a:t> f1</a:t>
            </a:r>
            <a:r>
              <a:rPr lang="en-US">
                <a:solidFill>
                  <a:srgbClr val="1E7C70"/>
                </a:solidFill>
                <a:highlight>
                  <a:srgbClr val="FFFFFF"/>
                </a:highlight>
                <a:latin typeface="Consolas"/>
              </a:rPr>
              <a:t>()</a:t>
            </a:r>
            <a:r>
              <a:rPr lang="en-US">
                <a:solidFill>
                  <a:srgbClr val="000000"/>
                </a:solidFill>
                <a:highlight>
                  <a:srgbClr val="FFFFFF"/>
                </a:highlight>
                <a:latin typeface="Consolas"/>
              </a:rPr>
              <a:t> </a:t>
            </a:r>
            <a:r>
              <a:rPr lang="en-US">
                <a:solidFill>
                  <a:srgbClr val="1E7C70"/>
                </a:solidFill>
                <a:highlight>
                  <a:srgbClr val="FFFFFF"/>
                </a:highlight>
                <a:latin typeface="Consolas"/>
              </a:rPr>
              <a:t>{</a:t>
            </a:r>
            <a:r>
              <a:rPr lang="en-US">
                <a:solidFill>
                  <a:srgbClr val="000000"/>
                </a:solidFill>
                <a:highlight>
                  <a:srgbClr val="FFFFFF"/>
                </a:highlight>
                <a:latin typeface="Consolas"/>
              </a:rPr>
              <a:t> </a:t>
            </a:r>
          </a:p>
          <a:p>
            <a:r>
              <a:rPr lang="en-US">
                <a:solidFill>
                  <a:srgbClr val="000000"/>
                </a:solidFill>
                <a:highlight>
                  <a:srgbClr val="FFFFFF"/>
                </a:highlight>
                <a:latin typeface="Consolas"/>
              </a:rPr>
              <a:t>            </a:t>
            </a:r>
            <a:r>
              <a:rPr lang="en-US" err="1">
                <a:solidFill>
                  <a:srgbClr val="4F76AC"/>
                </a:solidFill>
                <a:highlight>
                  <a:srgbClr val="FFFFFF"/>
                </a:highlight>
                <a:latin typeface="Consolas"/>
              </a:rPr>
              <a:t>var</a:t>
            </a:r>
            <a:r>
              <a:rPr lang="en-US">
                <a:solidFill>
                  <a:srgbClr val="000000"/>
                </a:solidFill>
                <a:highlight>
                  <a:srgbClr val="FFFFFF"/>
                </a:highlight>
                <a:latin typeface="Consolas"/>
              </a:rPr>
              <a:t> canvas </a:t>
            </a:r>
            <a:r>
              <a:rPr lang="en-US">
                <a:solidFill>
                  <a:srgbClr val="1E7C70"/>
                </a:solidFill>
                <a:highlight>
                  <a:srgbClr val="FFFFFF"/>
                </a:highlight>
                <a:latin typeface="Consolas"/>
              </a:rPr>
              <a:t>=</a:t>
            </a:r>
            <a:r>
              <a:rPr lang="en-US">
                <a:solidFill>
                  <a:srgbClr val="000000"/>
                </a:solidFill>
                <a:highlight>
                  <a:srgbClr val="FFFFFF"/>
                </a:highlight>
                <a:latin typeface="Consolas"/>
              </a:rPr>
              <a:t> </a:t>
            </a:r>
            <a:r>
              <a:rPr lang="en-US" err="1">
                <a:solidFill>
                  <a:srgbClr val="000000"/>
                </a:solidFill>
                <a:highlight>
                  <a:srgbClr val="FFFFFF"/>
                </a:highlight>
                <a:latin typeface="Consolas"/>
              </a:rPr>
              <a:t>document.getElementById</a:t>
            </a:r>
            <a:r>
              <a:rPr lang="en-US">
                <a:solidFill>
                  <a:srgbClr val="1E7C70"/>
                </a:solidFill>
                <a:highlight>
                  <a:srgbClr val="FFFFFF"/>
                </a:highlight>
                <a:latin typeface="Consolas"/>
              </a:rPr>
              <a:t>(</a:t>
            </a:r>
            <a:r>
              <a:rPr lang="en-US">
                <a:solidFill>
                  <a:srgbClr val="823125"/>
                </a:solidFill>
                <a:highlight>
                  <a:srgbClr val="FFFFFF"/>
                </a:highlight>
                <a:latin typeface="Consolas"/>
              </a:rPr>
              <a:t>"</a:t>
            </a:r>
            <a:r>
              <a:rPr lang="en-US" err="1">
                <a:solidFill>
                  <a:srgbClr val="823125"/>
                </a:solidFill>
                <a:highlight>
                  <a:srgbClr val="FFFFFF"/>
                </a:highlight>
                <a:latin typeface="Consolas"/>
              </a:rPr>
              <a:t>smlRectangle</a:t>
            </a:r>
            <a:r>
              <a:rPr lang="en-US">
                <a:solidFill>
                  <a:srgbClr val="823125"/>
                </a:solidFill>
                <a:highlight>
                  <a:srgbClr val="FFFFFF"/>
                </a:highlight>
                <a:latin typeface="Consolas"/>
              </a:rPr>
              <a:t>"</a:t>
            </a:r>
            <a:r>
              <a:rPr lang="en-US">
                <a:solidFill>
                  <a:srgbClr val="1E7C70"/>
                </a:solidFill>
                <a:highlight>
                  <a:srgbClr val="FFFFFF"/>
                </a:highlight>
                <a:latin typeface="Consolas"/>
              </a:rPr>
              <a:t>);</a:t>
            </a:r>
            <a:r>
              <a:rPr lang="en-US">
                <a:solidFill>
                  <a:srgbClr val="000000"/>
                </a:solidFill>
                <a:highlight>
                  <a:srgbClr val="FFFFFF"/>
                </a:highlight>
                <a:latin typeface="Consolas"/>
              </a:rPr>
              <a:t> </a:t>
            </a:r>
          </a:p>
          <a:p>
            <a:r>
              <a:rPr lang="nl-NL">
                <a:solidFill>
                  <a:srgbClr val="000000"/>
                </a:solidFill>
                <a:highlight>
                  <a:srgbClr val="FFFFFF"/>
                </a:highlight>
                <a:latin typeface="Consolas"/>
              </a:rPr>
              <a:t>            context </a:t>
            </a:r>
            <a:r>
              <a:rPr lang="nl-NL">
                <a:solidFill>
                  <a:srgbClr val="1E7C70"/>
                </a:solidFill>
                <a:highlight>
                  <a:srgbClr val="FFFFFF"/>
                </a:highlight>
                <a:latin typeface="Consolas"/>
              </a:rPr>
              <a:t>=</a:t>
            </a:r>
            <a:r>
              <a:rPr lang="nl-NL">
                <a:solidFill>
                  <a:srgbClr val="000000"/>
                </a:solidFill>
                <a:highlight>
                  <a:srgbClr val="FFFFFF"/>
                </a:highlight>
                <a:latin typeface="Consolas"/>
              </a:rPr>
              <a:t> </a:t>
            </a:r>
            <a:r>
              <a:rPr lang="nl-NL" err="1">
                <a:solidFill>
                  <a:srgbClr val="000000"/>
                </a:solidFill>
                <a:highlight>
                  <a:srgbClr val="FFFFFF"/>
                </a:highlight>
                <a:latin typeface="Consolas"/>
              </a:rPr>
              <a:t>canvas.getContext</a:t>
            </a:r>
            <a:r>
              <a:rPr lang="nl-NL">
                <a:solidFill>
                  <a:srgbClr val="1E7C70"/>
                </a:solidFill>
                <a:highlight>
                  <a:srgbClr val="FFFFFF"/>
                </a:highlight>
                <a:latin typeface="Consolas"/>
              </a:rPr>
              <a:t>(</a:t>
            </a:r>
            <a:r>
              <a:rPr lang="nl-NL">
                <a:solidFill>
                  <a:srgbClr val="823125"/>
                </a:solidFill>
                <a:highlight>
                  <a:srgbClr val="FFFFFF"/>
                </a:highlight>
                <a:latin typeface="Consolas"/>
              </a:rPr>
              <a:t>"2d"</a:t>
            </a:r>
            <a:r>
              <a:rPr lang="nl-NL">
                <a:solidFill>
                  <a:srgbClr val="1E7C70"/>
                </a:solidFill>
                <a:highlight>
                  <a:srgbClr val="FFFFFF"/>
                </a:highlight>
                <a:latin typeface="Consolas"/>
              </a:rPr>
              <a:t>);</a:t>
            </a:r>
            <a:r>
              <a:rPr lang="nl-NL">
                <a:solidFill>
                  <a:srgbClr val="000000"/>
                </a:solidFill>
                <a:highlight>
                  <a:srgbClr val="FFFFFF"/>
                </a:highlight>
                <a:latin typeface="Consolas"/>
              </a:rPr>
              <a:t> </a:t>
            </a:r>
          </a:p>
          <a:p>
            <a:r>
              <a:rPr lang="tr-TR">
                <a:solidFill>
                  <a:srgbClr val="000000"/>
                </a:solidFill>
                <a:highlight>
                  <a:srgbClr val="FFFFFF"/>
                </a:highlight>
                <a:latin typeface="Consolas"/>
              </a:rPr>
              <a:t>            </a:t>
            </a:r>
            <a:r>
              <a:rPr lang="tr-TR" err="1">
                <a:solidFill>
                  <a:srgbClr val="000000"/>
                </a:solidFill>
                <a:highlight>
                  <a:srgbClr val="FFFFFF"/>
                </a:highlight>
                <a:latin typeface="Consolas"/>
              </a:rPr>
              <a:t>context.fillStyle</a:t>
            </a:r>
            <a:r>
              <a:rPr lang="tr-TR">
                <a:solidFill>
                  <a:srgbClr val="000000"/>
                </a:solidFill>
                <a:highlight>
                  <a:srgbClr val="FFFFFF"/>
                </a:highlight>
                <a:latin typeface="Consolas"/>
              </a:rPr>
              <a:t> </a:t>
            </a:r>
            <a:r>
              <a:rPr lang="tr-TR">
                <a:solidFill>
                  <a:srgbClr val="1E7C70"/>
                </a:solidFill>
                <a:highlight>
                  <a:srgbClr val="FFFFFF"/>
                </a:highlight>
                <a:latin typeface="Consolas"/>
              </a:rPr>
              <a:t>=</a:t>
            </a:r>
            <a:r>
              <a:rPr lang="tr-TR">
                <a:solidFill>
                  <a:srgbClr val="000000"/>
                </a:solidFill>
                <a:highlight>
                  <a:srgbClr val="FFFFFF"/>
                </a:highlight>
                <a:latin typeface="Consolas"/>
              </a:rPr>
              <a:t> </a:t>
            </a:r>
            <a:r>
              <a:rPr lang="tr-TR">
                <a:solidFill>
                  <a:srgbClr val="823125"/>
                </a:solidFill>
                <a:highlight>
                  <a:srgbClr val="FFFFFF"/>
                </a:highlight>
                <a:latin typeface="Consolas"/>
              </a:rPr>
              <a:t>"</a:t>
            </a:r>
            <a:r>
              <a:rPr lang="tr-TR" err="1">
                <a:solidFill>
                  <a:srgbClr val="823125"/>
                </a:solidFill>
                <a:highlight>
                  <a:srgbClr val="FFFFFF"/>
                </a:highlight>
                <a:latin typeface="Consolas"/>
              </a:rPr>
              <a:t>rgb</a:t>
            </a:r>
            <a:r>
              <a:rPr lang="tr-TR">
                <a:solidFill>
                  <a:srgbClr val="823125"/>
                </a:solidFill>
                <a:highlight>
                  <a:srgbClr val="FFFFFF"/>
                </a:highlight>
                <a:latin typeface="Consolas"/>
              </a:rPr>
              <a:t>(0,0,255)"</a:t>
            </a:r>
            <a:r>
              <a:rPr lang="tr-TR">
                <a:solidFill>
                  <a:srgbClr val="1E7C70"/>
                </a:solidFill>
                <a:highlight>
                  <a:srgbClr val="FFFFFF"/>
                </a:highlight>
                <a:latin typeface="Consolas"/>
              </a:rPr>
              <a:t>;</a:t>
            </a:r>
            <a:r>
              <a:rPr lang="tr-TR">
                <a:solidFill>
                  <a:srgbClr val="000000"/>
                </a:solidFill>
                <a:highlight>
                  <a:srgbClr val="FFFFFF"/>
                </a:highlight>
                <a:latin typeface="Consolas"/>
              </a:rPr>
              <a:t> </a:t>
            </a:r>
          </a:p>
          <a:p>
            <a:r>
              <a:rPr lang="tr-TR">
                <a:solidFill>
                  <a:srgbClr val="000000"/>
                </a:solidFill>
                <a:highlight>
                  <a:srgbClr val="FFFFFF"/>
                </a:highlight>
                <a:latin typeface="Consolas"/>
              </a:rPr>
              <a:t>            </a:t>
            </a:r>
            <a:r>
              <a:rPr lang="tr-TR" err="1">
                <a:solidFill>
                  <a:srgbClr val="000000"/>
                </a:solidFill>
                <a:highlight>
                  <a:srgbClr val="FFFFFF"/>
                </a:highlight>
                <a:latin typeface="Consolas"/>
              </a:rPr>
              <a:t>context.fillRect</a:t>
            </a:r>
            <a:r>
              <a:rPr lang="tr-TR">
                <a:solidFill>
                  <a:srgbClr val="1E7C70"/>
                </a:solidFill>
                <a:highlight>
                  <a:srgbClr val="FFFFFF"/>
                </a:highlight>
                <a:latin typeface="Consolas"/>
              </a:rPr>
              <a:t>(</a:t>
            </a:r>
            <a:r>
              <a:rPr lang="tr-TR">
                <a:solidFill>
                  <a:srgbClr val="9B5F9B"/>
                </a:solidFill>
                <a:highlight>
                  <a:srgbClr val="FFFFFF"/>
                </a:highlight>
                <a:latin typeface="Consolas"/>
              </a:rPr>
              <a:t>10</a:t>
            </a:r>
            <a:r>
              <a:rPr lang="tr-TR">
                <a:solidFill>
                  <a:srgbClr val="1E7C70"/>
                </a:solidFill>
                <a:highlight>
                  <a:srgbClr val="FFFFFF"/>
                </a:highlight>
                <a:latin typeface="Consolas"/>
              </a:rPr>
              <a:t>,</a:t>
            </a:r>
            <a:r>
              <a:rPr lang="tr-TR">
                <a:solidFill>
                  <a:srgbClr val="000000"/>
                </a:solidFill>
                <a:highlight>
                  <a:srgbClr val="FFFFFF"/>
                </a:highlight>
                <a:latin typeface="Consolas"/>
              </a:rPr>
              <a:t> </a:t>
            </a:r>
            <a:r>
              <a:rPr lang="tr-TR">
                <a:solidFill>
                  <a:srgbClr val="9B5F9B"/>
                </a:solidFill>
                <a:highlight>
                  <a:srgbClr val="FFFFFF"/>
                </a:highlight>
                <a:latin typeface="Consolas"/>
              </a:rPr>
              <a:t>20</a:t>
            </a:r>
            <a:r>
              <a:rPr lang="tr-TR">
                <a:solidFill>
                  <a:srgbClr val="1E7C70"/>
                </a:solidFill>
                <a:highlight>
                  <a:srgbClr val="FFFFFF"/>
                </a:highlight>
                <a:latin typeface="Consolas"/>
              </a:rPr>
              <a:t>,</a:t>
            </a:r>
            <a:r>
              <a:rPr lang="tr-TR">
                <a:solidFill>
                  <a:srgbClr val="000000"/>
                </a:solidFill>
                <a:highlight>
                  <a:srgbClr val="FFFFFF"/>
                </a:highlight>
                <a:latin typeface="Consolas"/>
              </a:rPr>
              <a:t> </a:t>
            </a:r>
            <a:r>
              <a:rPr lang="tr-TR">
                <a:solidFill>
                  <a:srgbClr val="9B5F9B"/>
                </a:solidFill>
                <a:highlight>
                  <a:srgbClr val="FFFFFF"/>
                </a:highlight>
                <a:latin typeface="Consolas"/>
              </a:rPr>
              <a:t>200</a:t>
            </a:r>
            <a:r>
              <a:rPr lang="tr-TR">
                <a:solidFill>
                  <a:srgbClr val="1E7C70"/>
                </a:solidFill>
                <a:highlight>
                  <a:srgbClr val="FFFFFF"/>
                </a:highlight>
                <a:latin typeface="Consolas"/>
              </a:rPr>
              <a:t>,</a:t>
            </a:r>
            <a:r>
              <a:rPr lang="tr-TR">
                <a:solidFill>
                  <a:srgbClr val="000000"/>
                </a:solidFill>
                <a:highlight>
                  <a:srgbClr val="FFFFFF"/>
                </a:highlight>
                <a:latin typeface="Consolas"/>
              </a:rPr>
              <a:t> </a:t>
            </a:r>
            <a:r>
              <a:rPr lang="tr-TR">
                <a:solidFill>
                  <a:srgbClr val="9B5F9B"/>
                </a:solidFill>
                <a:highlight>
                  <a:srgbClr val="FFFFFF"/>
                </a:highlight>
                <a:latin typeface="Consolas"/>
              </a:rPr>
              <a:t>100</a:t>
            </a:r>
            <a:r>
              <a:rPr lang="tr-TR">
                <a:solidFill>
                  <a:srgbClr val="1E7C70"/>
                </a:solidFill>
                <a:highlight>
                  <a:srgbClr val="FFFFFF"/>
                </a:highlight>
                <a:latin typeface="Consolas"/>
              </a:rPr>
              <a:t>);</a:t>
            </a:r>
            <a:r>
              <a:rPr lang="tr-TR">
                <a:solidFill>
                  <a:srgbClr val="000000"/>
                </a:solidFill>
                <a:highlight>
                  <a:srgbClr val="FFFFFF"/>
                </a:highlight>
                <a:latin typeface="Consolas"/>
              </a:rPr>
              <a:t> </a:t>
            </a:r>
          </a:p>
          <a:p>
            <a:r>
              <a:rPr lang="tr-TR">
                <a:solidFill>
                  <a:srgbClr val="000000"/>
                </a:solidFill>
                <a:highlight>
                  <a:srgbClr val="FFFFFF"/>
                </a:highlight>
                <a:latin typeface="Consolas"/>
              </a:rPr>
              <a:t>        </a:t>
            </a:r>
            <a:r>
              <a:rPr lang="tr-TR">
                <a:solidFill>
                  <a:srgbClr val="1E7C70"/>
                </a:solidFill>
                <a:highlight>
                  <a:srgbClr val="FFFFFF"/>
                </a:highlight>
                <a:latin typeface="Consolas"/>
              </a:rPr>
              <a:t>}</a:t>
            </a:r>
            <a:r>
              <a:rPr lang="tr-TR">
                <a:solidFill>
                  <a:srgbClr val="000000"/>
                </a:solidFill>
                <a:highlight>
                  <a:srgbClr val="FFFFFF"/>
                </a:highlight>
                <a:latin typeface="Consolas"/>
              </a:rPr>
              <a:t> </a:t>
            </a:r>
          </a:p>
          <a:p>
            <a:r>
              <a:rPr lang="tr-TR">
                <a:solidFill>
                  <a:srgbClr val="000000"/>
                </a:solidFill>
                <a:highlight>
                  <a:srgbClr val="FFFFFF"/>
                </a:highlight>
                <a:latin typeface="Consolas"/>
              </a:rPr>
              <a:t>    </a:t>
            </a:r>
            <a:r>
              <a:rPr lang="tr-TR">
                <a:solidFill>
                  <a:srgbClr val="4F76AC"/>
                </a:solidFill>
                <a:highlight>
                  <a:srgbClr val="FFFFFF"/>
                </a:highlight>
                <a:latin typeface="Consolas"/>
              </a:rPr>
              <a:t>&lt;/</a:t>
            </a:r>
            <a:r>
              <a:rPr lang="tr-TR" err="1">
                <a:solidFill>
                  <a:srgbClr val="823125"/>
                </a:solidFill>
                <a:highlight>
                  <a:srgbClr val="FFFFFF"/>
                </a:highlight>
                <a:latin typeface="Consolas"/>
              </a:rPr>
              <a:t>script</a:t>
            </a:r>
            <a:r>
              <a:rPr lang="tr-TR">
                <a:solidFill>
                  <a:srgbClr val="4F76AC"/>
                </a:solidFill>
                <a:highlight>
                  <a:srgbClr val="FFFFFF"/>
                </a:highlight>
                <a:latin typeface="Consolas"/>
              </a:rPr>
              <a:t>&gt;</a:t>
            </a:r>
            <a:endParaRPr lang="tr-TR">
              <a:solidFill>
                <a:srgbClr val="000000"/>
              </a:solidFill>
              <a:highlight>
                <a:srgbClr val="FFFFFF"/>
              </a:highlight>
              <a:latin typeface="Consolas"/>
            </a:endParaRPr>
          </a:p>
          <a:p>
            <a:r>
              <a:rPr lang="en-US">
                <a:solidFill>
                  <a:srgbClr val="4F76AC"/>
                </a:solidFill>
                <a:highlight>
                  <a:srgbClr val="FFFFFF"/>
                </a:highlight>
                <a:latin typeface="Consolas"/>
              </a:rPr>
              <a:t>&lt;/</a:t>
            </a:r>
            <a:r>
              <a:rPr lang="en-US">
                <a:solidFill>
                  <a:srgbClr val="823125"/>
                </a:solidFill>
                <a:highlight>
                  <a:srgbClr val="FFFFFF"/>
                </a:highlight>
                <a:latin typeface="Consolas"/>
              </a:rPr>
              <a:t>head</a:t>
            </a:r>
            <a:r>
              <a:rPr lang="en-US">
                <a:solidFill>
                  <a:srgbClr val="4F76AC"/>
                </a:solidFill>
                <a:highlight>
                  <a:srgbClr val="FFFFFF"/>
                </a:highlight>
                <a:latin typeface="Consolas"/>
              </a:rPr>
              <a:t>&gt;</a:t>
            </a:r>
            <a:endParaRPr lang="en-US">
              <a:solidFill>
                <a:srgbClr val="000000"/>
              </a:solidFill>
              <a:highlight>
                <a:srgbClr val="FFFFFF"/>
              </a:highlight>
              <a:latin typeface="Consolas"/>
            </a:endParaRPr>
          </a:p>
          <a:p>
            <a:r>
              <a:rPr lang="en-US">
                <a:solidFill>
                  <a:srgbClr val="4F76AC"/>
                </a:solidFill>
                <a:highlight>
                  <a:srgbClr val="FFFFFF"/>
                </a:highlight>
                <a:latin typeface="Consolas"/>
              </a:rPr>
              <a:t>&lt;</a:t>
            </a:r>
            <a:r>
              <a:rPr lang="en-US">
                <a:solidFill>
                  <a:srgbClr val="823125"/>
                </a:solidFill>
                <a:highlight>
                  <a:srgbClr val="FFFFFF"/>
                </a:highlight>
                <a:latin typeface="Consolas"/>
              </a:rPr>
              <a:t>body</a:t>
            </a:r>
            <a:r>
              <a:rPr lang="en-US">
                <a:solidFill>
                  <a:srgbClr val="000000"/>
                </a:solidFill>
                <a:highlight>
                  <a:srgbClr val="FFFFFF"/>
                </a:highlight>
                <a:latin typeface="Consolas"/>
              </a:rPr>
              <a:t> </a:t>
            </a:r>
            <a:r>
              <a:rPr lang="en-US" err="1">
                <a:solidFill>
                  <a:srgbClr val="CF4820"/>
                </a:solidFill>
                <a:highlight>
                  <a:srgbClr val="FFFFFF"/>
                </a:highlight>
                <a:latin typeface="Consolas"/>
              </a:rPr>
              <a:t>onload</a:t>
            </a:r>
            <a:r>
              <a:rPr lang="en-US">
                <a:solidFill>
                  <a:srgbClr val="000000"/>
                </a:solidFill>
                <a:highlight>
                  <a:srgbClr val="FFFFFF"/>
                </a:highlight>
                <a:latin typeface="Consolas"/>
              </a:rPr>
              <a:t> </a:t>
            </a:r>
            <a:r>
              <a:rPr lang="en-US">
                <a:solidFill>
                  <a:srgbClr val="4F76AC"/>
                </a:solidFill>
                <a:highlight>
                  <a:srgbClr val="FFFFFF"/>
                </a:highlight>
                <a:latin typeface="Consolas"/>
              </a:rPr>
              <a:t>=</a:t>
            </a:r>
            <a:r>
              <a:rPr lang="en-US">
                <a:solidFill>
                  <a:srgbClr val="000000"/>
                </a:solidFill>
                <a:highlight>
                  <a:srgbClr val="FFFFFF"/>
                </a:highlight>
                <a:latin typeface="Consolas"/>
              </a:rPr>
              <a:t> </a:t>
            </a:r>
            <a:r>
              <a:rPr lang="en-US">
                <a:solidFill>
                  <a:srgbClr val="4F76AC"/>
                </a:solidFill>
                <a:highlight>
                  <a:srgbClr val="FFFFFF"/>
                </a:highlight>
                <a:latin typeface="Consolas"/>
              </a:rPr>
              <a:t>"</a:t>
            </a:r>
            <a:r>
              <a:rPr lang="en-US">
                <a:solidFill>
                  <a:srgbClr val="000000"/>
                </a:solidFill>
                <a:highlight>
                  <a:srgbClr val="FFFFFF"/>
                </a:highlight>
                <a:latin typeface="Consolas"/>
              </a:rPr>
              <a:t>f1</a:t>
            </a:r>
            <a:r>
              <a:rPr lang="en-US">
                <a:solidFill>
                  <a:srgbClr val="1E7C70"/>
                </a:solidFill>
                <a:highlight>
                  <a:srgbClr val="FFFFFF"/>
                </a:highlight>
                <a:latin typeface="Consolas"/>
              </a:rPr>
              <a:t>();</a:t>
            </a:r>
            <a:r>
              <a:rPr lang="en-US">
                <a:solidFill>
                  <a:srgbClr val="4F76AC"/>
                </a:solidFill>
                <a:highlight>
                  <a:srgbClr val="FFFFFF"/>
                </a:highlight>
                <a:latin typeface="Consolas"/>
              </a:rPr>
              <a:t>"&gt;</a:t>
            </a:r>
            <a:r>
              <a:rPr lang="en-US">
                <a:solidFill>
                  <a:srgbClr val="000000"/>
                </a:solidFill>
                <a:highlight>
                  <a:srgbClr val="FFFFFF"/>
                </a:highlight>
                <a:latin typeface="Consolas"/>
              </a:rPr>
              <a:t> </a:t>
            </a:r>
          </a:p>
          <a:p>
            <a:r>
              <a:rPr lang="en-US">
                <a:solidFill>
                  <a:srgbClr val="000000"/>
                </a:solidFill>
                <a:highlight>
                  <a:srgbClr val="FFFFFF"/>
                </a:highlight>
                <a:latin typeface="Consolas"/>
              </a:rPr>
              <a:t>    </a:t>
            </a:r>
            <a:r>
              <a:rPr lang="en-US">
                <a:solidFill>
                  <a:srgbClr val="4F76AC"/>
                </a:solidFill>
                <a:highlight>
                  <a:srgbClr val="FFFFFF"/>
                </a:highlight>
                <a:latin typeface="Consolas"/>
              </a:rPr>
              <a:t>&lt;</a:t>
            </a:r>
            <a:r>
              <a:rPr lang="en-US">
                <a:solidFill>
                  <a:srgbClr val="823125"/>
                </a:solidFill>
                <a:highlight>
                  <a:srgbClr val="FFFFFF"/>
                </a:highlight>
                <a:latin typeface="Consolas"/>
              </a:rPr>
              <a:t>canvas</a:t>
            </a:r>
            <a:r>
              <a:rPr lang="en-US">
                <a:solidFill>
                  <a:srgbClr val="000000"/>
                </a:solidFill>
                <a:highlight>
                  <a:srgbClr val="FFFFFF"/>
                </a:highlight>
                <a:latin typeface="Consolas"/>
              </a:rPr>
              <a:t> </a:t>
            </a:r>
            <a:r>
              <a:rPr lang="en-US">
                <a:solidFill>
                  <a:srgbClr val="CF4820"/>
                </a:solidFill>
                <a:highlight>
                  <a:srgbClr val="FFFFFF"/>
                </a:highlight>
                <a:latin typeface="Consolas"/>
              </a:rPr>
              <a:t>id</a:t>
            </a:r>
            <a:r>
              <a:rPr lang="en-US">
                <a:solidFill>
                  <a:srgbClr val="4F76AC"/>
                </a:solidFill>
                <a:highlight>
                  <a:srgbClr val="FFFFFF"/>
                </a:highlight>
                <a:latin typeface="Consolas"/>
              </a:rPr>
              <a:t>="</a:t>
            </a:r>
            <a:r>
              <a:rPr lang="en-US" err="1">
                <a:solidFill>
                  <a:srgbClr val="4F76AC"/>
                </a:solidFill>
                <a:highlight>
                  <a:srgbClr val="FFFFFF"/>
                </a:highlight>
                <a:latin typeface="Consolas"/>
              </a:rPr>
              <a:t>smlRectangle</a:t>
            </a:r>
            <a:r>
              <a:rPr lang="en-US">
                <a:solidFill>
                  <a:srgbClr val="4F76AC"/>
                </a:solidFill>
                <a:highlight>
                  <a:srgbClr val="FFFFFF"/>
                </a:highlight>
                <a:latin typeface="Consolas"/>
              </a:rPr>
              <a:t>"</a:t>
            </a:r>
            <a:r>
              <a:rPr lang="en-US">
                <a:solidFill>
                  <a:srgbClr val="000000"/>
                </a:solidFill>
                <a:highlight>
                  <a:srgbClr val="FFFFFF"/>
                </a:highlight>
                <a:latin typeface="Consolas"/>
              </a:rPr>
              <a:t> </a:t>
            </a:r>
            <a:r>
              <a:rPr lang="en-US">
                <a:solidFill>
                  <a:srgbClr val="CF4820"/>
                </a:solidFill>
                <a:highlight>
                  <a:srgbClr val="FFFFFF"/>
                </a:highlight>
                <a:latin typeface="Consolas"/>
              </a:rPr>
              <a:t>height</a:t>
            </a:r>
            <a:r>
              <a:rPr lang="en-US">
                <a:solidFill>
                  <a:srgbClr val="4F76AC"/>
                </a:solidFill>
                <a:highlight>
                  <a:srgbClr val="FFFFFF"/>
                </a:highlight>
                <a:latin typeface="Consolas"/>
              </a:rPr>
              <a:t>="100"</a:t>
            </a:r>
            <a:r>
              <a:rPr lang="en-US">
                <a:solidFill>
                  <a:srgbClr val="000000"/>
                </a:solidFill>
                <a:highlight>
                  <a:srgbClr val="FFFFFF"/>
                </a:highlight>
                <a:latin typeface="Consolas"/>
              </a:rPr>
              <a:t> </a:t>
            </a:r>
            <a:r>
              <a:rPr lang="en-US">
                <a:solidFill>
                  <a:srgbClr val="CF4820"/>
                </a:solidFill>
                <a:highlight>
                  <a:srgbClr val="FFFFFF"/>
                </a:highlight>
                <a:latin typeface="Consolas"/>
              </a:rPr>
              <a:t>width</a:t>
            </a:r>
            <a:r>
              <a:rPr lang="en-US">
                <a:solidFill>
                  <a:srgbClr val="4F76AC"/>
                </a:solidFill>
                <a:highlight>
                  <a:srgbClr val="FFFFFF"/>
                </a:highlight>
                <a:latin typeface="Consolas"/>
              </a:rPr>
              <a:t>="200 "&gt;&lt;/</a:t>
            </a:r>
            <a:r>
              <a:rPr lang="en-US">
                <a:solidFill>
                  <a:srgbClr val="823125"/>
                </a:solidFill>
                <a:highlight>
                  <a:srgbClr val="FFFFFF"/>
                </a:highlight>
                <a:latin typeface="Consolas"/>
              </a:rPr>
              <a:t>canvas</a:t>
            </a:r>
            <a:r>
              <a:rPr lang="en-US">
                <a:solidFill>
                  <a:srgbClr val="4F76AC"/>
                </a:solidFill>
                <a:highlight>
                  <a:srgbClr val="FFFFFF"/>
                </a:highlight>
                <a:latin typeface="Consolas"/>
              </a:rPr>
              <a:t>&gt;</a:t>
            </a:r>
            <a:r>
              <a:rPr lang="en-US">
                <a:solidFill>
                  <a:srgbClr val="000000"/>
                </a:solidFill>
                <a:highlight>
                  <a:srgbClr val="FFFFFF"/>
                </a:highlight>
                <a:latin typeface="Consolas"/>
              </a:rPr>
              <a:t> </a:t>
            </a:r>
          </a:p>
          <a:p>
            <a:r>
              <a:rPr lang="en-US">
                <a:solidFill>
                  <a:srgbClr val="4F76AC"/>
                </a:solidFill>
                <a:highlight>
                  <a:srgbClr val="FFFFFF"/>
                </a:highlight>
                <a:latin typeface="Consolas"/>
              </a:rPr>
              <a:t>&lt;/</a:t>
            </a:r>
            <a:r>
              <a:rPr lang="en-US">
                <a:solidFill>
                  <a:srgbClr val="823125"/>
                </a:solidFill>
                <a:highlight>
                  <a:srgbClr val="FFFFFF"/>
                </a:highlight>
                <a:latin typeface="Consolas"/>
              </a:rPr>
              <a:t>body</a:t>
            </a:r>
            <a:r>
              <a:rPr lang="en-US">
                <a:solidFill>
                  <a:srgbClr val="4F76AC"/>
                </a:solidFill>
                <a:highlight>
                  <a:srgbClr val="FFFFFF"/>
                </a:highlight>
                <a:latin typeface="Consolas"/>
              </a:rPr>
              <a:t>&gt;</a:t>
            </a:r>
            <a:r>
              <a:rPr lang="en-US">
                <a:solidFill>
                  <a:srgbClr val="000000"/>
                </a:solidFill>
                <a:highlight>
                  <a:srgbClr val="FFFFFF"/>
                </a:highlight>
                <a:latin typeface="Consolas"/>
              </a:rPr>
              <a:t> </a:t>
            </a:r>
          </a:p>
          <a:p>
            <a:r>
              <a:rPr lang="en-US">
                <a:solidFill>
                  <a:srgbClr val="4F76AC"/>
                </a:solidFill>
                <a:highlight>
                  <a:srgbClr val="FFFFFF"/>
                </a:highlight>
                <a:latin typeface="Consolas"/>
              </a:rPr>
              <a:t>&lt;/</a:t>
            </a:r>
            <a:r>
              <a:rPr lang="en-US">
                <a:solidFill>
                  <a:srgbClr val="823125"/>
                </a:solidFill>
                <a:highlight>
                  <a:srgbClr val="FFFFFF"/>
                </a:highlight>
                <a:latin typeface="Consolas"/>
              </a:rPr>
              <a:t>html</a:t>
            </a:r>
            <a:r>
              <a:rPr lang="en-US">
                <a:solidFill>
                  <a:srgbClr val="4F76AC"/>
                </a:solidFill>
                <a:highlight>
                  <a:srgbClr val="FFFFFF"/>
                </a:highlight>
                <a:latin typeface="Consolas"/>
              </a:rPr>
              <a:t>&gt;</a:t>
            </a:r>
            <a:endParaRPr lang="en-US"/>
          </a:p>
        </p:txBody>
      </p:sp>
    </p:spTree>
    <p:extLst>
      <p:ext uri="{BB962C8B-B14F-4D97-AF65-F5344CB8AC3E}">
        <p14:creationId xmlns:p14="http://schemas.microsoft.com/office/powerpoint/2010/main" val="2005597116"/>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err="1">
                <a:solidFill>
                  <a:srgbClr val="107C10"/>
                </a:solidFill>
              </a:rPr>
              <a:t>Alternativa</a:t>
            </a:r>
            <a:r>
              <a:rPr lang="en-US">
                <a:solidFill>
                  <a:srgbClr val="107C10"/>
                </a:solidFill>
              </a:rPr>
              <a:t> </a:t>
            </a:r>
            <a:r>
              <a:rPr lang="en-US" err="1">
                <a:solidFill>
                  <a:srgbClr val="107C10"/>
                </a:solidFill>
              </a:rPr>
              <a:t>para</a:t>
            </a:r>
            <a:r>
              <a:rPr lang="en-US">
                <a:solidFill>
                  <a:srgbClr val="107C10"/>
                </a:solidFill>
              </a:rPr>
              <a:t> </a:t>
            </a:r>
            <a:r>
              <a:rPr lang="en-US" err="1">
                <a:solidFill>
                  <a:srgbClr val="107C10"/>
                </a:solidFill>
              </a:rPr>
              <a:t>Navegadores</a:t>
            </a:r>
            <a:r>
              <a:rPr lang="en-US">
                <a:solidFill>
                  <a:srgbClr val="107C10"/>
                </a:solidFill>
              </a:rPr>
              <a:t> </a:t>
            </a:r>
            <a:r>
              <a:rPr lang="en-US" err="1">
                <a:solidFill>
                  <a:srgbClr val="107C10"/>
                </a:solidFill>
              </a:rPr>
              <a:t>Antigos</a:t>
            </a:r>
            <a:endParaRPr lang="en-US">
              <a:solidFill>
                <a:srgbClr val="107C10"/>
              </a:solidFill>
            </a:endParaRPr>
          </a:p>
        </p:txBody>
      </p:sp>
      <p:sp>
        <p:nvSpPr>
          <p:cNvPr id="3" name="Text Placeholder 2"/>
          <p:cNvSpPr>
            <a:spLocks noGrp="1"/>
          </p:cNvSpPr>
          <p:nvPr>
            <p:ph type="body" sz="quarter" idx="10"/>
          </p:nvPr>
        </p:nvSpPr>
        <p:spPr>
          <a:xfrm>
            <a:off x="365760" y="1371600"/>
            <a:ext cx="11704320" cy="1889748"/>
          </a:xfrm>
        </p:spPr>
        <p:txBody>
          <a:bodyPr/>
          <a:lstStyle/>
          <a:p>
            <a:pPr marL="457200" indent="-457200">
              <a:buFont typeface="Arial"/>
              <a:buChar char="•"/>
            </a:pPr>
            <a:r>
              <a:rPr lang="en-US"/>
              <a:t>O </a:t>
            </a:r>
            <a:r>
              <a:rPr lang="en-US" err="1"/>
              <a:t>elemento</a:t>
            </a:r>
            <a:r>
              <a:rPr lang="en-US"/>
              <a:t> canvas </a:t>
            </a:r>
            <a:r>
              <a:rPr lang="en-US" err="1"/>
              <a:t>não</a:t>
            </a:r>
            <a:r>
              <a:rPr lang="en-US"/>
              <a:t> </a:t>
            </a:r>
            <a:r>
              <a:rPr lang="en-US" err="1"/>
              <a:t>funciona</a:t>
            </a:r>
            <a:r>
              <a:rPr lang="en-US"/>
              <a:t> </a:t>
            </a:r>
            <a:r>
              <a:rPr lang="en-US" err="1"/>
              <a:t>em</a:t>
            </a:r>
            <a:r>
              <a:rPr lang="en-US"/>
              <a:t> </a:t>
            </a:r>
            <a:r>
              <a:rPr lang="en-US" err="1"/>
              <a:t>navegadores</a:t>
            </a:r>
            <a:r>
              <a:rPr lang="en-US"/>
              <a:t> </a:t>
            </a:r>
            <a:r>
              <a:rPr lang="en-US" err="1"/>
              <a:t>antigos</a:t>
            </a:r>
            <a:endParaRPr lang="en-US"/>
          </a:p>
          <a:p>
            <a:pPr marL="457200" indent="-457200">
              <a:buFont typeface="Arial"/>
              <a:buChar char="•"/>
            </a:pPr>
            <a:r>
              <a:rPr lang="en-US"/>
              <a:t>Para  </a:t>
            </a:r>
            <a:r>
              <a:rPr lang="en-US" err="1"/>
              <a:t>evitar</a:t>
            </a:r>
            <a:r>
              <a:rPr lang="en-US"/>
              <a:t> </a:t>
            </a:r>
            <a:r>
              <a:rPr lang="en-US" err="1"/>
              <a:t>problemas</a:t>
            </a:r>
            <a:r>
              <a:rPr lang="en-US"/>
              <a:t> </a:t>
            </a:r>
            <a:r>
              <a:rPr lang="en-US" err="1"/>
              <a:t>na</a:t>
            </a:r>
            <a:r>
              <a:rPr lang="en-US"/>
              <a:t> </a:t>
            </a:r>
            <a:r>
              <a:rPr lang="en-US" err="1"/>
              <a:t>renderização</a:t>
            </a:r>
            <a:r>
              <a:rPr lang="en-US"/>
              <a:t> </a:t>
            </a:r>
            <a:r>
              <a:rPr lang="en-US" err="1"/>
              <a:t>da</a:t>
            </a:r>
            <a:r>
              <a:rPr lang="en-US"/>
              <a:t> </a:t>
            </a:r>
            <a:r>
              <a:rPr lang="en-US" err="1"/>
              <a:t>página</a:t>
            </a:r>
            <a:r>
              <a:rPr lang="en-US"/>
              <a:t>, </a:t>
            </a:r>
            <a:r>
              <a:rPr lang="en-US" err="1"/>
              <a:t>deve</a:t>
            </a:r>
            <a:r>
              <a:rPr lang="en-US"/>
              <a:t>-se </a:t>
            </a:r>
            <a:r>
              <a:rPr lang="en-US" err="1"/>
              <a:t>adicionar</a:t>
            </a:r>
            <a:r>
              <a:rPr lang="en-US"/>
              <a:t> </a:t>
            </a:r>
            <a:r>
              <a:rPr lang="en-US" err="1"/>
              <a:t>conteúdo</a:t>
            </a:r>
            <a:r>
              <a:rPr lang="en-US"/>
              <a:t> a ser </a:t>
            </a:r>
            <a:r>
              <a:rPr lang="en-US" err="1"/>
              <a:t>renderizado</a:t>
            </a:r>
            <a:r>
              <a:rPr lang="en-US"/>
              <a:t> no </a:t>
            </a:r>
            <a:r>
              <a:rPr lang="en-US" err="1"/>
              <a:t>lugar</a:t>
            </a:r>
            <a:r>
              <a:rPr lang="en-US"/>
              <a:t> do canvas</a:t>
            </a:r>
          </a:p>
          <a:p>
            <a:pPr marL="457200" indent="-457200">
              <a:buFont typeface="Arial"/>
              <a:buChar char="•"/>
            </a:pPr>
            <a:r>
              <a:rPr lang="en-US"/>
              <a:t>O </a:t>
            </a:r>
            <a:r>
              <a:rPr lang="en-US" err="1"/>
              <a:t>conteúdo</a:t>
            </a:r>
            <a:r>
              <a:rPr lang="en-US"/>
              <a:t> </a:t>
            </a:r>
            <a:r>
              <a:rPr lang="en-US" err="1"/>
              <a:t>pode</a:t>
            </a:r>
            <a:r>
              <a:rPr lang="en-US"/>
              <a:t> ser </a:t>
            </a:r>
            <a:r>
              <a:rPr lang="en-US" err="1"/>
              <a:t>imagem</a:t>
            </a:r>
            <a:r>
              <a:rPr lang="en-US"/>
              <a:t> </a:t>
            </a:r>
            <a:r>
              <a:rPr lang="en-US" err="1"/>
              <a:t>ou</a:t>
            </a:r>
            <a:r>
              <a:rPr lang="en-US"/>
              <a:t> </a:t>
            </a:r>
            <a:r>
              <a:rPr lang="en-US" err="1"/>
              <a:t>texto</a:t>
            </a:r>
            <a:endParaRPr lang="en-US"/>
          </a:p>
        </p:txBody>
      </p:sp>
      <p:sp>
        <p:nvSpPr>
          <p:cNvPr id="8" name="Rectangle 7" descr="Example of alternative images or HTML text for older browsers."/>
          <p:cNvSpPr/>
          <p:nvPr/>
        </p:nvSpPr>
        <p:spPr>
          <a:xfrm>
            <a:off x="579437" y="4259262"/>
            <a:ext cx="11201400" cy="1938992"/>
          </a:xfrm>
          <a:prstGeom prst="rect">
            <a:avLst/>
          </a:prstGeom>
        </p:spPr>
        <p:txBody>
          <a:bodyPr wrap="square">
            <a:spAutoFit/>
          </a:bodyPr>
          <a:lstStyle/>
          <a:p>
            <a:r>
              <a:rPr lang="en-US" sz="2400">
                <a:solidFill>
                  <a:srgbClr val="4F76AC"/>
                </a:solidFill>
                <a:highlight>
                  <a:srgbClr val="FFFFFF"/>
                </a:highlight>
                <a:latin typeface="Consolas"/>
              </a:rPr>
              <a:t>&lt;</a:t>
            </a:r>
            <a:r>
              <a:rPr lang="en-US" sz="2400">
                <a:solidFill>
                  <a:srgbClr val="823125"/>
                </a:solidFill>
                <a:highlight>
                  <a:srgbClr val="FFFFFF"/>
                </a:highlight>
                <a:latin typeface="Consolas"/>
              </a:rPr>
              <a:t>canvas</a:t>
            </a:r>
            <a:r>
              <a:rPr lang="en-US" sz="2400">
                <a:solidFill>
                  <a:srgbClr val="000000"/>
                </a:solidFill>
                <a:highlight>
                  <a:srgbClr val="FFFFFF"/>
                </a:highlight>
                <a:latin typeface="Consolas"/>
              </a:rPr>
              <a:t> </a:t>
            </a:r>
            <a:r>
              <a:rPr lang="en-US" sz="2400">
                <a:solidFill>
                  <a:srgbClr val="CF4820"/>
                </a:solidFill>
                <a:highlight>
                  <a:srgbClr val="FFFFFF"/>
                </a:highlight>
                <a:latin typeface="Consolas"/>
              </a:rPr>
              <a:t>id</a:t>
            </a:r>
            <a:r>
              <a:rPr lang="en-US" sz="2400">
                <a:solidFill>
                  <a:srgbClr val="4F76AC"/>
                </a:solidFill>
                <a:highlight>
                  <a:srgbClr val="FFFFFF"/>
                </a:highlight>
                <a:latin typeface="Consolas"/>
              </a:rPr>
              <a:t>="smlRectangle2"</a:t>
            </a:r>
            <a:r>
              <a:rPr lang="en-US" sz="2400">
                <a:solidFill>
                  <a:srgbClr val="000000"/>
                </a:solidFill>
                <a:highlight>
                  <a:srgbClr val="FFFFFF"/>
                </a:highlight>
                <a:latin typeface="Consolas"/>
              </a:rPr>
              <a:t> </a:t>
            </a:r>
            <a:r>
              <a:rPr lang="en-US" sz="2400">
                <a:solidFill>
                  <a:srgbClr val="CF4820"/>
                </a:solidFill>
                <a:highlight>
                  <a:srgbClr val="FFFFFF"/>
                </a:highlight>
                <a:latin typeface="Consolas"/>
              </a:rPr>
              <a:t>height</a:t>
            </a:r>
            <a:r>
              <a:rPr lang="en-US" sz="2400">
                <a:solidFill>
                  <a:srgbClr val="4F76AC"/>
                </a:solidFill>
                <a:highlight>
                  <a:srgbClr val="FFFFFF"/>
                </a:highlight>
                <a:latin typeface="Consolas"/>
              </a:rPr>
              <a:t>="100"</a:t>
            </a:r>
            <a:r>
              <a:rPr lang="en-US" sz="2400">
                <a:solidFill>
                  <a:srgbClr val="000000"/>
                </a:solidFill>
                <a:highlight>
                  <a:srgbClr val="FFFFFF"/>
                </a:highlight>
                <a:latin typeface="Consolas"/>
              </a:rPr>
              <a:t> </a:t>
            </a:r>
            <a:r>
              <a:rPr lang="en-US" sz="2400">
                <a:solidFill>
                  <a:srgbClr val="CF4820"/>
                </a:solidFill>
                <a:highlight>
                  <a:srgbClr val="FFFFFF"/>
                </a:highlight>
                <a:latin typeface="Consolas"/>
              </a:rPr>
              <a:t>width</a:t>
            </a:r>
            <a:r>
              <a:rPr lang="en-US" sz="2400">
                <a:solidFill>
                  <a:srgbClr val="4F76AC"/>
                </a:solidFill>
                <a:highlight>
                  <a:srgbClr val="FFFFFF"/>
                </a:highlight>
                <a:latin typeface="Consolas"/>
              </a:rPr>
              <a:t>="200"&gt;</a:t>
            </a:r>
            <a:r>
              <a:rPr lang="en-US" sz="2400">
                <a:solidFill>
                  <a:srgbClr val="000000"/>
                </a:solidFill>
                <a:highlight>
                  <a:srgbClr val="FFFFFF"/>
                </a:highlight>
                <a:latin typeface="Consolas"/>
              </a:rPr>
              <a:t> </a:t>
            </a:r>
          </a:p>
          <a:p>
            <a:r>
              <a:rPr lang="en-US" sz="2400">
                <a:solidFill>
                  <a:srgbClr val="000000"/>
                </a:solidFill>
                <a:highlight>
                  <a:srgbClr val="FFFFFF"/>
                </a:highlight>
                <a:latin typeface="Consolas"/>
              </a:rPr>
              <a:t>        </a:t>
            </a:r>
            <a:r>
              <a:rPr lang="en-US" sz="2400">
                <a:solidFill>
                  <a:srgbClr val="4F76AC"/>
                </a:solidFill>
                <a:highlight>
                  <a:srgbClr val="FFFFFF"/>
                </a:highlight>
                <a:latin typeface="Consolas"/>
              </a:rPr>
              <a:t>&lt;</a:t>
            </a:r>
            <a:r>
              <a:rPr lang="en-US" sz="2400" err="1">
                <a:solidFill>
                  <a:srgbClr val="823125"/>
                </a:solidFill>
                <a:highlight>
                  <a:srgbClr val="FFFFFF"/>
                </a:highlight>
                <a:latin typeface="Consolas"/>
              </a:rPr>
              <a:t>img</a:t>
            </a:r>
            <a:r>
              <a:rPr lang="en-US" sz="2400">
                <a:solidFill>
                  <a:srgbClr val="000000"/>
                </a:solidFill>
                <a:highlight>
                  <a:srgbClr val="FFFFFF"/>
                </a:highlight>
                <a:latin typeface="Consolas"/>
              </a:rPr>
              <a:t> </a:t>
            </a:r>
          </a:p>
          <a:p>
            <a:r>
              <a:rPr lang="en-US" sz="2400">
                <a:solidFill>
                  <a:srgbClr val="000000"/>
                </a:solidFill>
                <a:highlight>
                  <a:srgbClr val="FFFFFF"/>
                </a:highlight>
                <a:latin typeface="Consolas"/>
              </a:rPr>
              <a:t>         </a:t>
            </a:r>
            <a:r>
              <a:rPr lang="en-US" sz="2400" err="1">
                <a:solidFill>
                  <a:srgbClr val="CF4820"/>
                </a:solidFill>
                <a:highlight>
                  <a:srgbClr val="FFFFFF"/>
                </a:highlight>
                <a:latin typeface="Consolas"/>
              </a:rPr>
              <a:t>src</a:t>
            </a:r>
            <a:r>
              <a:rPr lang="en-US" sz="2400">
                <a:solidFill>
                  <a:srgbClr val="4F76AC"/>
                </a:solidFill>
                <a:highlight>
                  <a:srgbClr val="FFFFFF"/>
                </a:highlight>
                <a:latin typeface="Consolas"/>
              </a:rPr>
              <a:t>="http://</a:t>
            </a:r>
            <a:r>
              <a:rPr lang="en-US" sz="2400" err="1">
                <a:solidFill>
                  <a:srgbClr val="4F76AC"/>
                </a:solidFill>
                <a:highlight>
                  <a:srgbClr val="FFFFFF"/>
                </a:highlight>
                <a:latin typeface="Consolas"/>
              </a:rPr>
              <a:t>www.example.com</a:t>
            </a:r>
            <a:r>
              <a:rPr lang="en-US" sz="2400">
                <a:solidFill>
                  <a:srgbClr val="4F76AC"/>
                </a:solidFill>
                <a:highlight>
                  <a:srgbClr val="FFFFFF"/>
                </a:highlight>
                <a:latin typeface="Consolas"/>
              </a:rPr>
              <a:t>/images/</a:t>
            </a:r>
            <a:r>
              <a:rPr lang="en-US" sz="2400" err="1">
                <a:solidFill>
                  <a:srgbClr val="4F76AC"/>
                </a:solidFill>
                <a:highlight>
                  <a:srgbClr val="FFFFFF"/>
                </a:highlight>
                <a:latin typeface="Consolas"/>
              </a:rPr>
              <a:t>smlRectangle.jpg</a:t>
            </a:r>
            <a:r>
              <a:rPr lang="en-US" sz="2400">
                <a:solidFill>
                  <a:srgbClr val="4F76AC"/>
                </a:solidFill>
                <a:highlight>
                  <a:srgbClr val="FFFFFF"/>
                </a:highlight>
                <a:latin typeface="Consolas"/>
              </a:rPr>
              <a:t>"</a:t>
            </a:r>
            <a:r>
              <a:rPr lang="en-US" sz="2400">
                <a:solidFill>
                  <a:srgbClr val="000000"/>
                </a:solidFill>
                <a:highlight>
                  <a:srgbClr val="FFFFFF"/>
                </a:highlight>
                <a:latin typeface="Consolas"/>
              </a:rPr>
              <a:t>    		  </a:t>
            </a:r>
            <a:r>
              <a:rPr lang="en-US" sz="2400">
                <a:solidFill>
                  <a:srgbClr val="CF4820"/>
                </a:solidFill>
                <a:highlight>
                  <a:srgbClr val="FFFFFF"/>
                </a:highlight>
                <a:latin typeface="Consolas"/>
              </a:rPr>
              <a:t>alt</a:t>
            </a:r>
            <a:r>
              <a:rPr lang="en-US" sz="2400">
                <a:solidFill>
                  <a:srgbClr val="4F76AC"/>
                </a:solidFill>
                <a:highlight>
                  <a:srgbClr val="FFFFFF"/>
                </a:highlight>
                <a:latin typeface="Consolas"/>
              </a:rPr>
              <a:t>="A blue rectangle"</a:t>
            </a:r>
            <a:r>
              <a:rPr lang="en-US" sz="2400">
                <a:solidFill>
                  <a:srgbClr val="000000"/>
                </a:solidFill>
                <a:highlight>
                  <a:srgbClr val="FFFFFF"/>
                </a:highlight>
                <a:latin typeface="Consolas"/>
              </a:rPr>
              <a:t> </a:t>
            </a:r>
            <a:r>
              <a:rPr lang="en-US" sz="2400">
                <a:solidFill>
                  <a:srgbClr val="4F76AC"/>
                </a:solidFill>
                <a:highlight>
                  <a:srgbClr val="FFFFFF"/>
                </a:highlight>
                <a:latin typeface="Consolas"/>
              </a:rPr>
              <a:t>/&gt;</a:t>
            </a:r>
            <a:r>
              <a:rPr lang="en-US" sz="2400">
                <a:solidFill>
                  <a:srgbClr val="000000"/>
                </a:solidFill>
                <a:highlight>
                  <a:srgbClr val="FFFFFF"/>
                </a:highlight>
                <a:latin typeface="Consolas"/>
              </a:rPr>
              <a:t> </a:t>
            </a:r>
          </a:p>
          <a:p>
            <a:r>
              <a:rPr lang="nl-NL" sz="2400">
                <a:solidFill>
                  <a:srgbClr val="4F76AC"/>
                </a:solidFill>
                <a:highlight>
                  <a:srgbClr val="FFFFFF"/>
                </a:highlight>
                <a:latin typeface="Consolas"/>
              </a:rPr>
              <a:t>&lt;/</a:t>
            </a:r>
            <a:r>
              <a:rPr lang="nl-NL" sz="2400">
                <a:solidFill>
                  <a:srgbClr val="823125"/>
                </a:solidFill>
                <a:highlight>
                  <a:srgbClr val="FFFFFF"/>
                </a:highlight>
                <a:latin typeface="Consolas"/>
              </a:rPr>
              <a:t>canvas</a:t>
            </a:r>
            <a:r>
              <a:rPr lang="nl-NL" sz="2400">
                <a:solidFill>
                  <a:srgbClr val="4F76AC"/>
                </a:solidFill>
                <a:highlight>
                  <a:srgbClr val="FFFFFF"/>
                </a:highlight>
                <a:latin typeface="Consolas"/>
              </a:rPr>
              <a:t>&gt;</a:t>
            </a:r>
            <a:endParaRPr lang="en-US" sz="2400"/>
          </a:p>
        </p:txBody>
      </p:sp>
      <p:sp>
        <p:nvSpPr>
          <p:cNvPr id="9" name="Rectangle 8" descr="Example of alternative images or HTML text for older browsers."/>
          <p:cNvSpPr/>
          <p:nvPr/>
        </p:nvSpPr>
        <p:spPr>
          <a:xfrm>
            <a:off x="1798637" y="4716462"/>
            <a:ext cx="9383299" cy="1143000"/>
          </a:xfrm>
          <a:prstGeom prst="rect">
            <a:avLst/>
          </a:prstGeom>
          <a:no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042884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107C10"/>
                </a:solidFill>
              </a:rPr>
              <a:t>Scalable Vector Graphics</a:t>
            </a:r>
          </a:p>
        </p:txBody>
      </p:sp>
      <p:sp>
        <p:nvSpPr>
          <p:cNvPr id="3" name="Text Placeholder 2"/>
          <p:cNvSpPr>
            <a:spLocks noGrp="1"/>
          </p:cNvSpPr>
          <p:nvPr>
            <p:ph type="body" sz="quarter" idx="10"/>
          </p:nvPr>
        </p:nvSpPr>
        <p:spPr>
          <a:xfrm>
            <a:off x="365760" y="1371600"/>
            <a:ext cx="11704320" cy="2277547"/>
          </a:xfrm>
        </p:spPr>
        <p:txBody>
          <a:bodyPr/>
          <a:lstStyle/>
          <a:p>
            <a:pPr marL="457200" indent="-457200">
              <a:buFont typeface="Arial"/>
              <a:buChar char="•"/>
            </a:pPr>
            <a:r>
              <a:rPr lang="en-US"/>
              <a:t>Scalable Vector Graphics (SVG) é </a:t>
            </a:r>
            <a:r>
              <a:rPr lang="en-US" err="1"/>
              <a:t>uma</a:t>
            </a:r>
            <a:r>
              <a:rPr lang="en-US"/>
              <a:t> </a:t>
            </a:r>
            <a:r>
              <a:rPr lang="en-US" err="1"/>
              <a:t>linguagem</a:t>
            </a:r>
            <a:r>
              <a:rPr lang="en-US"/>
              <a:t> </a:t>
            </a:r>
            <a:r>
              <a:rPr lang="en-US" err="1"/>
              <a:t>para</a:t>
            </a:r>
            <a:r>
              <a:rPr lang="en-US"/>
              <a:t> </a:t>
            </a:r>
            <a:r>
              <a:rPr lang="en-US" err="1"/>
              <a:t>descrever</a:t>
            </a:r>
            <a:r>
              <a:rPr lang="en-US"/>
              <a:t> </a:t>
            </a:r>
            <a:r>
              <a:rPr lang="en-US" err="1"/>
              <a:t>gráficos</a:t>
            </a:r>
            <a:r>
              <a:rPr lang="en-US"/>
              <a:t> </a:t>
            </a:r>
            <a:r>
              <a:rPr lang="en-US" err="1"/>
              <a:t>vetoriais</a:t>
            </a:r>
            <a:r>
              <a:rPr lang="en-US"/>
              <a:t> 2D </a:t>
            </a:r>
            <a:r>
              <a:rPr lang="en-US" err="1"/>
              <a:t>em</a:t>
            </a:r>
            <a:r>
              <a:rPr lang="en-US"/>
              <a:t> XML</a:t>
            </a:r>
          </a:p>
          <a:p>
            <a:pPr marL="457200" indent="-457200">
              <a:buFont typeface="Arial"/>
              <a:buChar char="•"/>
            </a:pPr>
            <a:r>
              <a:rPr lang="en-US"/>
              <a:t>Com SVG, é </a:t>
            </a:r>
            <a:r>
              <a:rPr lang="en-US" err="1"/>
              <a:t>possível</a:t>
            </a:r>
            <a:r>
              <a:rPr lang="en-US"/>
              <a:t> prover </a:t>
            </a:r>
            <a:r>
              <a:rPr lang="en-US" err="1"/>
              <a:t>instruções</a:t>
            </a:r>
            <a:r>
              <a:rPr lang="en-US"/>
              <a:t> de </a:t>
            </a:r>
            <a:r>
              <a:rPr lang="en-US" err="1"/>
              <a:t>desenho</a:t>
            </a:r>
            <a:r>
              <a:rPr lang="en-US"/>
              <a:t> </a:t>
            </a:r>
            <a:r>
              <a:rPr lang="en-US" err="1"/>
              <a:t>ao</a:t>
            </a:r>
            <a:r>
              <a:rPr lang="en-US"/>
              <a:t> </a:t>
            </a:r>
            <a:r>
              <a:rPr lang="en-US" err="1"/>
              <a:t>invés</a:t>
            </a:r>
            <a:r>
              <a:rPr lang="en-US"/>
              <a:t> de um </a:t>
            </a:r>
            <a:r>
              <a:rPr lang="en-US" err="1"/>
              <a:t>caminho</a:t>
            </a:r>
            <a:r>
              <a:rPr lang="en-US"/>
              <a:t> para um </a:t>
            </a:r>
            <a:r>
              <a:rPr lang="en-US" err="1"/>
              <a:t>arquivo</a:t>
            </a:r>
            <a:endParaRPr lang="en-US"/>
          </a:p>
          <a:p>
            <a:pPr marL="457200" indent="-457200">
              <a:buFont typeface="Arial"/>
              <a:buChar char="•"/>
            </a:pPr>
            <a:r>
              <a:rPr lang="en-US" err="1"/>
              <a:t>Utiliza</a:t>
            </a:r>
            <a:r>
              <a:rPr lang="en-US"/>
              <a:t>-se o </a:t>
            </a:r>
            <a:r>
              <a:rPr lang="en-US" err="1"/>
              <a:t>elemento</a:t>
            </a:r>
            <a:r>
              <a:rPr lang="en-US"/>
              <a:t> </a:t>
            </a:r>
            <a:r>
              <a:rPr lang="en-US" err="1">
                <a:latin typeface="Consolas" pitchFamily="49" charset="0"/>
                <a:cs typeface="Consolas" pitchFamily="49" charset="0"/>
              </a:rPr>
              <a:t>svg</a:t>
            </a:r>
            <a:endParaRPr lang="en-US">
              <a:latin typeface="Consolas" pitchFamily="49" charset="0"/>
              <a:cs typeface="Consolas" pitchFamily="49" charset="0"/>
            </a:endParaRPr>
          </a:p>
        </p:txBody>
      </p:sp>
      <p:sp>
        <p:nvSpPr>
          <p:cNvPr id="8" name="Rectangle 7"/>
          <p:cNvSpPr/>
          <p:nvPr/>
        </p:nvSpPr>
        <p:spPr>
          <a:xfrm>
            <a:off x="655637" y="4945062"/>
            <a:ext cx="11049000" cy="1200328"/>
          </a:xfrm>
          <a:prstGeom prst="rect">
            <a:avLst/>
          </a:prstGeom>
        </p:spPr>
        <p:txBody>
          <a:bodyPr wrap="square">
            <a:spAutoFit/>
          </a:bodyPr>
          <a:lstStyle/>
          <a:p>
            <a:r>
              <a:rPr lang="en-US" sz="2400">
                <a:solidFill>
                  <a:srgbClr val="4F76AC"/>
                </a:solidFill>
                <a:highlight>
                  <a:srgbClr val="FFFFFF"/>
                </a:highlight>
                <a:latin typeface="Consolas"/>
              </a:rPr>
              <a:t>&lt;</a:t>
            </a:r>
            <a:r>
              <a:rPr lang="en-US" sz="2400" err="1">
                <a:solidFill>
                  <a:srgbClr val="823125"/>
                </a:solidFill>
                <a:highlight>
                  <a:srgbClr val="FFFFFF"/>
                </a:highlight>
                <a:latin typeface="Consolas"/>
              </a:rPr>
              <a:t>svg</a:t>
            </a:r>
            <a:r>
              <a:rPr lang="en-US" sz="2400">
                <a:solidFill>
                  <a:srgbClr val="000000"/>
                </a:solidFill>
                <a:highlight>
                  <a:srgbClr val="FFFFFF"/>
                </a:highlight>
                <a:latin typeface="Consolas"/>
              </a:rPr>
              <a:t> </a:t>
            </a:r>
            <a:r>
              <a:rPr lang="en-US" sz="2400">
                <a:solidFill>
                  <a:srgbClr val="CF4820"/>
                </a:solidFill>
                <a:highlight>
                  <a:srgbClr val="FFFFFF"/>
                </a:highlight>
                <a:latin typeface="Consolas"/>
              </a:rPr>
              <a:t>height</a:t>
            </a:r>
            <a:r>
              <a:rPr lang="en-US" sz="2400">
                <a:solidFill>
                  <a:srgbClr val="4F76AC"/>
                </a:solidFill>
                <a:highlight>
                  <a:srgbClr val="FFFFFF"/>
                </a:highlight>
                <a:latin typeface="Consolas"/>
              </a:rPr>
              <a:t>="1000px"</a:t>
            </a:r>
            <a:r>
              <a:rPr lang="en-US" sz="2400">
                <a:solidFill>
                  <a:srgbClr val="000000"/>
                </a:solidFill>
                <a:highlight>
                  <a:srgbClr val="FFFFFF"/>
                </a:highlight>
                <a:latin typeface="Consolas"/>
              </a:rPr>
              <a:t> </a:t>
            </a:r>
            <a:r>
              <a:rPr lang="en-US" sz="2400">
                <a:solidFill>
                  <a:srgbClr val="CF4820"/>
                </a:solidFill>
                <a:highlight>
                  <a:srgbClr val="FFFFFF"/>
                </a:highlight>
                <a:latin typeface="Consolas"/>
              </a:rPr>
              <a:t>width</a:t>
            </a:r>
            <a:r>
              <a:rPr lang="en-US" sz="2400">
                <a:solidFill>
                  <a:srgbClr val="4F76AC"/>
                </a:solidFill>
                <a:highlight>
                  <a:srgbClr val="FFFFFF"/>
                </a:highlight>
                <a:latin typeface="Consolas"/>
              </a:rPr>
              <a:t>="1000px"&gt;</a:t>
            </a:r>
            <a:endParaRPr lang="en-US" sz="2400">
              <a:solidFill>
                <a:srgbClr val="000000"/>
              </a:solidFill>
              <a:highlight>
                <a:srgbClr val="FFFFFF"/>
              </a:highlight>
              <a:latin typeface="Consolas"/>
            </a:endParaRPr>
          </a:p>
          <a:p>
            <a:r>
              <a:rPr lang="en-US" sz="2400">
                <a:solidFill>
                  <a:srgbClr val="000000"/>
                </a:solidFill>
                <a:highlight>
                  <a:srgbClr val="FFFFFF"/>
                </a:highlight>
                <a:latin typeface="Consolas"/>
              </a:rPr>
              <a:t>    </a:t>
            </a:r>
            <a:r>
              <a:rPr lang="en-US" sz="2400">
                <a:solidFill>
                  <a:srgbClr val="4F76AC"/>
                </a:solidFill>
                <a:highlight>
                  <a:srgbClr val="FFFFFF"/>
                </a:highlight>
                <a:latin typeface="Consolas"/>
              </a:rPr>
              <a:t>&lt;</a:t>
            </a:r>
            <a:r>
              <a:rPr lang="en-US" sz="2400" err="1">
                <a:solidFill>
                  <a:srgbClr val="823125"/>
                </a:solidFill>
                <a:highlight>
                  <a:srgbClr val="FFFFFF"/>
                </a:highlight>
                <a:latin typeface="Consolas"/>
              </a:rPr>
              <a:t>rect</a:t>
            </a:r>
            <a:r>
              <a:rPr lang="en-US" sz="2400">
                <a:solidFill>
                  <a:srgbClr val="000000"/>
                </a:solidFill>
                <a:highlight>
                  <a:srgbClr val="FFFFFF"/>
                </a:highlight>
                <a:latin typeface="Consolas"/>
              </a:rPr>
              <a:t> </a:t>
            </a:r>
            <a:r>
              <a:rPr lang="en-US" sz="2400">
                <a:solidFill>
                  <a:srgbClr val="CF4820"/>
                </a:solidFill>
                <a:highlight>
                  <a:srgbClr val="FFFFFF"/>
                </a:highlight>
                <a:latin typeface="Consolas"/>
              </a:rPr>
              <a:t>id</a:t>
            </a:r>
            <a:r>
              <a:rPr lang="en-US" sz="2400">
                <a:solidFill>
                  <a:srgbClr val="4F76AC"/>
                </a:solidFill>
                <a:highlight>
                  <a:srgbClr val="FFFFFF"/>
                </a:highlight>
                <a:latin typeface="Consolas"/>
              </a:rPr>
              <a:t>="</a:t>
            </a:r>
            <a:r>
              <a:rPr lang="en-US" sz="2400" err="1">
                <a:solidFill>
                  <a:srgbClr val="4F76AC"/>
                </a:solidFill>
                <a:highlight>
                  <a:srgbClr val="FFFFFF"/>
                </a:highlight>
                <a:latin typeface="Consolas"/>
              </a:rPr>
              <a:t>myRect</a:t>
            </a:r>
            <a:r>
              <a:rPr lang="en-US" sz="2400">
                <a:solidFill>
                  <a:srgbClr val="4F76AC"/>
                </a:solidFill>
                <a:highlight>
                  <a:srgbClr val="FFFFFF"/>
                </a:highlight>
                <a:latin typeface="Consolas"/>
              </a:rPr>
              <a:t>"</a:t>
            </a:r>
            <a:r>
              <a:rPr lang="en-US" sz="2400">
                <a:solidFill>
                  <a:srgbClr val="000000"/>
                </a:solidFill>
                <a:highlight>
                  <a:srgbClr val="FFFFFF"/>
                </a:highlight>
                <a:latin typeface="Consolas"/>
              </a:rPr>
              <a:t> </a:t>
            </a:r>
            <a:r>
              <a:rPr lang="en-US" sz="2400">
                <a:solidFill>
                  <a:srgbClr val="CF4820"/>
                </a:solidFill>
                <a:highlight>
                  <a:srgbClr val="FFFFFF"/>
                </a:highlight>
                <a:latin typeface="Consolas"/>
              </a:rPr>
              <a:t>height</a:t>
            </a:r>
            <a:r>
              <a:rPr lang="en-US" sz="2400">
                <a:solidFill>
                  <a:srgbClr val="4F76AC"/>
                </a:solidFill>
                <a:highlight>
                  <a:srgbClr val="FFFFFF"/>
                </a:highlight>
                <a:latin typeface="Consolas"/>
              </a:rPr>
              <a:t>="100px"</a:t>
            </a:r>
            <a:r>
              <a:rPr lang="en-US" sz="2400">
                <a:solidFill>
                  <a:srgbClr val="000000"/>
                </a:solidFill>
                <a:highlight>
                  <a:srgbClr val="FFFFFF"/>
                </a:highlight>
                <a:latin typeface="Consolas"/>
              </a:rPr>
              <a:t> </a:t>
            </a:r>
            <a:r>
              <a:rPr lang="en-US" sz="2400">
                <a:solidFill>
                  <a:srgbClr val="CF4820"/>
                </a:solidFill>
                <a:highlight>
                  <a:srgbClr val="FFFFFF"/>
                </a:highlight>
                <a:latin typeface="Consolas"/>
              </a:rPr>
              <a:t>width</a:t>
            </a:r>
            <a:r>
              <a:rPr lang="en-US" sz="2400">
                <a:solidFill>
                  <a:srgbClr val="4F76AC"/>
                </a:solidFill>
                <a:highlight>
                  <a:srgbClr val="FFFFFF"/>
                </a:highlight>
                <a:latin typeface="Consolas"/>
              </a:rPr>
              <a:t>="100px"</a:t>
            </a:r>
            <a:r>
              <a:rPr lang="en-US" sz="2400">
                <a:solidFill>
                  <a:srgbClr val="000000"/>
                </a:solidFill>
                <a:highlight>
                  <a:srgbClr val="FFFFFF"/>
                </a:highlight>
                <a:latin typeface="Consolas"/>
              </a:rPr>
              <a:t> </a:t>
            </a:r>
            <a:r>
              <a:rPr lang="en-US" sz="2400">
                <a:solidFill>
                  <a:srgbClr val="CF4820"/>
                </a:solidFill>
                <a:highlight>
                  <a:srgbClr val="FFFFFF"/>
                </a:highlight>
                <a:latin typeface="Consolas"/>
              </a:rPr>
              <a:t>fill</a:t>
            </a:r>
            <a:r>
              <a:rPr lang="en-US" sz="2400">
                <a:solidFill>
                  <a:srgbClr val="4F76AC"/>
                </a:solidFill>
                <a:highlight>
                  <a:srgbClr val="FFFFFF"/>
                </a:highlight>
                <a:latin typeface="Consolas"/>
              </a:rPr>
              <a:t>="blue"/&gt;</a:t>
            </a:r>
            <a:endParaRPr lang="en-US" sz="2400">
              <a:solidFill>
                <a:srgbClr val="000000"/>
              </a:solidFill>
              <a:highlight>
                <a:srgbClr val="FFFFFF"/>
              </a:highlight>
              <a:latin typeface="Consolas"/>
            </a:endParaRPr>
          </a:p>
          <a:p>
            <a:r>
              <a:rPr lang="nb-NO" sz="2400">
                <a:solidFill>
                  <a:srgbClr val="4F76AC"/>
                </a:solidFill>
                <a:highlight>
                  <a:srgbClr val="FFFFFF"/>
                </a:highlight>
                <a:latin typeface="Consolas"/>
              </a:rPr>
              <a:t>&lt;/</a:t>
            </a:r>
            <a:r>
              <a:rPr lang="nb-NO" sz="2400" err="1">
                <a:solidFill>
                  <a:srgbClr val="823125"/>
                </a:solidFill>
                <a:highlight>
                  <a:srgbClr val="FFFFFF"/>
                </a:highlight>
                <a:latin typeface="Consolas"/>
              </a:rPr>
              <a:t>svg</a:t>
            </a:r>
            <a:r>
              <a:rPr lang="nb-NO" sz="2400">
                <a:solidFill>
                  <a:srgbClr val="4F76AC"/>
                </a:solidFill>
                <a:highlight>
                  <a:srgbClr val="FFFFFF"/>
                </a:highlight>
                <a:latin typeface="Consolas"/>
              </a:rPr>
              <a:t>&gt;</a:t>
            </a:r>
            <a:endParaRPr lang="en-US" sz="2400"/>
          </a:p>
        </p:txBody>
      </p:sp>
    </p:spTree>
    <p:extLst>
      <p:ext uri="{BB962C8B-B14F-4D97-AF65-F5344CB8AC3E}">
        <p14:creationId xmlns:p14="http://schemas.microsoft.com/office/powerpoint/2010/main" val="29147998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 y="1097280"/>
            <a:ext cx="7986077" cy="1200329"/>
          </a:xfrm>
        </p:spPr>
        <p:txBody>
          <a:bodyPr/>
          <a:lstStyle/>
          <a:p>
            <a:r>
              <a:rPr lang="en-US" err="1"/>
              <a:t>Mídia</a:t>
            </a:r>
            <a:r>
              <a:rPr lang="en-US"/>
              <a:t> no HTML5</a:t>
            </a:r>
          </a:p>
        </p:txBody>
      </p:sp>
    </p:spTree>
    <p:extLst>
      <p:ext uri="{BB962C8B-B14F-4D97-AF65-F5344CB8AC3E}">
        <p14:creationId xmlns:p14="http://schemas.microsoft.com/office/powerpoint/2010/main" val="34608126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Mídia</a:t>
            </a:r>
            <a:r>
              <a:rPr lang="en-US"/>
              <a:t> no HTML5</a:t>
            </a:r>
          </a:p>
        </p:txBody>
      </p:sp>
      <p:sp>
        <p:nvSpPr>
          <p:cNvPr id="6" name="Picture Placeholder 5" descr="Image showing a headset and monitor."/>
          <p:cNvSpPr>
            <a:spLocks noGrp="1"/>
          </p:cNvSpPr>
          <p:nvPr>
            <p:ph type="pic" sz="quarter" idx="10"/>
          </p:nvPr>
        </p:nvSpPr>
        <p:spPr>
          <a:solidFill>
            <a:srgbClr val="FFC20B"/>
          </a:solidFill>
        </p:spPr>
        <p:txBody>
          <a:bodyPr/>
          <a:lstStyle/>
          <a:p>
            <a:endParaRPr lang="pt-BR"/>
          </a:p>
        </p:txBody>
      </p:sp>
      <p:sp>
        <p:nvSpPr>
          <p:cNvPr id="4" name="Text Placeholder 3"/>
          <p:cNvSpPr>
            <a:spLocks noGrp="1"/>
          </p:cNvSpPr>
          <p:nvPr>
            <p:ph type="body" sz="quarter" idx="11"/>
          </p:nvPr>
        </p:nvSpPr>
        <p:spPr>
          <a:xfrm>
            <a:off x="365759" y="2103120"/>
            <a:ext cx="5486400" cy="2554545"/>
          </a:xfrm>
        </p:spPr>
        <p:txBody>
          <a:bodyPr/>
          <a:lstStyle/>
          <a:p>
            <a:r>
              <a:rPr lang="en-US"/>
              <a:t>Multimedia é um </a:t>
            </a:r>
            <a:r>
              <a:rPr lang="en-US" err="1"/>
              <a:t>componente</a:t>
            </a:r>
            <a:r>
              <a:rPr lang="en-US"/>
              <a:t> </a:t>
            </a:r>
            <a:r>
              <a:rPr lang="en-US" err="1"/>
              <a:t>essencial</a:t>
            </a:r>
            <a:r>
              <a:rPr lang="en-US"/>
              <a:t> </a:t>
            </a:r>
            <a:r>
              <a:rPr lang="en-US" err="1"/>
              <a:t>na</a:t>
            </a:r>
            <a:r>
              <a:rPr lang="en-US"/>
              <a:t> </a:t>
            </a:r>
            <a:r>
              <a:rPr lang="en-US" err="1"/>
              <a:t>experiência</a:t>
            </a:r>
            <a:r>
              <a:rPr lang="en-US"/>
              <a:t> do </a:t>
            </a:r>
            <a:r>
              <a:rPr lang="en-US" err="1"/>
              <a:t>usuário</a:t>
            </a:r>
            <a:r>
              <a:rPr lang="en-US"/>
              <a:t> com </a:t>
            </a:r>
            <a:r>
              <a:rPr lang="en-US" err="1"/>
              <a:t>páginas</a:t>
            </a:r>
            <a:r>
              <a:rPr lang="en-US"/>
              <a:t> web</a:t>
            </a:r>
          </a:p>
          <a:p>
            <a:r>
              <a:rPr lang="en-US"/>
              <a:t>Antes do HTML5, </a:t>
            </a:r>
            <a:r>
              <a:rPr lang="en-US" err="1"/>
              <a:t>navegadores</a:t>
            </a:r>
            <a:r>
              <a:rPr lang="en-US"/>
              <a:t> </a:t>
            </a:r>
            <a:r>
              <a:rPr lang="en-US" err="1"/>
              <a:t>dependiam</a:t>
            </a:r>
            <a:r>
              <a:rPr lang="en-US"/>
              <a:t> de </a:t>
            </a:r>
            <a:r>
              <a:rPr lang="en-US" err="1"/>
              <a:t>plugins</a:t>
            </a:r>
            <a:r>
              <a:rPr lang="en-US"/>
              <a:t> e </a:t>
            </a:r>
            <a:r>
              <a:rPr lang="en-US" err="1"/>
              <a:t>tocadores</a:t>
            </a:r>
            <a:r>
              <a:rPr lang="en-US"/>
              <a:t> de </a:t>
            </a:r>
            <a:r>
              <a:rPr lang="en-US" err="1"/>
              <a:t>mídia</a:t>
            </a:r>
            <a:r>
              <a:rPr lang="en-US"/>
              <a:t> </a:t>
            </a:r>
            <a:r>
              <a:rPr lang="en-US" err="1"/>
              <a:t>para</a:t>
            </a:r>
            <a:r>
              <a:rPr lang="en-US"/>
              <a:t> </a:t>
            </a:r>
            <a:r>
              <a:rPr lang="en-US" err="1"/>
              <a:t>manipular</a:t>
            </a:r>
            <a:r>
              <a:rPr lang="en-US"/>
              <a:t> </a:t>
            </a:r>
            <a:r>
              <a:rPr lang="en-US" err="1"/>
              <a:t>áudio</a:t>
            </a:r>
            <a:r>
              <a:rPr lang="en-US"/>
              <a:t> e </a:t>
            </a:r>
            <a:r>
              <a:rPr lang="en-US" err="1"/>
              <a:t>vídeo</a:t>
            </a:r>
            <a:endParaRPr lang="en-US"/>
          </a:p>
          <a:p>
            <a:r>
              <a:rPr lang="en-US"/>
              <a:t>Agora, </a:t>
            </a:r>
            <a:r>
              <a:rPr lang="en-US" err="1"/>
              <a:t>navegadores</a:t>
            </a:r>
            <a:r>
              <a:rPr lang="en-US"/>
              <a:t> </a:t>
            </a:r>
            <a:r>
              <a:rPr lang="en-US" err="1"/>
              <a:t>que</a:t>
            </a:r>
            <a:r>
              <a:rPr lang="en-US"/>
              <a:t> </a:t>
            </a:r>
            <a:r>
              <a:rPr lang="en-US" err="1"/>
              <a:t>suportam</a:t>
            </a:r>
            <a:r>
              <a:rPr lang="en-US"/>
              <a:t> HTML5 </a:t>
            </a:r>
            <a:r>
              <a:rPr lang="en-US" err="1"/>
              <a:t>podem</a:t>
            </a:r>
            <a:r>
              <a:rPr lang="en-US"/>
              <a:t> prove </a:t>
            </a:r>
            <a:r>
              <a:rPr lang="en-US" err="1"/>
              <a:t>acesso</a:t>
            </a:r>
            <a:r>
              <a:rPr lang="en-US"/>
              <a:t> à </a:t>
            </a:r>
            <a:r>
              <a:rPr lang="en-US" err="1"/>
              <a:t>multimídia</a:t>
            </a:r>
            <a:r>
              <a:rPr lang="en-US"/>
              <a:t> com as tags </a:t>
            </a:r>
            <a:r>
              <a:rPr lang="en-US">
                <a:latin typeface="Consolas"/>
                <a:cs typeface="Consolas"/>
              </a:rPr>
              <a:t>&lt;video&gt;</a:t>
            </a:r>
            <a:r>
              <a:rPr lang="en-US"/>
              <a:t> e </a:t>
            </a:r>
            <a:r>
              <a:rPr lang="en-US">
                <a:latin typeface="Consolas"/>
                <a:cs typeface="Consolas"/>
              </a:rPr>
              <a:t>&lt;audio&gt;</a:t>
            </a:r>
            <a:endParaRPr lang="en-US"/>
          </a:p>
        </p:txBody>
      </p:sp>
      <p:pic>
        <p:nvPicPr>
          <p:cNvPr id="8" name="Picture 7" descr="Image showing a headset and monitor."/>
          <p:cNvPicPr>
            <a:picLocks noChangeAspect="1"/>
          </p:cNvPicPr>
          <p:nvPr/>
        </p:nvPicPr>
        <p:blipFill>
          <a:blip r:embed="rId3"/>
          <a:stretch>
            <a:fillRect/>
          </a:stretch>
        </p:blipFill>
        <p:spPr>
          <a:xfrm>
            <a:off x="7742237" y="2582862"/>
            <a:ext cx="4028349" cy="2750282"/>
          </a:xfrm>
          <a:prstGeom prst="rect">
            <a:avLst/>
          </a:prstGeom>
        </p:spPr>
      </p:pic>
      <p:pic>
        <p:nvPicPr>
          <p:cNvPr id="9" name="Picture 8" descr="Image showing a headset and monitor."/>
          <p:cNvPicPr>
            <a:picLocks noChangeAspect="1"/>
          </p:cNvPicPr>
          <p:nvPr/>
        </p:nvPicPr>
        <p:blipFill>
          <a:blip r:embed="rId4"/>
          <a:stretch>
            <a:fillRect/>
          </a:stretch>
        </p:blipFill>
        <p:spPr>
          <a:xfrm>
            <a:off x="6838088" y="1516062"/>
            <a:ext cx="1601622" cy="1751662"/>
          </a:xfrm>
          <a:prstGeom prst="rect">
            <a:avLst/>
          </a:prstGeom>
        </p:spPr>
      </p:pic>
    </p:spTree>
    <p:extLst>
      <p:ext uri="{BB962C8B-B14F-4D97-AF65-F5344CB8AC3E}">
        <p14:creationId xmlns:p14="http://schemas.microsoft.com/office/powerpoint/2010/main" val="31361657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Vídeo</a:t>
            </a:r>
            <a:endParaRPr lang="en-US" dirty="0"/>
          </a:p>
        </p:txBody>
      </p:sp>
      <p:sp>
        <p:nvSpPr>
          <p:cNvPr id="3" name="Text Placeholder 2"/>
          <p:cNvSpPr>
            <a:spLocks noGrp="1"/>
          </p:cNvSpPr>
          <p:nvPr>
            <p:ph type="body" sz="quarter" idx="10"/>
          </p:nvPr>
        </p:nvSpPr>
        <p:spPr>
          <a:xfrm>
            <a:off x="365760" y="1371600"/>
            <a:ext cx="11704320" cy="2277547"/>
          </a:xfrm>
        </p:spPr>
        <p:txBody>
          <a:bodyPr/>
          <a:lstStyle/>
          <a:p>
            <a:pPr marL="457200" indent="-457200">
              <a:buFont typeface="Arial"/>
              <a:buChar char="•"/>
            </a:pPr>
            <a:r>
              <a:rPr lang="en-US"/>
              <a:t>Para </a:t>
            </a:r>
            <a:r>
              <a:rPr lang="en-US" err="1"/>
              <a:t>embutir</a:t>
            </a:r>
            <a:r>
              <a:rPr lang="en-US"/>
              <a:t> </a:t>
            </a:r>
            <a:r>
              <a:rPr lang="en-US" err="1"/>
              <a:t>vídeo</a:t>
            </a:r>
            <a:r>
              <a:rPr lang="en-US"/>
              <a:t> </a:t>
            </a:r>
            <a:r>
              <a:rPr lang="en-US" err="1"/>
              <a:t>em</a:t>
            </a:r>
            <a:r>
              <a:rPr lang="en-US"/>
              <a:t> um </a:t>
            </a:r>
            <a:r>
              <a:rPr lang="en-US" err="1"/>
              <a:t>documento</a:t>
            </a:r>
            <a:r>
              <a:rPr lang="en-US"/>
              <a:t> HTML </a:t>
            </a:r>
            <a:r>
              <a:rPr lang="en-US" err="1"/>
              <a:t>utiliza</a:t>
            </a:r>
            <a:r>
              <a:rPr lang="en-US"/>
              <a:t>-se o </a:t>
            </a:r>
            <a:r>
              <a:rPr lang="en-US" err="1"/>
              <a:t>elemento</a:t>
            </a:r>
            <a:r>
              <a:rPr lang="en-US"/>
              <a:t> </a:t>
            </a:r>
            <a:r>
              <a:rPr lang="en-US">
                <a:latin typeface="Consolas"/>
                <a:cs typeface="Consolas"/>
              </a:rPr>
              <a:t>&lt;video&gt;</a:t>
            </a:r>
            <a:r>
              <a:rPr lang="en-US"/>
              <a:t> </a:t>
            </a:r>
          </a:p>
          <a:p>
            <a:pPr marL="457200" indent="-457200">
              <a:buFont typeface="Arial"/>
              <a:buChar char="•"/>
            </a:pPr>
            <a:r>
              <a:rPr lang="en-US"/>
              <a:t>Use o </a:t>
            </a:r>
            <a:r>
              <a:rPr lang="en-US" err="1"/>
              <a:t>atributo</a:t>
            </a:r>
            <a:r>
              <a:rPr lang="en-US"/>
              <a:t> </a:t>
            </a:r>
            <a:r>
              <a:rPr lang="en-US" err="1">
                <a:latin typeface="Consolas" pitchFamily="49" charset="0"/>
                <a:cs typeface="Consolas" pitchFamily="49" charset="0"/>
              </a:rPr>
              <a:t>src</a:t>
            </a:r>
            <a:r>
              <a:rPr lang="en-US"/>
              <a:t> </a:t>
            </a:r>
            <a:r>
              <a:rPr lang="en-US" err="1"/>
              <a:t>para</a:t>
            </a:r>
            <a:r>
              <a:rPr lang="en-US"/>
              <a:t> </a:t>
            </a:r>
            <a:r>
              <a:rPr lang="en-US" err="1"/>
              <a:t>indicar</a:t>
            </a:r>
            <a:r>
              <a:rPr lang="en-US"/>
              <a:t> o local do </a:t>
            </a:r>
            <a:r>
              <a:rPr lang="en-US" err="1"/>
              <a:t>arquivo</a:t>
            </a:r>
            <a:r>
              <a:rPr lang="en-US"/>
              <a:t> de </a:t>
            </a:r>
            <a:r>
              <a:rPr lang="en-US" err="1"/>
              <a:t>vídeo</a:t>
            </a:r>
            <a:endParaRPr lang="en-US"/>
          </a:p>
          <a:p>
            <a:pPr marL="457200" indent="-457200">
              <a:buFont typeface="Arial"/>
              <a:buChar char="•"/>
            </a:pPr>
            <a:r>
              <a:rPr lang="en-US"/>
              <a:t>Os </a:t>
            </a:r>
            <a:r>
              <a:rPr lang="en-US" err="1"/>
              <a:t>atributos</a:t>
            </a:r>
            <a:r>
              <a:rPr lang="en-US"/>
              <a:t> </a:t>
            </a:r>
            <a:r>
              <a:rPr lang="en-US">
                <a:latin typeface="Consolas"/>
                <a:cs typeface="Consolas"/>
              </a:rPr>
              <a:t>height</a:t>
            </a:r>
            <a:r>
              <a:rPr lang="en-US"/>
              <a:t> e </a:t>
            </a:r>
            <a:r>
              <a:rPr lang="en-US">
                <a:latin typeface="Consolas"/>
                <a:cs typeface="Consolas"/>
              </a:rPr>
              <a:t>width</a:t>
            </a:r>
            <a:r>
              <a:rPr lang="en-US"/>
              <a:t> </a:t>
            </a:r>
            <a:r>
              <a:rPr lang="en-US" err="1"/>
              <a:t>ajudam</a:t>
            </a:r>
            <a:r>
              <a:rPr lang="en-US"/>
              <a:t> a </a:t>
            </a:r>
            <a:r>
              <a:rPr lang="en-US" err="1"/>
              <a:t>determinar</a:t>
            </a:r>
            <a:r>
              <a:rPr lang="en-US"/>
              <a:t> a </a:t>
            </a:r>
            <a:r>
              <a:rPr lang="en-US" err="1"/>
              <a:t>aparência</a:t>
            </a:r>
            <a:r>
              <a:rPr lang="en-US"/>
              <a:t> do </a:t>
            </a:r>
            <a:r>
              <a:rPr lang="en-US" err="1"/>
              <a:t>vídeo</a:t>
            </a:r>
            <a:r>
              <a:rPr lang="en-US"/>
              <a:t> </a:t>
            </a:r>
            <a:r>
              <a:rPr lang="en-US" err="1"/>
              <a:t>dentro</a:t>
            </a:r>
            <a:r>
              <a:rPr lang="en-US"/>
              <a:t> </a:t>
            </a:r>
            <a:r>
              <a:rPr lang="en-US" err="1"/>
              <a:t>da</a:t>
            </a:r>
            <a:r>
              <a:rPr lang="en-US"/>
              <a:t> </a:t>
            </a:r>
            <a:r>
              <a:rPr lang="en-US" err="1"/>
              <a:t>página</a:t>
            </a:r>
            <a:r>
              <a:rPr lang="en-US"/>
              <a:t> web</a:t>
            </a:r>
          </a:p>
        </p:txBody>
      </p:sp>
      <p:sp>
        <p:nvSpPr>
          <p:cNvPr id="4" name="Rectangle 3"/>
          <p:cNvSpPr/>
          <p:nvPr/>
        </p:nvSpPr>
        <p:spPr>
          <a:xfrm>
            <a:off x="655637" y="4564062"/>
            <a:ext cx="11049000" cy="461665"/>
          </a:xfrm>
          <a:prstGeom prst="rect">
            <a:avLst/>
          </a:prstGeom>
        </p:spPr>
        <p:txBody>
          <a:bodyPr wrap="square">
            <a:spAutoFit/>
          </a:bodyPr>
          <a:lstStyle/>
          <a:p>
            <a:pPr algn="ctr"/>
            <a:r>
              <a:rPr lang="en-US" sz="2400">
                <a:solidFill>
                  <a:srgbClr val="4F76AC"/>
                </a:solidFill>
                <a:highlight>
                  <a:srgbClr val="FFFFFF"/>
                </a:highlight>
                <a:latin typeface="Consolas"/>
              </a:rPr>
              <a:t>&lt;</a:t>
            </a:r>
            <a:r>
              <a:rPr lang="en-US" sz="2400">
                <a:solidFill>
                  <a:srgbClr val="823125"/>
                </a:solidFill>
                <a:highlight>
                  <a:srgbClr val="FFFFFF"/>
                </a:highlight>
                <a:latin typeface="Consolas"/>
              </a:rPr>
              <a:t>video</a:t>
            </a:r>
            <a:r>
              <a:rPr lang="en-US" sz="2400">
                <a:solidFill>
                  <a:srgbClr val="000000"/>
                </a:solidFill>
                <a:highlight>
                  <a:srgbClr val="FFFFFF"/>
                </a:highlight>
                <a:latin typeface="Consolas"/>
              </a:rPr>
              <a:t> </a:t>
            </a:r>
            <a:r>
              <a:rPr lang="en-US" sz="2400" err="1">
                <a:solidFill>
                  <a:srgbClr val="CF4820"/>
                </a:solidFill>
                <a:highlight>
                  <a:srgbClr val="FFFFFF"/>
                </a:highlight>
                <a:latin typeface="Consolas"/>
              </a:rPr>
              <a:t>src</a:t>
            </a:r>
            <a:r>
              <a:rPr lang="en-US" sz="2400">
                <a:solidFill>
                  <a:srgbClr val="4F76AC"/>
                </a:solidFill>
                <a:highlight>
                  <a:srgbClr val="FFFFFF"/>
                </a:highlight>
                <a:latin typeface="Consolas"/>
              </a:rPr>
              <a:t>=”cat_vid.mp4"</a:t>
            </a:r>
            <a:r>
              <a:rPr lang="en-US" sz="2400">
                <a:solidFill>
                  <a:srgbClr val="000000"/>
                </a:solidFill>
                <a:highlight>
                  <a:srgbClr val="FFFFFF"/>
                </a:highlight>
                <a:latin typeface="Consolas"/>
              </a:rPr>
              <a:t> </a:t>
            </a:r>
            <a:r>
              <a:rPr lang="en-US" sz="2400">
                <a:solidFill>
                  <a:srgbClr val="CF4820"/>
                </a:solidFill>
                <a:highlight>
                  <a:srgbClr val="FFFFFF"/>
                </a:highlight>
                <a:latin typeface="Consolas"/>
              </a:rPr>
              <a:t>height</a:t>
            </a:r>
            <a:r>
              <a:rPr lang="en-US" sz="2400">
                <a:solidFill>
                  <a:srgbClr val="4F76AC"/>
                </a:solidFill>
                <a:highlight>
                  <a:srgbClr val="FFFFFF"/>
                </a:highlight>
                <a:latin typeface="Consolas"/>
              </a:rPr>
              <a:t>=“300”</a:t>
            </a:r>
            <a:r>
              <a:rPr lang="en-US" sz="2400">
                <a:solidFill>
                  <a:srgbClr val="000000"/>
                </a:solidFill>
                <a:highlight>
                  <a:srgbClr val="FFFFFF"/>
                </a:highlight>
                <a:latin typeface="Consolas"/>
              </a:rPr>
              <a:t> </a:t>
            </a:r>
            <a:r>
              <a:rPr lang="en-US" sz="2400">
                <a:solidFill>
                  <a:srgbClr val="CF4820"/>
                </a:solidFill>
                <a:highlight>
                  <a:srgbClr val="FFFFFF"/>
                </a:highlight>
                <a:latin typeface="Consolas"/>
              </a:rPr>
              <a:t>width</a:t>
            </a:r>
            <a:r>
              <a:rPr lang="en-US" sz="2400">
                <a:solidFill>
                  <a:srgbClr val="4F76AC"/>
                </a:solidFill>
                <a:highlight>
                  <a:srgbClr val="FFFFFF"/>
                </a:highlight>
                <a:latin typeface="Consolas"/>
              </a:rPr>
              <a:t>=“400”&gt;&lt;/</a:t>
            </a:r>
            <a:r>
              <a:rPr lang="en-US" sz="2400">
                <a:solidFill>
                  <a:srgbClr val="823125"/>
                </a:solidFill>
                <a:highlight>
                  <a:srgbClr val="FFFFFF"/>
                </a:highlight>
                <a:latin typeface="Consolas"/>
              </a:rPr>
              <a:t>video</a:t>
            </a:r>
            <a:r>
              <a:rPr lang="en-US" sz="2400">
                <a:solidFill>
                  <a:srgbClr val="4F76AC"/>
                </a:solidFill>
                <a:highlight>
                  <a:srgbClr val="FFFFFF"/>
                </a:highlight>
                <a:latin typeface="Consolas"/>
              </a:rPr>
              <a:t>&gt;</a:t>
            </a:r>
            <a:endParaRPr lang="en-US" sz="2400"/>
          </a:p>
        </p:txBody>
      </p:sp>
    </p:spTree>
    <p:extLst>
      <p:ext uri="{BB962C8B-B14F-4D97-AF65-F5344CB8AC3E}">
        <p14:creationId xmlns:p14="http://schemas.microsoft.com/office/powerpoint/2010/main" val="33573214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Vídeo</a:t>
            </a:r>
            <a:r>
              <a:rPr lang="en-US"/>
              <a:t> e </a:t>
            </a:r>
            <a:r>
              <a:rPr lang="en-US" err="1"/>
              <a:t>Atributos</a:t>
            </a:r>
            <a:r>
              <a:rPr lang="en-US"/>
              <a:t> de </a:t>
            </a:r>
            <a:r>
              <a:rPr lang="en-US" err="1"/>
              <a:t>Controle</a:t>
            </a:r>
            <a:endParaRPr lang="en-US"/>
          </a:p>
        </p:txBody>
      </p:sp>
      <p:sp>
        <p:nvSpPr>
          <p:cNvPr id="3" name="Text Placeholder 2"/>
          <p:cNvSpPr>
            <a:spLocks noGrp="1"/>
          </p:cNvSpPr>
          <p:nvPr>
            <p:ph type="body" sz="quarter" idx="10"/>
          </p:nvPr>
        </p:nvSpPr>
        <p:spPr>
          <a:xfrm>
            <a:off x="365760" y="1371600"/>
            <a:ext cx="5852477" cy="1348061"/>
          </a:xfrm>
        </p:spPr>
        <p:txBody>
          <a:bodyPr/>
          <a:lstStyle/>
          <a:p>
            <a:r>
              <a:rPr lang="en-US" err="1"/>
              <a:t>Existe</a:t>
            </a:r>
            <a:r>
              <a:rPr lang="en-US"/>
              <a:t> um </a:t>
            </a:r>
            <a:r>
              <a:rPr lang="en-US" err="1"/>
              <a:t>conjunto</a:t>
            </a:r>
            <a:r>
              <a:rPr lang="en-US"/>
              <a:t> de </a:t>
            </a:r>
            <a:r>
              <a:rPr lang="en-US" err="1"/>
              <a:t>outros</a:t>
            </a:r>
            <a:r>
              <a:rPr lang="en-US"/>
              <a:t> </a:t>
            </a:r>
            <a:r>
              <a:rPr lang="en-US" err="1"/>
              <a:t>atributos</a:t>
            </a:r>
            <a:r>
              <a:rPr lang="en-US"/>
              <a:t> </a:t>
            </a:r>
            <a:r>
              <a:rPr lang="en-US" err="1"/>
              <a:t>que</a:t>
            </a:r>
            <a:r>
              <a:rPr lang="en-US"/>
              <a:t> </a:t>
            </a:r>
            <a:r>
              <a:rPr lang="en-US" err="1"/>
              <a:t>podem</a:t>
            </a:r>
            <a:r>
              <a:rPr lang="en-US"/>
              <a:t> ser </a:t>
            </a:r>
            <a:r>
              <a:rPr lang="en-US" err="1"/>
              <a:t>utilizados</a:t>
            </a:r>
            <a:r>
              <a:rPr lang="en-US"/>
              <a:t> </a:t>
            </a:r>
            <a:r>
              <a:rPr lang="en-US" err="1"/>
              <a:t>para</a:t>
            </a:r>
            <a:r>
              <a:rPr lang="en-US"/>
              <a:t> </a:t>
            </a:r>
            <a:r>
              <a:rPr lang="en-US" err="1"/>
              <a:t>controlar</a:t>
            </a:r>
            <a:r>
              <a:rPr lang="en-US"/>
              <a:t> o </a:t>
            </a:r>
            <a:r>
              <a:rPr lang="en-US" err="1"/>
              <a:t>vídeo</a:t>
            </a:r>
            <a:endParaRPr lang="en-US"/>
          </a:p>
        </p:txBody>
      </p:sp>
      <p:graphicFrame>
        <p:nvGraphicFramePr>
          <p:cNvPr id="5" name="Table 4" descr="Table showing video control attributes."/>
          <p:cNvGraphicFramePr>
            <a:graphicFrameLocks noGrp="1"/>
          </p:cNvGraphicFramePr>
          <p:nvPr/>
        </p:nvGraphicFramePr>
        <p:xfrm>
          <a:off x="427037" y="3344862"/>
          <a:ext cx="5761037" cy="2913216"/>
        </p:xfrm>
        <a:graphic>
          <a:graphicData uri="http://schemas.openxmlformats.org/drawingml/2006/table">
            <a:tbl>
              <a:tblPr firstRow="1" bandRow="1">
                <a:tableStyleId>{073A0DAA-6AF3-43AB-8588-CEC1D06C72B9}</a:tableStyleId>
              </a:tblPr>
              <a:tblGrid>
                <a:gridCol w="1555969">
                  <a:extLst>
                    <a:ext uri="{9D8B030D-6E8A-4147-A177-3AD203B41FA5}">
                      <a16:colId xmlns:a16="http://schemas.microsoft.com/office/drawing/2014/main" val="20000"/>
                    </a:ext>
                  </a:extLst>
                </a:gridCol>
                <a:gridCol w="4205068">
                  <a:extLst>
                    <a:ext uri="{9D8B030D-6E8A-4147-A177-3AD203B41FA5}">
                      <a16:colId xmlns:a16="http://schemas.microsoft.com/office/drawing/2014/main" val="20001"/>
                    </a:ext>
                  </a:extLst>
                </a:gridCol>
              </a:tblGrid>
              <a:tr h="496488">
                <a:tc>
                  <a:txBody>
                    <a:bodyPr/>
                    <a:lstStyle/>
                    <a:p>
                      <a:r>
                        <a:rPr lang="en-US" sz="1800" b="1">
                          <a:latin typeface="Consolas"/>
                          <a:cs typeface="Consolas"/>
                        </a:rPr>
                        <a:t>ATRIBUTO</a:t>
                      </a:r>
                    </a:p>
                  </a:txBody>
                  <a:tcPr/>
                </a:tc>
                <a:tc>
                  <a:txBody>
                    <a:bodyPr/>
                    <a:lstStyle/>
                    <a:p>
                      <a:r>
                        <a:rPr lang="en-US" sz="1800"/>
                        <a:t>DESCRIÇÃO</a:t>
                      </a:r>
                    </a:p>
                  </a:txBody>
                  <a:tcPr/>
                </a:tc>
                <a:extLst>
                  <a:ext uri="{0D108BD9-81ED-4DB2-BD59-A6C34878D82A}">
                    <a16:rowId xmlns:a16="http://schemas.microsoft.com/office/drawing/2014/main" val="10000"/>
                  </a:ext>
                </a:extLst>
              </a:tr>
              <a:tr h="496488">
                <a:tc>
                  <a:txBody>
                    <a:bodyPr/>
                    <a:lstStyle/>
                    <a:p>
                      <a:r>
                        <a:rPr lang="en-US" sz="1800" b="1">
                          <a:latin typeface="Consolas"/>
                          <a:cs typeface="Consolas"/>
                        </a:rPr>
                        <a:t>poster</a:t>
                      </a:r>
                    </a:p>
                  </a:txBody>
                  <a:tcPr/>
                </a:tc>
                <a:tc>
                  <a:txBody>
                    <a:bodyPr/>
                    <a:lstStyle/>
                    <a:p>
                      <a:r>
                        <a:rPr lang="en-US" sz="1800" err="1"/>
                        <a:t>Apresenta</a:t>
                      </a:r>
                      <a:r>
                        <a:rPr lang="en-US" sz="1800" baseline="0"/>
                        <a:t> </a:t>
                      </a:r>
                      <a:r>
                        <a:rPr lang="en-US" sz="1800" baseline="0" err="1"/>
                        <a:t>uma</a:t>
                      </a:r>
                      <a:r>
                        <a:rPr lang="en-US" sz="1800" baseline="0"/>
                        <a:t> </a:t>
                      </a:r>
                      <a:r>
                        <a:rPr lang="en-US" sz="1800" baseline="0" err="1"/>
                        <a:t>imagem</a:t>
                      </a:r>
                      <a:r>
                        <a:rPr lang="en-US" sz="1800" baseline="0"/>
                        <a:t> </a:t>
                      </a:r>
                      <a:r>
                        <a:rPr lang="en-US" sz="1800" baseline="0" err="1"/>
                        <a:t>estática</a:t>
                      </a:r>
                      <a:r>
                        <a:rPr lang="en-US" sz="1800" baseline="0"/>
                        <a:t> </a:t>
                      </a:r>
                      <a:r>
                        <a:rPr lang="en-US" sz="1800" baseline="0" err="1"/>
                        <a:t>enquanto</a:t>
                      </a:r>
                      <a:r>
                        <a:rPr lang="en-US" sz="1800" baseline="0"/>
                        <a:t> o </a:t>
                      </a:r>
                      <a:r>
                        <a:rPr lang="en-US" sz="1800" baseline="0" err="1"/>
                        <a:t>vídeo</a:t>
                      </a:r>
                      <a:r>
                        <a:rPr lang="en-US" sz="1800" baseline="0"/>
                        <a:t> </a:t>
                      </a:r>
                      <a:r>
                        <a:rPr lang="en-US" sz="1800" baseline="0" err="1"/>
                        <a:t>carrega</a:t>
                      </a:r>
                      <a:endParaRPr lang="en-US" sz="1800"/>
                    </a:p>
                  </a:txBody>
                  <a:tcPr/>
                </a:tc>
                <a:extLst>
                  <a:ext uri="{0D108BD9-81ED-4DB2-BD59-A6C34878D82A}">
                    <a16:rowId xmlns:a16="http://schemas.microsoft.com/office/drawing/2014/main" val="10001"/>
                  </a:ext>
                </a:extLst>
              </a:tr>
              <a:tr h="496488">
                <a:tc>
                  <a:txBody>
                    <a:bodyPr/>
                    <a:lstStyle/>
                    <a:p>
                      <a:r>
                        <a:rPr lang="en-US" sz="1800" b="1" err="1">
                          <a:latin typeface="Consolas"/>
                          <a:cs typeface="Consolas"/>
                        </a:rPr>
                        <a:t>autoplay</a:t>
                      </a:r>
                      <a:endParaRPr lang="en-US" sz="1800" b="1">
                        <a:latin typeface="Consolas"/>
                        <a:cs typeface="Consolas"/>
                      </a:endParaRPr>
                    </a:p>
                  </a:txBody>
                  <a:tcPr/>
                </a:tc>
                <a:tc>
                  <a:txBody>
                    <a:bodyPr/>
                    <a:lstStyle/>
                    <a:p>
                      <a:r>
                        <a:rPr lang="en-US" sz="1800" err="1"/>
                        <a:t>Inicia</a:t>
                      </a:r>
                      <a:r>
                        <a:rPr lang="en-US" sz="1800" baseline="0"/>
                        <a:t> o </a:t>
                      </a:r>
                      <a:r>
                        <a:rPr lang="en-US" sz="1800" baseline="0" err="1"/>
                        <a:t>vídeo</a:t>
                      </a:r>
                      <a:r>
                        <a:rPr lang="en-US" sz="1800" baseline="0"/>
                        <a:t> </a:t>
                      </a:r>
                      <a:r>
                        <a:rPr lang="en-US" sz="1800" baseline="0" err="1"/>
                        <a:t>automaticamente</a:t>
                      </a:r>
                      <a:r>
                        <a:rPr lang="en-US" sz="1800" baseline="0"/>
                        <a:t> </a:t>
                      </a:r>
                      <a:r>
                        <a:rPr lang="en-US" sz="1800" baseline="0" err="1"/>
                        <a:t>ao</a:t>
                      </a:r>
                      <a:r>
                        <a:rPr lang="en-US" sz="1800" baseline="0"/>
                        <a:t> </a:t>
                      </a:r>
                      <a:r>
                        <a:rPr lang="en-US" sz="1800" baseline="0" err="1"/>
                        <a:t>caregar</a:t>
                      </a:r>
                      <a:r>
                        <a:rPr lang="en-US" sz="1800" baseline="0"/>
                        <a:t> a </a:t>
                      </a:r>
                      <a:r>
                        <a:rPr lang="en-US" sz="1800" baseline="0" err="1"/>
                        <a:t>página</a:t>
                      </a:r>
                      <a:endParaRPr lang="en-US" sz="1800"/>
                    </a:p>
                  </a:txBody>
                  <a:tcPr/>
                </a:tc>
                <a:extLst>
                  <a:ext uri="{0D108BD9-81ED-4DB2-BD59-A6C34878D82A}">
                    <a16:rowId xmlns:a16="http://schemas.microsoft.com/office/drawing/2014/main" val="10002"/>
                  </a:ext>
                </a:extLst>
              </a:tr>
              <a:tr h="496488">
                <a:tc>
                  <a:txBody>
                    <a:bodyPr/>
                    <a:lstStyle/>
                    <a:p>
                      <a:r>
                        <a:rPr lang="en-US" sz="1800" b="1">
                          <a:latin typeface="Consolas"/>
                          <a:cs typeface="Consolas"/>
                        </a:rPr>
                        <a:t>controls</a:t>
                      </a:r>
                    </a:p>
                  </a:txBody>
                  <a:tcPr/>
                </a:tc>
                <a:tc>
                  <a:txBody>
                    <a:bodyPr/>
                    <a:lstStyle/>
                    <a:p>
                      <a:r>
                        <a:rPr lang="en-US" sz="1800" err="1"/>
                        <a:t>Apresenta</a:t>
                      </a:r>
                      <a:r>
                        <a:rPr lang="en-US" sz="1800"/>
                        <a:t> </a:t>
                      </a:r>
                      <a:r>
                        <a:rPr lang="en-US" sz="1800" err="1"/>
                        <a:t>controles</a:t>
                      </a:r>
                      <a:r>
                        <a:rPr lang="en-US" sz="1800"/>
                        <a:t> </a:t>
                      </a:r>
                      <a:r>
                        <a:rPr lang="en-US" sz="1800" err="1"/>
                        <a:t>na</a:t>
                      </a:r>
                      <a:r>
                        <a:rPr lang="en-US" sz="1800"/>
                        <a:t> </a:t>
                      </a:r>
                      <a:r>
                        <a:rPr lang="en-US" sz="1800" err="1"/>
                        <a:t>página</a:t>
                      </a:r>
                      <a:r>
                        <a:rPr lang="en-US" sz="1800"/>
                        <a:t> </a:t>
                      </a:r>
                      <a:r>
                        <a:rPr lang="en-US" sz="1800" err="1"/>
                        <a:t>para</a:t>
                      </a:r>
                      <a:r>
                        <a:rPr lang="en-US" sz="1800" baseline="0"/>
                        <a:t> </a:t>
                      </a:r>
                      <a:r>
                        <a:rPr lang="en-US" sz="1800" baseline="0" err="1"/>
                        <a:t>manipulação</a:t>
                      </a:r>
                      <a:r>
                        <a:rPr lang="en-US" sz="1800" baseline="0"/>
                        <a:t> do </a:t>
                      </a:r>
                      <a:r>
                        <a:rPr lang="en-US" sz="1800" baseline="0" err="1"/>
                        <a:t>vídeo</a:t>
                      </a:r>
                      <a:endParaRPr lang="en-US" sz="1800"/>
                    </a:p>
                  </a:txBody>
                  <a:tcPr/>
                </a:tc>
                <a:extLst>
                  <a:ext uri="{0D108BD9-81ED-4DB2-BD59-A6C34878D82A}">
                    <a16:rowId xmlns:a16="http://schemas.microsoft.com/office/drawing/2014/main" val="10003"/>
                  </a:ext>
                </a:extLst>
              </a:tr>
              <a:tr h="496488">
                <a:tc>
                  <a:txBody>
                    <a:bodyPr/>
                    <a:lstStyle/>
                    <a:p>
                      <a:r>
                        <a:rPr lang="en-US" sz="1800" b="1">
                          <a:latin typeface="Consolas"/>
                          <a:cs typeface="Consolas"/>
                        </a:rPr>
                        <a:t>loop</a:t>
                      </a:r>
                    </a:p>
                  </a:txBody>
                  <a:tcPr/>
                </a:tc>
                <a:tc>
                  <a:txBody>
                    <a:bodyPr/>
                    <a:lstStyle/>
                    <a:p>
                      <a:r>
                        <a:rPr lang="en-US" sz="1800" err="1"/>
                        <a:t>Toca</a:t>
                      </a:r>
                      <a:r>
                        <a:rPr lang="en-US" sz="1800"/>
                        <a:t> o </a:t>
                      </a:r>
                      <a:r>
                        <a:rPr lang="en-US" sz="1800" err="1"/>
                        <a:t>vídeo</a:t>
                      </a:r>
                      <a:r>
                        <a:rPr lang="en-US" sz="1800"/>
                        <a:t> </a:t>
                      </a:r>
                      <a:r>
                        <a:rPr lang="en-US" sz="1800" err="1"/>
                        <a:t>em</a:t>
                      </a:r>
                      <a:r>
                        <a:rPr lang="en-US" sz="1800"/>
                        <a:t> auto-</a:t>
                      </a:r>
                      <a:r>
                        <a:rPr lang="en-US" sz="1800" err="1"/>
                        <a:t>repetição</a:t>
                      </a:r>
                      <a:endParaRPr lang="en-US" sz="1800"/>
                    </a:p>
                  </a:txBody>
                  <a:tcPr/>
                </a:tc>
                <a:extLst>
                  <a:ext uri="{0D108BD9-81ED-4DB2-BD59-A6C34878D82A}">
                    <a16:rowId xmlns:a16="http://schemas.microsoft.com/office/drawing/2014/main" val="10004"/>
                  </a:ext>
                </a:extLst>
              </a:tr>
            </a:tbl>
          </a:graphicData>
        </a:graphic>
      </p:graphicFrame>
      <p:sp>
        <p:nvSpPr>
          <p:cNvPr id="7" name="Rectangle 6"/>
          <p:cNvSpPr/>
          <p:nvPr/>
        </p:nvSpPr>
        <p:spPr>
          <a:xfrm>
            <a:off x="6675437" y="1287462"/>
            <a:ext cx="5410200" cy="5016757"/>
          </a:xfrm>
          <a:prstGeom prst="rect">
            <a:avLst/>
          </a:prstGeom>
          <a:ln>
            <a:solidFill>
              <a:srgbClr val="FEB900"/>
            </a:solidFill>
          </a:ln>
        </p:spPr>
        <p:txBody>
          <a:bodyPr wrap="square">
            <a:spAutoFit/>
          </a:bodyPr>
          <a:lstStyle/>
          <a:p>
            <a:endParaRPr lang="en-US" sz="3200">
              <a:solidFill>
                <a:srgbClr val="4F76AC"/>
              </a:solidFill>
              <a:highlight>
                <a:srgbClr val="FFFFFF"/>
              </a:highlight>
              <a:latin typeface="Consolas"/>
            </a:endParaRPr>
          </a:p>
          <a:p>
            <a:r>
              <a:rPr lang="en-US" sz="3200">
                <a:solidFill>
                  <a:srgbClr val="4F76AC"/>
                </a:solidFill>
                <a:highlight>
                  <a:srgbClr val="FFFFFF"/>
                </a:highlight>
                <a:latin typeface="Consolas"/>
              </a:rPr>
              <a:t>&lt;</a:t>
            </a:r>
            <a:r>
              <a:rPr lang="en-US" sz="3200">
                <a:solidFill>
                  <a:srgbClr val="823125"/>
                </a:solidFill>
                <a:highlight>
                  <a:srgbClr val="FFFFFF"/>
                </a:highlight>
                <a:latin typeface="Consolas"/>
              </a:rPr>
              <a:t>video</a:t>
            </a:r>
            <a:r>
              <a:rPr lang="en-US" sz="3200">
                <a:solidFill>
                  <a:srgbClr val="000000"/>
                </a:solidFill>
                <a:highlight>
                  <a:srgbClr val="FFFFFF"/>
                </a:highlight>
                <a:latin typeface="Consolas"/>
              </a:rPr>
              <a:t> </a:t>
            </a:r>
          </a:p>
          <a:p>
            <a:r>
              <a:rPr lang="hr-HR" sz="3200">
                <a:solidFill>
                  <a:srgbClr val="000000"/>
                </a:solidFill>
                <a:highlight>
                  <a:srgbClr val="FFFFFF"/>
                </a:highlight>
                <a:latin typeface="Consolas"/>
              </a:rPr>
              <a:t>   </a:t>
            </a:r>
            <a:r>
              <a:rPr lang="hr-HR" sz="3200">
                <a:solidFill>
                  <a:srgbClr val="CF4820"/>
                </a:solidFill>
                <a:highlight>
                  <a:srgbClr val="FFFFFF"/>
                </a:highlight>
                <a:latin typeface="Consolas"/>
              </a:rPr>
              <a:t>src</a:t>
            </a:r>
            <a:r>
              <a:rPr lang="hr-HR" sz="3200">
                <a:solidFill>
                  <a:srgbClr val="4F76AC"/>
                </a:solidFill>
                <a:highlight>
                  <a:srgbClr val="FFFFFF"/>
                </a:highlight>
                <a:latin typeface="Consolas"/>
              </a:rPr>
              <a:t>=“cat_vid.mp4</a:t>
            </a:r>
            <a:endParaRPr lang="hr-HR" sz="3200">
              <a:solidFill>
                <a:srgbClr val="000000"/>
              </a:solidFill>
              <a:highlight>
                <a:srgbClr val="FFFFFF"/>
              </a:highlight>
              <a:latin typeface="Consolas"/>
            </a:endParaRPr>
          </a:p>
          <a:p>
            <a:r>
              <a:rPr lang="en-US" sz="3200">
                <a:solidFill>
                  <a:srgbClr val="000000"/>
                </a:solidFill>
                <a:highlight>
                  <a:srgbClr val="FFFFFF"/>
                </a:highlight>
                <a:latin typeface="Consolas"/>
              </a:rPr>
              <a:t>   </a:t>
            </a:r>
            <a:r>
              <a:rPr lang="en-US" sz="3200">
                <a:solidFill>
                  <a:srgbClr val="CF4820"/>
                </a:solidFill>
                <a:highlight>
                  <a:srgbClr val="FFFFFF"/>
                </a:highlight>
                <a:latin typeface="Consolas"/>
              </a:rPr>
              <a:t>width</a:t>
            </a:r>
            <a:r>
              <a:rPr lang="en-US" sz="3200">
                <a:solidFill>
                  <a:srgbClr val="4F76AC"/>
                </a:solidFill>
                <a:highlight>
                  <a:srgbClr val="FFFFFF"/>
                </a:highlight>
                <a:latin typeface="Consolas"/>
              </a:rPr>
              <a:t>="400"</a:t>
            </a:r>
            <a:r>
              <a:rPr lang="en-US" sz="3200">
                <a:solidFill>
                  <a:srgbClr val="000000"/>
                </a:solidFill>
                <a:highlight>
                  <a:srgbClr val="FFFFFF"/>
                </a:highlight>
                <a:latin typeface="Consolas"/>
              </a:rPr>
              <a:t> </a:t>
            </a:r>
          </a:p>
          <a:p>
            <a:r>
              <a:rPr lang="en-US" sz="3200">
                <a:solidFill>
                  <a:srgbClr val="000000"/>
                </a:solidFill>
                <a:highlight>
                  <a:srgbClr val="FFFFFF"/>
                </a:highlight>
                <a:latin typeface="Consolas"/>
              </a:rPr>
              <a:t>   </a:t>
            </a:r>
            <a:r>
              <a:rPr lang="en-US" sz="3200">
                <a:solidFill>
                  <a:srgbClr val="CF4820"/>
                </a:solidFill>
                <a:highlight>
                  <a:srgbClr val="FFFFFF"/>
                </a:highlight>
                <a:latin typeface="Consolas"/>
              </a:rPr>
              <a:t>height</a:t>
            </a:r>
            <a:r>
              <a:rPr lang="en-US" sz="3200">
                <a:solidFill>
                  <a:srgbClr val="4F76AC"/>
                </a:solidFill>
                <a:highlight>
                  <a:srgbClr val="FFFFFF"/>
                </a:highlight>
                <a:latin typeface="Consolas"/>
              </a:rPr>
              <a:t>="300"</a:t>
            </a:r>
            <a:endParaRPr lang="en-US" sz="3200">
              <a:solidFill>
                <a:srgbClr val="000000"/>
              </a:solidFill>
              <a:highlight>
                <a:srgbClr val="FFFFFF"/>
              </a:highlight>
              <a:latin typeface="Consolas"/>
            </a:endParaRPr>
          </a:p>
          <a:p>
            <a:r>
              <a:rPr lang="pl-PL" sz="3200">
                <a:solidFill>
                  <a:srgbClr val="000000"/>
                </a:solidFill>
                <a:highlight>
                  <a:srgbClr val="FFFFFF"/>
                </a:highlight>
                <a:latin typeface="Consolas"/>
              </a:rPr>
              <a:t>   </a:t>
            </a:r>
            <a:r>
              <a:rPr lang="pl-PL" sz="3200">
                <a:solidFill>
                  <a:srgbClr val="CF4820"/>
                </a:solidFill>
                <a:highlight>
                  <a:srgbClr val="FFFFFF"/>
                </a:highlight>
                <a:latin typeface="Consolas"/>
              </a:rPr>
              <a:t>poster</a:t>
            </a:r>
            <a:r>
              <a:rPr lang="pl-PL" sz="3200">
                <a:solidFill>
                  <a:srgbClr val="4F76AC"/>
                </a:solidFill>
                <a:highlight>
                  <a:srgbClr val="FFFFFF"/>
                </a:highlight>
                <a:latin typeface="Consolas"/>
              </a:rPr>
              <a:t>=”</a:t>
            </a:r>
            <a:r>
              <a:rPr lang="pl-PL" sz="3200" err="1">
                <a:solidFill>
                  <a:srgbClr val="4F76AC"/>
                </a:solidFill>
                <a:highlight>
                  <a:srgbClr val="FFFFFF"/>
                </a:highlight>
                <a:latin typeface="Consolas"/>
              </a:rPr>
              <a:t>meow.jpg</a:t>
            </a:r>
            <a:r>
              <a:rPr lang="pl-PL" sz="3200">
                <a:solidFill>
                  <a:srgbClr val="4F76AC"/>
                </a:solidFill>
                <a:highlight>
                  <a:srgbClr val="FFFFFF"/>
                </a:highlight>
                <a:latin typeface="Consolas"/>
              </a:rPr>
              <a:t>"</a:t>
            </a:r>
            <a:endParaRPr lang="pl-PL" sz="3200">
              <a:solidFill>
                <a:srgbClr val="000000"/>
              </a:solidFill>
              <a:highlight>
                <a:srgbClr val="FFFFFF"/>
              </a:highlight>
              <a:latin typeface="Consolas"/>
            </a:endParaRPr>
          </a:p>
          <a:p>
            <a:r>
              <a:rPr lang="tr-TR" sz="3200">
                <a:solidFill>
                  <a:srgbClr val="000000"/>
                </a:solidFill>
                <a:highlight>
                  <a:srgbClr val="FFFFFF"/>
                </a:highlight>
                <a:latin typeface="Consolas"/>
              </a:rPr>
              <a:t>   </a:t>
            </a:r>
            <a:r>
              <a:rPr lang="tr-TR" sz="3200" err="1">
                <a:solidFill>
                  <a:srgbClr val="CF4820"/>
                </a:solidFill>
                <a:highlight>
                  <a:srgbClr val="FFFFFF"/>
                </a:highlight>
                <a:latin typeface="Consolas"/>
              </a:rPr>
              <a:t>autoplay</a:t>
            </a:r>
            <a:endParaRPr lang="tr-TR" sz="3200">
              <a:solidFill>
                <a:srgbClr val="000000"/>
              </a:solidFill>
              <a:highlight>
                <a:srgbClr val="FFFFFF"/>
              </a:highlight>
              <a:latin typeface="Consolas"/>
            </a:endParaRPr>
          </a:p>
          <a:p>
            <a:r>
              <a:rPr lang="tr-TR" sz="3200">
                <a:solidFill>
                  <a:srgbClr val="000000"/>
                </a:solidFill>
                <a:highlight>
                  <a:srgbClr val="FFFFFF"/>
                </a:highlight>
                <a:latin typeface="Consolas"/>
              </a:rPr>
              <a:t>   </a:t>
            </a:r>
            <a:r>
              <a:rPr lang="tr-TR" sz="3200" err="1">
                <a:solidFill>
                  <a:srgbClr val="CF4820"/>
                </a:solidFill>
                <a:highlight>
                  <a:srgbClr val="FFFFFF"/>
                </a:highlight>
                <a:latin typeface="Consolas"/>
              </a:rPr>
              <a:t>controls</a:t>
            </a:r>
            <a:endParaRPr lang="tr-TR" sz="3200">
              <a:solidFill>
                <a:srgbClr val="000000"/>
              </a:solidFill>
              <a:highlight>
                <a:srgbClr val="FFFFFF"/>
              </a:highlight>
              <a:latin typeface="Consolas"/>
            </a:endParaRPr>
          </a:p>
          <a:p>
            <a:r>
              <a:rPr lang="nl-NL" sz="3200">
                <a:solidFill>
                  <a:srgbClr val="000000"/>
                </a:solidFill>
                <a:highlight>
                  <a:srgbClr val="FFFFFF"/>
                </a:highlight>
                <a:latin typeface="Consolas"/>
              </a:rPr>
              <a:t>   </a:t>
            </a:r>
            <a:r>
              <a:rPr lang="nl-NL" sz="3200">
                <a:solidFill>
                  <a:srgbClr val="CF4820"/>
                </a:solidFill>
                <a:highlight>
                  <a:srgbClr val="FFFFFF"/>
                </a:highlight>
                <a:latin typeface="Consolas"/>
              </a:rPr>
              <a:t>loop</a:t>
            </a:r>
            <a:r>
              <a:rPr lang="nl-NL" sz="3200">
                <a:solidFill>
                  <a:srgbClr val="4F76AC"/>
                </a:solidFill>
                <a:highlight>
                  <a:srgbClr val="FFFFFF"/>
                </a:highlight>
                <a:latin typeface="Consolas"/>
              </a:rPr>
              <a:t>&gt;</a:t>
            </a:r>
            <a:endParaRPr lang="nl-NL" sz="3200">
              <a:solidFill>
                <a:srgbClr val="000000"/>
              </a:solidFill>
              <a:highlight>
                <a:srgbClr val="FFFFFF"/>
              </a:highlight>
              <a:latin typeface="Consolas"/>
            </a:endParaRPr>
          </a:p>
          <a:p>
            <a:r>
              <a:rPr lang="nl-NL" sz="3200">
                <a:solidFill>
                  <a:srgbClr val="4F76AC"/>
                </a:solidFill>
                <a:highlight>
                  <a:srgbClr val="FFFFFF"/>
                </a:highlight>
                <a:latin typeface="Consolas"/>
              </a:rPr>
              <a:t>&lt;/</a:t>
            </a:r>
            <a:r>
              <a:rPr lang="nl-NL" sz="3200">
                <a:solidFill>
                  <a:srgbClr val="823125"/>
                </a:solidFill>
                <a:highlight>
                  <a:srgbClr val="FFFFFF"/>
                </a:highlight>
                <a:latin typeface="Consolas"/>
              </a:rPr>
              <a:t>video</a:t>
            </a:r>
            <a:r>
              <a:rPr lang="nl-NL" sz="3200">
                <a:solidFill>
                  <a:srgbClr val="4F76AC"/>
                </a:solidFill>
                <a:highlight>
                  <a:srgbClr val="FFFFFF"/>
                </a:highlight>
                <a:latin typeface="Consolas"/>
              </a:rPr>
              <a:t>&gt;</a:t>
            </a:r>
            <a:endParaRPr lang="en-US" sz="3200"/>
          </a:p>
        </p:txBody>
      </p:sp>
      <p:sp>
        <p:nvSpPr>
          <p:cNvPr id="8" name="TextBox 7"/>
          <p:cNvSpPr txBox="1"/>
          <p:nvPr/>
        </p:nvSpPr>
        <p:spPr>
          <a:xfrm>
            <a:off x="10104437" y="906462"/>
            <a:ext cx="1524000" cy="746871"/>
          </a:xfrm>
          <a:prstGeom prst="rect">
            <a:avLst/>
          </a:prstGeom>
          <a:solidFill>
            <a:schemeClr val="bg1"/>
          </a:solidFill>
        </p:spPr>
        <p:txBody>
          <a:bodyPr wrap="square" lIns="182880" tIns="146304" rIns="182880" bIns="146304" rtlCol="0">
            <a:spAutoFit/>
          </a:bodyPr>
          <a:lstStyle/>
          <a:p>
            <a:pPr algn="ctr">
              <a:lnSpc>
                <a:spcPct val="90000"/>
              </a:lnSpc>
              <a:spcAft>
                <a:spcPts val="600"/>
              </a:spcAft>
            </a:pPr>
            <a:r>
              <a:rPr lang="en-US" sz="3200">
                <a:solidFill>
                  <a:srgbClr val="107C10"/>
                </a:solidFill>
              </a:rPr>
              <a:t>HTML</a:t>
            </a:r>
          </a:p>
        </p:txBody>
      </p:sp>
    </p:spTree>
    <p:extLst>
      <p:ext uri="{BB962C8B-B14F-4D97-AF65-F5344CB8AC3E}">
        <p14:creationId xmlns:p14="http://schemas.microsoft.com/office/powerpoint/2010/main" val="13080879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Formatos</a:t>
            </a:r>
            <a:r>
              <a:rPr lang="en-US"/>
              <a:t> de </a:t>
            </a:r>
            <a:r>
              <a:rPr lang="en-US" err="1"/>
              <a:t>Vídeo</a:t>
            </a:r>
            <a:endParaRPr lang="en-US"/>
          </a:p>
        </p:txBody>
      </p:sp>
      <p:sp>
        <p:nvSpPr>
          <p:cNvPr id="3" name="Text Placeholder 2"/>
          <p:cNvSpPr>
            <a:spLocks noGrp="1"/>
          </p:cNvSpPr>
          <p:nvPr>
            <p:ph type="body" sz="quarter" idx="10"/>
          </p:nvPr>
        </p:nvSpPr>
        <p:spPr>
          <a:xfrm>
            <a:off x="365760" y="1371600"/>
            <a:ext cx="6462077" cy="4071884"/>
          </a:xfrm>
        </p:spPr>
        <p:txBody>
          <a:bodyPr/>
          <a:lstStyle/>
          <a:p>
            <a:pPr marL="457200" indent="-457200">
              <a:buFont typeface="Arial"/>
              <a:buChar char="•"/>
            </a:pPr>
            <a:r>
              <a:rPr lang="en-US"/>
              <a:t>Um </a:t>
            </a:r>
            <a:r>
              <a:rPr lang="en-US" err="1"/>
              <a:t>conjunto</a:t>
            </a:r>
            <a:r>
              <a:rPr lang="en-US"/>
              <a:t> de </a:t>
            </a:r>
            <a:r>
              <a:rPr lang="en-US" err="1"/>
              <a:t>formatos</a:t>
            </a:r>
            <a:r>
              <a:rPr lang="en-US"/>
              <a:t> </a:t>
            </a:r>
            <a:r>
              <a:rPr lang="en-US" err="1"/>
              <a:t>são</a:t>
            </a:r>
            <a:r>
              <a:rPr lang="en-US"/>
              <a:t> </a:t>
            </a:r>
            <a:r>
              <a:rPr lang="en-US" err="1"/>
              <a:t>suportados</a:t>
            </a:r>
            <a:r>
              <a:rPr lang="en-US"/>
              <a:t> </a:t>
            </a:r>
            <a:r>
              <a:rPr lang="en-US" err="1"/>
              <a:t>pelos</a:t>
            </a:r>
            <a:r>
              <a:rPr lang="en-US"/>
              <a:t> </a:t>
            </a:r>
            <a:r>
              <a:rPr lang="en-US" err="1"/>
              <a:t>navegadores</a:t>
            </a:r>
            <a:r>
              <a:rPr lang="en-US"/>
              <a:t>, </a:t>
            </a:r>
            <a:r>
              <a:rPr lang="en-US" err="1"/>
              <a:t>incluindo</a:t>
            </a:r>
            <a:r>
              <a:rPr lang="en-US"/>
              <a:t> MP4, H.264, OGG, e </a:t>
            </a:r>
            <a:r>
              <a:rPr lang="en-US" err="1"/>
              <a:t>WebM</a:t>
            </a:r>
            <a:endParaRPr lang="en-US"/>
          </a:p>
          <a:p>
            <a:pPr marL="457200" indent="-457200">
              <a:buFont typeface="Arial"/>
              <a:buChar char="•"/>
            </a:pPr>
            <a:r>
              <a:rPr lang="en-US" err="1"/>
              <a:t>Quando</a:t>
            </a:r>
            <a:r>
              <a:rPr lang="en-US"/>
              <a:t> se </a:t>
            </a:r>
            <a:r>
              <a:rPr lang="en-US" err="1"/>
              <a:t>especifica</a:t>
            </a:r>
            <a:r>
              <a:rPr lang="en-US"/>
              <a:t> o </a:t>
            </a:r>
            <a:r>
              <a:rPr lang="en-US" err="1"/>
              <a:t>tipo</a:t>
            </a:r>
            <a:r>
              <a:rPr lang="en-US"/>
              <a:t> de </a:t>
            </a:r>
            <a:r>
              <a:rPr lang="en-US" err="1"/>
              <a:t>vídeo</a:t>
            </a:r>
            <a:r>
              <a:rPr lang="en-US"/>
              <a:t>, </a:t>
            </a:r>
            <a:r>
              <a:rPr lang="en-US" err="1"/>
              <a:t>deve</a:t>
            </a:r>
            <a:r>
              <a:rPr lang="en-US"/>
              <a:t>-se </a:t>
            </a:r>
            <a:r>
              <a:rPr lang="en-US" err="1"/>
              <a:t>especificar</a:t>
            </a:r>
            <a:r>
              <a:rPr lang="en-US"/>
              <a:t> o </a:t>
            </a:r>
            <a:r>
              <a:rPr lang="en-US" b="1"/>
              <a:t>codec</a:t>
            </a:r>
          </a:p>
          <a:p>
            <a:pPr lvl="2"/>
            <a:r>
              <a:rPr lang="en-US"/>
              <a:t>Um codec é a </a:t>
            </a:r>
            <a:r>
              <a:rPr lang="en-US" err="1"/>
              <a:t>tecnologia</a:t>
            </a:r>
            <a:r>
              <a:rPr lang="en-US"/>
              <a:t> </a:t>
            </a:r>
            <a:r>
              <a:rPr lang="en-US" err="1"/>
              <a:t>utilizada</a:t>
            </a:r>
            <a:r>
              <a:rPr lang="en-US"/>
              <a:t> </a:t>
            </a:r>
            <a:r>
              <a:rPr lang="en-US" err="1"/>
              <a:t>na</a:t>
            </a:r>
            <a:r>
              <a:rPr lang="en-US"/>
              <a:t> </a:t>
            </a:r>
            <a:r>
              <a:rPr lang="en-US" err="1"/>
              <a:t>compressão</a:t>
            </a:r>
            <a:r>
              <a:rPr lang="en-US"/>
              <a:t> dos dados</a:t>
            </a:r>
          </a:p>
          <a:p>
            <a:pPr marL="457200" indent="-457200">
              <a:buFont typeface="Arial"/>
              <a:buChar char="•"/>
            </a:pPr>
            <a:r>
              <a:rPr lang="en-US"/>
              <a:t>É </a:t>
            </a:r>
            <a:r>
              <a:rPr lang="en-US" err="1"/>
              <a:t>uma</a:t>
            </a:r>
            <a:r>
              <a:rPr lang="en-US"/>
              <a:t> boa </a:t>
            </a:r>
            <a:r>
              <a:rPr lang="en-US" err="1"/>
              <a:t>prática</a:t>
            </a:r>
            <a:r>
              <a:rPr lang="en-US"/>
              <a:t> </a:t>
            </a:r>
            <a:r>
              <a:rPr lang="en-US" err="1"/>
              <a:t>utilizar</a:t>
            </a:r>
            <a:r>
              <a:rPr lang="en-US"/>
              <a:t> a tag </a:t>
            </a:r>
            <a:r>
              <a:rPr lang="en-US">
                <a:latin typeface="Consolas"/>
                <a:cs typeface="Consolas"/>
              </a:rPr>
              <a:t>&lt;source&gt;</a:t>
            </a:r>
            <a:r>
              <a:rPr lang="en-US">
                <a:latin typeface="Calibri"/>
                <a:cs typeface="Calibri"/>
              </a:rPr>
              <a:t> </a:t>
            </a:r>
            <a:r>
              <a:rPr lang="en-US" err="1"/>
              <a:t>em</a:t>
            </a:r>
            <a:r>
              <a:rPr lang="en-US"/>
              <a:t> </a:t>
            </a:r>
            <a:r>
              <a:rPr lang="en-US" err="1"/>
              <a:t>combinação</a:t>
            </a:r>
            <a:r>
              <a:rPr lang="en-US"/>
              <a:t> com </a:t>
            </a:r>
            <a:r>
              <a:rPr lang="en-US" err="1"/>
              <a:t>seu</a:t>
            </a:r>
            <a:r>
              <a:rPr lang="en-US"/>
              <a:t> </a:t>
            </a:r>
            <a:r>
              <a:rPr lang="en-US" err="1"/>
              <a:t>atributo</a:t>
            </a:r>
            <a:r>
              <a:rPr lang="en-US"/>
              <a:t> </a:t>
            </a:r>
            <a:r>
              <a:rPr lang="en-US">
                <a:latin typeface="Consolas"/>
                <a:cs typeface="Consolas"/>
              </a:rPr>
              <a:t>type</a:t>
            </a:r>
            <a:endParaRPr lang="en-US"/>
          </a:p>
        </p:txBody>
      </p:sp>
      <p:sp>
        <p:nvSpPr>
          <p:cNvPr id="7" name="Rectangle 6"/>
          <p:cNvSpPr/>
          <p:nvPr/>
        </p:nvSpPr>
        <p:spPr>
          <a:xfrm>
            <a:off x="7208837" y="1287462"/>
            <a:ext cx="4876800" cy="4154983"/>
          </a:xfrm>
          <a:prstGeom prst="rect">
            <a:avLst/>
          </a:prstGeom>
          <a:ln>
            <a:solidFill>
              <a:srgbClr val="FEB900"/>
            </a:solidFill>
          </a:ln>
        </p:spPr>
        <p:txBody>
          <a:bodyPr wrap="square">
            <a:spAutoFit/>
          </a:bodyPr>
          <a:lstStyle/>
          <a:p>
            <a:r>
              <a:rPr lang="en-US" sz="2400">
                <a:solidFill>
                  <a:srgbClr val="4F76AC"/>
                </a:solidFill>
                <a:highlight>
                  <a:srgbClr val="FFFFFF"/>
                </a:highlight>
                <a:latin typeface="Consolas"/>
              </a:rPr>
              <a:t>&lt;</a:t>
            </a:r>
            <a:r>
              <a:rPr lang="en-US" sz="2400">
                <a:solidFill>
                  <a:srgbClr val="823125"/>
                </a:solidFill>
                <a:highlight>
                  <a:srgbClr val="FFFFFF"/>
                </a:highlight>
                <a:latin typeface="Consolas"/>
              </a:rPr>
              <a:t>video</a:t>
            </a:r>
            <a:endParaRPr lang="en-US" sz="2400">
              <a:solidFill>
                <a:srgbClr val="000000"/>
              </a:solidFill>
              <a:highlight>
                <a:srgbClr val="FFFFFF"/>
              </a:highlight>
              <a:latin typeface="Consolas"/>
            </a:endParaRPr>
          </a:p>
          <a:p>
            <a:r>
              <a:rPr lang="en-US" sz="2400">
                <a:solidFill>
                  <a:srgbClr val="CF4820"/>
                </a:solidFill>
                <a:highlight>
                  <a:srgbClr val="FFFFFF"/>
                </a:highlight>
                <a:latin typeface="Consolas"/>
              </a:rPr>
              <a:t>	width</a:t>
            </a:r>
            <a:r>
              <a:rPr lang="en-US" sz="2400">
                <a:solidFill>
                  <a:srgbClr val="4F76AC"/>
                </a:solidFill>
                <a:highlight>
                  <a:srgbClr val="FFFFFF"/>
                </a:highlight>
                <a:latin typeface="Consolas"/>
              </a:rPr>
              <a:t>="400"</a:t>
            </a:r>
            <a:r>
              <a:rPr lang="en-US" sz="2400">
                <a:solidFill>
                  <a:srgbClr val="000000"/>
                </a:solidFill>
                <a:highlight>
                  <a:srgbClr val="FFFFFF"/>
                </a:highlight>
                <a:latin typeface="Consolas"/>
              </a:rPr>
              <a:t> </a:t>
            </a:r>
          </a:p>
          <a:p>
            <a:r>
              <a:rPr lang="en-US" sz="2400">
                <a:solidFill>
                  <a:srgbClr val="CF4820"/>
                </a:solidFill>
                <a:highlight>
                  <a:srgbClr val="FFFFFF"/>
                </a:highlight>
                <a:latin typeface="Consolas"/>
              </a:rPr>
              <a:t>	height</a:t>
            </a:r>
            <a:r>
              <a:rPr lang="en-US" sz="2400">
                <a:solidFill>
                  <a:srgbClr val="4F76AC"/>
                </a:solidFill>
                <a:highlight>
                  <a:srgbClr val="FFFFFF"/>
                </a:highlight>
                <a:latin typeface="Consolas"/>
              </a:rPr>
              <a:t>="300"</a:t>
            </a:r>
            <a:r>
              <a:rPr lang="en-US" sz="2400">
                <a:solidFill>
                  <a:srgbClr val="000000"/>
                </a:solidFill>
                <a:highlight>
                  <a:srgbClr val="FFFFFF"/>
                </a:highlight>
                <a:latin typeface="Consolas"/>
              </a:rPr>
              <a:t> 	</a:t>
            </a:r>
            <a:r>
              <a:rPr lang="en-US" sz="2400">
                <a:solidFill>
                  <a:srgbClr val="CF4820"/>
                </a:solidFill>
                <a:highlight>
                  <a:srgbClr val="FFFFFF"/>
                </a:highlight>
                <a:latin typeface="Consolas"/>
              </a:rPr>
              <a:t>poster</a:t>
            </a:r>
            <a:r>
              <a:rPr lang="en-US" sz="2400">
                <a:solidFill>
                  <a:srgbClr val="4F76AC"/>
                </a:solidFill>
                <a:highlight>
                  <a:srgbClr val="FFFFFF"/>
                </a:highlight>
                <a:latin typeface="Consolas"/>
              </a:rPr>
              <a:t>=“</a:t>
            </a:r>
            <a:r>
              <a:rPr lang="en-US" sz="2400" err="1">
                <a:solidFill>
                  <a:srgbClr val="4F76AC"/>
                </a:solidFill>
                <a:highlight>
                  <a:srgbClr val="FFFFFF"/>
                </a:highlight>
                <a:latin typeface="Consolas"/>
              </a:rPr>
              <a:t>meow.jpg</a:t>
            </a:r>
            <a:r>
              <a:rPr lang="en-US" sz="2400">
                <a:solidFill>
                  <a:srgbClr val="4F76AC"/>
                </a:solidFill>
                <a:highlight>
                  <a:srgbClr val="FFFFFF"/>
                </a:highlight>
                <a:latin typeface="Consolas"/>
              </a:rPr>
              <a:t>"</a:t>
            </a:r>
            <a:r>
              <a:rPr lang="en-US" sz="2400">
                <a:solidFill>
                  <a:srgbClr val="000000"/>
                </a:solidFill>
                <a:highlight>
                  <a:srgbClr val="FFFFFF"/>
                </a:highlight>
                <a:latin typeface="Consolas"/>
              </a:rPr>
              <a:t> 	</a:t>
            </a:r>
            <a:r>
              <a:rPr lang="en-US" sz="2400" err="1">
                <a:solidFill>
                  <a:srgbClr val="CF4820"/>
                </a:solidFill>
                <a:highlight>
                  <a:srgbClr val="FFFFFF"/>
                </a:highlight>
                <a:latin typeface="Consolas"/>
              </a:rPr>
              <a:t>autoplay</a:t>
            </a:r>
            <a:r>
              <a:rPr lang="en-US" sz="2400">
                <a:solidFill>
                  <a:srgbClr val="4F76AC"/>
                </a:solidFill>
                <a:highlight>
                  <a:srgbClr val="FFFFFF"/>
                </a:highlight>
                <a:latin typeface="Consolas"/>
              </a:rPr>
              <a:t>="</a:t>
            </a:r>
            <a:r>
              <a:rPr lang="en-US" sz="2400" err="1">
                <a:solidFill>
                  <a:srgbClr val="4F76AC"/>
                </a:solidFill>
                <a:highlight>
                  <a:srgbClr val="FFFFFF"/>
                </a:highlight>
                <a:latin typeface="Consolas"/>
              </a:rPr>
              <a:t>autoplay</a:t>
            </a:r>
            <a:r>
              <a:rPr lang="en-US" sz="2400">
                <a:solidFill>
                  <a:srgbClr val="4F76AC"/>
                </a:solidFill>
                <a:highlight>
                  <a:srgbClr val="FFFFFF"/>
                </a:highlight>
                <a:latin typeface="Consolas"/>
              </a:rPr>
              <a:t>"</a:t>
            </a:r>
            <a:r>
              <a:rPr lang="en-US" sz="2400">
                <a:solidFill>
                  <a:srgbClr val="000000"/>
                </a:solidFill>
                <a:highlight>
                  <a:srgbClr val="FFFFFF"/>
                </a:highlight>
                <a:latin typeface="Consolas"/>
              </a:rPr>
              <a:t> 	</a:t>
            </a:r>
            <a:r>
              <a:rPr lang="en-US" sz="2400">
                <a:solidFill>
                  <a:srgbClr val="CF4820"/>
                </a:solidFill>
                <a:highlight>
                  <a:srgbClr val="FFFFFF"/>
                </a:highlight>
                <a:latin typeface="Consolas"/>
              </a:rPr>
              <a:t>controls</a:t>
            </a:r>
            <a:r>
              <a:rPr lang="en-US" sz="2400">
                <a:solidFill>
                  <a:srgbClr val="4F76AC"/>
                </a:solidFill>
                <a:highlight>
                  <a:srgbClr val="FFFFFF"/>
                </a:highlight>
                <a:latin typeface="Consolas"/>
              </a:rPr>
              <a:t>="controls"</a:t>
            </a:r>
            <a:r>
              <a:rPr lang="en-US" sz="2400">
                <a:solidFill>
                  <a:srgbClr val="000000"/>
                </a:solidFill>
                <a:highlight>
                  <a:srgbClr val="FFFFFF"/>
                </a:highlight>
                <a:latin typeface="Consolas"/>
              </a:rPr>
              <a:t> 	</a:t>
            </a:r>
            <a:r>
              <a:rPr lang="en-US" sz="2400">
                <a:solidFill>
                  <a:srgbClr val="CF4820"/>
                </a:solidFill>
                <a:highlight>
                  <a:srgbClr val="FFFFFF"/>
                </a:highlight>
                <a:latin typeface="Consolas"/>
              </a:rPr>
              <a:t>loop</a:t>
            </a:r>
            <a:r>
              <a:rPr lang="en-US" sz="2400">
                <a:solidFill>
                  <a:srgbClr val="4F76AC"/>
                </a:solidFill>
                <a:highlight>
                  <a:srgbClr val="FFFFFF"/>
                </a:highlight>
                <a:latin typeface="Consolas"/>
              </a:rPr>
              <a:t>="loop"&gt;</a:t>
            </a:r>
            <a:r>
              <a:rPr lang="en-US" sz="2400">
                <a:solidFill>
                  <a:srgbClr val="000000"/>
                </a:solidFill>
                <a:highlight>
                  <a:srgbClr val="FFFFFF"/>
                </a:highlight>
                <a:latin typeface="Consolas"/>
              </a:rPr>
              <a:t> </a:t>
            </a:r>
          </a:p>
          <a:p>
            <a:r>
              <a:rPr lang="en-US" sz="2400">
                <a:solidFill>
                  <a:srgbClr val="4F76AC"/>
                </a:solidFill>
                <a:highlight>
                  <a:srgbClr val="FFFFFF"/>
                </a:highlight>
                <a:latin typeface="Consolas"/>
              </a:rPr>
              <a:t>	&lt;</a:t>
            </a:r>
            <a:r>
              <a:rPr lang="en-US" sz="2400">
                <a:solidFill>
                  <a:srgbClr val="823125"/>
                </a:solidFill>
                <a:highlight>
                  <a:srgbClr val="FFFFFF"/>
                </a:highlight>
                <a:latin typeface="Consolas"/>
              </a:rPr>
              <a:t>source</a:t>
            </a:r>
            <a:r>
              <a:rPr lang="en-US" sz="2400">
                <a:solidFill>
                  <a:srgbClr val="000000"/>
                </a:solidFill>
                <a:highlight>
                  <a:srgbClr val="FFFFFF"/>
                </a:highlight>
                <a:latin typeface="Consolas"/>
              </a:rPr>
              <a:t>    	    	  	</a:t>
            </a:r>
            <a:r>
              <a:rPr lang="en-US" sz="2400" err="1">
                <a:solidFill>
                  <a:srgbClr val="CF4820"/>
                </a:solidFill>
                <a:highlight>
                  <a:srgbClr val="FFFFFF"/>
                </a:highlight>
                <a:latin typeface="Consolas"/>
              </a:rPr>
              <a:t>src</a:t>
            </a:r>
            <a:r>
              <a:rPr lang="en-US" sz="2400">
                <a:solidFill>
                  <a:srgbClr val="4F76AC"/>
                </a:solidFill>
                <a:highlight>
                  <a:srgbClr val="FFFFFF"/>
                </a:highlight>
                <a:latin typeface="Consolas"/>
              </a:rPr>
              <a:t>=”cat_vid.mp4”</a:t>
            </a:r>
            <a:r>
              <a:rPr lang="en-US" sz="2400">
                <a:solidFill>
                  <a:srgbClr val="000000"/>
                </a:solidFill>
                <a:highlight>
                  <a:srgbClr val="FFFFFF"/>
                </a:highlight>
                <a:latin typeface="Consolas"/>
              </a:rPr>
              <a:t>	    	</a:t>
            </a:r>
            <a:r>
              <a:rPr lang="en-US" sz="2400">
                <a:solidFill>
                  <a:srgbClr val="CF4820"/>
                </a:solidFill>
                <a:highlight>
                  <a:srgbClr val="FFFFFF"/>
                </a:highlight>
                <a:latin typeface="Consolas"/>
              </a:rPr>
              <a:t>type</a:t>
            </a:r>
            <a:r>
              <a:rPr lang="en-US" sz="2400">
                <a:solidFill>
                  <a:srgbClr val="4F76AC"/>
                </a:solidFill>
                <a:highlight>
                  <a:srgbClr val="FFFFFF"/>
                </a:highlight>
                <a:latin typeface="Consolas"/>
              </a:rPr>
              <a:t>="video/mp4"</a:t>
            </a:r>
            <a:r>
              <a:rPr lang="en-US" sz="2400">
                <a:solidFill>
                  <a:srgbClr val="000000"/>
                </a:solidFill>
                <a:highlight>
                  <a:srgbClr val="FFFFFF"/>
                </a:highlight>
                <a:latin typeface="Consolas"/>
              </a:rPr>
              <a:t> </a:t>
            </a:r>
            <a:r>
              <a:rPr lang="en-US" sz="2400">
                <a:solidFill>
                  <a:srgbClr val="4F76AC"/>
                </a:solidFill>
                <a:highlight>
                  <a:srgbClr val="FFFFFF"/>
                </a:highlight>
                <a:latin typeface="Consolas"/>
              </a:rPr>
              <a:t>/&gt;</a:t>
            </a:r>
            <a:r>
              <a:rPr lang="en-US" sz="2400">
                <a:solidFill>
                  <a:srgbClr val="000000"/>
                </a:solidFill>
                <a:highlight>
                  <a:srgbClr val="FFFFFF"/>
                </a:highlight>
                <a:latin typeface="Consolas"/>
              </a:rPr>
              <a:t> </a:t>
            </a:r>
          </a:p>
          <a:p>
            <a:r>
              <a:rPr lang="en-US" sz="2400">
                <a:solidFill>
                  <a:srgbClr val="4F76AC"/>
                </a:solidFill>
                <a:highlight>
                  <a:srgbClr val="FFFFFF"/>
                </a:highlight>
                <a:latin typeface="Consolas"/>
              </a:rPr>
              <a:t>&lt;/</a:t>
            </a:r>
            <a:r>
              <a:rPr lang="en-US" sz="2400">
                <a:solidFill>
                  <a:srgbClr val="823125"/>
                </a:solidFill>
                <a:highlight>
                  <a:srgbClr val="FFFFFF"/>
                </a:highlight>
                <a:latin typeface="Consolas"/>
              </a:rPr>
              <a:t>video</a:t>
            </a:r>
            <a:r>
              <a:rPr lang="en-US" sz="2400">
                <a:solidFill>
                  <a:srgbClr val="4F76AC"/>
                </a:solidFill>
                <a:highlight>
                  <a:srgbClr val="FFFFFF"/>
                </a:highlight>
                <a:latin typeface="Consolas"/>
              </a:rPr>
              <a:t>&gt;</a:t>
            </a:r>
            <a:endParaRPr lang="en-US" sz="2400"/>
          </a:p>
        </p:txBody>
      </p:sp>
      <p:sp>
        <p:nvSpPr>
          <p:cNvPr id="8" name="TextBox 7"/>
          <p:cNvSpPr txBox="1"/>
          <p:nvPr/>
        </p:nvSpPr>
        <p:spPr>
          <a:xfrm>
            <a:off x="10104437" y="906462"/>
            <a:ext cx="1524000" cy="746871"/>
          </a:xfrm>
          <a:prstGeom prst="rect">
            <a:avLst/>
          </a:prstGeom>
          <a:solidFill>
            <a:schemeClr val="bg1"/>
          </a:solidFill>
        </p:spPr>
        <p:txBody>
          <a:bodyPr wrap="square" lIns="182880" tIns="146304" rIns="182880" bIns="146304" rtlCol="0">
            <a:spAutoFit/>
          </a:bodyPr>
          <a:lstStyle/>
          <a:p>
            <a:pPr algn="ctr">
              <a:lnSpc>
                <a:spcPct val="90000"/>
              </a:lnSpc>
              <a:spcAft>
                <a:spcPts val="600"/>
              </a:spcAft>
            </a:pPr>
            <a:r>
              <a:rPr lang="en-US" sz="3200">
                <a:solidFill>
                  <a:srgbClr val="107C10"/>
                </a:solidFill>
              </a:rPr>
              <a:t>HTML</a:t>
            </a:r>
          </a:p>
        </p:txBody>
      </p:sp>
    </p:spTree>
    <p:extLst>
      <p:ext uri="{BB962C8B-B14F-4D97-AF65-F5344CB8AC3E}">
        <p14:creationId xmlns:p14="http://schemas.microsoft.com/office/powerpoint/2010/main" val="23415355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Compatibilidade</a:t>
            </a:r>
            <a:r>
              <a:rPr lang="en-US"/>
              <a:t> de </a:t>
            </a:r>
            <a:r>
              <a:rPr lang="en-US" err="1"/>
              <a:t>Navegadores</a:t>
            </a:r>
            <a:endParaRPr lang="en-US"/>
          </a:p>
        </p:txBody>
      </p:sp>
      <p:sp>
        <p:nvSpPr>
          <p:cNvPr id="3" name="Text Placeholder 2"/>
          <p:cNvSpPr>
            <a:spLocks noGrp="1"/>
          </p:cNvSpPr>
          <p:nvPr>
            <p:ph type="body" sz="quarter" idx="10"/>
          </p:nvPr>
        </p:nvSpPr>
        <p:spPr>
          <a:xfrm>
            <a:off x="365760" y="1371600"/>
            <a:ext cx="6462077" cy="3053144"/>
          </a:xfrm>
        </p:spPr>
        <p:txBody>
          <a:bodyPr/>
          <a:lstStyle/>
          <a:p>
            <a:pPr marL="457200" indent="-457200">
              <a:buFont typeface="Arial"/>
              <a:buChar char="•"/>
            </a:pPr>
            <a:r>
              <a:rPr lang="en-US" err="1"/>
              <a:t>Nem</a:t>
            </a:r>
            <a:r>
              <a:rPr lang="en-US"/>
              <a:t> </a:t>
            </a:r>
            <a:r>
              <a:rPr lang="en-US" err="1"/>
              <a:t>todo</a:t>
            </a:r>
            <a:r>
              <a:rPr lang="en-US"/>
              <a:t> </a:t>
            </a:r>
            <a:r>
              <a:rPr lang="en-US" err="1"/>
              <a:t>formato</a:t>
            </a:r>
            <a:r>
              <a:rPr lang="en-US"/>
              <a:t> de </a:t>
            </a:r>
            <a:r>
              <a:rPr lang="en-US" err="1"/>
              <a:t>vídeo</a:t>
            </a:r>
            <a:r>
              <a:rPr lang="en-US"/>
              <a:t> é </a:t>
            </a:r>
            <a:r>
              <a:rPr lang="en-US" err="1"/>
              <a:t>compatível</a:t>
            </a:r>
            <a:r>
              <a:rPr lang="en-US"/>
              <a:t> com </a:t>
            </a:r>
            <a:r>
              <a:rPr lang="en-US" err="1"/>
              <a:t>todos</a:t>
            </a:r>
            <a:r>
              <a:rPr lang="en-US"/>
              <a:t> </a:t>
            </a:r>
            <a:r>
              <a:rPr lang="en-US" err="1"/>
              <a:t>os</a:t>
            </a:r>
            <a:r>
              <a:rPr lang="en-US"/>
              <a:t> </a:t>
            </a:r>
            <a:r>
              <a:rPr lang="en-US" err="1"/>
              <a:t>navegadores</a:t>
            </a:r>
            <a:endParaRPr lang="en-US"/>
          </a:p>
          <a:p>
            <a:pPr marL="457200" indent="-457200">
              <a:buFont typeface="Arial"/>
              <a:buChar char="•"/>
            </a:pPr>
            <a:r>
              <a:rPr lang="en-US"/>
              <a:t>O </a:t>
            </a:r>
            <a:r>
              <a:rPr lang="en-US" err="1"/>
              <a:t>formato</a:t>
            </a:r>
            <a:r>
              <a:rPr lang="en-US"/>
              <a:t> MP4 é o </a:t>
            </a:r>
            <a:r>
              <a:rPr lang="en-US" err="1"/>
              <a:t>mais</a:t>
            </a:r>
            <a:r>
              <a:rPr lang="en-US"/>
              <a:t> </a:t>
            </a:r>
            <a:r>
              <a:rPr lang="en-US" err="1"/>
              <a:t>comumento</a:t>
            </a:r>
            <a:r>
              <a:rPr lang="en-US"/>
              <a:t> </a:t>
            </a:r>
            <a:r>
              <a:rPr lang="en-US" err="1"/>
              <a:t>utilizado</a:t>
            </a:r>
            <a:endParaRPr lang="en-US"/>
          </a:p>
          <a:p>
            <a:pPr marL="457200" indent="-457200">
              <a:buFont typeface="Arial"/>
              <a:buChar char="•"/>
            </a:pPr>
            <a:r>
              <a:rPr lang="en-US"/>
              <a:t>Para </a:t>
            </a:r>
            <a:r>
              <a:rPr lang="en-US" err="1"/>
              <a:t>garantir</a:t>
            </a:r>
            <a:r>
              <a:rPr lang="en-US"/>
              <a:t> </a:t>
            </a:r>
            <a:r>
              <a:rPr lang="en-US" err="1"/>
              <a:t>que</a:t>
            </a:r>
            <a:r>
              <a:rPr lang="en-US"/>
              <a:t> um </a:t>
            </a:r>
            <a:r>
              <a:rPr lang="en-US" err="1"/>
              <a:t>vídeo</a:t>
            </a:r>
            <a:r>
              <a:rPr lang="en-US"/>
              <a:t> </a:t>
            </a:r>
            <a:r>
              <a:rPr lang="en-US" err="1"/>
              <a:t>seja</a:t>
            </a:r>
            <a:r>
              <a:rPr lang="en-US"/>
              <a:t> </a:t>
            </a:r>
            <a:r>
              <a:rPr lang="en-US" err="1"/>
              <a:t>compatível</a:t>
            </a:r>
            <a:r>
              <a:rPr lang="en-US"/>
              <a:t>, </a:t>
            </a:r>
            <a:r>
              <a:rPr lang="en-US" err="1"/>
              <a:t>utiliza</a:t>
            </a:r>
            <a:r>
              <a:rPr lang="en-US"/>
              <a:t>-se </a:t>
            </a:r>
            <a:r>
              <a:rPr lang="en-US" err="1"/>
              <a:t>múltiplos</a:t>
            </a:r>
            <a:r>
              <a:rPr lang="en-US"/>
              <a:t> </a:t>
            </a:r>
            <a:r>
              <a:rPr lang="en-US" err="1"/>
              <a:t>formatos</a:t>
            </a:r>
            <a:r>
              <a:rPr lang="en-US"/>
              <a:t> </a:t>
            </a:r>
            <a:r>
              <a:rPr lang="en-US" err="1"/>
              <a:t>especificados</a:t>
            </a:r>
            <a:r>
              <a:rPr lang="en-US"/>
              <a:t> no </a:t>
            </a:r>
            <a:r>
              <a:rPr lang="en-US" err="1"/>
              <a:t>elemento</a:t>
            </a:r>
            <a:r>
              <a:rPr lang="en-US"/>
              <a:t> &lt;source&gt;</a:t>
            </a:r>
          </a:p>
        </p:txBody>
      </p:sp>
      <p:sp>
        <p:nvSpPr>
          <p:cNvPr id="7" name="Rectangle 6"/>
          <p:cNvSpPr/>
          <p:nvPr/>
        </p:nvSpPr>
        <p:spPr>
          <a:xfrm>
            <a:off x="7208837" y="1287462"/>
            <a:ext cx="4876800" cy="4708981"/>
          </a:xfrm>
          <a:prstGeom prst="rect">
            <a:avLst/>
          </a:prstGeom>
          <a:ln>
            <a:solidFill>
              <a:srgbClr val="FEB900"/>
            </a:solidFill>
          </a:ln>
        </p:spPr>
        <p:txBody>
          <a:bodyPr wrap="square">
            <a:spAutoFit/>
          </a:bodyPr>
          <a:lstStyle/>
          <a:p>
            <a:r>
              <a:rPr lang="en-US" sz="2000">
                <a:solidFill>
                  <a:srgbClr val="4F76AC"/>
                </a:solidFill>
                <a:highlight>
                  <a:srgbClr val="FFFFFF"/>
                </a:highlight>
                <a:latin typeface="Consolas"/>
              </a:rPr>
              <a:t>&lt;</a:t>
            </a:r>
            <a:r>
              <a:rPr lang="en-US" sz="2000">
                <a:solidFill>
                  <a:srgbClr val="823125"/>
                </a:solidFill>
                <a:highlight>
                  <a:srgbClr val="FFFFFF"/>
                </a:highlight>
                <a:latin typeface="Consolas"/>
              </a:rPr>
              <a:t>video</a:t>
            </a:r>
            <a:endParaRPr lang="en-US" sz="2000">
              <a:solidFill>
                <a:srgbClr val="000000"/>
              </a:solidFill>
              <a:highlight>
                <a:srgbClr val="FFFFFF"/>
              </a:highlight>
              <a:latin typeface="Consolas"/>
            </a:endParaRPr>
          </a:p>
          <a:p>
            <a:r>
              <a:rPr lang="en-US" sz="2000">
                <a:solidFill>
                  <a:srgbClr val="CF4820"/>
                </a:solidFill>
                <a:highlight>
                  <a:srgbClr val="FFFFFF"/>
                </a:highlight>
                <a:latin typeface="Consolas"/>
              </a:rPr>
              <a:t>	width</a:t>
            </a:r>
            <a:r>
              <a:rPr lang="en-US" sz="2000">
                <a:solidFill>
                  <a:srgbClr val="4F76AC"/>
                </a:solidFill>
                <a:highlight>
                  <a:srgbClr val="FFFFFF"/>
                </a:highlight>
                <a:latin typeface="Consolas"/>
              </a:rPr>
              <a:t>="400"</a:t>
            </a:r>
            <a:r>
              <a:rPr lang="en-US" sz="2000">
                <a:solidFill>
                  <a:srgbClr val="000000"/>
                </a:solidFill>
                <a:highlight>
                  <a:srgbClr val="FFFFFF"/>
                </a:highlight>
                <a:latin typeface="Consolas"/>
              </a:rPr>
              <a:t> </a:t>
            </a:r>
          </a:p>
          <a:p>
            <a:r>
              <a:rPr lang="en-US" sz="2000">
                <a:solidFill>
                  <a:srgbClr val="CF4820"/>
                </a:solidFill>
                <a:highlight>
                  <a:srgbClr val="FFFFFF"/>
                </a:highlight>
                <a:latin typeface="Consolas"/>
              </a:rPr>
              <a:t>	height</a:t>
            </a:r>
            <a:r>
              <a:rPr lang="en-US" sz="2000">
                <a:solidFill>
                  <a:srgbClr val="4F76AC"/>
                </a:solidFill>
                <a:highlight>
                  <a:srgbClr val="FFFFFF"/>
                </a:highlight>
                <a:latin typeface="Consolas"/>
              </a:rPr>
              <a:t>="300"</a:t>
            </a:r>
            <a:r>
              <a:rPr lang="en-US" sz="2000">
                <a:solidFill>
                  <a:srgbClr val="000000"/>
                </a:solidFill>
                <a:highlight>
                  <a:srgbClr val="FFFFFF"/>
                </a:highlight>
                <a:latin typeface="Consolas"/>
              </a:rPr>
              <a:t> </a:t>
            </a:r>
          </a:p>
          <a:p>
            <a:r>
              <a:rPr lang="en-US" sz="2000">
                <a:solidFill>
                  <a:srgbClr val="CF4820"/>
                </a:solidFill>
                <a:highlight>
                  <a:srgbClr val="FFFFFF"/>
                </a:highlight>
                <a:latin typeface="Consolas"/>
              </a:rPr>
              <a:t>	poster</a:t>
            </a:r>
            <a:r>
              <a:rPr lang="en-US" sz="2000">
                <a:solidFill>
                  <a:srgbClr val="4F76AC"/>
                </a:solidFill>
                <a:highlight>
                  <a:srgbClr val="FFFFFF"/>
                </a:highlight>
                <a:latin typeface="Consolas"/>
              </a:rPr>
              <a:t>=“</a:t>
            </a:r>
            <a:r>
              <a:rPr lang="en-US" sz="2000" err="1">
                <a:solidFill>
                  <a:srgbClr val="4F76AC"/>
                </a:solidFill>
                <a:highlight>
                  <a:srgbClr val="FFFFFF"/>
                </a:highlight>
                <a:latin typeface="Consolas"/>
              </a:rPr>
              <a:t>meow.jpg</a:t>
            </a:r>
            <a:r>
              <a:rPr lang="en-US" sz="2000">
                <a:solidFill>
                  <a:srgbClr val="4F76AC"/>
                </a:solidFill>
                <a:highlight>
                  <a:srgbClr val="FFFFFF"/>
                </a:highlight>
                <a:latin typeface="Consolas"/>
              </a:rPr>
              <a:t>"</a:t>
            </a:r>
            <a:r>
              <a:rPr lang="en-US" sz="2000">
                <a:solidFill>
                  <a:srgbClr val="000000"/>
                </a:solidFill>
                <a:highlight>
                  <a:srgbClr val="FFFFFF"/>
                </a:highlight>
                <a:latin typeface="Consolas"/>
              </a:rPr>
              <a:t> 	</a:t>
            </a:r>
            <a:r>
              <a:rPr lang="en-US" sz="2000" err="1">
                <a:solidFill>
                  <a:srgbClr val="CF4820"/>
                </a:solidFill>
                <a:highlight>
                  <a:srgbClr val="FFFFFF"/>
                </a:highlight>
                <a:latin typeface="Consolas"/>
              </a:rPr>
              <a:t>autoplay</a:t>
            </a:r>
            <a:r>
              <a:rPr lang="en-US" sz="2000">
                <a:solidFill>
                  <a:srgbClr val="4F76AC"/>
                </a:solidFill>
                <a:highlight>
                  <a:srgbClr val="FFFFFF"/>
                </a:highlight>
                <a:latin typeface="Consolas"/>
              </a:rPr>
              <a:t>="</a:t>
            </a:r>
            <a:r>
              <a:rPr lang="en-US" sz="2000" err="1">
                <a:solidFill>
                  <a:srgbClr val="4F76AC"/>
                </a:solidFill>
                <a:highlight>
                  <a:srgbClr val="FFFFFF"/>
                </a:highlight>
                <a:latin typeface="Consolas"/>
              </a:rPr>
              <a:t>autoplay</a:t>
            </a:r>
            <a:r>
              <a:rPr lang="en-US" sz="2000">
                <a:solidFill>
                  <a:srgbClr val="4F76AC"/>
                </a:solidFill>
                <a:highlight>
                  <a:srgbClr val="FFFFFF"/>
                </a:highlight>
                <a:latin typeface="Consolas"/>
              </a:rPr>
              <a:t>"</a:t>
            </a:r>
            <a:r>
              <a:rPr lang="en-US" sz="2000">
                <a:solidFill>
                  <a:srgbClr val="000000"/>
                </a:solidFill>
                <a:highlight>
                  <a:srgbClr val="FFFFFF"/>
                </a:highlight>
                <a:latin typeface="Consolas"/>
              </a:rPr>
              <a:t> 	</a:t>
            </a:r>
            <a:r>
              <a:rPr lang="en-US" sz="2000">
                <a:solidFill>
                  <a:srgbClr val="CF4820"/>
                </a:solidFill>
                <a:highlight>
                  <a:srgbClr val="FFFFFF"/>
                </a:highlight>
                <a:latin typeface="Consolas"/>
              </a:rPr>
              <a:t>controls</a:t>
            </a:r>
            <a:r>
              <a:rPr lang="en-US" sz="2000">
                <a:solidFill>
                  <a:srgbClr val="4F76AC"/>
                </a:solidFill>
                <a:highlight>
                  <a:srgbClr val="FFFFFF"/>
                </a:highlight>
                <a:latin typeface="Consolas"/>
              </a:rPr>
              <a:t>="controls"</a:t>
            </a:r>
            <a:r>
              <a:rPr lang="en-US" sz="2000">
                <a:solidFill>
                  <a:srgbClr val="000000"/>
                </a:solidFill>
                <a:highlight>
                  <a:srgbClr val="FFFFFF"/>
                </a:highlight>
                <a:latin typeface="Consolas"/>
              </a:rPr>
              <a:t> </a:t>
            </a:r>
          </a:p>
          <a:p>
            <a:r>
              <a:rPr lang="en-US" sz="2000">
                <a:solidFill>
                  <a:srgbClr val="CF4820"/>
                </a:solidFill>
                <a:highlight>
                  <a:srgbClr val="FFFFFF"/>
                </a:highlight>
                <a:latin typeface="Consolas"/>
              </a:rPr>
              <a:t>	loop</a:t>
            </a:r>
            <a:r>
              <a:rPr lang="en-US" sz="2000">
                <a:solidFill>
                  <a:srgbClr val="4F76AC"/>
                </a:solidFill>
                <a:highlight>
                  <a:srgbClr val="FFFFFF"/>
                </a:highlight>
                <a:latin typeface="Consolas"/>
              </a:rPr>
              <a:t>="loop"&gt;</a:t>
            </a:r>
            <a:r>
              <a:rPr lang="en-US" sz="2000">
                <a:solidFill>
                  <a:srgbClr val="000000"/>
                </a:solidFill>
                <a:highlight>
                  <a:srgbClr val="FFFFFF"/>
                </a:highlight>
                <a:latin typeface="Consolas"/>
              </a:rPr>
              <a:t> </a:t>
            </a:r>
          </a:p>
          <a:p>
            <a:endParaRPr lang="en-US" sz="2000">
              <a:solidFill>
                <a:srgbClr val="000000"/>
              </a:solidFill>
              <a:highlight>
                <a:srgbClr val="FFFFFF"/>
              </a:highlight>
              <a:latin typeface="Consolas"/>
            </a:endParaRPr>
          </a:p>
          <a:p>
            <a:r>
              <a:rPr lang="en-US" sz="2000">
                <a:solidFill>
                  <a:srgbClr val="4F76AC"/>
                </a:solidFill>
                <a:highlight>
                  <a:srgbClr val="FFFFFF"/>
                </a:highlight>
                <a:latin typeface="Consolas"/>
              </a:rPr>
              <a:t>	&lt;</a:t>
            </a:r>
            <a:r>
              <a:rPr lang="en-US" sz="2000">
                <a:solidFill>
                  <a:srgbClr val="823125"/>
                </a:solidFill>
                <a:highlight>
                  <a:srgbClr val="FFFFFF"/>
                </a:highlight>
                <a:latin typeface="Consolas"/>
              </a:rPr>
              <a:t>source</a:t>
            </a:r>
            <a:r>
              <a:rPr lang="en-US" sz="2000">
                <a:solidFill>
                  <a:srgbClr val="000000"/>
                </a:solidFill>
                <a:highlight>
                  <a:srgbClr val="FFFFFF"/>
                </a:highlight>
                <a:latin typeface="Consolas"/>
              </a:rPr>
              <a:t> </a:t>
            </a:r>
            <a:r>
              <a:rPr lang="en-US" sz="2000" err="1">
                <a:solidFill>
                  <a:srgbClr val="CF4820"/>
                </a:solidFill>
                <a:highlight>
                  <a:srgbClr val="FFFFFF"/>
                </a:highlight>
                <a:latin typeface="Consolas"/>
              </a:rPr>
              <a:t>src</a:t>
            </a:r>
            <a:r>
              <a:rPr lang="en-US" sz="2000">
                <a:solidFill>
                  <a:srgbClr val="4F76AC"/>
                </a:solidFill>
                <a:highlight>
                  <a:srgbClr val="FFFFFF"/>
                </a:highlight>
                <a:latin typeface="Consolas"/>
              </a:rPr>
              <a:t>=”cat_vid.mp4"</a:t>
            </a:r>
            <a:r>
              <a:rPr lang="en-US" sz="2000">
                <a:solidFill>
                  <a:srgbClr val="000000"/>
                </a:solidFill>
                <a:highlight>
                  <a:srgbClr val="FFFFFF"/>
                </a:highlight>
                <a:latin typeface="Consolas"/>
              </a:rPr>
              <a:t> 	</a:t>
            </a:r>
            <a:r>
              <a:rPr lang="en-US" sz="2000">
                <a:solidFill>
                  <a:srgbClr val="CF4820"/>
                </a:solidFill>
                <a:highlight>
                  <a:srgbClr val="FFFFFF"/>
                </a:highlight>
                <a:latin typeface="Consolas"/>
              </a:rPr>
              <a:t>type</a:t>
            </a:r>
            <a:r>
              <a:rPr lang="en-US" sz="2000">
                <a:solidFill>
                  <a:srgbClr val="4F76AC"/>
                </a:solidFill>
                <a:highlight>
                  <a:srgbClr val="FFFFFF"/>
                </a:highlight>
                <a:latin typeface="Consolas"/>
              </a:rPr>
              <a:t>="video/mp4"</a:t>
            </a:r>
            <a:r>
              <a:rPr lang="en-US" sz="2000">
                <a:solidFill>
                  <a:srgbClr val="000000"/>
                </a:solidFill>
                <a:highlight>
                  <a:srgbClr val="FFFFFF"/>
                </a:highlight>
                <a:latin typeface="Consolas"/>
              </a:rPr>
              <a:t> </a:t>
            </a:r>
            <a:r>
              <a:rPr lang="en-US" sz="2000">
                <a:solidFill>
                  <a:srgbClr val="4F76AC"/>
                </a:solidFill>
                <a:highlight>
                  <a:srgbClr val="FFFFFF"/>
                </a:highlight>
                <a:latin typeface="Consolas"/>
              </a:rPr>
              <a:t>/&gt;</a:t>
            </a:r>
            <a:endParaRPr lang="en-US" sz="2000">
              <a:solidFill>
                <a:srgbClr val="000000"/>
              </a:solidFill>
              <a:highlight>
                <a:srgbClr val="FFFFFF"/>
              </a:highlight>
              <a:latin typeface="Consolas"/>
            </a:endParaRPr>
          </a:p>
          <a:p>
            <a:endParaRPr lang="en-US" sz="2000">
              <a:solidFill>
                <a:srgbClr val="000000"/>
              </a:solidFill>
              <a:highlight>
                <a:srgbClr val="FFFFFF"/>
              </a:highlight>
              <a:latin typeface="Consolas"/>
            </a:endParaRPr>
          </a:p>
          <a:p>
            <a:r>
              <a:rPr lang="en-US" sz="2000">
                <a:solidFill>
                  <a:srgbClr val="4F76AC"/>
                </a:solidFill>
                <a:highlight>
                  <a:srgbClr val="FFFFFF"/>
                </a:highlight>
                <a:latin typeface="Consolas"/>
              </a:rPr>
              <a:t>	&lt;</a:t>
            </a:r>
            <a:r>
              <a:rPr lang="en-US" sz="2000">
                <a:solidFill>
                  <a:srgbClr val="823125"/>
                </a:solidFill>
                <a:highlight>
                  <a:srgbClr val="FFFFFF"/>
                </a:highlight>
                <a:latin typeface="Consolas"/>
              </a:rPr>
              <a:t>source</a:t>
            </a:r>
            <a:r>
              <a:rPr lang="en-US" sz="2000">
                <a:solidFill>
                  <a:srgbClr val="000000"/>
                </a:solidFill>
                <a:highlight>
                  <a:srgbClr val="FFFFFF"/>
                </a:highlight>
                <a:latin typeface="Consolas"/>
              </a:rPr>
              <a:t> </a:t>
            </a:r>
            <a:r>
              <a:rPr lang="en-US" sz="2000" err="1">
                <a:solidFill>
                  <a:srgbClr val="CF4820"/>
                </a:solidFill>
                <a:highlight>
                  <a:srgbClr val="FFFFFF"/>
                </a:highlight>
                <a:latin typeface="Consolas"/>
              </a:rPr>
              <a:t>src</a:t>
            </a:r>
            <a:r>
              <a:rPr lang="en-US" sz="2000">
                <a:solidFill>
                  <a:srgbClr val="4F76AC"/>
                </a:solidFill>
                <a:highlight>
                  <a:srgbClr val="FFFFFF"/>
                </a:highlight>
                <a:latin typeface="Consolas"/>
              </a:rPr>
              <a:t>=“</a:t>
            </a:r>
            <a:r>
              <a:rPr lang="en-US" sz="2000" err="1">
                <a:solidFill>
                  <a:srgbClr val="4F76AC"/>
                </a:solidFill>
                <a:highlight>
                  <a:srgbClr val="FFFFFF"/>
                </a:highlight>
                <a:latin typeface="Consolas"/>
              </a:rPr>
              <a:t>cat_vid.ogg</a:t>
            </a:r>
            <a:r>
              <a:rPr lang="en-US" sz="2000">
                <a:solidFill>
                  <a:srgbClr val="4F76AC"/>
                </a:solidFill>
                <a:highlight>
                  <a:srgbClr val="FFFFFF"/>
                </a:highlight>
                <a:latin typeface="Consolas"/>
              </a:rPr>
              <a:t>”</a:t>
            </a:r>
            <a:r>
              <a:rPr lang="en-US" sz="2000">
                <a:solidFill>
                  <a:srgbClr val="000000"/>
                </a:solidFill>
                <a:highlight>
                  <a:srgbClr val="FFFFFF"/>
                </a:highlight>
                <a:latin typeface="Consolas"/>
              </a:rPr>
              <a:t> 	</a:t>
            </a:r>
            <a:r>
              <a:rPr lang="en-US" sz="2000">
                <a:solidFill>
                  <a:srgbClr val="CF4820"/>
                </a:solidFill>
                <a:highlight>
                  <a:srgbClr val="FFFFFF"/>
                </a:highlight>
                <a:latin typeface="Consolas"/>
              </a:rPr>
              <a:t>type</a:t>
            </a:r>
            <a:r>
              <a:rPr lang="en-US" sz="2000">
                <a:solidFill>
                  <a:srgbClr val="4F76AC"/>
                </a:solidFill>
                <a:highlight>
                  <a:srgbClr val="FFFFFF"/>
                </a:highlight>
                <a:latin typeface="Consolas"/>
              </a:rPr>
              <a:t>=‘video/</a:t>
            </a:r>
            <a:r>
              <a:rPr lang="en-US" sz="2000" err="1">
                <a:solidFill>
                  <a:srgbClr val="4F76AC"/>
                </a:solidFill>
                <a:highlight>
                  <a:srgbClr val="FFFFFF"/>
                </a:highlight>
                <a:latin typeface="Consolas"/>
              </a:rPr>
              <a:t>ogg</a:t>
            </a:r>
            <a:r>
              <a:rPr lang="en-US" sz="2000">
                <a:solidFill>
                  <a:srgbClr val="4F76AC"/>
                </a:solidFill>
                <a:highlight>
                  <a:srgbClr val="FFFFFF"/>
                </a:highlight>
                <a:latin typeface="Consolas"/>
              </a:rPr>
              <a:t>;</a:t>
            </a:r>
            <a:r>
              <a:rPr lang="en-US" sz="2000">
                <a:solidFill>
                  <a:srgbClr val="000000"/>
                </a:solidFill>
                <a:highlight>
                  <a:srgbClr val="FFFFFF"/>
                </a:highlight>
                <a:latin typeface="Consolas"/>
              </a:rPr>
              <a:t> </a:t>
            </a:r>
          </a:p>
          <a:p>
            <a:r>
              <a:rPr lang="en-US" sz="2000">
                <a:solidFill>
                  <a:srgbClr val="000000"/>
                </a:solidFill>
                <a:highlight>
                  <a:srgbClr val="FFFFFF"/>
                </a:highlight>
                <a:latin typeface="Consolas"/>
              </a:rPr>
              <a:t>	</a:t>
            </a:r>
            <a:r>
              <a:rPr lang="en-US" sz="2000">
                <a:solidFill>
                  <a:srgbClr val="CF4820"/>
                </a:solidFill>
                <a:highlight>
                  <a:srgbClr val="FFFFFF"/>
                </a:highlight>
                <a:latin typeface="Consolas"/>
              </a:rPr>
              <a:t>codecs</a:t>
            </a:r>
            <a:r>
              <a:rPr lang="en-US" sz="2000">
                <a:solidFill>
                  <a:srgbClr val="4F76AC"/>
                </a:solidFill>
                <a:highlight>
                  <a:srgbClr val="FFFFFF"/>
                </a:highlight>
                <a:latin typeface="Consolas"/>
              </a:rPr>
              <a:t>=“</a:t>
            </a:r>
            <a:r>
              <a:rPr lang="en-US" sz="2000" err="1">
                <a:solidFill>
                  <a:srgbClr val="4F76AC"/>
                </a:solidFill>
                <a:highlight>
                  <a:srgbClr val="FFFFFF"/>
                </a:highlight>
                <a:latin typeface="Consolas"/>
              </a:rPr>
              <a:t>theora</a:t>
            </a:r>
            <a:r>
              <a:rPr lang="en-US" sz="2000">
                <a:solidFill>
                  <a:srgbClr val="4F76AC"/>
                </a:solidFill>
                <a:highlight>
                  <a:srgbClr val="FFFFFF"/>
                </a:highlight>
                <a:latin typeface="Consolas"/>
              </a:rPr>
              <a:t>,</a:t>
            </a:r>
            <a:r>
              <a:rPr lang="en-US" sz="2000">
                <a:solidFill>
                  <a:srgbClr val="000000"/>
                </a:solidFill>
                <a:highlight>
                  <a:srgbClr val="FFFFFF"/>
                </a:highlight>
                <a:latin typeface="Consolas"/>
              </a:rPr>
              <a:t> </a:t>
            </a:r>
            <a:r>
              <a:rPr lang="en-US" sz="2000" err="1">
                <a:solidFill>
                  <a:srgbClr val="4F76AC"/>
                </a:solidFill>
                <a:highlight>
                  <a:srgbClr val="FFFFFF"/>
                </a:highlight>
                <a:latin typeface="Consolas"/>
              </a:rPr>
              <a:t>vorbis</a:t>
            </a:r>
            <a:r>
              <a:rPr lang="en-US" sz="2000">
                <a:solidFill>
                  <a:srgbClr val="4F76AC"/>
                </a:solidFill>
                <a:highlight>
                  <a:srgbClr val="FFFFFF"/>
                </a:highlight>
                <a:latin typeface="Consolas"/>
              </a:rPr>
              <a:t>”’&gt;</a:t>
            </a:r>
            <a:endParaRPr lang="en-US" sz="2000">
              <a:solidFill>
                <a:srgbClr val="000000"/>
              </a:solidFill>
              <a:highlight>
                <a:srgbClr val="FFFFFF"/>
              </a:highlight>
              <a:latin typeface="Consolas"/>
            </a:endParaRPr>
          </a:p>
          <a:p>
            <a:r>
              <a:rPr lang="en-US" sz="2000">
                <a:solidFill>
                  <a:srgbClr val="4F76AC"/>
                </a:solidFill>
                <a:highlight>
                  <a:srgbClr val="FFFFFF"/>
                </a:highlight>
                <a:latin typeface="Consolas"/>
              </a:rPr>
              <a:t>&lt;/</a:t>
            </a:r>
            <a:r>
              <a:rPr lang="en-US" sz="2000">
                <a:solidFill>
                  <a:srgbClr val="823125"/>
                </a:solidFill>
                <a:highlight>
                  <a:srgbClr val="FFFFFF"/>
                </a:highlight>
                <a:latin typeface="Consolas"/>
              </a:rPr>
              <a:t>video</a:t>
            </a:r>
            <a:r>
              <a:rPr lang="en-US" sz="2000">
                <a:solidFill>
                  <a:srgbClr val="4F76AC"/>
                </a:solidFill>
                <a:highlight>
                  <a:srgbClr val="FFFFFF"/>
                </a:highlight>
                <a:latin typeface="Consolas"/>
              </a:rPr>
              <a:t>&gt;</a:t>
            </a:r>
            <a:endParaRPr lang="en-US" sz="2000"/>
          </a:p>
        </p:txBody>
      </p:sp>
      <p:sp>
        <p:nvSpPr>
          <p:cNvPr id="8" name="TextBox 7"/>
          <p:cNvSpPr txBox="1"/>
          <p:nvPr/>
        </p:nvSpPr>
        <p:spPr>
          <a:xfrm>
            <a:off x="10104437" y="906462"/>
            <a:ext cx="1524000" cy="746871"/>
          </a:xfrm>
          <a:prstGeom prst="rect">
            <a:avLst/>
          </a:prstGeom>
          <a:solidFill>
            <a:schemeClr val="bg1"/>
          </a:solidFill>
        </p:spPr>
        <p:txBody>
          <a:bodyPr wrap="square" lIns="182880" tIns="146304" rIns="182880" bIns="146304" rtlCol="0">
            <a:spAutoFit/>
          </a:bodyPr>
          <a:lstStyle/>
          <a:p>
            <a:pPr algn="ctr">
              <a:lnSpc>
                <a:spcPct val="90000"/>
              </a:lnSpc>
              <a:spcAft>
                <a:spcPts val="600"/>
              </a:spcAft>
            </a:pPr>
            <a:r>
              <a:rPr lang="en-US" sz="3200">
                <a:solidFill>
                  <a:srgbClr val="107C10"/>
                </a:solidFill>
              </a:rPr>
              <a:t>HTML</a:t>
            </a:r>
          </a:p>
        </p:txBody>
      </p:sp>
    </p:spTree>
    <p:extLst>
      <p:ext uri="{BB962C8B-B14F-4D97-AF65-F5344CB8AC3E}">
        <p14:creationId xmlns:p14="http://schemas.microsoft.com/office/powerpoint/2010/main" val="30789123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Hypertext Markup Language (HTML)</a:t>
            </a:r>
          </a:p>
        </p:txBody>
      </p:sp>
      <p:sp>
        <p:nvSpPr>
          <p:cNvPr id="3" name="Picture Placeholder 2" descr="Example of basic HTML language."/>
          <p:cNvSpPr>
            <a:spLocks noGrp="1"/>
          </p:cNvSpPr>
          <p:nvPr>
            <p:ph type="pic" sz="quarter" idx="10"/>
          </p:nvPr>
        </p:nvSpPr>
        <p:spPr>
          <a:solidFill>
            <a:schemeClr val="tx2"/>
          </a:solidFill>
        </p:spPr>
        <p:txBody>
          <a:bodyPr/>
          <a:lstStyle/>
          <a:p>
            <a:endParaRPr lang="pt-BR"/>
          </a:p>
        </p:txBody>
      </p:sp>
      <p:sp>
        <p:nvSpPr>
          <p:cNvPr id="4" name="Text Placeholder 3"/>
          <p:cNvSpPr>
            <a:spLocks noGrp="1"/>
          </p:cNvSpPr>
          <p:nvPr>
            <p:ph type="body" sz="quarter" idx="11"/>
          </p:nvPr>
        </p:nvSpPr>
        <p:spPr>
          <a:xfrm>
            <a:off x="6583680" y="2103120"/>
            <a:ext cx="5486400" cy="2277547"/>
          </a:xfrm>
        </p:spPr>
        <p:txBody>
          <a:bodyPr/>
          <a:lstStyle/>
          <a:p>
            <a:r>
              <a:rPr lang="en-US"/>
              <a:t>HTML é a </a:t>
            </a:r>
            <a:r>
              <a:rPr lang="en-US" err="1"/>
              <a:t>linguagem</a:t>
            </a:r>
            <a:r>
              <a:rPr lang="en-US"/>
              <a:t> </a:t>
            </a:r>
            <a:r>
              <a:rPr lang="en-US" err="1"/>
              <a:t>utilizada</a:t>
            </a:r>
            <a:r>
              <a:rPr lang="en-US"/>
              <a:t> </a:t>
            </a:r>
            <a:r>
              <a:rPr lang="en-US" err="1"/>
              <a:t>para</a:t>
            </a:r>
            <a:r>
              <a:rPr lang="en-US"/>
              <a:t> </a:t>
            </a:r>
            <a:r>
              <a:rPr lang="en-US" err="1"/>
              <a:t>prover</a:t>
            </a:r>
            <a:r>
              <a:rPr lang="en-US"/>
              <a:t> </a:t>
            </a:r>
            <a:r>
              <a:rPr lang="en-US" err="1"/>
              <a:t>estrutura</a:t>
            </a:r>
            <a:r>
              <a:rPr lang="en-US"/>
              <a:t> </a:t>
            </a:r>
            <a:r>
              <a:rPr lang="en-US" err="1"/>
              <a:t>para</a:t>
            </a:r>
            <a:r>
              <a:rPr lang="en-US"/>
              <a:t> </a:t>
            </a:r>
            <a:r>
              <a:rPr lang="en-US" err="1"/>
              <a:t>páginas</a:t>
            </a:r>
            <a:r>
              <a:rPr lang="en-US"/>
              <a:t> web</a:t>
            </a:r>
          </a:p>
          <a:p>
            <a:r>
              <a:rPr lang="en-US"/>
              <a:t>HTML </a:t>
            </a:r>
            <a:r>
              <a:rPr lang="en-US" err="1"/>
              <a:t>utiliza</a:t>
            </a:r>
            <a:r>
              <a:rPr lang="en-US"/>
              <a:t> </a:t>
            </a:r>
            <a:r>
              <a:rPr lang="en-US" err="1"/>
              <a:t>marcações</a:t>
            </a:r>
            <a:r>
              <a:rPr lang="en-US"/>
              <a:t> (</a:t>
            </a:r>
            <a:r>
              <a:rPr lang="en-US" i="1"/>
              <a:t>tags</a:t>
            </a:r>
            <a:r>
              <a:rPr lang="en-US"/>
              <a:t>), </a:t>
            </a:r>
            <a:r>
              <a:rPr lang="en-US" err="1"/>
              <a:t>tais</a:t>
            </a:r>
            <a:r>
              <a:rPr lang="en-US"/>
              <a:t> </a:t>
            </a:r>
            <a:r>
              <a:rPr lang="en-US" err="1"/>
              <a:t>como</a:t>
            </a:r>
            <a:r>
              <a:rPr lang="en-US"/>
              <a:t> </a:t>
            </a:r>
            <a:r>
              <a:rPr lang="en-US">
                <a:latin typeface="Courier"/>
                <a:cs typeface="Courier"/>
              </a:rPr>
              <a:t>&lt;p&gt;</a:t>
            </a:r>
            <a:r>
              <a:rPr lang="en-US"/>
              <a:t> e </a:t>
            </a:r>
            <a:r>
              <a:rPr lang="en-US">
                <a:latin typeface="Courier"/>
                <a:cs typeface="Courier"/>
              </a:rPr>
              <a:t>&lt;h1&gt;</a:t>
            </a:r>
            <a:r>
              <a:rPr lang="en-US"/>
              <a:t> </a:t>
            </a:r>
            <a:r>
              <a:rPr lang="en-US" err="1"/>
              <a:t>para</a:t>
            </a:r>
            <a:r>
              <a:rPr lang="en-US"/>
              <a:t> </a:t>
            </a:r>
            <a:r>
              <a:rPr lang="en-US" err="1"/>
              <a:t>realizar</a:t>
            </a:r>
            <a:r>
              <a:rPr lang="en-US"/>
              <a:t> </a:t>
            </a:r>
            <a:r>
              <a:rPr lang="en-US" err="1"/>
              <a:t>essa</a:t>
            </a:r>
            <a:r>
              <a:rPr lang="en-US"/>
              <a:t> </a:t>
            </a:r>
            <a:r>
              <a:rPr lang="en-US" err="1"/>
              <a:t>função</a:t>
            </a:r>
            <a:endParaRPr lang="en-US"/>
          </a:p>
          <a:p>
            <a:r>
              <a:rPr lang="en-US" err="1"/>
              <a:t>Navegadores</a:t>
            </a:r>
            <a:r>
              <a:rPr lang="en-US"/>
              <a:t> “</a:t>
            </a:r>
            <a:r>
              <a:rPr lang="en-US" err="1"/>
              <a:t>leêm</a:t>
            </a:r>
            <a:r>
              <a:rPr lang="en-US"/>
              <a:t>” </a:t>
            </a:r>
            <a:r>
              <a:rPr lang="en-US" err="1"/>
              <a:t>arquivos</a:t>
            </a:r>
            <a:r>
              <a:rPr lang="en-US"/>
              <a:t> HTML  e </a:t>
            </a:r>
            <a:r>
              <a:rPr lang="en-US" err="1"/>
              <a:t>produzem</a:t>
            </a:r>
            <a:r>
              <a:rPr lang="en-US"/>
              <a:t> a </a:t>
            </a:r>
            <a:r>
              <a:rPr lang="en-US" err="1"/>
              <a:t>página</a:t>
            </a:r>
            <a:r>
              <a:rPr lang="en-US"/>
              <a:t> web </a:t>
            </a:r>
            <a:r>
              <a:rPr lang="en-US" err="1"/>
              <a:t>visível</a:t>
            </a:r>
            <a:r>
              <a:rPr lang="en-US"/>
              <a:t> </a:t>
            </a:r>
            <a:r>
              <a:rPr lang="en-US" err="1"/>
              <a:t>baseado</a:t>
            </a:r>
            <a:r>
              <a:rPr lang="en-US"/>
              <a:t> </a:t>
            </a:r>
            <a:r>
              <a:rPr lang="en-US" err="1"/>
              <a:t>nas</a:t>
            </a:r>
            <a:r>
              <a:rPr lang="en-US"/>
              <a:t> </a:t>
            </a:r>
            <a:r>
              <a:rPr lang="en-US" err="1"/>
              <a:t>marcações</a:t>
            </a:r>
            <a:r>
              <a:rPr lang="en-US"/>
              <a:t> </a:t>
            </a:r>
            <a:r>
              <a:rPr lang="en-US" err="1"/>
              <a:t>utilizadas</a:t>
            </a:r>
            <a:endParaRPr lang="en-US"/>
          </a:p>
        </p:txBody>
      </p:sp>
      <p:grpSp>
        <p:nvGrpSpPr>
          <p:cNvPr id="6" name="Group 5" descr="Example of basic HTML language."/>
          <p:cNvGrpSpPr/>
          <p:nvPr/>
        </p:nvGrpSpPr>
        <p:grpSpPr>
          <a:xfrm>
            <a:off x="503237" y="1211262"/>
            <a:ext cx="5181600" cy="4537472"/>
            <a:chOff x="4577154" y="1200150"/>
            <a:chExt cx="4109645" cy="3394472"/>
          </a:xfrm>
        </p:grpSpPr>
        <p:grpSp>
          <p:nvGrpSpPr>
            <p:cNvPr id="7" name="Group 6"/>
            <p:cNvGrpSpPr>
              <a:grpSpLocks noChangeAspect="1"/>
            </p:cNvGrpSpPr>
            <p:nvPr/>
          </p:nvGrpSpPr>
          <p:grpSpPr>
            <a:xfrm>
              <a:off x="4577154" y="1200150"/>
              <a:ext cx="4109645" cy="3394472"/>
              <a:chOff x="6639572" y="1907217"/>
              <a:chExt cx="3200400" cy="2643082"/>
            </a:xfrm>
          </p:grpSpPr>
          <p:grpSp>
            <p:nvGrpSpPr>
              <p:cNvPr id="9" name="Group 8"/>
              <p:cNvGrpSpPr>
                <a:grpSpLocks noChangeAspect="1"/>
              </p:cNvGrpSpPr>
              <p:nvPr/>
            </p:nvGrpSpPr>
            <p:grpSpPr>
              <a:xfrm>
                <a:off x="6639572" y="1907217"/>
                <a:ext cx="3200400" cy="2643082"/>
                <a:chOff x="6219422" y="1886308"/>
                <a:chExt cx="3657600" cy="2749687"/>
              </a:xfrm>
            </p:grpSpPr>
            <p:grpSp>
              <p:nvGrpSpPr>
                <p:cNvPr id="11" name="Group 10"/>
                <p:cNvGrpSpPr/>
                <p:nvPr/>
              </p:nvGrpSpPr>
              <p:grpSpPr>
                <a:xfrm>
                  <a:off x="6219422" y="1886308"/>
                  <a:ext cx="3657600" cy="2749687"/>
                  <a:chOff x="6219421" y="1886308"/>
                  <a:chExt cx="3657600" cy="2749687"/>
                </a:xfrm>
              </p:grpSpPr>
              <p:sp>
                <p:nvSpPr>
                  <p:cNvPr id="13" name="Rectangle 12"/>
                  <p:cNvSpPr/>
                  <p:nvPr/>
                </p:nvSpPr>
                <p:spPr bwMode="auto">
                  <a:xfrm>
                    <a:off x="6219421" y="1895351"/>
                    <a:ext cx="3657600" cy="2740644"/>
                  </a:xfrm>
                  <a:prstGeom prst="rect">
                    <a:avLst/>
                  </a:prstGeom>
                  <a:solidFill>
                    <a:schemeClr val="bg1"/>
                  </a:solidFill>
                  <a:ln w="19050">
                    <a:solidFill>
                      <a:srgbClr val="FF8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6219422" y="1886308"/>
                    <a:ext cx="3657599" cy="457200"/>
                  </a:xfrm>
                  <a:prstGeom prst="rect">
                    <a:avLst/>
                  </a:prstGeom>
                  <a:solidFill>
                    <a:srgbClr val="FF8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p:cNvGrpSpPr/>
                  <p:nvPr/>
                </p:nvGrpSpPr>
                <p:grpSpPr>
                  <a:xfrm>
                    <a:off x="8580436" y="1996036"/>
                    <a:ext cx="731520" cy="237744"/>
                    <a:chOff x="8580436" y="1996036"/>
                    <a:chExt cx="731520" cy="237744"/>
                  </a:xfrm>
                </p:grpSpPr>
                <p:sp>
                  <p:nvSpPr>
                    <p:cNvPr id="16" name="Rectangle 15"/>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cxnSp>
                  <p:nvCxnSpPr>
                    <p:cNvPr id="17" name="Straight Connector 16"/>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12" name="Straight Connector 11"/>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 name="Rectangle 7"/>
            <p:cNvSpPr/>
            <p:nvPr/>
          </p:nvSpPr>
          <p:spPr>
            <a:xfrm>
              <a:off x="4577154" y="1772636"/>
              <a:ext cx="4109645" cy="2555741"/>
            </a:xfrm>
            <a:prstGeom prst="rect">
              <a:avLst/>
            </a:prstGeom>
          </p:spPr>
          <p:txBody>
            <a:bodyPr wrap="square">
              <a:spAutoFit/>
            </a:bodyPr>
            <a:lstStyle/>
            <a:p>
              <a:r>
                <a:rPr lang="en-US">
                  <a:solidFill>
                    <a:srgbClr val="4F76AC"/>
                  </a:solidFill>
                  <a:highlight>
                    <a:srgbClr val="FFFFFF"/>
                  </a:highlight>
                  <a:latin typeface="Consolas"/>
                </a:rPr>
                <a:t>&lt;</a:t>
              </a:r>
              <a:r>
                <a:rPr lang="en-US">
                  <a:solidFill>
                    <a:srgbClr val="823125"/>
                  </a:solidFill>
                  <a:highlight>
                    <a:srgbClr val="FFFFFF"/>
                  </a:highlight>
                  <a:latin typeface="Consolas"/>
                </a:rPr>
                <a:t>!DOCTYPE</a:t>
              </a:r>
              <a:r>
                <a:rPr lang="en-US">
                  <a:solidFill>
                    <a:srgbClr val="000000"/>
                  </a:solidFill>
                  <a:highlight>
                    <a:srgbClr val="FFFFFF"/>
                  </a:highlight>
                  <a:latin typeface="Consolas"/>
                </a:rPr>
                <a:t> </a:t>
              </a:r>
              <a:r>
                <a:rPr lang="en-US">
                  <a:solidFill>
                    <a:srgbClr val="CF4820"/>
                  </a:solidFill>
                  <a:highlight>
                    <a:srgbClr val="FFFFFF"/>
                  </a:highlight>
                  <a:latin typeface="Consolas"/>
                </a:rPr>
                <a:t>html</a:t>
              </a:r>
              <a:r>
                <a:rPr lang="en-US">
                  <a:solidFill>
                    <a:srgbClr val="4F76AC"/>
                  </a:solidFill>
                  <a:highlight>
                    <a:srgbClr val="FFFFFF"/>
                  </a:highlight>
                  <a:latin typeface="Consolas"/>
                </a:rPr>
                <a:t>&gt;</a:t>
              </a:r>
              <a:endParaRPr lang="en-US">
                <a:solidFill>
                  <a:srgbClr val="000000"/>
                </a:solidFill>
                <a:highlight>
                  <a:srgbClr val="FFFFFF"/>
                </a:highlight>
                <a:latin typeface="Consolas"/>
              </a:endParaRPr>
            </a:p>
            <a:p>
              <a:endParaRPr lang="en-US">
                <a:solidFill>
                  <a:srgbClr val="000000"/>
                </a:solidFill>
                <a:highlight>
                  <a:srgbClr val="FFFFFF"/>
                </a:highlight>
                <a:latin typeface="Consolas"/>
              </a:endParaRPr>
            </a:p>
            <a:p>
              <a:r>
                <a:rPr lang="en-US">
                  <a:solidFill>
                    <a:srgbClr val="4F76AC"/>
                  </a:solidFill>
                  <a:highlight>
                    <a:srgbClr val="FFFFFF"/>
                  </a:highlight>
                  <a:latin typeface="Consolas"/>
                </a:rPr>
                <a:t>&lt;</a:t>
              </a:r>
              <a:r>
                <a:rPr lang="en-US">
                  <a:solidFill>
                    <a:srgbClr val="823125"/>
                  </a:solidFill>
                  <a:highlight>
                    <a:srgbClr val="FFFFFF"/>
                  </a:highlight>
                  <a:latin typeface="Consolas"/>
                </a:rPr>
                <a:t>html</a:t>
              </a:r>
              <a:r>
                <a:rPr lang="en-US">
                  <a:solidFill>
                    <a:srgbClr val="000000"/>
                  </a:solidFill>
                  <a:highlight>
                    <a:srgbClr val="FFFFFF"/>
                  </a:highlight>
                  <a:latin typeface="Consolas"/>
                </a:rPr>
                <a:t> </a:t>
              </a:r>
              <a:r>
                <a:rPr lang="en-US" err="1">
                  <a:solidFill>
                    <a:srgbClr val="CF4820"/>
                  </a:solidFill>
                  <a:highlight>
                    <a:srgbClr val="FFFFFF"/>
                  </a:highlight>
                  <a:latin typeface="Consolas"/>
                </a:rPr>
                <a:t>lang</a:t>
              </a:r>
              <a:r>
                <a:rPr lang="en-US">
                  <a:solidFill>
                    <a:srgbClr val="4F76AC"/>
                  </a:solidFill>
                  <a:highlight>
                    <a:srgbClr val="FFFFFF"/>
                  </a:highlight>
                  <a:latin typeface="Consolas"/>
                </a:rPr>
                <a:t>="en"&gt;</a:t>
              </a:r>
              <a:endParaRPr lang="en-US">
                <a:solidFill>
                  <a:srgbClr val="000000"/>
                </a:solidFill>
                <a:highlight>
                  <a:srgbClr val="FFFFFF"/>
                </a:highlight>
                <a:latin typeface="Consolas"/>
              </a:endParaRPr>
            </a:p>
            <a:p>
              <a:r>
                <a:rPr lang="en-US">
                  <a:solidFill>
                    <a:srgbClr val="000000"/>
                  </a:solidFill>
                  <a:highlight>
                    <a:srgbClr val="FFFFFF"/>
                  </a:highlight>
                  <a:latin typeface="Consolas"/>
                </a:rPr>
                <a:t>    </a:t>
              </a:r>
              <a:r>
                <a:rPr lang="en-US">
                  <a:solidFill>
                    <a:srgbClr val="4F76AC"/>
                  </a:solidFill>
                  <a:highlight>
                    <a:srgbClr val="FFFFFF"/>
                  </a:highlight>
                  <a:latin typeface="Consolas"/>
                </a:rPr>
                <a:t>&lt;</a:t>
              </a:r>
              <a:r>
                <a:rPr lang="en-US">
                  <a:solidFill>
                    <a:srgbClr val="823125"/>
                  </a:solidFill>
                  <a:highlight>
                    <a:srgbClr val="FFFFFF"/>
                  </a:highlight>
                  <a:latin typeface="Consolas"/>
                </a:rPr>
                <a:t>head</a:t>
              </a:r>
              <a:r>
                <a:rPr lang="en-US">
                  <a:solidFill>
                    <a:srgbClr val="4F76AC"/>
                  </a:solidFill>
                  <a:highlight>
                    <a:srgbClr val="FFFFFF"/>
                  </a:highlight>
                  <a:latin typeface="Consolas"/>
                </a:rPr>
                <a:t>&gt;</a:t>
              </a:r>
              <a:endParaRPr lang="en-US">
                <a:solidFill>
                  <a:srgbClr val="000000"/>
                </a:solidFill>
                <a:highlight>
                  <a:srgbClr val="FFFFFF"/>
                </a:highlight>
                <a:latin typeface="Consolas"/>
              </a:endParaRPr>
            </a:p>
            <a:p>
              <a:r>
                <a:rPr lang="sv-SE">
                  <a:solidFill>
                    <a:srgbClr val="000000"/>
                  </a:solidFill>
                  <a:highlight>
                    <a:srgbClr val="FFFFFF"/>
                  </a:highlight>
                  <a:latin typeface="Consolas"/>
                </a:rPr>
                <a:t>        </a:t>
              </a:r>
              <a:r>
                <a:rPr lang="sv-SE">
                  <a:solidFill>
                    <a:srgbClr val="4F76AC"/>
                  </a:solidFill>
                  <a:highlight>
                    <a:srgbClr val="FFFFFF"/>
                  </a:highlight>
                  <a:latin typeface="Consolas"/>
                </a:rPr>
                <a:t>&lt;</a:t>
              </a:r>
              <a:r>
                <a:rPr lang="sv-SE">
                  <a:solidFill>
                    <a:srgbClr val="823125"/>
                  </a:solidFill>
                  <a:highlight>
                    <a:srgbClr val="FFFFFF"/>
                  </a:highlight>
                  <a:latin typeface="Consolas"/>
                </a:rPr>
                <a:t>meta</a:t>
              </a:r>
              <a:r>
                <a:rPr lang="sv-SE">
                  <a:solidFill>
                    <a:srgbClr val="000000"/>
                  </a:solidFill>
                  <a:highlight>
                    <a:srgbClr val="FFFFFF"/>
                  </a:highlight>
                  <a:latin typeface="Consolas"/>
                </a:rPr>
                <a:t> </a:t>
              </a:r>
              <a:r>
                <a:rPr lang="sv-SE" err="1">
                  <a:solidFill>
                    <a:srgbClr val="CF4820"/>
                  </a:solidFill>
                  <a:highlight>
                    <a:srgbClr val="FFFFFF"/>
                  </a:highlight>
                  <a:latin typeface="Consolas"/>
                </a:rPr>
                <a:t>charset</a:t>
              </a:r>
              <a:r>
                <a:rPr lang="sv-SE">
                  <a:solidFill>
                    <a:srgbClr val="4F76AC"/>
                  </a:solidFill>
                  <a:highlight>
                    <a:srgbClr val="FFFFFF"/>
                  </a:highlight>
                  <a:latin typeface="Consolas"/>
                </a:rPr>
                <a:t>="utf-8"</a:t>
              </a:r>
              <a:r>
                <a:rPr lang="sv-SE">
                  <a:solidFill>
                    <a:srgbClr val="000000"/>
                  </a:solidFill>
                  <a:highlight>
                    <a:srgbClr val="FFFFFF"/>
                  </a:highlight>
                  <a:latin typeface="Consolas"/>
                </a:rPr>
                <a:t> </a:t>
              </a:r>
              <a:r>
                <a:rPr lang="sv-SE">
                  <a:solidFill>
                    <a:srgbClr val="4F76AC"/>
                  </a:solidFill>
                  <a:highlight>
                    <a:srgbClr val="FFFFFF"/>
                  </a:highlight>
                  <a:latin typeface="Consolas"/>
                </a:rPr>
                <a:t>/&gt;</a:t>
              </a:r>
              <a:endParaRPr lang="sv-SE">
                <a:solidFill>
                  <a:srgbClr val="000000"/>
                </a:solidFill>
                <a:highlight>
                  <a:srgbClr val="FFFFFF"/>
                </a:highlight>
                <a:latin typeface="Consolas"/>
              </a:endParaRPr>
            </a:p>
            <a:p>
              <a:r>
                <a:rPr lang="sv-SE">
                  <a:solidFill>
                    <a:srgbClr val="000000"/>
                  </a:solidFill>
                  <a:highlight>
                    <a:srgbClr val="FFFFFF"/>
                  </a:highlight>
                  <a:latin typeface="Consolas"/>
                </a:rPr>
                <a:t>        </a:t>
              </a:r>
              <a:r>
                <a:rPr lang="sv-SE">
                  <a:solidFill>
                    <a:srgbClr val="4F76AC"/>
                  </a:solidFill>
                  <a:highlight>
                    <a:srgbClr val="FFFFFF"/>
                  </a:highlight>
                  <a:latin typeface="Consolas"/>
                </a:rPr>
                <a:t>&lt;</a:t>
              </a:r>
              <a:r>
                <a:rPr lang="sv-SE" err="1">
                  <a:solidFill>
                    <a:srgbClr val="823125"/>
                  </a:solidFill>
                  <a:highlight>
                    <a:srgbClr val="FFFFFF"/>
                  </a:highlight>
                  <a:latin typeface="Consolas"/>
                </a:rPr>
                <a:t>title</a:t>
              </a:r>
              <a:r>
                <a:rPr lang="sv-SE">
                  <a:solidFill>
                    <a:srgbClr val="4F76AC"/>
                  </a:solidFill>
                  <a:highlight>
                    <a:srgbClr val="FFFFFF"/>
                  </a:highlight>
                  <a:latin typeface="Consolas"/>
                </a:rPr>
                <a:t>&gt;</a:t>
              </a:r>
              <a:r>
                <a:rPr lang="sv-SE">
                  <a:solidFill>
                    <a:srgbClr val="000000"/>
                  </a:solidFill>
                  <a:highlight>
                    <a:srgbClr val="FFFFFF"/>
                  </a:highlight>
                  <a:latin typeface="Consolas"/>
                </a:rPr>
                <a:t>Basic HTML</a:t>
              </a:r>
              <a:r>
                <a:rPr lang="sv-SE">
                  <a:solidFill>
                    <a:srgbClr val="4F76AC"/>
                  </a:solidFill>
                  <a:highlight>
                    <a:srgbClr val="FFFFFF"/>
                  </a:highlight>
                  <a:latin typeface="Consolas"/>
                </a:rPr>
                <a:t>&lt;/</a:t>
              </a:r>
              <a:r>
                <a:rPr lang="sv-SE" err="1">
                  <a:solidFill>
                    <a:srgbClr val="823125"/>
                  </a:solidFill>
                  <a:highlight>
                    <a:srgbClr val="FFFFFF"/>
                  </a:highlight>
                  <a:latin typeface="Consolas"/>
                </a:rPr>
                <a:t>title</a:t>
              </a:r>
              <a:r>
                <a:rPr lang="sv-SE">
                  <a:solidFill>
                    <a:srgbClr val="4F76AC"/>
                  </a:solidFill>
                  <a:highlight>
                    <a:srgbClr val="FFFFFF"/>
                  </a:highlight>
                  <a:latin typeface="Consolas"/>
                </a:rPr>
                <a:t>&gt;</a:t>
              </a:r>
              <a:endParaRPr lang="sv-SE">
                <a:solidFill>
                  <a:srgbClr val="000000"/>
                </a:solidFill>
                <a:highlight>
                  <a:srgbClr val="FFFFFF"/>
                </a:highlight>
                <a:latin typeface="Consolas"/>
              </a:endParaRPr>
            </a:p>
            <a:p>
              <a:r>
                <a:rPr lang="en-US">
                  <a:solidFill>
                    <a:srgbClr val="000000"/>
                  </a:solidFill>
                  <a:highlight>
                    <a:srgbClr val="FFFFFF"/>
                  </a:highlight>
                  <a:latin typeface="Consolas"/>
                </a:rPr>
                <a:t>    </a:t>
              </a:r>
              <a:r>
                <a:rPr lang="en-US">
                  <a:solidFill>
                    <a:srgbClr val="4F76AC"/>
                  </a:solidFill>
                  <a:highlight>
                    <a:srgbClr val="FFFFFF"/>
                  </a:highlight>
                  <a:latin typeface="Consolas"/>
                </a:rPr>
                <a:t>&lt;/</a:t>
              </a:r>
              <a:r>
                <a:rPr lang="en-US">
                  <a:solidFill>
                    <a:srgbClr val="823125"/>
                  </a:solidFill>
                  <a:highlight>
                    <a:srgbClr val="FFFFFF"/>
                  </a:highlight>
                  <a:latin typeface="Consolas"/>
                </a:rPr>
                <a:t>head</a:t>
              </a:r>
              <a:r>
                <a:rPr lang="en-US">
                  <a:solidFill>
                    <a:srgbClr val="4F76AC"/>
                  </a:solidFill>
                  <a:highlight>
                    <a:srgbClr val="FFFFFF"/>
                  </a:highlight>
                  <a:latin typeface="Consolas"/>
                </a:rPr>
                <a:t>&gt;</a:t>
              </a:r>
              <a:endParaRPr lang="en-US">
                <a:solidFill>
                  <a:srgbClr val="000000"/>
                </a:solidFill>
                <a:highlight>
                  <a:srgbClr val="FFFFFF"/>
                </a:highlight>
                <a:latin typeface="Consolas"/>
              </a:endParaRPr>
            </a:p>
            <a:p>
              <a:r>
                <a:rPr lang="en-US">
                  <a:solidFill>
                    <a:srgbClr val="000000"/>
                  </a:solidFill>
                  <a:highlight>
                    <a:srgbClr val="FFFFFF"/>
                  </a:highlight>
                  <a:latin typeface="Consolas"/>
                </a:rPr>
                <a:t>    </a:t>
              </a:r>
              <a:r>
                <a:rPr lang="en-US">
                  <a:solidFill>
                    <a:srgbClr val="4F76AC"/>
                  </a:solidFill>
                  <a:highlight>
                    <a:srgbClr val="FFFFFF"/>
                  </a:highlight>
                  <a:latin typeface="Consolas"/>
                </a:rPr>
                <a:t>&lt;</a:t>
              </a:r>
              <a:r>
                <a:rPr lang="en-US">
                  <a:solidFill>
                    <a:srgbClr val="823125"/>
                  </a:solidFill>
                  <a:highlight>
                    <a:srgbClr val="FFFFFF"/>
                  </a:highlight>
                  <a:latin typeface="Consolas"/>
                </a:rPr>
                <a:t>body</a:t>
              </a:r>
              <a:r>
                <a:rPr lang="en-US">
                  <a:solidFill>
                    <a:srgbClr val="4F76AC"/>
                  </a:solidFill>
                  <a:highlight>
                    <a:srgbClr val="FFFFFF"/>
                  </a:highlight>
                  <a:latin typeface="Consolas"/>
                </a:rPr>
                <a:t>&gt;</a:t>
              </a:r>
              <a:endParaRPr lang="en-US">
                <a:solidFill>
                  <a:srgbClr val="000000"/>
                </a:solidFill>
                <a:highlight>
                  <a:srgbClr val="FFFFFF"/>
                </a:highlight>
                <a:latin typeface="Consolas"/>
              </a:endParaRPr>
            </a:p>
            <a:p>
              <a:r>
                <a:rPr lang="en-US">
                  <a:solidFill>
                    <a:srgbClr val="000000"/>
                  </a:solidFill>
                  <a:highlight>
                    <a:srgbClr val="FFFFFF"/>
                  </a:highlight>
                  <a:latin typeface="Consolas"/>
                </a:rPr>
                <a:t>      </a:t>
              </a:r>
              <a:r>
                <a:rPr lang="en-US">
                  <a:solidFill>
                    <a:srgbClr val="4F76AC"/>
                  </a:solidFill>
                  <a:highlight>
                    <a:srgbClr val="FFFFFF"/>
                  </a:highlight>
                  <a:latin typeface="Consolas"/>
                </a:rPr>
                <a:t>&lt;</a:t>
              </a:r>
              <a:r>
                <a:rPr lang="en-US">
                  <a:solidFill>
                    <a:srgbClr val="823125"/>
                  </a:solidFill>
                  <a:highlight>
                    <a:srgbClr val="FFFFFF"/>
                  </a:highlight>
                  <a:latin typeface="Consolas"/>
                </a:rPr>
                <a:t>h1</a:t>
              </a:r>
              <a:r>
                <a:rPr lang="en-US">
                  <a:solidFill>
                    <a:srgbClr val="4F76AC"/>
                  </a:solidFill>
                  <a:highlight>
                    <a:srgbClr val="FFFFFF"/>
                  </a:highlight>
                  <a:latin typeface="Consolas"/>
                </a:rPr>
                <a:t>&gt;</a:t>
              </a:r>
              <a:r>
                <a:rPr lang="en-US">
                  <a:solidFill>
                    <a:srgbClr val="000000"/>
                  </a:solidFill>
                  <a:highlight>
                    <a:srgbClr val="FFFFFF"/>
                  </a:highlight>
                  <a:latin typeface="Consolas"/>
                </a:rPr>
                <a:t>This is a Basic Header</a:t>
              </a:r>
              <a:r>
                <a:rPr lang="en-US">
                  <a:solidFill>
                    <a:srgbClr val="4F76AC"/>
                  </a:solidFill>
                  <a:highlight>
                    <a:srgbClr val="FFFFFF"/>
                  </a:highlight>
                  <a:latin typeface="Consolas"/>
                </a:rPr>
                <a:t>&lt;/</a:t>
              </a:r>
              <a:r>
                <a:rPr lang="en-US">
                  <a:solidFill>
                    <a:srgbClr val="823125"/>
                  </a:solidFill>
                  <a:highlight>
                    <a:srgbClr val="FFFFFF"/>
                  </a:highlight>
                  <a:latin typeface="Consolas"/>
                </a:rPr>
                <a:t>h1</a:t>
              </a:r>
              <a:r>
                <a:rPr lang="en-US">
                  <a:solidFill>
                    <a:srgbClr val="4F76AC"/>
                  </a:solidFill>
                  <a:highlight>
                    <a:srgbClr val="FFFFFF"/>
                  </a:highlight>
                  <a:latin typeface="Consolas"/>
                </a:rPr>
                <a:t>&gt;</a:t>
              </a:r>
              <a:endParaRPr lang="en-US">
                <a:solidFill>
                  <a:srgbClr val="000000"/>
                </a:solidFill>
                <a:highlight>
                  <a:srgbClr val="FFFFFF"/>
                </a:highlight>
                <a:latin typeface="Consolas"/>
              </a:endParaRPr>
            </a:p>
            <a:p>
              <a:r>
                <a:rPr lang="en-US">
                  <a:solidFill>
                    <a:srgbClr val="000000"/>
                  </a:solidFill>
                  <a:highlight>
                    <a:srgbClr val="FFFFFF"/>
                  </a:highlight>
                  <a:latin typeface="Consolas"/>
                </a:rPr>
                <a:t>      </a:t>
              </a:r>
              <a:r>
                <a:rPr lang="en-US">
                  <a:solidFill>
                    <a:srgbClr val="4F76AC"/>
                  </a:solidFill>
                  <a:highlight>
                    <a:srgbClr val="FFFFFF"/>
                  </a:highlight>
                  <a:latin typeface="Consolas"/>
                </a:rPr>
                <a:t>&lt;</a:t>
              </a:r>
              <a:r>
                <a:rPr lang="en-US">
                  <a:solidFill>
                    <a:srgbClr val="823125"/>
                  </a:solidFill>
                  <a:highlight>
                    <a:srgbClr val="FFFFFF"/>
                  </a:highlight>
                  <a:latin typeface="Consolas"/>
                </a:rPr>
                <a:t>p</a:t>
              </a:r>
              <a:r>
                <a:rPr lang="en-US">
                  <a:solidFill>
                    <a:srgbClr val="4F76AC"/>
                  </a:solidFill>
                  <a:highlight>
                    <a:srgbClr val="FFFFFF"/>
                  </a:highlight>
                  <a:latin typeface="Consolas"/>
                </a:rPr>
                <a:t>&gt;</a:t>
              </a:r>
              <a:r>
                <a:rPr lang="en-US">
                  <a:solidFill>
                    <a:srgbClr val="000000"/>
                  </a:solidFill>
                  <a:highlight>
                    <a:srgbClr val="FFFFFF"/>
                  </a:highlight>
                  <a:latin typeface="Consolas"/>
                </a:rPr>
                <a:t>This is a basic paragraph.</a:t>
              </a:r>
              <a:r>
                <a:rPr lang="en-US">
                  <a:solidFill>
                    <a:srgbClr val="4F76AC"/>
                  </a:solidFill>
                  <a:highlight>
                    <a:srgbClr val="FFFFFF"/>
                  </a:highlight>
                  <a:latin typeface="Consolas"/>
                </a:rPr>
                <a:t>&lt;/</a:t>
              </a:r>
              <a:r>
                <a:rPr lang="en-US">
                  <a:solidFill>
                    <a:srgbClr val="823125"/>
                  </a:solidFill>
                  <a:highlight>
                    <a:srgbClr val="FFFFFF"/>
                  </a:highlight>
                  <a:latin typeface="Consolas"/>
                </a:rPr>
                <a:t>p</a:t>
              </a:r>
              <a:r>
                <a:rPr lang="en-US">
                  <a:solidFill>
                    <a:srgbClr val="4F76AC"/>
                  </a:solidFill>
                  <a:highlight>
                    <a:srgbClr val="FFFFFF"/>
                  </a:highlight>
                  <a:latin typeface="Consolas"/>
                </a:rPr>
                <a:t>&gt;</a:t>
              </a:r>
              <a:endParaRPr lang="en-US">
                <a:solidFill>
                  <a:srgbClr val="000000"/>
                </a:solidFill>
                <a:highlight>
                  <a:srgbClr val="FFFFFF"/>
                </a:highlight>
                <a:latin typeface="Consolas"/>
              </a:endParaRPr>
            </a:p>
            <a:p>
              <a:r>
                <a:rPr lang="en-US">
                  <a:solidFill>
                    <a:srgbClr val="000000"/>
                  </a:solidFill>
                  <a:highlight>
                    <a:srgbClr val="FFFFFF"/>
                  </a:highlight>
                  <a:latin typeface="Consolas"/>
                </a:rPr>
                <a:t>    </a:t>
              </a:r>
              <a:r>
                <a:rPr lang="en-US">
                  <a:solidFill>
                    <a:srgbClr val="4F76AC"/>
                  </a:solidFill>
                  <a:highlight>
                    <a:srgbClr val="FFFFFF"/>
                  </a:highlight>
                  <a:latin typeface="Consolas"/>
                </a:rPr>
                <a:t>&lt;/</a:t>
              </a:r>
              <a:r>
                <a:rPr lang="en-US">
                  <a:solidFill>
                    <a:srgbClr val="823125"/>
                  </a:solidFill>
                  <a:highlight>
                    <a:srgbClr val="FFFFFF"/>
                  </a:highlight>
                  <a:latin typeface="Consolas"/>
                </a:rPr>
                <a:t>body</a:t>
              </a:r>
              <a:r>
                <a:rPr lang="en-US">
                  <a:solidFill>
                    <a:srgbClr val="4F76AC"/>
                  </a:solidFill>
                  <a:highlight>
                    <a:srgbClr val="FFFFFF"/>
                  </a:highlight>
                  <a:latin typeface="Consolas"/>
                </a:rPr>
                <a:t>&gt;</a:t>
              </a:r>
              <a:endParaRPr lang="en-US">
                <a:solidFill>
                  <a:srgbClr val="000000"/>
                </a:solidFill>
                <a:highlight>
                  <a:srgbClr val="FFFFFF"/>
                </a:highlight>
                <a:latin typeface="Consolas"/>
              </a:endParaRPr>
            </a:p>
            <a:p>
              <a:r>
                <a:rPr lang="en-US">
                  <a:solidFill>
                    <a:srgbClr val="4F76AC"/>
                  </a:solidFill>
                  <a:highlight>
                    <a:srgbClr val="FFFFFF"/>
                  </a:highlight>
                  <a:latin typeface="Consolas"/>
                </a:rPr>
                <a:t>&lt;/</a:t>
              </a:r>
              <a:r>
                <a:rPr lang="en-US">
                  <a:solidFill>
                    <a:srgbClr val="823125"/>
                  </a:solidFill>
                  <a:highlight>
                    <a:srgbClr val="FFFFFF"/>
                  </a:highlight>
                  <a:latin typeface="Consolas"/>
                </a:rPr>
                <a:t>html</a:t>
              </a:r>
              <a:r>
                <a:rPr lang="en-US">
                  <a:solidFill>
                    <a:srgbClr val="4F76AC"/>
                  </a:solidFill>
                  <a:highlight>
                    <a:srgbClr val="FFFFFF"/>
                  </a:highlight>
                  <a:latin typeface="Consolas"/>
                </a:rPr>
                <a:t>&gt;</a:t>
              </a:r>
              <a:endParaRPr lang="en-US"/>
            </a:p>
          </p:txBody>
        </p:sp>
      </p:grpSp>
    </p:spTree>
    <p:extLst>
      <p:ext uri="{BB962C8B-B14F-4D97-AF65-F5344CB8AC3E}">
        <p14:creationId xmlns:p14="http://schemas.microsoft.com/office/powerpoint/2010/main" val="26537637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Áudio</a:t>
            </a:r>
            <a:endParaRPr lang="en-US" dirty="0"/>
          </a:p>
        </p:txBody>
      </p:sp>
      <p:sp>
        <p:nvSpPr>
          <p:cNvPr id="3" name="Text Placeholder 2"/>
          <p:cNvSpPr>
            <a:spLocks noGrp="1"/>
          </p:cNvSpPr>
          <p:nvPr>
            <p:ph type="body" sz="quarter" idx="10"/>
          </p:nvPr>
        </p:nvSpPr>
        <p:spPr>
          <a:xfrm>
            <a:off x="365760" y="1371600"/>
            <a:ext cx="11704320" cy="2951577"/>
          </a:xfrm>
        </p:spPr>
        <p:txBody>
          <a:bodyPr/>
          <a:lstStyle/>
          <a:p>
            <a:pPr marL="457200" indent="-457200">
              <a:buFont typeface="Arial"/>
              <a:buChar char="•"/>
            </a:pPr>
            <a:r>
              <a:rPr lang="en-US" dirty="0"/>
              <a:t>O </a:t>
            </a:r>
            <a:r>
              <a:rPr lang="en-US" dirty="0" err="1"/>
              <a:t>elemento</a:t>
            </a:r>
            <a:r>
              <a:rPr lang="en-US" dirty="0"/>
              <a:t> para </a:t>
            </a:r>
            <a:r>
              <a:rPr lang="en-US" dirty="0" err="1"/>
              <a:t>áudio</a:t>
            </a:r>
            <a:r>
              <a:rPr lang="en-US" dirty="0"/>
              <a:t> do HTML5 </a:t>
            </a:r>
            <a:r>
              <a:rPr lang="en-US" dirty="0" err="1"/>
              <a:t>tem</a:t>
            </a:r>
            <a:r>
              <a:rPr lang="en-US" dirty="0"/>
              <a:t> </a:t>
            </a:r>
            <a:r>
              <a:rPr lang="en-US" dirty="0" err="1"/>
              <a:t>funcionalidade</a:t>
            </a:r>
            <a:r>
              <a:rPr lang="en-US" dirty="0"/>
              <a:t> </a:t>
            </a:r>
            <a:r>
              <a:rPr lang="en-US" dirty="0" err="1"/>
              <a:t>semelhante</a:t>
            </a:r>
            <a:r>
              <a:rPr lang="en-US" dirty="0"/>
              <a:t> </a:t>
            </a:r>
            <a:r>
              <a:rPr lang="en-US" dirty="0" err="1"/>
              <a:t>ao</a:t>
            </a:r>
            <a:r>
              <a:rPr lang="en-US" dirty="0"/>
              <a:t> </a:t>
            </a:r>
            <a:r>
              <a:rPr lang="en-US" dirty="0" err="1"/>
              <a:t>elemento</a:t>
            </a:r>
            <a:r>
              <a:rPr lang="en-US" dirty="0"/>
              <a:t> para </a:t>
            </a:r>
            <a:r>
              <a:rPr lang="en-US" dirty="0" err="1"/>
              <a:t>vídeo</a:t>
            </a:r>
            <a:endParaRPr lang="en-US" dirty="0"/>
          </a:p>
          <a:p>
            <a:pPr marL="457200" indent="-457200">
              <a:buFont typeface="Arial"/>
              <a:buChar char="•"/>
            </a:pPr>
            <a:r>
              <a:rPr lang="en-US" dirty="0" err="1"/>
              <a:t>Inclua</a:t>
            </a:r>
            <a:r>
              <a:rPr lang="en-US" dirty="0"/>
              <a:t> a tag </a:t>
            </a:r>
            <a:r>
              <a:rPr lang="en-US" dirty="0">
                <a:latin typeface="Consolas"/>
                <a:cs typeface="Consolas"/>
              </a:rPr>
              <a:t>&lt;audio&gt;</a:t>
            </a:r>
            <a:r>
              <a:rPr lang="en-US" dirty="0"/>
              <a:t> com o </a:t>
            </a:r>
            <a:r>
              <a:rPr lang="en-US" dirty="0" err="1"/>
              <a:t>caminho</a:t>
            </a:r>
            <a:r>
              <a:rPr lang="en-US" dirty="0"/>
              <a:t> para o </a:t>
            </a:r>
            <a:r>
              <a:rPr lang="en-US" dirty="0" err="1"/>
              <a:t>arquivo</a:t>
            </a:r>
            <a:r>
              <a:rPr lang="en-US" dirty="0"/>
              <a:t> de </a:t>
            </a:r>
            <a:r>
              <a:rPr lang="en-US" dirty="0" err="1"/>
              <a:t>áudio</a:t>
            </a:r>
            <a:endParaRPr lang="en-US" dirty="0"/>
          </a:p>
          <a:p>
            <a:pPr marL="457200" indent="-457200">
              <a:buFont typeface="Arial"/>
              <a:buChar char="•"/>
            </a:pPr>
            <a:r>
              <a:rPr lang="en-US" dirty="0" err="1"/>
              <a:t>Modifica</a:t>
            </a:r>
            <a:r>
              <a:rPr lang="en-US" dirty="0"/>
              <a:t>-se o </a:t>
            </a:r>
            <a:r>
              <a:rPr lang="en-US" dirty="0" err="1"/>
              <a:t>comportamento</a:t>
            </a:r>
            <a:r>
              <a:rPr lang="en-US" dirty="0"/>
              <a:t> </a:t>
            </a:r>
            <a:r>
              <a:rPr lang="en-US" dirty="0" err="1"/>
              <a:t>através</a:t>
            </a:r>
            <a:r>
              <a:rPr lang="en-US" dirty="0"/>
              <a:t> dos </a:t>
            </a:r>
            <a:r>
              <a:rPr lang="en-US" dirty="0" err="1"/>
              <a:t>atributos</a:t>
            </a:r>
            <a:r>
              <a:rPr lang="en-US" dirty="0"/>
              <a:t> </a:t>
            </a:r>
            <a:r>
              <a:rPr lang="en-US" dirty="0" err="1"/>
              <a:t>como</a:t>
            </a:r>
            <a:r>
              <a:rPr lang="en-US" dirty="0"/>
              <a:t>:</a:t>
            </a:r>
          </a:p>
          <a:p>
            <a:pPr lvl="2"/>
            <a:r>
              <a:rPr lang="en-US" dirty="0">
                <a:latin typeface="Consolas"/>
                <a:cs typeface="Consolas"/>
              </a:rPr>
              <a:t>autoplay</a:t>
            </a:r>
          </a:p>
          <a:p>
            <a:pPr lvl="2"/>
            <a:r>
              <a:rPr lang="en-US" dirty="0">
                <a:latin typeface="Consolas"/>
                <a:cs typeface="Consolas"/>
              </a:rPr>
              <a:t>controls</a:t>
            </a:r>
          </a:p>
          <a:p>
            <a:pPr lvl="2"/>
            <a:r>
              <a:rPr lang="en-US" dirty="0">
                <a:latin typeface="Consolas"/>
                <a:cs typeface="Consolas"/>
              </a:rPr>
              <a:t>loop</a:t>
            </a:r>
          </a:p>
        </p:txBody>
      </p:sp>
      <p:sp>
        <p:nvSpPr>
          <p:cNvPr id="4" name="Rectangle 3"/>
          <p:cNvSpPr/>
          <p:nvPr/>
        </p:nvSpPr>
        <p:spPr>
          <a:xfrm>
            <a:off x="655637" y="4564062"/>
            <a:ext cx="11049000" cy="461665"/>
          </a:xfrm>
          <a:prstGeom prst="rect">
            <a:avLst/>
          </a:prstGeom>
        </p:spPr>
        <p:txBody>
          <a:bodyPr wrap="square">
            <a:spAutoFit/>
          </a:bodyPr>
          <a:lstStyle/>
          <a:p>
            <a:pPr algn="ctr"/>
            <a:r>
              <a:rPr lang="en-US" sz="2400">
                <a:solidFill>
                  <a:srgbClr val="4F76AC"/>
                </a:solidFill>
                <a:highlight>
                  <a:srgbClr val="FFFFFF"/>
                </a:highlight>
                <a:latin typeface="Consolas"/>
              </a:rPr>
              <a:t>&lt;</a:t>
            </a:r>
            <a:r>
              <a:rPr lang="en-US" sz="2400">
                <a:solidFill>
                  <a:srgbClr val="823125"/>
                </a:solidFill>
                <a:highlight>
                  <a:srgbClr val="FFFFFF"/>
                </a:highlight>
                <a:latin typeface="Consolas"/>
              </a:rPr>
              <a:t>audio</a:t>
            </a:r>
            <a:r>
              <a:rPr lang="en-US" sz="2400">
                <a:solidFill>
                  <a:srgbClr val="000000"/>
                </a:solidFill>
                <a:highlight>
                  <a:srgbClr val="FFFFFF"/>
                </a:highlight>
                <a:latin typeface="Consolas"/>
              </a:rPr>
              <a:t> </a:t>
            </a:r>
            <a:r>
              <a:rPr lang="en-US" sz="2400" err="1">
                <a:solidFill>
                  <a:srgbClr val="CF4820"/>
                </a:solidFill>
                <a:highlight>
                  <a:srgbClr val="FFFFFF"/>
                </a:highlight>
                <a:latin typeface="Consolas"/>
              </a:rPr>
              <a:t>src</a:t>
            </a:r>
            <a:r>
              <a:rPr lang="en-US" sz="2400">
                <a:solidFill>
                  <a:srgbClr val="4F76AC"/>
                </a:solidFill>
                <a:highlight>
                  <a:srgbClr val="FFFFFF"/>
                </a:highlight>
                <a:latin typeface="Consolas"/>
              </a:rPr>
              <a:t>="myaudio.mp3"</a:t>
            </a:r>
            <a:r>
              <a:rPr lang="en-US" sz="2400">
                <a:solidFill>
                  <a:srgbClr val="000000"/>
                </a:solidFill>
                <a:highlight>
                  <a:srgbClr val="FFFFFF"/>
                </a:highlight>
                <a:latin typeface="Consolas"/>
              </a:rPr>
              <a:t> </a:t>
            </a:r>
            <a:r>
              <a:rPr lang="en-US" sz="2400">
                <a:solidFill>
                  <a:srgbClr val="CF4820"/>
                </a:solidFill>
                <a:highlight>
                  <a:srgbClr val="FFFFFF"/>
                </a:highlight>
                <a:latin typeface="Consolas"/>
              </a:rPr>
              <a:t>controls</a:t>
            </a:r>
            <a:r>
              <a:rPr lang="en-US" sz="2400">
                <a:solidFill>
                  <a:srgbClr val="4F76AC"/>
                </a:solidFill>
                <a:highlight>
                  <a:srgbClr val="FFFFFF"/>
                </a:highlight>
                <a:latin typeface="Consolas"/>
              </a:rPr>
              <a:t>="controls"&gt;&lt;/</a:t>
            </a:r>
            <a:r>
              <a:rPr lang="en-US" sz="2400">
                <a:solidFill>
                  <a:srgbClr val="823125"/>
                </a:solidFill>
                <a:highlight>
                  <a:srgbClr val="FFFFFF"/>
                </a:highlight>
                <a:latin typeface="Consolas"/>
              </a:rPr>
              <a:t>audio</a:t>
            </a:r>
            <a:r>
              <a:rPr lang="en-US" sz="2400">
                <a:solidFill>
                  <a:srgbClr val="4F76AC"/>
                </a:solidFill>
                <a:highlight>
                  <a:srgbClr val="FFFFFF"/>
                </a:highlight>
                <a:latin typeface="Consolas"/>
              </a:rPr>
              <a:t>&gt;</a:t>
            </a:r>
            <a:endParaRPr lang="en-US" sz="2400"/>
          </a:p>
        </p:txBody>
      </p:sp>
    </p:spTree>
    <p:extLst>
      <p:ext uri="{BB962C8B-B14F-4D97-AF65-F5344CB8AC3E}">
        <p14:creationId xmlns:p14="http://schemas.microsoft.com/office/powerpoint/2010/main" val="41917163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Formatos</a:t>
            </a:r>
            <a:r>
              <a:rPr lang="en-US"/>
              <a:t> de </a:t>
            </a:r>
            <a:r>
              <a:rPr lang="en-US" err="1"/>
              <a:t>Áudio</a:t>
            </a:r>
            <a:endParaRPr lang="en-US"/>
          </a:p>
        </p:txBody>
      </p:sp>
      <p:sp>
        <p:nvSpPr>
          <p:cNvPr id="3" name="Text Placeholder 2"/>
          <p:cNvSpPr>
            <a:spLocks noGrp="1"/>
          </p:cNvSpPr>
          <p:nvPr>
            <p:ph type="body" sz="quarter" idx="10"/>
          </p:nvPr>
        </p:nvSpPr>
        <p:spPr>
          <a:xfrm>
            <a:off x="365760" y="1371600"/>
            <a:ext cx="11704320" cy="2563779"/>
          </a:xfrm>
        </p:spPr>
        <p:txBody>
          <a:bodyPr/>
          <a:lstStyle/>
          <a:p>
            <a:pPr marL="457200" indent="-457200">
              <a:buFont typeface="Arial"/>
              <a:buChar char="•"/>
            </a:pPr>
            <a:r>
              <a:rPr lang="en-US" err="1"/>
              <a:t>Existem</a:t>
            </a:r>
            <a:r>
              <a:rPr lang="en-US"/>
              <a:t> </a:t>
            </a:r>
            <a:r>
              <a:rPr lang="en-US" err="1"/>
              <a:t>três</a:t>
            </a:r>
            <a:r>
              <a:rPr lang="en-US"/>
              <a:t> </a:t>
            </a:r>
            <a:r>
              <a:rPr lang="en-US" err="1"/>
              <a:t>formatos</a:t>
            </a:r>
            <a:r>
              <a:rPr lang="en-US"/>
              <a:t> </a:t>
            </a:r>
            <a:r>
              <a:rPr lang="en-US" err="1"/>
              <a:t>principais</a:t>
            </a:r>
            <a:r>
              <a:rPr lang="en-US"/>
              <a:t> de </a:t>
            </a:r>
            <a:r>
              <a:rPr lang="en-US" err="1"/>
              <a:t>áudio</a:t>
            </a:r>
            <a:r>
              <a:rPr lang="en-US"/>
              <a:t> </a:t>
            </a:r>
            <a:r>
              <a:rPr lang="en-US" err="1"/>
              <a:t>suportados</a:t>
            </a:r>
            <a:r>
              <a:rPr lang="en-US"/>
              <a:t> </a:t>
            </a:r>
            <a:r>
              <a:rPr lang="en-US" err="1"/>
              <a:t>pelos</a:t>
            </a:r>
            <a:r>
              <a:rPr lang="en-US"/>
              <a:t> </a:t>
            </a:r>
            <a:r>
              <a:rPr lang="en-US" err="1"/>
              <a:t>navegadores</a:t>
            </a:r>
            <a:r>
              <a:rPr lang="en-US"/>
              <a:t>:</a:t>
            </a:r>
          </a:p>
          <a:p>
            <a:pPr lvl="2"/>
            <a:r>
              <a:rPr lang="en-US"/>
              <a:t>OGG</a:t>
            </a:r>
          </a:p>
          <a:p>
            <a:pPr lvl="2"/>
            <a:r>
              <a:rPr lang="en-US"/>
              <a:t>MP3</a:t>
            </a:r>
          </a:p>
          <a:p>
            <a:pPr lvl="2"/>
            <a:r>
              <a:rPr lang="en-US"/>
              <a:t>WAV</a:t>
            </a:r>
          </a:p>
          <a:p>
            <a:pPr marL="457200" indent="-457200">
              <a:buFont typeface="Arial"/>
              <a:buChar char="•"/>
            </a:pPr>
            <a:r>
              <a:rPr lang="en-US" err="1"/>
              <a:t>Nem</a:t>
            </a:r>
            <a:r>
              <a:rPr lang="en-US"/>
              <a:t> </a:t>
            </a:r>
            <a:r>
              <a:rPr lang="en-US" err="1"/>
              <a:t>todo</a:t>
            </a:r>
            <a:r>
              <a:rPr lang="en-US"/>
              <a:t> </a:t>
            </a:r>
            <a:r>
              <a:rPr lang="en-US" err="1"/>
              <a:t>navegador</a:t>
            </a:r>
            <a:r>
              <a:rPr lang="en-US"/>
              <a:t> </a:t>
            </a:r>
            <a:r>
              <a:rPr lang="en-US" err="1"/>
              <a:t>suporta</a:t>
            </a:r>
            <a:r>
              <a:rPr lang="en-US"/>
              <a:t> </a:t>
            </a:r>
            <a:r>
              <a:rPr lang="en-US" err="1"/>
              <a:t>todo</a:t>
            </a:r>
            <a:r>
              <a:rPr lang="en-US"/>
              <a:t> </a:t>
            </a:r>
            <a:r>
              <a:rPr lang="en-US" err="1"/>
              <a:t>tipo</a:t>
            </a:r>
            <a:r>
              <a:rPr lang="en-US"/>
              <a:t> de </a:t>
            </a:r>
            <a:r>
              <a:rPr lang="en-US" err="1"/>
              <a:t>áudio</a:t>
            </a:r>
            <a:endParaRPr lang="en-US"/>
          </a:p>
          <a:p>
            <a:pPr marL="457200" indent="-457200">
              <a:buFont typeface="Arial"/>
              <a:buChar char="•"/>
            </a:pPr>
            <a:r>
              <a:rPr lang="en-US" err="1"/>
              <a:t>Utiliza</a:t>
            </a:r>
            <a:r>
              <a:rPr lang="en-US"/>
              <a:t>-se o </a:t>
            </a:r>
            <a:r>
              <a:rPr lang="en-US" err="1"/>
              <a:t>atributo</a:t>
            </a:r>
            <a:r>
              <a:rPr lang="en-US"/>
              <a:t> </a:t>
            </a:r>
            <a:r>
              <a:rPr lang="en-US">
                <a:latin typeface="Consolas" pitchFamily="49" charset="0"/>
                <a:cs typeface="Consolas" pitchFamily="49" charset="0"/>
              </a:rPr>
              <a:t>source</a:t>
            </a:r>
            <a:r>
              <a:rPr lang="en-US"/>
              <a:t> para </a:t>
            </a:r>
            <a:r>
              <a:rPr lang="en-US" err="1"/>
              <a:t>incluir</a:t>
            </a:r>
            <a:r>
              <a:rPr lang="en-US"/>
              <a:t> </a:t>
            </a:r>
            <a:r>
              <a:rPr lang="en-US" err="1"/>
              <a:t>múltiplos</a:t>
            </a:r>
            <a:r>
              <a:rPr lang="en-US"/>
              <a:t> </a:t>
            </a:r>
            <a:r>
              <a:rPr lang="en-US" err="1"/>
              <a:t>formatos</a:t>
            </a:r>
            <a:endParaRPr lang="en-US"/>
          </a:p>
        </p:txBody>
      </p:sp>
      <p:sp>
        <p:nvSpPr>
          <p:cNvPr id="5" name="Rectangle 4"/>
          <p:cNvSpPr/>
          <p:nvPr/>
        </p:nvSpPr>
        <p:spPr>
          <a:xfrm>
            <a:off x="1646237" y="5021262"/>
            <a:ext cx="10058400" cy="1569660"/>
          </a:xfrm>
          <a:prstGeom prst="rect">
            <a:avLst/>
          </a:prstGeom>
        </p:spPr>
        <p:txBody>
          <a:bodyPr wrap="square">
            <a:spAutoFit/>
          </a:bodyPr>
          <a:lstStyle/>
          <a:p>
            <a:r>
              <a:rPr lang="en-US" sz="2400">
                <a:solidFill>
                  <a:srgbClr val="4F76AC"/>
                </a:solidFill>
                <a:highlight>
                  <a:srgbClr val="FFFFFF"/>
                </a:highlight>
                <a:latin typeface="Consolas"/>
              </a:rPr>
              <a:t>&lt;</a:t>
            </a:r>
            <a:r>
              <a:rPr lang="en-US" sz="2400">
                <a:solidFill>
                  <a:srgbClr val="823125"/>
                </a:solidFill>
                <a:highlight>
                  <a:srgbClr val="FFFFFF"/>
                </a:highlight>
                <a:latin typeface="Consolas"/>
              </a:rPr>
              <a:t>audio</a:t>
            </a:r>
            <a:r>
              <a:rPr lang="en-US" sz="2400">
                <a:solidFill>
                  <a:srgbClr val="000000"/>
                </a:solidFill>
                <a:highlight>
                  <a:srgbClr val="FFFFFF"/>
                </a:highlight>
                <a:latin typeface="Consolas"/>
              </a:rPr>
              <a:t> </a:t>
            </a:r>
            <a:r>
              <a:rPr lang="en-US" sz="2400">
                <a:solidFill>
                  <a:srgbClr val="CF4820"/>
                </a:solidFill>
                <a:highlight>
                  <a:srgbClr val="FFFFFF"/>
                </a:highlight>
                <a:latin typeface="Consolas"/>
              </a:rPr>
              <a:t>controls</a:t>
            </a:r>
            <a:r>
              <a:rPr lang="en-US" sz="2400">
                <a:solidFill>
                  <a:srgbClr val="4F76AC"/>
                </a:solidFill>
                <a:highlight>
                  <a:srgbClr val="FFFFFF"/>
                </a:highlight>
                <a:latin typeface="Consolas"/>
              </a:rPr>
              <a:t>&gt;</a:t>
            </a:r>
            <a:endParaRPr lang="en-US" sz="2400">
              <a:solidFill>
                <a:srgbClr val="000000"/>
              </a:solidFill>
              <a:highlight>
                <a:srgbClr val="FFFFFF"/>
              </a:highlight>
              <a:latin typeface="Consolas"/>
            </a:endParaRPr>
          </a:p>
          <a:p>
            <a:r>
              <a:rPr lang="en-US" sz="2400">
                <a:solidFill>
                  <a:srgbClr val="000000"/>
                </a:solidFill>
                <a:highlight>
                  <a:srgbClr val="FFFFFF"/>
                </a:highlight>
                <a:latin typeface="Consolas"/>
              </a:rPr>
              <a:t>     </a:t>
            </a:r>
            <a:r>
              <a:rPr lang="en-US" sz="2400">
                <a:solidFill>
                  <a:srgbClr val="4F76AC"/>
                </a:solidFill>
                <a:highlight>
                  <a:srgbClr val="FFFFFF"/>
                </a:highlight>
                <a:latin typeface="Consolas"/>
              </a:rPr>
              <a:t>&lt;</a:t>
            </a:r>
            <a:r>
              <a:rPr lang="en-US" sz="2400">
                <a:solidFill>
                  <a:srgbClr val="823125"/>
                </a:solidFill>
                <a:highlight>
                  <a:srgbClr val="FFFFFF"/>
                </a:highlight>
                <a:latin typeface="Consolas"/>
              </a:rPr>
              <a:t>source</a:t>
            </a:r>
            <a:r>
              <a:rPr lang="en-US" sz="2400">
                <a:solidFill>
                  <a:srgbClr val="000000"/>
                </a:solidFill>
                <a:highlight>
                  <a:srgbClr val="FFFFFF"/>
                </a:highlight>
                <a:latin typeface="Consolas"/>
              </a:rPr>
              <a:t> </a:t>
            </a:r>
            <a:r>
              <a:rPr lang="en-US" sz="2400" err="1">
                <a:solidFill>
                  <a:srgbClr val="CF4820"/>
                </a:solidFill>
                <a:highlight>
                  <a:srgbClr val="FFFFFF"/>
                </a:highlight>
                <a:latin typeface="Consolas"/>
              </a:rPr>
              <a:t>src</a:t>
            </a:r>
            <a:r>
              <a:rPr lang="en-US" sz="2400">
                <a:solidFill>
                  <a:srgbClr val="4F76AC"/>
                </a:solidFill>
                <a:highlight>
                  <a:srgbClr val="FFFFFF"/>
                </a:highlight>
                <a:latin typeface="Consolas"/>
              </a:rPr>
              <a:t>=“myaudio.mp3”</a:t>
            </a:r>
            <a:r>
              <a:rPr lang="en-US" sz="2400">
                <a:solidFill>
                  <a:srgbClr val="000000"/>
                </a:solidFill>
                <a:highlight>
                  <a:srgbClr val="FFFFFF"/>
                </a:highlight>
                <a:latin typeface="Consolas"/>
              </a:rPr>
              <a:t> </a:t>
            </a:r>
            <a:r>
              <a:rPr lang="en-US" sz="2400">
                <a:solidFill>
                  <a:srgbClr val="CF4820"/>
                </a:solidFill>
                <a:highlight>
                  <a:srgbClr val="FFFFFF"/>
                </a:highlight>
                <a:latin typeface="Consolas"/>
              </a:rPr>
              <a:t>type</a:t>
            </a:r>
            <a:r>
              <a:rPr lang="en-US" sz="2400">
                <a:solidFill>
                  <a:srgbClr val="4F76AC"/>
                </a:solidFill>
                <a:highlight>
                  <a:srgbClr val="FFFFFF"/>
                </a:highlight>
                <a:latin typeface="Consolas"/>
              </a:rPr>
              <a:t>=“audio/mp3”/&gt;</a:t>
            </a:r>
            <a:endParaRPr lang="en-US" sz="2400">
              <a:solidFill>
                <a:srgbClr val="000000"/>
              </a:solidFill>
              <a:highlight>
                <a:srgbClr val="FFFFFF"/>
              </a:highlight>
              <a:latin typeface="Consolas"/>
            </a:endParaRPr>
          </a:p>
          <a:p>
            <a:r>
              <a:rPr lang="en-US" sz="2400">
                <a:solidFill>
                  <a:srgbClr val="000000"/>
                </a:solidFill>
                <a:highlight>
                  <a:srgbClr val="FFFFFF"/>
                </a:highlight>
                <a:latin typeface="Consolas"/>
              </a:rPr>
              <a:t>     </a:t>
            </a:r>
            <a:r>
              <a:rPr lang="en-US" sz="2400">
                <a:solidFill>
                  <a:srgbClr val="4F76AC"/>
                </a:solidFill>
                <a:highlight>
                  <a:srgbClr val="FFFFFF"/>
                </a:highlight>
                <a:latin typeface="Consolas"/>
              </a:rPr>
              <a:t>&lt;</a:t>
            </a:r>
            <a:r>
              <a:rPr lang="en-US" sz="2400">
                <a:solidFill>
                  <a:srgbClr val="823125"/>
                </a:solidFill>
                <a:highlight>
                  <a:srgbClr val="FFFFFF"/>
                </a:highlight>
                <a:latin typeface="Consolas"/>
              </a:rPr>
              <a:t>source</a:t>
            </a:r>
            <a:r>
              <a:rPr lang="en-US" sz="2400">
                <a:solidFill>
                  <a:srgbClr val="000000"/>
                </a:solidFill>
                <a:highlight>
                  <a:srgbClr val="FFFFFF"/>
                </a:highlight>
                <a:latin typeface="Consolas"/>
              </a:rPr>
              <a:t> </a:t>
            </a:r>
            <a:r>
              <a:rPr lang="en-US" sz="2400" err="1">
                <a:solidFill>
                  <a:srgbClr val="CF4820"/>
                </a:solidFill>
                <a:highlight>
                  <a:srgbClr val="FFFFFF"/>
                </a:highlight>
                <a:latin typeface="Consolas"/>
              </a:rPr>
              <a:t>src</a:t>
            </a:r>
            <a:r>
              <a:rPr lang="en-US" sz="2400">
                <a:solidFill>
                  <a:srgbClr val="4F76AC"/>
                </a:solidFill>
                <a:highlight>
                  <a:srgbClr val="FFFFFF"/>
                </a:highlight>
                <a:latin typeface="Consolas"/>
              </a:rPr>
              <a:t>=“</a:t>
            </a:r>
            <a:r>
              <a:rPr lang="en-US" sz="2400" err="1">
                <a:solidFill>
                  <a:srgbClr val="4F76AC"/>
                </a:solidFill>
                <a:highlight>
                  <a:srgbClr val="FFFFFF"/>
                </a:highlight>
                <a:latin typeface="Consolas"/>
              </a:rPr>
              <a:t>myaudio.ogg</a:t>
            </a:r>
            <a:r>
              <a:rPr lang="en-US" sz="2400">
                <a:solidFill>
                  <a:srgbClr val="4F76AC"/>
                </a:solidFill>
                <a:highlight>
                  <a:srgbClr val="FFFFFF"/>
                </a:highlight>
                <a:latin typeface="Consolas"/>
              </a:rPr>
              <a:t>”</a:t>
            </a:r>
            <a:r>
              <a:rPr lang="en-US" sz="2400">
                <a:solidFill>
                  <a:srgbClr val="000000"/>
                </a:solidFill>
                <a:highlight>
                  <a:srgbClr val="FFFFFF"/>
                </a:highlight>
                <a:latin typeface="Consolas"/>
              </a:rPr>
              <a:t> </a:t>
            </a:r>
            <a:r>
              <a:rPr lang="en-US" sz="2400">
                <a:solidFill>
                  <a:srgbClr val="CF4820"/>
                </a:solidFill>
                <a:highlight>
                  <a:srgbClr val="FFFFFF"/>
                </a:highlight>
                <a:latin typeface="Consolas"/>
              </a:rPr>
              <a:t>type</a:t>
            </a:r>
            <a:r>
              <a:rPr lang="en-US" sz="2400">
                <a:solidFill>
                  <a:srgbClr val="4F76AC"/>
                </a:solidFill>
                <a:highlight>
                  <a:srgbClr val="FFFFFF"/>
                </a:highlight>
                <a:latin typeface="Consolas"/>
              </a:rPr>
              <a:t>=“audio/</a:t>
            </a:r>
            <a:r>
              <a:rPr lang="en-US" sz="2400" err="1">
                <a:solidFill>
                  <a:srgbClr val="4F76AC"/>
                </a:solidFill>
                <a:highlight>
                  <a:srgbClr val="FFFFFF"/>
                </a:highlight>
                <a:latin typeface="Consolas"/>
              </a:rPr>
              <a:t>ogg</a:t>
            </a:r>
            <a:r>
              <a:rPr lang="en-US" sz="2400">
                <a:solidFill>
                  <a:srgbClr val="4F76AC"/>
                </a:solidFill>
                <a:highlight>
                  <a:srgbClr val="FFFFFF"/>
                </a:highlight>
                <a:latin typeface="Consolas"/>
              </a:rPr>
              <a:t>”/&gt;</a:t>
            </a:r>
            <a:endParaRPr lang="en-US" sz="2400">
              <a:solidFill>
                <a:srgbClr val="000000"/>
              </a:solidFill>
              <a:highlight>
                <a:srgbClr val="FFFFFF"/>
              </a:highlight>
              <a:latin typeface="Consolas"/>
            </a:endParaRPr>
          </a:p>
          <a:p>
            <a:r>
              <a:rPr lang="en-US" sz="2400">
                <a:solidFill>
                  <a:srgbClr val="4F76AC"/>
                </a:solidFill>
                <a:highlight>
                  <a:srgbClr val="FFFFFF"/>
                </a:highlight>
                <a:latin typeface="Consolas"/>
              </a:rPr>
              <a:t>&lt;/</a:t>
            </a:r>
            <a:r>
              <a:rPr lang="en-US" sz="2400">
                <a:solidFill>
                  <a:srgbClr val="823125"/>
                </a:solidFill>
                <a:highlight>
                  <a:srgbClr val="FFFFFF"/>
                </a:highlight>
                <a:latin typeface="Consolas"/>
              </a:rPr>
              <a:t>audio</a:t>
            </a:r>
            <a:r>
              <a:rPr lang="en-US" sz="2400">
                <a:solidFill>
                  <a:srgbClr val="4F76AC"/>
                </a:solidFill>
                <a:highlight>
                  <a:srgbClr val="FFFFFF"/>
                </a:highlight>
                <a:latin typeface="Consolas"/>
              </a:rPr>
              <a:t>&gt;</a:t>
            </a:r>
            <a:endParaRPr lang="en-US" sz="2400"/>
          </a:p>
        </p:txBody>
      </p:sp>
    </p:spTree>
    <p:extLst>
      <p:ext uri="{BB962C8B-B14F-4D97-AF65-F5344CB8AC3E}">
        <p14:creationId xmlns:p14="http://schemas.microsoft.com/office/powerpoint/2010/main" val="9138694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 y="1097280"/>
            <a:ext cx="7986077" cy="2179058"/>
          </a:xfrm>
        </p:spPr>
        <p:txBody>
          <a:bodyPr/>
          <a:lstStyle/>
          <a:p>
            <a:r>
              <a:rPr lang="en-US" err="1"/>
              <a:t>Entradas</a:t>
            </a:r>
            <a:r>
              <a:rPr lang="en-US"/>
              <a:t> e </a:t>
            </a:r>
            <a:r>
              <a:rPr lang="en-US" err="1"/>
              <a:t>Formulários</a:t>
            </a:r>
            <a:endParaRPr lang="en-US"/>
          </a:p>
        </p:txBody>
      </p:sp>
    </p:spTree>
    <p:extLst>
      <p:ext uri="{BB962C8B-B14F-4D97-AF65-F5344CB8AC3E}">
        <p14:creationId xmlns:p14="http://schemas.microsoft.com/office/powerpoint/2010/main" val="21431419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Formulário Web</a:t>
            </a:r>
          </a:p>
        </p:txBody>
      </p:sp>
      <p:sp>
        <p:nvSpPr>
          <p:cNvPr id="3" name="Picture Placeholder 2" descr="&quot;&quot;"/>
          <p:cNvSpPr>
            <a:spLocks noGrp="1"/>
          </p:cNvSpPr>
          <p:nvPr>
            <p:ph type="pic" sz="quarter" idx="10"/>
          </p:nvPr>
        </p:nvSpPr>
        <p:spPr>
          <a:solidFill>
            <a:schemeClr val="tx1"/>
          </a:solidFill>
        </p:spPr>
        <p:txBody>
          <a:bodyPr/>
          <a:lstStyle/>
          <a:p>
            <a:endParaRPr lang="pt-BR"/>
          </a:p>
        </p:txBody>
      </p:sp>
      <p:sp>
        <p:nvSpPr>
          <p:cNvPr id="4" name="Text Placeholder 3"/>
          <p:cNvSpPr>
            <a:spLocks noGrp="1"/>
          </p:cNvSpPr>
          <p:nvPr>
            <p:ph type="body" sz="quarter" idx="11"/>
          </p:nvPr>
        </p:nvSpPr>
        <p:spPr>
          <a:xfrm>
            <a:off x="6583680" y="2103120"/>
            <a:ext cx="5486400" cy="1923604"/>
          </a:xfrm>
        </p:spPr>
        <p:txBody>
          <a:bodyPr/>
          <a:lstStyle/>
          <a:p>
            <a:r>
              <a:rPr lang="pt-BR"/>
              <a:t>Um </a:t>
            </a:r>
            <a:r>
              <a:rPr lang="pt-BR" b="1"/>
              <a:t>formulário web </a:t>
            </a:r>
            <a:r>
              <a:rPr lang="pt-BR"/>
              <a:t>é uma página que possui campos de entrada de dados do usuário</a:t>
            </a:r>
          </a:p>
          <a:p>
            <a:r>
              <a:rPr lang="pt-BR" b="1"/>
              <a:t>Entradas do formulário</a:t>
            </a:r>
            <a:r>
              <a:rPr lang="pt-BR"/>
              <a:t>, ou os dados providos pelos usuários, são enviados para o servidor onde são processados</a:t>
            </a:r>
          </a:p>
        </p:txBody>
      </p:sp>
      <p:grpSp>
        <p:nvGrpSpPr>
          <p:cNvPr id="43" name="Group 42" descr="Web form showing fields where users enter data."/>
          <p:cNvGrpSpPr/>
          <p:nvPr/>
        </p:nvGrpSpPr>
        <p:grpSpPr>
          <a:xfrm>
            <a:off x="939237" y="1804777"/>
            <a:ext cx="4339446" cy="3385607"/>
            <a:chOff x="4586361" y="1209015"/>
            <a:chExt cx="4339446" cy="3385607"/>
          </a:xfrm>
        </p:grpSpPr>
        <p:grpSp>
          <p:nvGrpSpPr>
            <p:cNvPr id="44" name="Group 43"/>
            <p:cNvGrpSpPr>
              <a:grpSpLocks noChangeAspect="1"/>
            </p:cNvGrpSpPr>
            <p:nvPr/>
          </p:nvGrpSpPr>
          <p:grpSpPr>
            <a:xfrm>
              <a:off x="4586361" y="1209015"/>
              <a:ext cx="4339446" cy="3385607"/>
              <a:chOff x="1507436" y="1799127"/>
              <a:chExt cx="3681068" cy="2752580"/>
            </a:xfrm>
          </p:grpSpPr>
          <p:sp>
            <p:nvSpPr>
              <p:cNvPr id="52" name="Rectangle 51"/>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55" name="Isosceles Triangle 54"/>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57"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pt-BR"/>
              </a:p>
            </p:txBody>
          </p:sp>
          <p:sp>
            <p:nvSpPr>
              <p:cNvPr id="58" name="5-Point Star 57"/>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grpSp>
        <p:grpSp>
          <p:nvGrpSpPr>
            <p:cNvPr id="45" name="Group 44"/>
            <p:cNvGrpSpPr/>
            <p:nvPr/>
          </p:nvGrpSpPr>
          <p:grpSpPr>
            <a:xfrm>
              <a:off x="4873624" y="1905000"/>
              <a:ext cx="2670214" cy="2479675"/>
              <a:chOff x="4873624" y="1905000"/>
              <a:chExt cx="2670214" cy="2479675"/>
            </a:xfrm>
          </p:grpSpPr>
          <p:sp>
            <p:nvSpPr>
              <p:cNvPr id="46" name="Rectangle 45"/>
              <p:cNvSpPr/>
              <p:nvPr/>
            </p:nvSpPr>
            <p:spPr>
              <a:xfrm>
                <a:off x="4873624" y="2301875"/>
                <a:ext cx="2670213" cy="41275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47" name="Rectangle 46"/>
              <p:cNvSpPr/>
              <p:nvPr/>
            </p:nvSpPr>
            <p:spPr>
              <a:xfrm>
                <a:off x="4873624" y="3136900"/>
                <a:ext cx="2670213" cy="41275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48" name="Rectangle 47"/>
              <p:cNvSpPr/>
              <p:nvPr/>
            </p:nvSpPr>
            <p:spPr>
              <a:xfrm>
                <a:off x="4873625" y="3971925"/>
                <a:ext cx="2670213" cy="41275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49" name="TextBox 48"/>
              <p:cNvSpPr txBox="1"/>
              <p:nvPr/>
            </p:nvSpPr>
            <p:spPr>
              <a:xfrm>
                <a:off x="4873625" y="1905000"/>
                <a:ext cx="2670212" cy="369332"/>
              </a:xfrm>
              <a:prstGeom prst="rect">
                <a:avLst/>
              </a:prstGeom>
              <a:noFill/>
            </p:spPr>
            <p:txBody>
              <a:bodyPr wrap="square" rtlCol="0">
                <a:spAutoFit/>
              </a:bodyPr>
              <a:lstStyle/>
              <a:p>
                <a:r>
                  <a:rPr lang="pt-BR" b="1"/>
                  <a:t>First Name</a:t>
                </a:r>
              </a:p>
            </p:txBody>
          </p:sp>
          <p:sp>
            <p:nvSpPr>
              <p:cNvPr id="50" name="TextBox 49"/>
              <p:cNvSpPr txBox="1"/>
              <p:nvPr/>
            </p:nvSpPr>
            <p:spPr>
              <a:xfrm>
                <a:off x="4873626" y="2767568"/>
                <a:ext cx="2670212" cy="369332"/>
              </a:xfrm>
              <a:prstGeom prst="rect">
                <a:avLst/>
              </a:prstGeom>
              <a:noFill/>
            </p:spPr>
            <p:txBody>
              <a:bodyPr wrap="square" rtlCol="0">
                <a:spAutoFit/>
              </a:bodyPr>
              <a:lstStyle/>
              <a:p>
                <a:r>
                  <a:rPr lang="pt-BR" b="1"/>
                  <a:t>Last Name</a:t>
                </a:r>
              </a:p>
            </p:txBody>
          </p:sp>
          <p:sp>
            <p:nvSpPr>
              <p:cNvPr id="51" name="TextBox 50"/>
              <p:cNvSpPr txBox="1"/>
              <p:nvPr/>
            </p:nvSpPr>
            <p:spPr>
              <a:xfrm>
                <a:off x="4873626" y="3602593"/>
                <a:ext cx="2670212" cy="369332"/>
              </a:xfrm>
              <a:prstGeom prst="rect">
                <a:avLst/>
              </a:prstGeom>
              <a:noFill/>
            </p:spPr>
            <p:txBody>
              <a:bodyPr wrap="square" rtlCol="0">
                <a:spAutoFit/>
              </a:bodyPr>
              <a:lstStyle/>
              <a:p>
                <a:r>
                  <a:rPr lang="pt-BR" b="1"/>
                  <a:t>Email Address</a:t>
                </a:r>
              </a:p>
            </p:txBody>
          </p:sp>
        </p:grpSp>
      </p:grpSp>
    </p:spTree>
    <p:extLst>
      <p:ext uri="{BB962C8B-B14F-4D97-AF65-F5344CB8AC3E}">
        <p14:creationId xmlns:p14="http://schemas.microsoft.com/office/powerpoint/2010/main" val="38867039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solidFill>
                  <a:srgbClr val="107C10"/>
                </a:solidFill>
              </a:rPr>
              <a:t>Criação de Formulários</a:t>
            </a:r>
          </a:p>
        </p:txBody>
      </p:sp>
      <p:sp>
        <p:nvSpPr>
          <p:cNvPr id="3" name="Text Placeholder 2"/>
          <p:cNvSpPr>
            <a:spLocks noGrp="1"/>
          </p:cNvSpPr>
          <p:nvPr>
            <p:ph type="body" sz="quarter" idx="10"/>
          </p:nvPr>
        </p:nvSpPr>
        <p:spPr>
          <a:xfrm>
            <a:off x="365760" y="1371600"/>
            <a:ext cx="11704320" cy="1855893"/>
          </a:xfrm>
        </p:spPr>
        <p:txBody>
          <a:bodyPr/>
          <a:lstStyle/>
          <a:p>
            <a:pPr>
              <a:buFont typeface="Arial" pitchFamily="34" charset="0"/>
              <a:buChar char="•"/>
            </a:pPr>
            <a:r>
              <a:rPr lang="pt-BR"/>
              <a:t>Cria-se um formulário utilizando o elemento </a:t>
            </a:r>
            <a:r>
              <a:rPr lang="pt-BR">
                <a:latin typeface="Consolas"/>
                <a:cs typeface="Consolas"/>
              </a:rPr>
              <a:t>&lt;form&gt;</a:t>
            </a:r>
            <a:endParaRPr lang="pt-BR"/>
          </a:p>
          <a:p>
            <a:pPr lvl="1"/>
            <a:r>
              <a:rPr lang="pt-BR"/>
              <a:t>É prática comum identificar um formlário com o atributo id</a:t>
            </a:r>
          </a:p>
          <a:p>
            <a:pPr>
              <a:buFont typeface="Arial" pitchFamily="34" charset="0"/>
              <a:buChar char="•"/>
            </a:pPr>
            <a:r>
              <a:rPr lang="pt-BR"/>
              <a:t>O elemento </a:t>
            </a:r>
            <a:r>
              <a:rPr lang="pt-BR">
                <a:latin typeface="Consolas"/>
                <a:cs typeface="Consolas"/>
              </a:rPr>
              <a:t>&lt;label&gt;</a:t>
            </a:r>
            <a:r>
              <a:rPr lang="pt-BR"/>
              <a:t> apresenta um rótulo de texto para cada campo</a:t>
            </a:r>
          </a:p>
          <a:p>
            <a:pPr>
              <a:buFont typeface="Arial" pitchFamily="34" charset="0"/>
              <a:buChar char="•"/>
            </a:pPr>
            <a:r>
              <a:rPr lang="pt-BR"/>
              <a:t>O elemento </a:t>
            </a:r>
            <a:r>
              <a:rPr lang="pt-BR">
                <a:latin typeface="Consolas"/>
                <a:cs typeface="Consolas"/>
              </a:rPr>
              <a:t>&lt;input&gt;</a:t>
            </a:r>
            <a:r>
              <a:rPr lang="pt-BR"/>
              <a:t> é utilizado para ditar o tipo de campo de entrada</a:t>
            </a:r>
          </a:p>
        </p:txBody>
      </p:sp>
      <p:sp>
        <p:nvSpPr>
          <p:cNvPr id="5" name="Rectangle 4"/>
          <p:cNvSpPr/>
          <p:nvPr/>
        </p:nvSpPr>
        <p:spPr>
          <a:xfrm>
            <a:off x="1961356" y="3421062"/>
            <a:ext cx="8513763" cy="3046988"/>
          </a:xfrm>
          <a:prstGeom prst="rect">
            <a:avLst/>
          </a:prstGeom>
        </p:spPr>
        <p:txBody>
          <a:bodyPr wrap="square">
            <a:spAutoFit/>
          </a:bodyPr>
          <a:lstStyle/>
          <a:p>
            <a:r>
              <a:rPr lang="pt-BR" sz="2400">
                <a:solidFill>
                  <a:srgbClr val="4F76AC"/>
                </a:solidFill>
                <a:highlight>
                  <a:srgbClr val="FFFFFF"/>
                </a:highlight>
                <a:latin typeface="Consolas"/>
              </a:rPr>
              <a:t>&lt;</a:t>
            </a:r>
            <a:r>
              <a:rPr lang="pt-BR" sz="2400">
                <a:solidFill>
                  <a:srgbClr val="823125"/>
                </a:solidFill>
                <a:highlight>
                  <a:srgbClr val="FFFFFF"/>
                </a:highlight>
                <a:latin typeface="Consolas"/>
              </a:rPr>
              <a:t>form</a:t>
            </a:r>
            <a:r>
              <a:rPr lang="pt-BR" sz="2400">
                <a:solidFill>
                  <a:srgbClr val="000000"/>
                </a:solidFill>
                <a:highlight>
                  <a:srgbClr val="FFFFFF"/>
                </a:highlight>
                <a:latin typeface="Consolas"/>
              </a:rPr>
              <a:t> </a:t>
            </a:r>
            <a:r>
              <a:rPr lang="pt-BR" sz="2400">
                <a:solidFill>
                  <a:srgbClr val="CF4820"/>
                </a:solidFill>
                <a:highlight>
                  <a:srgbClr val="FFFFFF"/>
                </a:highlight>
                <a:latin typeface="Consolas"/>
              </a:rPr>
              <a:t>id</a:t>
            </a:r>
            <a:r>
              <a:rPr lang="pt-BR" sz="2400">
                <a:solidFill>
                  <a:srgbClr val="4F76AC"/>
                </a:solidFill>
                <a:highlight>
                  <a:srgbClr val="FFFFFF"/>
                </a:highlight>
                <a:latin typeface="Consolas"/>
              </a:rPr>
              <a:t>="contact"</a:t>
            </a:r>
            <a:r>
              <a:rPr lang="pt-BR" sz="2400">
                <a:solidFill>
                  <a:srgbClr val="000000"/>
                </a:solidFill>
                <a:highlight>
                  <a:srgbClr val="FFFFFF"/>
                </a:highlight>
                <a:latin typeface="Consolas"/>
              </a:rPr>
              <a:t> </a:t>
            </a:r>
            <a:r>
              <a:rPr lang="pt-BR" sz="2400">
                <a:solidFill>
                  <a:srgbClr val="CF4820"/>
                </a:solidFill>
                <a:highlight>
                  <a:srgbClr val="FFFFFF"/>
                </a:highlight>
                <a:latin typeface="Consolas"/>
              </a:rPr>
              <a:t>method</a:t>
            </a:r>
            <a:r>
              <a:rPr lang="pt-BR" sz="2400">
                <a:solidFill>
                  <a:srgbClr val="4F76AC"/>
                </a:solidFill>
                <a:highlight>
                  <a:srgbClr val="FFFFFF"/>
                </a:highlight>
                <a:latin typeface="Consolas"/>
              </a:rPr>
              <a:t>="post"</a:t>
            </a:r>
            <a:r>
              <a:rPr lang="pt-BR" sz="2400">
                <a:solidFill>
                  <a:srgbClr val="000000"/>
                </a:solidFill>
                <a:highlight>
                  <a:srgbClr val="FFFFFF"/>
                </a:highlight>
                <a:latin typeface="Consolas"/>
              </a:rPr>
              <a:t> </a:t>
            </a:r>
            <a:r>
              <a:rPr lang="pt-BR" sz="2400">
                <a:solidFill>
                  <a:srgbClr val="CF4820"/>
                </a:solidFill>
                <a:highlight>
                  <a:srgbClr val="FFFFFF"/>
                </a:highlight>
                <a:latin typeface="Consolas"/>
              </a:rPr>
              <a:t>action</a:t>
            </a:r>
            <a:r>
              <a:rPr lang="pt-BR" sz="2400">
                <a:solidFill>
                  <a:srgbClr val="4F76AC"/>
                </a:solidFill>
                <a:highlight>
                  <a:srgbClr val="FFFFFF"/>
                </a:highlight>
                <a:latin typeface="Consolas"/>
              </a:rPr>
              <a:t>=""&gt;</a:t>
            </a:r>
            <a:r>
              <a:rPr lang="pt-BR" sz="2400">
                <a:solidFill>
                  <a:srgbClr val="000000"/>
                </a:solidFill>
                <a:highlight>
                  <a:srgbClr val="FFFFFF"/>
                </a:highlight>
                <a:latin typeface="Consolas"/>
              </a:rPr>
              <a:t> </a:t>
            </a:r>
          </a:p>
          <a:p>
            <a:r>
              <a:rPr lang="pt-BR" sz="2400">
                <a:solidFill>
                  <a:srgbClr val="4F76AC"/>
                </a:solidFill>
                <a:highlight>
                  <a:srgbClr val="FFFFFF"/>
                </a:highlight>
                <a:latin typeface="Consolas"/>
              </a:rPr>
              <a:t>	&lt;</a:t>
            </a:r>
            <a:r>
              <a:rPr lang="pt-BR" sz="2400">
                <a:solidFill>
                  <a:srgbClr val="823125"/>
                </a:solidFill>
                <a:highlight>
                  <a:srgbClr val="FFFFFF"/>
                </a:highlight>
                <a:latin typeface="Consolas"/>
              </a:rPr>
              <a:t>label</a:t>
            </a:r>
            <a:r>
              <a:rPr lang="pt-BR" sz="2400">
                <a:solidFill>
                  <a:srgbClr val="000000"/>
                </a:solidFill>
                <a:highlight>
                  <a:srgbClr val="FFFFFF"/>
                </a:highlight>
                <a:latin typeface="Consolas"/>
              </a:rPr>
              <a:t> </a:t>
            </a:r>
            <a:r>
              <a:rPr lang="pt-BR" sz="2400">
                <a:solidFill>
                  <a:srgbClr val="CF4820"/>
                </a:solidFill>
                <a:highlight>
                  <a:srgbClr val="FFFFFF"/>
                </a:highlight>
                <a:latin typeface="Consolas"/>
              </a:rPr>
              <a:t>for</a:t>
            </a:r>
            <a:r>
              <a:rPr lang="pt-BR" sz="2400">
                <a:solidFill>
                  <a:srgbClr val="4F76AC"/>
                </a:solidFill>
                <a:highlight>
                  <a:srgbClr val="FFFFFF"/>
                </a:highlight>
                <a:latin typeface="Consolas"/>
              </a:rPr>
              <a:t>=“firstName"&gt;</a:t>
            </a:r>
            <a:r>
              <a:rPr lang="pt-BR" sz="2400">
                <a:solidFill>
                  <a:srgbClr val="000000"/>
                </a:solidFill>
                <a:highlight>
                  <a:srgbClr val="FFFFFF"/>
                </a:highlight>
                <a:latin typeface="Consolas"/>
              </a:rPr>
              <a:t>First Name</a:t>
            </a:r>
            <a:r>
              <a:rPr lang="pt-BR" sz="2400">
                <a:solidFill>
                  <a:srgbClr val="4F76AC"/>
                </a:solidFill>
                <a:highlight>
                  <a:srgbClr val="FFFFFF"/>
                </a:highlight>
                <a:latin typeface="Consolas"/>
              </a:rPr>
              <a:t>&lt;/</a:t>
            </a:r>
            <a:r>
              <a:rPr lang="pt-BR" sz="2400">
                <a:solidFill>
                  <a:srgbClr val="823125"/>
                </a:solidFill>
                <a:highlight>
                  <a:srgbClr val="FFFFFF"/>
                </a:highlight>
                <a:latin typeface="Consolas"/>
              </a:rPr>
              <a:t>label</a:t>
            </a:r>
            <a:r>
              <a:rPr lang="pt-BR" sz="2400">
                <a:solidFill>
                  <a:srgbClr val="4F76AC"/>
                </a:solidFill>
                <a:highlight>
                  <a:srgbClr val="FFFFFF"/>
                </a:highlight>
                <a:latin typeface="Consolas"/>
              </a:rPr>
              <a:t>&gt;</a:t>
            </a:r>
            <a:r>
              <a:rPr lang="pt-BR" sz="2400">
                <a:solidFill>
                  <a:srgbClr val="000000"/>
                </a:solidFill>
                <a:highlight>
                  <a:srgbClr val="FFFFFF"/>
                </a:highlight>
                <a:latin typeface="Consolas"/>
              </a:rPr>
              <a:t> </a:t>
            </a:r>
          </a:p>
          <a:p>
            <a:r>
              <a:rPr lang="pt-BR" sz="2400">
                <a:solidFill>
                  <a:srgbClr val="4F76AC"/>
                </a:solidFill>
                <a:highlight>
                  <a:srgbClr val="FFFFFF"/>
                </a:highlight>
                <a:latin typeface="Consolas"/>
              </a:rPr>
              <a:t>	&lt;</a:t>
            </a:r>
            <a:r>
              <a:rPr lang="pt-BR" sz="2400">
                <a:solidFill>
                  <a:srgbClr val="823125"/>
                </a:solidFill>
                <a:highlight>
                  <a:srgbClr val="FFFFFF"/>
                </a:highlight>
                <a:latin typeface="Consolas"/>
              </a:rPr>
              <a:t>input</a:t>
            </a:r>
            <a:r>
              <a:rPr lang="pt-BR" sz="2400">
                <a:solidFill>
                  <a:srgbClr val="000000"/>
                </a:solidFill>
                <a:highlight>
                  <a:srgbClr val="FFFFFF"/>
                </a:highlight>
                <a:latin typeface="Consolas"/>
              </a:rPr>
              <a:t> </a:t>
            </a:r>
            <a:r>
              <a:rPr lang="pt-BR" sz="2400">
                <a:solidFill>
                  <a:srgbClr val="CF4820"/>
                </a:solidFill>
                <a:highlight>
                  <a:srgbClr val="FFFFFF"/>
                </a:highlight>
                <a:latin typeface="Consolas"/>
              </a:rPr>
              <a:t>type</a:t>
            </a:r>
            <a:r>
              <a:rPr lang="pt-BR" sz="2400">
                <a:solidFill>
                  <a:srgbClr val="4F76AC"/>
                </a:solidFill>
                <a:highlight>
                  <a:srgbClr val="FFFFFF"/>
                </a:highlight>
                <a:latin typeface="Consolas"/>
              </a:rPr>
              <a:t>="text"</a:t>
            </a:r>
            <a:r>
              <a:rPr lang="pt-BR" sz="2400">
                <a:solidFill>
                  <a:srgbClr val="000000"/>
                </a:solidFill>
                <a:highlight>
                  <a:srgbClr val="FFFFFF"/>
                </a:highlight>
                <a:latin typeface="Consolas"/>
              </a:rPr>
              <a:t> </a:t>
            </a:r>
            <a:r>
              <a:rPr lang="pt-BR" sz="2400">
                <a:solidFill>
                  <a:srgbClr val="CF4820"/>
                </a:solidFill>
                <a:highlight>
                  <a:srgbClr val="FFFFFF"/>
                </a:highlight>
                <a:latin typeface="Consolas"/>
              </a:rPr>
              <a:t>name</a:t>
            </a:r>
            <a:r>
              <a:rPr lang="pt-BR" sz="2400">
                <a:solidFill>
                  <a:srgbClr val="4F76AC"/>
                </a:solidFill>
                <a:highlight>
                  <a:srgbClr val="FFFFFF"/>
                </a:highlight>
                <a:latin typeface="Consolas"/>
              </a:rPr>
              <a:t>=“firstName"</a:t>
            </a:r>
            <a:r>
              <a:rPr lang="pt-BR" sz="2400">
                <a:solidFill>
                  <a:srgbClr val="000000"/>
                </a:solidFill>
                <a:highlight>
                  <a:srgbClr val="FFFFFF"/>
                </a:highlight>
                <a:latin typeface="Consolas"/>
              </a:rPr>
              <a:t> </a:t>
            </a:r>
            <a:r>
              <a:rPr lang="pt-BR" sz="2400">
                <a:solidFill>
                  <a:srgbClr val="4F76AC"/>
                </a:solidFill>
                <a:highlight>
                  <a:srgbClr val="FFFFFF"/>
                </a:highlight>
                <a:latin typeface="Consolas"/>
              </a:rPr>
              <a:t>/&gt;&lt;</a:t>
            </a:r>
            <a:r>
              <a:rPr lang="pt-BR" sz="2400">
                <a:solidFill>
                  <a:srgbClr val="823125"/>
                </a:solidFill>
                <a:highlight>
                  <a:srgbClr val="FFFFFF"/>
                </a:highlight>
                <a:latin typeface="Consolas"/>
              </a:rPr>
              <a:t>br</a:t>
            </a:r>
            <a:r>
              <a:rPr lang="pt-BR" sz="2400">
                <a:solidFill>
                  <a:srgbClr val="4F76AC"/>
                </a:solidFill>
                <a:highlight>
                  <a:srgbClr val="FFFFFF"/>
                </a:highlight>
                <a:latin typeface="Consolas"/>
              </a:rPr>
              <a:t>/&gt;</a:t>
            </a:r>
            <a:endParaRPr lang="pt-BR" sz="2400">
              <a:solidFill>
                <a:srgbClr val="000000"/>
              </a:solidFill>
              <a:highlight>
                <a:srgbClr val="FFFFFF"/>
              </a:highlight>
              <a:latin typeface="Consolas"/>
            </a:endParaRPr>
          </a:p>
          <a:p>
            <a:r>
              <a:rPr lang="pt-BR" sz="2400">
                <a:solidFill>
                  <a:srgbClr val="4F76AC"/>
                </a:solidFill>
                <a:highlight>
                  <a:srgbClr val="FFFFFF"/>
                </a:highlight>
                <a:latin typeface="Consolas"/>
              </a:rPr>
              <a:t>	&lt;</a:t>
            </a:r>
            <a:r>
              <a:rPr lang="pt-BR" sz="2400">
                <a:solidFill>
                  <a:srgbClr val="823125"/>
                </a:solidFill>
                <a:highlight>
                  <a:srgbClr val="FFFFFF"/>
                </a:highlight>
                <a:latin typeface="Consolas"/>
              </a:rPr>
              <a:t>label</a:t>
            </a:r>
            <a:r>
              <a:rPr lang="pt-BR" sz="2400">
                <a:solidFill>
                  <a:srgbClr val="000000"/>
                </a:solidFill>
                <a:highlight>
                  <a:srgbClr val="FFFFFF"/>
                </a:highlight>
                <a:latin typeface="Consolas"/>
              </a:rPr>
              <a:t> </a:t>
            </a:r>
            <a:r>
              <a:rPr lang="pt-BR" sz="2400">
                <a:solidFill>
                  <a:srgbClr val="CF4820"/>
                </a:solidFill>
                <a:highlight>
                  <a:srgbClr val="FFFFFF"/>
                </a:highlight>
                <a:latin typeface="Consolas"/>
              </a:rPr>
              <a:t>for</a:t>
            </a:r>
            <a:r>
              <a:rPr lang="pt-BR" sz="2400">
                <a:solidFill>
                  <a:srgbClr val="4F76AC"/>
                </a:solidFill>
                <a:highlight>
                  <a:srgbClr val="FFFFFF"/>
                </a:highlight>
                <a:latin typeface="Consolas"/>
              </a:rPr>
              <a:t>=“lastName"&gt;</a:t>
            </a:r>
            <a:r>
              <a:rPr lang="pt-BR" sz="2400">
                <a:solidFill>
                  <a:srgbClr val="000000"/>
                </a:solidFill>
                <a:highlight>
                  <a:srgbClr val="FFFFFF"/>
                </a:highlight>
                <a:latin typeface="Consolas"/>
              </a:rPr>
              <a:t>Last Name</a:t>
            </a:r>
            <a:r>
              <a:rPr lang="pt-BR" sz="2400">
                <a:solidFill>
                  <a:srgbClr val="4F76AC"/>
                </a:solidFill>
                <a:highlight>
                  <a:srgbClr val="FFFFFF"/>
                </a:highlight>
                <a:latin typeface="Consolas"/>
              </a:rPr>
              <a:t>&lt;/</a:t>
            </a:r>
            <a:r>
              <a:rPr lang="pt-BR" sz="2400">
                <a:solidFill>
                  <a:srgbClr val="823125"/>
                </a:solidFill>
                <a:highlight>
                  <a:srgbClr val="FFFFFF"/>
                </a:highlight>
                <a:latin typeface="Consolas"/>
              </a:rPr>
              <a:t>label</a:t>
            </a:r>
            <a:r>
              <a:rPr lang="pt-BR" sz="2400">
                <a:solidFill>
                  <a:srgbClr val="4F76AC"/>
                </a:solidFill>
                <a:highlight>
                  <a:srgbClr val="FFFFFF"/>
                </a:highlight>
                <a:latin typeface="Consolas"/>
              </a:rPr>
              <a:t>&gt;</a:t>
            </a:r>
            <a:r>
              <a:rPr lang="pt-BR" sz="2400">
                <a:solidFill>
                  <a:srgbClr val="000000"/>
                </a:solidFill>
                <a:highlight>
                  <a:srgbClr val="FFFFFF"/>
                </a:highlight>
                <a:latin typeface="Consolas"/>
              </a:rPr>
              <a:t> </a:t>
            </a:r>
          </a:p>
          <a:p>
            <a:r>
              <a:rPr lang="pt-BR" sz="2400">
                <a:solidFill>
                  <a:srgbClr val="4F76AC"/>
                </a:solidFill>
                <a:highlight>
                  <a:srgbClr val="FFFFFF"/>
                </a:highlight>
                <a:latin typeface="Consolas"/>
              </a:rPr>
              <a:t>	&lt;</a:t>
            </a:r>
            <a:r>
              <a:rPr lang="pt-BR" sz="2400">
                <a:solidFill>
                  <a:srgbClr val="823125"/>
                </a:solidFill>
                <a:highlight>
                  <a:srgbClr val="FFFFFF"/>
                </a:highlight>
                <a:latin typeface="Consolas"/>
              </a:rPr>
              <a:t>input</a:t>
            </a:r>
            <a:r>
              <a:rPr lang="pt-BR" sz="2400">
                <a:solidFill>
                  <a:srgbClr val="000000"/>
                </a:solidFill>
                <a:highlight>
                  <a:srgbClr val="FFFFFF"/>
                </a:highlight>
                <a:latin typeface="Consolas"/>
              </a:rPr>
              <a:t> </a:t>
            </a:r>
            <a:r>
              <a:rPr lang="pt-BR" sz="2400">
                <a:solidFill>
                  <a:srgbClr val="CF4820"/>
                </a:solidFill>
                <a:highlight>
                  <a:srgbClr val="FFFFFF"/>
                </a:highlight>
                <a:latin typeface="Consolas"/>
              </a:rPr>
              <a:t>type</a:t>
            </a:r>
            <a:r>
              <a:rPr lang="pt-BR" sz="2400">
                <a:solidFill>
                  <a:srgbClr val="4F76AC"/>
                </a:solidFill>
                <a:highlight>
                  <a:srgbClr val="FFFFFF"/>
                </a:highlight>
                <a:latin typeface="Consolas"/>
              </a:rPr>
              <a:t>="text"</a:t>
            </a:r>
            <a:r>
              <a:rPr lang="pt-BR" sz="2400">
                <a:solidFill>
                  <a:srgbClr val="000000"/>
                </a:solidFill>
                <a:highlight>
                  <a:srgbClr val="FFFFFF"/>
                </a:highlight>
                <a:latin typeface="Consolas"/>
              </a:rPr>
              <a:t> </a:t>
            </a:r>
            <a:r>
              <a:rPr lang="pt-BR" sz="2400">
                <a:solidFill>
                  <a:srgbClr val="CF4820"/>
                </a:solidFill>
                <a:highlight>
                  <a:srgbClr val="FFFFFF"/>
                </a:highlight>
                <a:latin typeface="Consolas"/>
              </a:rPr>
              <a:t>name</a:t>
            </a:r>
            <a:r>
              <a:rPr lang="pt-BR" sz="2400">
                <a:solidFill>
                  <a:srgbClr val="4F76AC"/>
                </a:solidFill>
                <a:highlight>
                  <a:srgbClr val="FFFFFF"/>
                </a:highlight>
                <a:latin typeface="Consolas"/>
              </a:rPr>
              <a:t>=“lastName"</a:t>
            </a:r>
            <a:r>
              <a:rPr lang="pt-BR" sz="2400">
                <a:solidFill>
                  <a:srgbClr val="000000"/>
                </a:solidFill>
                <a:highlight>
                  <a:srgbClr val="FFFFFF"/>
                </a:highlight>
                <a:latin typeface="Consolas"/>
              </a:rPr>
              <a:t> </a:t>
            </a:r>
            <a:r>
              <a:rPr lang="pt-BR" sz="2400">
                <a:solidFill>
                  <a:srgbClr val="4F76AC"/>
                </a:solidFill>
                <a:highlight>
                  <a:srgbClr val="FFFFFF"/>
                </a:highlight>
                <a:latin typeface="Consolas"/>
              </a:rPr>
              <a:t>/&gt;&lt;</a:t>
            </a:r>
            <a:r>
              <a:rPr lang="pt-BR" sz="2400">
                <a:solidFill>
                  <a:srgbClr val="823125"/>
                </a:solidFill>
                <a:highlight>
                  <a:srgbClr val="FFFFFF"/>
                </a:highlight>
                <a:latin typeface="Consolas"/>
              </a:rPr>
              <a:t>br</a:t>
            </a:r>
            <a:r>
              <a:rPr lang="pt-BR" sz="2400">
                <a:solidFill>
                  <a:srgbClr val="4F76AC"/>
                </a:solidFill>
                <a:highlight>
                  <a:srgbClr val="FFFFFF"/>
                </a:highlight>
                <a:latin typeface="Consolas"/>
              </a:rPr>
              <a:t>/&gt;</a:t>
            </a:r>
            <a:endParaRPr lang="pt-BR" sz="2400">
              <a:solidFill>
                <a:srgbClr val="000000"/>
              </a:solidFill>
              <a:highlight>
                <a:srgbClr val="FFFFFF"/>
              </a:highlight>
              <a:latin typeface="Consolas"/>
            </a:endParaRPr>
          </a:p>
          <a:p>
            <a:r>
              <a:rPr lang="pt-BR" sz="2400">
                <a:solidFill>
                  <a:srgbClr val="4F76AC"/>
                </a:solidFill>
                <a:highlight>
                  <a:srgbClr val="FFFFFF"/>
                </a:highlight>
                <a:latin typeface="Consolas"/>
              </a:rPr>
              <a:t>	&lt;</a:t>
            </a:r>
            <a:r>
              <a:rPr lang="pt-BR" sz="2400">
                <a:solidFill>
                  <a:srgbClr val="823125"/>
                </a:solidFill>
                <a:highlight>
                  <a:srgbClr val="FFFFFF"/>
                </a:highlight>
                <a:latin typeface="Consolas"/>
              </a:rPr>
              <a:t>label</a:t>
            </a:r>
            <a:r>
              <a:rPr lang="pt-BR" sz="2400">
                <a:solidFill>
                  <a:srgbClr val="000000"/>
                </a:solidFill>
                <a:highlight>
                  <a:srgbClr val="FFFFFF"/>
                </a:highlight>
                <a:latin typeface="Consolas"/>
              </a:rPr>
              <a:t> </a:t>
            </a:r>
            <a:r>
              <a:rPr lang="pt-BR" sz="2400">
                <a:solidFill>
                  <a:srgbClr val="CF4820"/>
                </a:solidFill>
                <a:highlight>
                  <a:srgbClr val="FFFFFF"/>
                </a:highlight>
                <a:latin typeface="Consolas"/>
              </a:rPr>
              <a:t>for</a:t>
            </a:r>
            <a:r>
              <a:rPr lang="pt-BR" sz="2400">
                <a:solidFill>
                  <a:srgbClr val="4F76AC"/>
                </a:solidFill>
                <a:highlight>
                  <a:srgbClr val="FFFFFF"/>
                </a:highlight>
                <a:latin typeface="Consolas"/>
              </a:rPr>
              <a:t>="email"&gt;</a:t>
            </a:r>
            <a:r>
              <a:rPr lang="pt-BR" sz="2400">
                <a:solidFill>
                  <a:srgbClr val="000000"/>
                </a:solidFill>
                <a:highlight>
                  <a:srgbClr val="FFFFFF"/>
                </a:highlight>
                <a:latin typeface="Consolas"/>
              </a:rPr>
              <a:t>Email</a:t>
            </a:r>
            <a:r>
              <a:rPr lang="pt-BR" sz="2400">
                <a:solidFill>
                  <a:srgbClr val="4F76AC"/>
                </a:solidFill>
                <a:highlight>
                  <a:srgbClr val="FFFFFF"/>
                </a:highlight>
                <a:latin typeface="Consolas"/>
              </a:rPr>
              <a:t>&lt;/</a:t>
            </a:r>
            <a:r>
              <a:rPr lang="pt-BR" sz="2400">
                <a:solidFill>
                  <a:srgbClr val="823125"/>
                </a:solidFill>
                <a:highlight>
                  <a:srgbClr val="FFFFFF"/>
                </a:highlight>
                <a:latin typeface="Consolas"/>
              </a:rPr>
              <a:t>label</a:t>
            </a:r>
            <a:r>
              <a:rPr lang="pt-BR" sz="2400">
                <a:solidFill>
                  <a:srgbClr val="4F76AC"/>
                </a:solidFill>
                <a:highlight>
                  <a:srgbClr val="FFFFFF"/>
                </a:highlight>
                <a:latin typeface="Consolas"/>
              </a:rPr>
              <a:t>&gt;</a:t>
            </a:r>
            <a:r>
              <a:rPr lang="pt-BR" sz="2400">
                <a:solidFill>
                  <a:srgbClr val="000000"/>
                </a:solidFill>
                <a:highlight>
                  <a:srgbClr val="FFFFFF"/>
                </a:highlight>
                <a:latin typeface="Consolas"/>
              </a:rPr>
              <a:t> </a:t>
            </a:r>
          </a:p>
          <a:p>
            <a:r>
              <a:rPr lang="pt-BR" sz="2400">
                <a:solidFill>
                  <a:srgbClr val="4F76AC"/>
                </a:solidFill>
                <a:highlight>
                  <a:srgbClr val="FFFFFF"/>
                </a:highlight>
                <a:latin typeface="Consolas"/>
              </a:rPr>
              <a:t>	&lt;</a:t>
            </a:r>
            <a:r>
              <a:rPr lang="pt-BR" sz="2400">
                <a:solidFill>
                  <a:srgbClr val="823125"/>
                </a:solidFill>
                <a:highlight>
                  <a:srgbClr val="FFFFFF"/>
                </a:highlight>
                <a:latin typeface="Consolas"/>
              </a:rPr>
              <a:t>input</a:t>
            </a:r>
            <a:r>
              <a:rPr lang="pt-BR" sz="2400">
                <a:solidFill>
                  <a:srgbClr val="000000"/>
                </a:solidFill>
                <a:highlight>
                  <a:srgbClr val="FFFFFF"/>
                </a:highlight>
                <a:latin typeface="Consolas"/>
              </a:rPr>
              <a:t> </a:t>
            </a:r>
            <a:r>
              <a:rPr lang="pt-BR" sz="2400">
                <a:solidFill>
                  <a:srgbClr val="CF4820"/>
                </a:solidFill>
                <a:highlight>
                  <a:srgbClr val="FFFFFF"/>
                </a:highlight>
                <a:latin typeface="Consolas"/>
              </a:rPr>
              <a:t>type</a:t>
            </a:r>
            <a:r>
              <a:rPr lang="pt-BR" sz="2400">
                <a:solidFill>
                  <a:srgbClr val="4F76AC"/>
                </a:solidFill>
                <a:highlight>
                  <a:srgbClr val="FFFFFF"/>
                </a:highlight>
                <a:latin typeface="Consolas"/>
              </a:rPr>
              <a:t>="email"</a:t>
            </a:r>
            <a:r>
              <a:rPr lang="pt-BR" sz="2400">
                <a:solidFill>
                  <a:srgbClr val="000000"/>
                </a:solidFill>
                <a:highlight>
                  <a:srgbClr val="FFFFFF"/>
                </a:highlight>
                <a:latin typeface="Consolas"/>
              </a:rPr>
              <a:t> </a:t>
            </a:r>
            <a:r>
              <a:rPr lang="pt-BR" sz="2400">
                <a:solidFill>
                  <a:srgbClr val="CF4820"/>
                </a:solidFill>
                <a:highlight>
                  <a:srgbClr val="FFFFFF"/>
                </a:highlight>
                <a:latin typeface="Consolas"/>
              </a:rPr>
              <a:t>name</a:t>
            </a:r>
            <a:r>
              <a:rPr lang="pt-BR" sz="2400">
                <a:solidFill>
                  <a:srgbClr val="4F76AC"/>
                </a:solidFill>
                <a:highlight>
                  <a:srgbClr val="FFFFFF"/>
                </a:highlight>
                <a:latin typeface="Consolas"/>
              </a:rPr>
              <a:t>="email"</a:t>
            </a:r>
            <a:r>
              <a:rPr lang="pt-BR" sz="2400">
                <a:solidFill>
                  <a:srgbClr val="000000"/>
                </a:solidFill>
                <a:highlight>
                  <a:srgbClr val="FFFFFF"/>
                </a:highlight>
                <a:latin typeface="Consolas"/>
              </a:rPr>
              <a:t> </a:t>
            </a:r>
            <a:r>
              <a:rPr lang="pt-BR" sz="2400">
                <a:solidFill>
                  <a:srgbClr val="4F76AC"/>
                </a:solidFill>
                <a:highlight>
                  <a:srgbClr val="FFFFFF"/>
                </a:highlight>
                <a:latin typeface="Consolas"/>
              </a:rPr>
              <a:t>/&gt;&lt;</a:t>
            </a:r>
            <a:r>
              <a:rPr lang="pt-BR" sz="2400">
                <a:solidFill>
                  <a:srgbClr val="823125"/>
                </a:solidFill>
                <a:highlight>
                  <a:srgbClr val="FFFFFF"/>
                </a:highlight>
                <a:latin typeface="Consolas"/>
              </a:rPr>
              <a:t>br</a:t>
            </a:r>
            <a:r>
              <a:rPr lang="pt-BR" sz="2400">
                <a:solidFill>
                  <a:srgbClr val="4F76AC"/>
                </a:solidFill>
                <a:highlight>
                  <a:srgbClr val="FFFFFF"/>
                </a:highlight>
                <a:latin typeface="Consolas"/>
              </a:rPr>
              <a:t>/&gt;</a:t>
            </a:r>
            <a:endParaRPr lang="pt-BR" sz="2400">
              <a:solidFill>
                <a:srgbClr val="000000"/>
              </a:solidFill>
              <a:highlight>
                <a:srgbClr val="FFFFFF"/>
              </a:highlight>
              <a:latin typeface="Consolas"/>
            </a:endParaRPr>
          </a:p>
          <a:p>
            <a:r>
              <a:rPr lang="pt-BR" sz="2400">
                <a:solidFill>
                  <a:srgbClr val="4F76AC"/>
                </a:solidFill>
                <a:highlight>
                  <a:srgbClr val="FFFFFF"/>
                </a:highlight>
                <a:latin typeface="Consolas"/>
              </a:rPr>
              <a:t>&lt;/</a:t>
            </a:r>
            <a:r>
              <a:rPr lang="pt-BR" sz="2400">
                <a:solidFill>
                  <a:srgbClr val="823125"/>
                </a:solidFill>
                <a:highlight>
                  <a:srgbClr val="FFFFFF"/>
                </a:highlight>
                <a:latin typeface="Consolas"/>
              </a:rPr>
              <a:t>form</a:t>
            </a:r>
            <a:r>
              <a:rPr lang="pt-BR" sz="2400">
                <a:solidFill>
                  <a:srgbClr val="4F76AC"/>
                </a:solidFill>
                <a:highlight>
                  <a:srgbClr val="FFFFFF"/>
                </a:highlight>
                <a:latin typeface="Consolas"/>
              </a:rPr>
              <a:t>&gt;</a:t>
            </a:r>
            <a:endParaRPr lang="pt-BR" sz="2400"/>
          </a:p>
        </p:txBody>
      </p:sp>
    </p:spTree>
    <p:extLst>
      <p:ext uri="{BB962C8B-B14F-4D97-AF65-F5344CB8AC3E}">
        <p14:creationId xmlns:p14="http://schemas.microsoft.com/office/powerpoint/2010/main" val="16282663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746943"/>
          </a:xfrm>
        </p:spPr>
        <p:txBody>
          <a:bodyPr/>
          <a:lstStyle/>
          <a:p>
            <a:r>
              <a:rPr lang="en-US" err="1"/>
              <a:t>Tipos</a:t>
            </a:r>
            <a:r>
              <a:rPr lang="en-US"/>
              <a:t> de Input</a:t>
            </a:r>
          </a:p>
        </p:txBody>
      </p:sp>
      <p:graphicFrame>
        <p:nvGraphicFramePr>
          <p:cNvPr id="3" name="Table 2" descr="Types of input and their descriptions."/>
          <p:cNvGraphicFramePr>
            <a:graphicFrameLocks noGrp="1"/>
          </p:cNvGraphicFramePr>
          <p:nvPr>
            <p:extLst>
              <p:ext uri="{D42A27DB-BD31-4B8C-83A1-F6EECF244321}">
                <p14:modId xmlns:p14="http://schemas.microsoft.com/office/powerpoint/2010/main" val="3044987359"/>
              </p:ext>
            </p:extLst>
          </p:nvPr>
        </p:nvGraphicFramePr>
        <p:xfrm>
          <a:off x="1722437" y="1820862"/>
          <a:ext cx="8961440" cy="4033494"/>
        </p:xfrm>
        <a:graphic>
          <a:graphicData uri="http://schemas.openxmlformats.org/drawingml/2006/table">
            <a:tbl>
              <a:tblPr firstRow="1" bandRow="1">
                <a:tableStyleId>{5C22544A-7EE6-4342-B048-85BDC9FD1C3A}</a:tableStyleId>
              </a:tblPr>
              <a:tblGrid>
                <a:gridCol w="1874839">
                  <a:extLst>
                    <a:ext uri="{9D8B030D-6E8A-4147-A177-3AD203B41FA5}">
                      <a16:colId xmlns:a16="http://schemas.microsoft.com/office/drawing/2014/main" val="20000"/>
                    </a:ext>
                  </a:extLst>
                </a:gridCol>
                <a:gridCol w="7086601">
                  <a:extLst>
                    <a:ext uri="{9D8B030D-6E8A-4147-A177-3AD203B41FA5}">
                      <a16:colId xmlns:a16="http://schemas.microsoft.com/office/drawing/2014/main" val="20001"/>
                    </a:ext>
                  </a:extLst>
                </a:gridCol>
              </a:tblGrid>
              <a:tr h="448166">
                <a:tc>
                  <a:txBody>
                    <a:bodyPr/>
                    <a:lstStyle/>
                    <a:p>
                      <a:r>
                        <a:rPr lang="pt-BR" sz="2000" noProof="0"/>
                        <a:t>INPUT</a:t>
                      </a:r>
                      <a:r>
                        <a:rPr lang="pt-BR" sz="2000" baseline="0" noProof="0"/>
                        <a:t> TYPE</a:t>
                      </a:r>
                      <a:endParaRPr lang="pt-BR" sz="2000" noProof="0"/>
                    </a:p>
                  </a:txBody>
                  <a:tcPr/>
                </a:tc>
                <a:tc>
                  <a:txBody>
                    <a:bodyPr/>
                    <a:lstStyle/>
                    <a:p>
                      <a:r>
                        <a:rPr lang="pt-BR" sz="2000" noProof="0"/>
                        <a:t>DESCRIÇÃO</a:t>
                      </a:r>
                    </a:p>
                  </a:txBody>
                  <a:tcPr/>
                </a:tc>
                <a:extLst>
                  <a:ext uri="{0D108BD9-81ED-4DB2-BD59-A6C34878D82A}">
                    <a16:rowId xmlns:a16="http://schemas.microsoft.com/office/drawing/2014/main" val="10000"/>
                  </a:ext>
                </a:extLst>
              </a:tr>
              <a:tr h="448166">
                <a:tc>
                  <a:txBody>
                    <a:bodyPr/>
                    <a:lstStyle/>
                    <a:p>
                      <a:r>
                        <a:rPr lang="pt-BR" sz="2000" noProof="0">
                          <a:latin typeface="Consolas"/>
                          <a:cs typeface="Consolas"/>
                        </a:rPr>
                        <a:t>text</a:t>
                      </a:r>
                    </a:p>
                  </a:txBody>
                  <a:tcPr/>
                </a:tc>
                <a:tc>
                  <a:txBody>
                    <a:bodyPr/>
                    <a:lstStyle/>
                    <a:p>
                      <a:r>
                        <a:rPr lang="pt-BR" sz="2000" noProof="0"/>
                        <a:t>Cria um campo de texto</a:t>
                      </a:r>
                    </a:p>
                  </a:txBody>
                  <a:tcPr/>
                </a:tc>
                <a:extLst>
                  <a:ext uri="{0D108BD9-81ED-4DB2-BD59-A6C34878D82A}">
                    <a16:rowId xmlns:a16="http://schemas.microsoft.com/office/drawing/2014/main" val="10001"/>
                  </a:ext>
                </a:extLst>
              </a:tr>
              <a:tr h="448166">
                <a:tc>
                  <a:txBody>
                    <a:bodyPr/>
                    <a:lstStyle/>
                    <a:p>
                      <a:r>
                        <a:rPr lang="pt-BR" sz="2000" noProof="0">
                          <a:latin typeface="Consolas"/>
                          <a:cs typeface="Consolas"/>
                        </a:rPr>
                        <a:t>password</a:t>
                      </a:r>
                    </a:p>
                  </a:txBody>
                  <a:tcPr/>
                </a:tc>
                <a:tc>
                  <a:txBody>
                    <a:bodyPr/>
                    <a:lstStyle/>
                    <a:p>
                      <a:r>
                        <a:rPr lang="pt-BR" sz="2000" noProof="0"/>
                        <a:t>Cria um campo de texto para senhas</a:t>
                      </a:r>
                    </a:p>
                  </a:txBody>
                  <a:tcPr/>
                </a:tc>
                <a:extLst>
                  <a:ext uri="{0D108BD9-81ED-4DB2-BD59-A6C34878D82A}">
                    <a16:rowId xmlns:a16="http://schemas.microsoft.com/office/drawing/2014/main" val="10002"/>
                  </a:ext>
                </a:extLst>
              </a:tr>
              <a:tr h="448166">
                <a:tc>
                  <a:txBody>
                    <a:bodyPr/>
                    <a:lstStyle/>
                    <a:p>
                      <a:r>
                        <a:rPr lang="pt-BR" sz="2000" noProof="0">
                          <a:latin typeface="Consolas"/>
                          <a:cs typeface="Consolas"/>
                        </a:rPr>
                        <a:t>submit</a:t>
                      </a:r>
                    </a:p>
                  </a:txBody>
                  <a:tcPr/>
                </a:tc>
                <a:tc>
                  <a:txBody>
                    <a:bodyPr/>
                    <a:lstStyle/>
                    <a:p>
                      <a:r>
                        <a:rPr lang="pt-BR" sz="2000" noProof="0"/>
                        <a:t>Cria um botão de submissão</a:t>
                      </a:r>
                    </a:p>
                  </a:txBody>
                  <a:tcPr/>
                </a:tc>
                <a:extLst>
                  <a:ext uri="{0D108BD9-81ED-4DB2-BD59-A6C34878D82A}">
                    <a16:rowId xmlns:a16="http://schemas.microsoft.com/office/drawing/2014/main" val="10003"/>
                  </a:ext>
                </a:extLst>
              </a:tr>
              <a:tr h="448166">
                <a:tc>
                  <a:txBody>
                    <a:bodyPr/>
                    <a:lstStyle/>
                    <a:p>
                      <a:r>
                        <a:rPr lang="pt-BR" sz="2000" noProof="0">
                          <a:latin typeface="Consolas"/>
                          <a:cs typeface="Consolas"/>
                        </a:rPr>
                        <a:t>radio</a:t>
                      </a:r>
                    </a:p>
                  </a:txBody>
                  <a:tcPr/>
                </a:tc>
                <a:tc>
                  <a:txBody>
                    <a:bodyPr/>
                    <a:lstStyle/>
                    <a:p>
                      <a:r>
                        <a:rPr lang="pt-BR" sz="2000" noProof="0"/>
                        <a:t>Cria um botão de rádio de seleção</a:t>
                      </a:r>
                    </a:p>
                  </a:txBody>
                  <a:tcPr/>
                </a:tc>
                <a:extLst>
                  <a:ext uri="{0D108BD9-81ED-4DB2-BD59-A6C34878D82A}">
                    <a16:rowId xmlns:a16="http://schemas.microsoft.com/office/drawing/2014/main" val="10004"/>
                  </a:ext>
                </a:extLst>
              </a:tr>
              <a:tr h="448166">
                <a:tc>
                  <a:txBody>
                    <a:bodyPr/>
                    <a:lstStyle/>
                    <a:p>
                      <a:r>
                        <a:rPr lang="pt-BR" sz="2000" noProof="0">
                          <a:latin typeface="Consolas"/>
                          <a:cs typeface="Consolas"/>
                        </a:rPr>
                        <a:t>checkbox</a:t>
                      </a:r>
                    </a:p>
                  </a:txBody>
                  <a:tcPr/>
                </a:tc>
                <a:tc>
                  <a:txBody>
                    <a:bodyPr/>
                    <a:lstStyle/>
                    <a:p>
                      <a:r>
                        <a:rPr lang="pt-BR" sz="2000" noProof="0"/>
                        <a:t>Cria</a:t>
                      </a:r>
                      <a:r>
                        <a:rPr lang="pt-BR" sz="2000" baseline="0" noProof="0"/>
                        <a:t> uma caixa de seleção</a:t>
                      </a:r>
                      <a:endParaRPr lang="pt-BR" sz="2000" noProof="0"/>
                    </a:p>
                  </a:txBody>
                  <a:tcPr/>
                </a:tc>
                <a:extLst>
                  <a:ext uri="{0D108BD9-81ED-4DB2-BD59-A6C34878D82A}">
                    <a16:rowId xmlns:a16="http://schemas.microsoft.com/office/drawing/2014/main" val="10005"/>
                  </a:ext>
                </a:extLst>
              </a:tr>
              <a:tr h="448166">
                <a:tc>
                  <a:txBody>
                    <a:bodyPr/>
                    <a:lstStyle/>
                    <a:p>
                      <a:r>
                        <a:rPr lang="pt-BR" sz="2000" noProof="0">
                          <a:latin typeface="Consolas"/>
                          <a:cs typeface="Consolas"/>
                        </a:rPr>
                        <a:t>date</a:t>
                      </a:r>
                    </a:p>
                  </a:txBody>
                  <a:tcPr/>
                </a:tc>
                <a:tc>
                  <a:txBody>
                    <a:bodyPr/>
                    <a:lstStyle/>
                    <a:p>
                      <a:r>
                        <a:rPr lang="pt-BR" sz="2000" noProof="0"/>
                        <a:t>Cria um campo para data</a:t>
                      </a:r>
                    </a:p>
                  </a:txBody>
                  <a:tcPr/>
                </a:tc>
                <a:extLst>
                  <a:ext uri="{0D108BD9-81ED-4DB2-BD59-A6C34878D82A}">
                    <a16:rowId xmlns:a16="http://schemas.microsoft.com/office/drawing/2014/main" val="10006"/>
                  </a:ext>
                </a:extLst>
              </a:tr>
              <a:tr h="448166">
                <a:tc>
                  <a:txBody>
                    <a:bodyPr/>
                    <a:lstStyle/>
                    <a:p>
                      <a:r>
                        <a:rPr lang="pt-BR" sz="2000" noProof="0">
                          <a:latin typeface="Consolas"/>
                          <a:cs typeface="Consolas"/>
                        </a:rPr>
                        <a:t>email</a:t>
                      </a:r>
                    </a:p>
                  </a:txBody>
                  <a:tcPr/>
                </a:tc>
                <a:tc>
                  <a:txBody>
                    <a:bodyPr/>
                    <a:lstStyle/>
                    <a:p>
                      <a:r>
                        <a:rPr lang="pt-BR" sz="2000" noProof="0"/>
                        <a:t>Cria</a:t>
                      </a:r>
                      <a:r>
                        <a:rPr lang="pt-BR" sz="2000" baseline="0" noProof="0"/>
                        <a:t> um campo para e-mail</a:t>
                      </a:r>
                      <a:endParaRPr lang="pt-BR" sz="2000" noProof="0"/>
                    </a:p>
                  </a:txBody>
                  <a:tcPr/>
                </a:tc>
                <a:extLst>
                  <a:ext uri="{0D108BD9-81ED-4DB2-BD59-A6C34878D82A}">
                    <a16:rowId xmlns:a16="http://schemas.microsoft.com/office/drawing/2014/main" val="10007"/>
                  </a:ext>
                </a:extLst>
              </a:tr>
              <a:tr h="448166">
                <a:tc>
                  <a:txBody>
                    <a:bodyPr/>
                    <a:lstStyle/>
                    <a:p>
                      <a:r>
                        <a:rPr lang="pt-BR" sz="2000" noProof="0">
                          <a:latin typeface="Consolas"/>
                          <a:cs typeface="Consolas"/>
                        </a:rPr>
                        <a:t>search</a:t>
                      </a:r>
                    </a:p>
                  </a:txBody>
                  <a:tcPr/>
                </a:tc>
                <a:tc>
                  <a:txBody>
                    <a:bodyPr/>
                    <a:lstStyle/>
                    <a:p>
                      <a:r>
                        <a:rPr lang="pt-BR" sz="2000" noProof="0" dirty="0"/>
                        <a:t>Cria um campo de busca</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899950131"/>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Atributos e Valores para Input</a:t>
            </a:r>
          </a:p>
        </p:txBody>
      </p:sp>
      <p:sp>
        <p:nvSpPr>
          <p:cNvPr id="3" name="Text Placeholder 2"/>
          <p:cNvSpPr>
            <a:spLocks noGrp="1"/>
          </p:cNvSpPr>
          <p:nvPr>
            <p:ph type="body" sz="quarter" idx="10"/>
          </p:nvPr>
        </p:nvSpPr>
        <p:spPr>
          <a:xfrm>
            <a:off x="365760" y="1371600"/>
            <a:ext cx="5852477" cy="4182683"/>
          </a:xfrm>
        </p:spPr>
        <p:txBody>
          <a:bodyPr/>
          <a:lstStyle/>
          <a:p>
            <a:pPr>
              <a:buFont typeface="Arial" pitchFamily="34" charset="0"/>
              <a:buChar char="•"/>
            </a:pPr>
            <a:r>
              <a:rPr lang="pt-BR"/>
              <a:t>Existe um conjunto de atributos que podem ser utilizados com o elemento</a:t>
            </a:r>
            <a:r>
              <a:rPr lang="pt-BR">
                <a:latin typeface="Consolas"/>
                <a:cs typeface="Consolas"/>
              </a:rPr>
              <a:t>&lt;input&gt;</a:t>
            </a:r>
            <a:r>
              <a:rPr lang="pt-BR"/>
              <a:t> para adicionar funcionalidades a um formulário</a:t>
            </a:r>
          </a:p>
          <a:p>
            <a:pPr lvl="1"/>
            <a:r>
              <a:rPr lang="pt-BR"/>
              <a:t>Use o atributo </a:t>
            </a:r>
            <a:r>
              <a:rPr lang="pt-BR">
                <a:latin typeface="Consolas"/>
                <a:cs typeface="Consolas"/>
              </a:rPr>
              <a:t>autofocus</a:t>
            </a:r>
            <a:r>
              <a:rPr lang="pt-BR"/>
              <a:t> para apontar o foco para um campo específico ao carregar uma página</a:t>
            </a:r>
          </a:p>
          <a:p>
            <a:pPr lvl="1"/>
            <a:r>
              <a:rPr lang="pt-BR"/>
              <a:t>Use o atributo </a:t>
            </a:r>
            <a:r>
              <a:rPr lang="pt-BR">
                <a:latin typeface="Consolas"/>
                <a:cs typeface="Consolas"/>
              </a:rPr>
              <a:t>required</a:t>
            </a:r>
            <a:r>
              <a:rPr lang="pt-BR"/>
              <a:t> quando um campo é obrigatório</a:t>
            </a:r>
          </a:p>
          <a:p>
            <a:pPr lvl="1"/>
            <a:r>
              <a:rPr lang="pt-BR"/>
              <a:t>Use o atributo </a:t>
            </a:r>
            <a:r>
              <a:rPr lang="pt-BR">
                <a:latin typeface="Consolas"/>
                <a:cs typeface="Consolas"/>
              </a:rPr>
              <a:t>placeholder</a:t>
            </a:r>
            <a:r>
              <a:rPr lang="pt-BR"/>
              <a:t> para adicionar um texto de marca dágua que ajuda o usuário com o conteúdo de um campo</a:t>
            </a:r>
          </a:p>
        </p:txBody>
      </p:sp>
      <p:grpSp>
        <p:nvGrpSpPr>
          <p:cNvPr id="10" name="Group 9" descr="Input attributes and values that can be used with the input element."/>
          <p:cNvGrpSpPr/>
          <p:nvPr/>
        </p:nvGrpSpPr>
        <p:grpSpPr>
          <a:xfrm>
            <a:off x="6751637" y="1628707"/>
            <a:ext cx="5105400" cy="1411357"/>
            <a:chOff x="4837166" y="1222374"/>
            <a:chExt cx="3849634" cy="1127126"/>
          </a:xfrm>
        </p:grpSpPr>
        <p:sp>
          <p:nvSpPr>
            <p:cNvPr id="11" name="Content Placeholder 2"/>
            <p:cNvSpPr txBox="1">
              <a:spLocks/>
            </p:cNvSpPr>
            <p:nvPr/>
          </p:nvSpPr>
          <p:spPr>
            <a:xfrm>
              <a:off x="4837166" y="1489363"/>
              <a:ext cx="3849634" cy="860137"/>
            </a:xfrm>
            <a:prstGeom prst="rect">
              <a:avLst/>
            </a:prstGeom>
            <a:ln>
              <a:solidFill>
                <a:srgbClr val="195BB9"/>
              </a:solidFill>
            </a:ln>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pt-BR" sz="800">
                <a:latin typeface="Consolas"/>
                <a:cs typeface="Consolas"/>
              </a:endParaRPr>
            </a:p>
            <a:p>
              <a:pPr marL="0" indent="0">
                <a:buNone/>
              </a:pPr>
              <a:r>
                <a:rPr lang="pt-BR" sz="2000">
                  <a:latin typeface="Consolas"/>
                  <a:cs typeface="Consolas"/>
                </a:rPr>
                <a:t>&lt;input type="text" name="firstName" 	autofocus="autofocus" /&gt;</a:t>
              </a:r>
            </a:p>
          </p:txBody>
        </p:sp>
        <p:sp>
          <p:nvSpPr>
            <p:cNvPr id="12" name="Content Placeholder 2"/>
            <p:cNvSpPr txBox="1">
              <a:spLocks/>
            </p:cNvSpPr>
            <p:nvPr/>
          </p:nvSpPr>
          <p:spPr>
            <a:xfrm>
              <a:off x="6016625" y="1222374"/>
              <a:ext cx="1492250" cy="396875"/>
            </a:xfrm>
            <a:prstGeom prst="rect">
              <a:avLst/>
            </a:prstGeom>
            <a:solidFill>
              <a:srgbClr val="FFFFFF"/>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pt-BR">
                  <a:solidFill>
                    <a:srgbClr val="FF8000"/>
                  </a:solidFill>
                </a:rPr>
                <a:t>autofocus</a:t>
              </a:r>
            </a:p>
          </p:txBody>
        </p:sp>
      </p:grpSp>
      <p:grpSp>
        <p:nvGrpSpPr>
          <p:cNvPr id="13" name="Group 12" descr="Input attributes and values that can be used with the input element."/>
          <p:cNvGrpSpPr/>
          <p:nvPr/>
        </p:nvGrpSpPr>
        <p:grpSpPr>
          <a:xfrm>
            <a:off x="6751637" y="3229400"/>
            <a:ext cx="5105400" cy="1175143"/>
            <a:chOff x="4532366" y="1254125"/>
            <a:chExt cx="5105400" cy="870343"/>
          </a:xfrm>
        </p:grpSpPr>
        <p:sp>
          <p:nvSpPr>
            <p:cNvPr id="14" name="Content Placeholder 2"/>
            <p:cNvSpPr txBox="1">
              <a:spLocks/>
            </p:cNvSpPr>
            <p:nvPr/>
          </p:nvSpPr>
          <p:spPr>
            <a:xfrm>
              <a:off x="4532366" y="1489363"/>
              <a:ext cx="5105400" cy="635105"/>
            </a:xfrm>
            <a:prstGeom prst="rect">
              <a:avLst/>
            </a:prstGeom>
            <a:ln>
              <a:solidFill>
                <a:srgbClr val="195BB9"/>
              </a:solidFill>
            </a:ln>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pt-BR" sz="900">
                <a:latin typeface="Consolas"/>
                <a:cs typeface="Consolas"/>
              </a:endParaRPr>
            </a:p>
            <a:p>
              <a:pPr marL="0" indent="0">
                <a:buNone/>
              </a:pPr>
              <a:r>
                <a:rPr lang="pt-BR" sz="2200">
                  <a:latin typeface="Consolas"/>
                  <a:cs typeface="Consolas"/>
                </a:rPr>
                <a:t>&lt;input type=”email” required /&gt;</a:t>
              </a:r>
            </a:p>
          </p:txBody>
        </p:sp>
        <p:sp>
          <p:nvSpPr>
            <p:cNvPr id="15" name="Content Placeholder 2"/>
            <p:cNvSpPr txBox="1">
              <a:spLocks/>
            </p:cNvSpPr>
            <p:nvPr/>
          </p:nvSpPr>
          <p:spPr>
            <a:xfrm>
              <a:off x="6016624" y="1254125"/>
              <a:ext cx="2097141" cy="362422"/>
            </a:xfrm>
            <a:prstGeom prst="rect">
              <a:avLst/>
            </a:prstGeom>
            <a:solidFill>
              <a:srgbClr val="FFFFFF"/>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pt-BR">
                  <a:solidFill>
                    <a:srgbClr val="FF8000"/>
                  </a:solidFill>
                </a:rPr>
                <a:t>required</a:t>
              </a:r>
            </a:p>
          </p:txBody>
        </p:sp>
      </p:grpSp>
      <p:grpSp>
        <p:nvGrpSpPr>
          <p:cNvPr id="16" name="Group 15" descr="Input attributes and values that can be used with the input element."/>
          <p:cNvGrpSpPr/>
          <p:nvPr/>
        </p:nvGrpSpPr>
        <p:grpSpPr>
          <a:xfrm>
            <a:off x="6751637" y="4593880"/>
            <a:ext cx="5105400" cy="1379128"/>
            <a:chOff x="4837166" y="961572"/>
            <a:chExt cx="3849634" cy="944047"/>
          </a:xfrm>
        </p:grpSpPr>
        <p:sp>
          <p:nvSpPr>
            <p:cNvPr id="17" name="Content Placeholder 2"/>
            <p:cNvSpPr txBox="1">
              <a:spLocks/>
            </p:cNvSpPr>
            <p:nvPr/>
          </p:nvSpPr>
          <p:spPr>
            <a:xfrm>
              <a:off x="4837166" y="1201964"/>
              <a:ext cx="3849634" cy="703655"/>
            </a:xfrm>
            <a:prstGeom prst="rect">
              <a:avLst/>
            </a:prstGeom>
            <a:ln>
              <a:solidFill>
                <a:srgbClr val="195BB9"/>
              </a:solidFill>
            </a:ln>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pt-BR" sz="800">
                <a:latin typeface="Consolas"/>
                <a:cs typeface="Consolas"/>
              </a:endParaRPr>
            </a:p>
            <a:p>
              <a:pPr marL="0" indent="0">
                <a:buNone/>
              </a:pPr>
              <a:r>
                <a:rPr lang="pt-BR" sz="2000">
                  <a:latin typeface="Consolas"/>
                  <a:cs typeface="Consolas"/>
                </a:rPr>
                <a:t>&lt;input type="text" name="firstName" 	placeholder="First Name" /&gt;</a:t>
              </a:r>
            </a:p>
          </p:txBody>
        </p:sp>
        <p:sp>
          <p:nvSpPr>
            <p:cNvPr id="18" name="Content Placeholder 2"/>
            <p:cNvSpPr txBox="1">
              <a:spLocks/>
            </p:cNvSpPr>
            <p:nvPr/>
          </p:nvSpPr>
          <p:spPr>
            <a:xfrm>
              <a:off x="5871396" y="961572"/>
              <a:ext cx="1762125" cy="396875"/>
            </a:xfrm>
            <a:prstGeom prst="rect">
              <a:avLst/>
            </a:prstGeom>
            <a:solidFill>
              <a:srgbClr val="FFFFFF"/>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pt-BR">
                  <a:solidFill>
                    <a:srgbClr val="FF8000"/>
                  </a:solidFill>
                </a:rPr>
                <a:t>placeholder</a:t>
              </a:r>
            </a:p>
          </p:txBody>
        </p:sp>
      </p:grpSp>
    </p:spTree>
    <p:extLst>
      <p:ext uri="{BB962C8B-B14F-4D97-AF65-F5344CB8AC3E}">
        <p14:creationId xmlns:p14="http://schemas.microsoft.com/office/powerpoint/2010/main" val="3380499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solidFill>
                  <a:srgbClr val="107C10"/>
                </a:solidFill>
              </a:rPr>
              <a:t>Exemplo</a:t>
            </a:r>
            <a:endParaRPr lang="en-US">
              <a:solidFill>
                <a:srgbClr val="107C10"/>
              </a:solidFill>
            </a:endParaRPr>
          </a:p>
        </p:txBody>
      </p:sp>
      <p:sp>
        <p:nvSpPr>
          <p:cNvPr id="3" name="Rectangle 2"/>
          <p:cNvSpPr/>
          <p:nvPr/>
        </p:nvSpPr>
        <p:spPr>
          <a:xfrm>
            <a:off x="427037" y="1211262"/>
            <a:ext cx="11506200" cy="4401205"/>
          </a:xfrm>
          <a:prstGeom prst="rect">
            <a:avLst/>
          </a:prstGeom>
        </p:spPr>
        <p:txBody>
          <a:bodyPr wrap="square">
            <a:spAutoFit/>
          </a:bodyPr>
          <a:lstStyle/>
          <a:p>
            <a:r>
              <a:rPr lang="en-US" sz="2000">
                <a:solidFill>
                  <a:srgbClr val="000000"/>
                </a:solidFill>
                <a:highlight>
                  <a:srgbClr val="FFFFFF"/>
                </a:highlight>
                <a:latin typeface="Consolas"/>
              </a:rPr>
              <a:t> </a:t>
            </a:r>
            <a:r>
              <a:rPr lang="en-US" sz="2000">
                <a:solidFill>
                  <a:srgbClr val="4F76AC"/>
                </a:solidFill>
                <a:highlight>
                  <a:srgbClr val="FFFFFF"/>
                </a:highlight>
                <a:latin typeface="Consolas"/>
              </a:rPr>
              <a:t>&lt;</a:t>
            </a:r>
            <a:r>
              <a:rPr lang="en-US" sz="2000">
                <a:solidFill>
                  <a:srgbClr val="823125"/>
                </a:solidFill>
                <a:highlight>
                  <a:srgbClr val="FFFFFF"/>
                </a:highlight>
                <a:latin typeface="Consolas"/>
              </a:rPr>
              <a:t>body</a:t>
            </a:r>
            <a:r>
              <a:rPr lang="en-US" sz="2000">
                <a:solidFill>
                  <a:srgbClr val="4F76AC"/>
                </a:solidFill>
                <a:highlight>
                  <a:srgbClr val="FFFFFF"/>
                </a:highlight>
                <a:latin typeface="Consolas"/>
              </a:rPr>
              <a:t>&gt;</a:t>
            </a:r>
            <a:endParaRPr lang="en-US" sz="2000">
              <a:solidFill>
                <a:srgbClr val="000000"/>
              </a:solidFill>
              <a:highlight>
                <a:srgbClr val="FFFFFF"/>
              </a:highlight>
              <a:latin typeface="Consolas"/>
            </a:endParaRPr>
          </a:p>
          <a:p>
            <a:r>
              <a:rPr lang="en-US" sz="2000">
                <a:solidFill>
                  <a:srgbClr val="000000"/>
                </a:solidFill>
                <a:highlight>
                  <a:srgbClr val="FFFFFF"/>
                </a:highlight>
                <a:latin typeface="Consolas"/>
              </a:rPr>
              <a:t>     </a:t>
            </a:r>
            <a:r>
              <a:rPr lang="en-US" sz="2000">
                <a:solidFill>
                  <a:srgbClr val="4F76AC"/>
                </a:solidFill>
                <a:highlight>
                  <a:srgbClr val="FFFFFF"/>
                </a:highlight>
                <a:latin typeface="Consolas"/>
              </a:rPr>
              <a:t>&lt;</a:t>
            </a:r>
            <a:r>
              <a:rPr lang="en-US" sz="2000">
                <a:solidFill>
                  <a:srgbClr val="823125"/>
                </a:solidFill>
                <a:highlight>
                  <a:srgbClr val="FFFFFF"/>
                </a:highlight>
                <a:latin typeface="Consolas"/>
              </a:rPr>
              <a:t>h1</a:t>
            </a:r>
            <a:r>
              <a:rPr lang="en-US" sz="2000">
                <a:solidFill>
                  <a:srgbClr val="4F76AC"/>
                </a:solidFill>
                <a:highlight>
                  <a:srgbClr val="FFFFFF"/>
                </a:highlight>
                <a:latin typeface="Consolas"/>
              </a:rPr>
              <a:t>&gt;</a:t>
            </a:r>
            <a:r>
              <a:rPr lang="en-US" sz="2000">
                <a:solidFill>
                  <a:srgbClr val="000000"/>
                </a:solidFill>
                <a:highlight>
                  <a:srgbClr val="FFFFFF"/>
                </a:highlight>
                <a:latin typeface="Consolas"/>
              </a:rPr>
              <a:t>Form Demo!</a:t>
            </a:r>
            <a:r>
              <a:rPr lang="en-US" sz="2000">
                <a:solidFill>
                  <a:srgbClr val="4F76AC"/>
                </a:solidFill>
                <a:highlight>
                  <a:srgbClr val="FFFFFF"/>
                </a:highlight>
                <a:latin typeface="Consolas"/>
              </a:rPr>
              <a:t>&lt;/</a:t>
            </a:r>
            <a:r>
              <a:rPr lang="en-US" sz="2000">
                <a:solidFill>
                  <a:srgbClr val="823125"/>
                </a:solidFill>
                <a:highlight>
                  <a:srgbClr val="FFFFFF"/>
                </a:highlight>
                <a:latin typeface="Consolas"/>
              </a:rPr>
              <a:t>h1</a:t>
            </a:r>
            <a:r>
              <a:rPr lang="en-US" sz="2000">
                <a:solidFill>
                  <a:srgbClr val="4F76AC"/>
                </a:solidFill>
                <a:highlight>
                  <a:srgbClr val="FFFFFF"/>
                </a:highlight>
                <a:latin typeface="Consolas"/>
              </a:rPr>
              <a:t>&gt;</a:t>
            </a:r>
            <a:endParaRPr lang="en-US" sz="2000">
              <a:solidFill>
                <a:srgbClr val="000000"/>
              </a:solidFill>
              <a:highlight>
                <a:srgbClr val="FFFFFF"/>
              </a:highlight>
              <a:latin typeface="Consolas"/>
            </a:endParaRPr>
          </a:p>
          <a:p>
            <a:r>
              <a:rPr lang="en-US" sz="2000">
                <a:solidFill>
                  <a:srgbClr val="000000"/>
                </a:solidFill>
                <a:highlight>
                  <a:srgbClr val="FFFFFF"/>
                </a:highlight>
                <a:latin typeface="Consolas"/>
              </a:rPr>
              <a:t>     </a:t>
            </a:r>
            <a:r>
              <a:rPr lang="en-US" sz="2000">
                <a:solidFill>
                  <a:srgbClr val="4F76AC"/>
                </a:solidFill>
                <a:highlight>
                  <a:srgbClr val="FFFFFF"/>
                </a:highlight>
                <a:latin typeface="Consolas"/>
              </a:rPr>
              <a:t>&lt;</a:t>
            </a:r>
            <a:r>
              <a:rPr lang="en-US" sz="2000">
                <a:solidFill>
                  <a:srgbClr val="823125"/>
                </a:solidFill>
                <a:highlight>
                  <a:srgbClr val="FFFFFF"/>
                </a:highlight>
                <a:latin typeface="Consolas"/>
              </a:rPr>
              <a:t>form</a:t>
            </a:r>
            <a:r>
              <a:rPr lang="en-US" sz="2000">
                <a:solidFill>
                  <a:srgbClr val="000000"/>
                </a:solidFill>
                <a:highlight>
                  <a:srgbClr val="FFFFFF"/>
                </a:highlight>
                <a:latin typeface="Consolas"/>
              </a:rPr>
              <a:t> </a:t>
            </a:r>
            <a:r>
              <a:rPr lang="en-US" sz="2000">
                <a:solidFill>
                  <a:srgbClr val="CF4820"/>
                </a:solidFill>
                <a:highlight>
                  <a:srgbClr val="FFFFFF"/>
                </a:highlight>
                <a:latin typeface="Consolas"/>
              </a:rPr>
              <a:t>id</a:t>
            </a:r>
            <a:r>
              <a:rPr lang="en-US" sz="2000">
                <a:solidFill>
                  <a:srgbClr val="4F76AC"/>
                </a:solidFill>
                <a:highlight>
                  <a:srgbClr val="FFFFFF"/>
                </a:highlight>
                <a:latin typeface="Consolas"/>
              </a:rPr>
              <a:t>="contact"</a:t>
            </a:r>
            <a:r>
              <a:rPr lang="en-US" sz="2000">
                <a:solidFill>
                  <a:srgbClr val="000000"/>
                </a:solidFill>
                <a:highlight>
                  <a:srgbClr val="FFFFFF"/>
                </a:highlight>
                <a:latin typeface="Consolas"/>
              </a:rPr>
              <a:t> </a:t>
            </a:r>
            <a:r>
              <a:rPr lang="en-US" sz="2000">
                <a:solidFill>
                  <a:srgbClr val="CF4820"/>
                </a:solidFill>
                <a:highlight>
                  <a:srgbClr val="FFFFFF"/>
                </a:highlight>
                <a:latin typeface="Consolas"/>
              </a:rPr>
              <a:t>method</a:t>
            </a:r>
            <a:r>
              <a:rPr lang="en-US" sz="2000">
                <a:solidFill>
                  <a:srgbClr val="4F76AC"/>
                </a:solidFill>
                <a:highlight>
                  <a:srgbClr val="FFFFFF"/>
                </a:highlight>
                <a:latin typeface="Consolas"/>
              </a:rPr>
              <a:t>="post"</a:t>
            </a:r>
            <a:r>
              <a:rPr lang="en-US" sz="2000">
                <a:solidFill>
                  <a:srgbClr val="000000"/>
                </a:solidFill>
                <a:highlight>
                  <a:srgbClr val="FFFFFF"/>
                </a:highlight>
                <a:latin typeface="Consolas"/>
              </a:rPr>
              <a:t> </a:t>
            </a:r>
            <a:r>
              <a:rPr lang="en-US" sz="2000">
                <a:solidFill>
                  <a:srgbClr val="CF4820"/>
                </a:solidFill>
                <a:highlight>
                  <a:srgbClr val="FFFFFF"/>
                </a:highlight>
                <a:latin typeface="Consolas"/>
              </a:rPr>
              <a:t>action</a:t>
            </a:r>
            <a:r>
              <a:rPr lang="en-US" sz="2000">
                <a:solidFill>
                  <a:srgbClr val="4F76AC"/>
                </a:solidFill>
                <a:highlight>
                  <a:srgbClr val="FFFFFF"/>
                </a:highlight>
                <a:latin typeface="Consolas"/>
              </a:rPr>
              <a:t>=""&gt;</a:t>
            </a:r>
            <a:r>
              <a:rPr lang="en-US" sz="2000">
                <a:solidFill>
                  <a:srgbClr val="000000"/>
                </a:solidFill>
                <a:highlight>
                  <a:srgbClr val="FFFFFF"/>
                </a:highlight>
                <a:latin typeface="Consolas"/>
              </a:rPr>
              <a:t> </a:t>
            </a:r>
          </a:p>
          <a:p>
            <a:r>
              <a:rPr lang="en-US" sz="2000">
                <a:solidFill>
                  <a:srgbClr val="000000"/>
                </a:solidFill>
                <a:highlight>
                  <a:srgbClr val="FFFFFF"/>
                </a:highlight>
                <a:latin typeface="Consolas"/>
              </a:rPr>
              <a:t>	    </a:t>
            </a:r>
            <a:r>
              <a:rPr lang="en-US" sz="2000">
                <a:solidFill>
                  <a:srgbClr val="4F76AC"/>
                </a:solidFill>
                <a:highlight>
                  <a:srgbClr val="FFFFFF"/>
                </a:highlight>
                <a:latin typeface="Consolas"/>
              </a:rPr>
              <a:t>&lt;</a:t>
            </a:r>
            <a:r>
              <a:rPr lang="en-US" sz="2000">
                <a:solidFill>
                  <a:srgbClr val="823125"/>
                </a:solidFill>
                <a:highlight>
                  <a:srgbClr val="FFFFFF"/>
                </a:highlight>
                <a:latin typeface="Consolas"/>
              </a:rPr>
              <a:t>label</a:t>
            </a:r>
            <a:r>
              <a:rPr lang="en-US" sz="2000">
                <a:solidFill>
                  <a:srgbClr val="000000"/>
                </a:solidFill>
                <a:highlight>
                  <a:srgbClr val="FFFFFF"/>
                </a:highlight>
                <a:latin typeface="Consolas"/>
              </a:rPr>
              <a:t> </a:t>
            </a:r>
            <a:r>
              <a:rPr lang="en-US" sz="2000">
                <a:solidFill>
                  <a:srgbClr val="CF4820"/>
                </a:solidFill>
                <a:highlight>
                  <a:srgbClr val="FFFFFF"/>
                </a:highlight>
                <a:latin typeface="Consolas"/>
              </a:rPr>
              <a:t>for</a:t>
            </a:r>
            <a:r>
              <a:rPr lang="en-US" sz="2000">
                <a:solidFill>
                  <a:srgbClr val="4F76AC"/>
                </a:solidFill>
                <a:highlight>
                  <a:srgbClr val="FFFFFF"/>
                </a:highlight>
                <a:latin typeface="Consolas"/>
              </a:rPr>
              <a:t>=“</a:t>
            </a:r>
            <a:r>
              <a:rPr lang="en-US" sz="2000" err="1">
                <a:solidFill>
                  <a:srgbClr val="4F76AC"/>
                </a:solidFill>
                <a:highlight>
                  <a:srgbClr val="FFFFFF"/>
                </a:highlight>
                <a:latin typeface="Consolas"/>
              </a:rPr>
              <a:t>firstName</a:t>
            </a:r>
            <a:r>
              <a:rPr lang="en-US" sz="2000">
                <a:solidFill>
                  <a:srgbClr val="4F76AC"/>
                </a:solidFill>
                <a:highlight>
                  <a:srgbClr val="FFFFFF"/>
                </a:highlight>
                <a:latin typeface="Consolas"/>
              </a:rPr>
              <a:t>"&gt;</a:t>
            </a:r>
            <a:r>
              <a:rPr lang="en-US" sz="2000">
                <a:solidFill>
                  <a:srgbClr val="000000"/>
                </a:solidFill>
                <a:highlight>
                  <a:srgbClr val="FFFFFF"/>
                </a:highlight>
                <a:latin typeface="Consolas"/>
              </a:rPr>
              <a:t>First Name</a:t>
            </a:r>
            <a:r>
              <a:rPr lang="en-US" sz="2000">
                <a:solidFill>
                  <a:srgbClr val="4F76AC"/>
                </a:solidFill>
                <a:highlight>
                  <a:srgbClr val="FFFFFF"/>
                </a:highlight>
                <a:latin typeface="Consolas"/>
              </a:rPr>
              <a:t>&lt;/</a:t>
            </a:r>
            <a:r>
              <a:rPr lang="en-US" sz="2000">
                <a:solidFill>
                  <a:srgbClr val="823125"/>
                </a:solidFill>
                <a:highlight>
                  <a:srgbClr val="FFFFFF"/>
                </a:highlight>
                <a:latin typeface="Consolas"/>
              </a:rPr>
              <a:t>label</a:t>
            </a:r>
            <a:r>
              <a:rPr lang="en-US" sz="2000">
                <a:solidFill>
                  <a:srgbClr val="4F76AC"/>
                </a:solidFill>
                <a:highlight>
                  <a:srgbClr val="FFFFFF"/>
                </a:highlight>
                <a:latin typeface="Consolas"/>
              </a:rPr>
              <a:t>&gt;</a:t>
            </a:r>
            <a:r>
              <a:rPr lang="en-US" sz="2000">
                <a:solidFill>
                  <a:srgbClr val="000000"/>
                </a:solidFill>
                <a:highlight>
                  <a:srgbClr val="FFFFFF"/>
                </a:highlight>
                <a:latin typeface="Consolas"/>
              </a:rPr>
              <a:t> </a:t>
            </a:r>
          </a:p>
          <a:p>
            <a:r>
              <a:rPr lang="en-US" sz="2000">
                <a:solidFill>
                  <a:srgbClr val="000000"/>
                </a:solidFill>
                <a:highlight>
                  <a:srgbClr val="FFFFFF"/>
                </a:highlight>
                <a:latin typeface="Consolas"/>
              </a:rPr>
              <a:t>	    </a:t>
            </a:r>
            <a:r>
              <a:rPr lang="en-US" sz="2000">
                <a:solidFill>
                  <a:srgbClr val="4F76AC"/>
                </a:solidFill>
                <a:highlight>
                  <a:srgbClr val="FFFFFF"/>
                </a:highlight>
                <a:latin typeface="Consolas"/>
              </a:rPr>
              <a:t>&lt;</a:t>
            </a:r>
            <a:r>
              <a:rPr lang="en-US" sz="2000">
                <a:solidFill>
                  <a:srgbClr val="823125"/>
                </a:solidFill>
                <a:highlight>
                  <a:srgbClr val="FFFFFF"/>
                </a:highlight>
                <a:latin typeface="Consolas"/>
              </a:rPr>
              <a:t>input</a:t>
            </a:r>
            <a:r>
              <a:rPr lang="en-US" sz="2000">
                <a:solidFill>
                  <a:srgbClr val="000000"/>
                </a:solidFill>
                <a:highlight>
                  <a:srgbClr val="FFFFFF"/>
                </a:highlight>
                <a:latin typeface="Consolas"/>
              </a:rPr>
              <a:t> </a:t>
            </a:r>
            <a:r>
              <a:rPr lang="en-US" sz="2000">
                <a:solidFill>
                  <a:srgbClr val="CF4820"/>
                </a:solidFill>
                <a:highlight>
                  <a:srgbClr val="FFFFFF"/>
                </a:highlight>
                <a:latin typeface="Consolas"/>
              </a:rPr>
              <a:t>type</a:t>
            </a:r>
            <a:r>
              <a:rPr lang="en-US" sz="2000">
                <a:solidFill>
                  <a:srgbClr val="4F76AC"/>
                </a:solidFill>
                <a:highlight>
                  <a:srgbClr val="FFFFFF"/>
                </a:highlight>
                <a:latin typeface="Consolas"/>
              </a:rPr>
              <a:t>="text"</a:t>
            </a:r>
            <a:r>
              <a:rPr lang="en-US" sz="2000">
                <a:solidFill>
                  <a:srgbClr val="000000"/>
                </a:solidFill>
                <a:highlight>
                  <a:srgbClr val="FFFFFF"/>
                </a:highlight>
                <a:latin typeface="Consolas"/>
              </a:rPr>
              <a:t> </a:t>
            </a:r>
            <a:r>
              <a:rPr lang="en-US" sz="2000">
                <a:solidFill>
                  <a:srgbClr val="CF4820"/>
                </a:solidFill>
                <a:highlight>
                  <a:srgbClr val="FFFFFF"/>
                </a:highlight>
                <a:latin typeface="Consolas"/>
              </a:rPr>
              <a:t>name</a:t>
            </a:r>
            <a:r>
              <a:rPr lang="en-US" sz="2000">
                <a:solidFill>
                  <a:srgbClr val="4F76AC"/>
                </a:solidFill>
                <a:highlight>
                  <a:srgbClr val="FFFFFF"/>
                </a:highlight>
                <a:latin typeface="Consolas"/>
              </a:rPr>
              <a:t>=“</a:t>
            </a:r>
            <a:r>
              <a:rPr lang="en-US" sz="2000" err="1">
                <a:solidFill>
                  <a:srgbClr val="4F76AC"/>
                </a:solidFill>
                <a:highlight>
                  <a:srgbClr val="FFFFFF"/>
                </a:highlight>
                <a:latin typeface="Consolas"/>
              </a:rPr>
              <a:t>firstName</a:t>
            </a:r>
            <a:r>
              <a:rPr lang="en-US" sz="2000">
                <a:solidFill>
                  <a:srgbClr val="4F76AC"/>
                </a:solidFill>
                <a:highlight>
                  <a:srgbClr val="FFFFFF"/>
                </a:highlight>
                <a:latin typeface="Consolas"/>
              </a:rPr>
              <a:t>"</a:t>
            </a:r>
            <a:r>
              <a:rPr lang="en-US" sz="2000">
                <a:solidFill>
                  <a:srgbClr val="000000"/>
                </a:solidFill>
                <a:highlight>
                  <a:srgbClr val="FFFFFF"/>
                </a:highlight>
                <a:latin typeface="Consolas"/>
              </a:rPr>
              <a:t> </a:t>
            </a:r>
            <a:r>
              <a:rPr lang="en-US" sz="2000">
                <a:solidFill>
                  <a:srgbClr val="CF4820"/>
                </a:solidFill>
                <a:highlight>
                  <a:srgbClr val="FFFFFF"/>
                </a:highlight>
                <a:latin typeface="Consolas"/>
              </a:rPr>
              <a:t>placeholder</a:t>
            </a:r>
            <a:r>
              <a:rPr lang="en-US" sz="2000">
                <a:solidFill>
                  <a:srgbClr val="4F76AC"/>
                </a:solidFill>
                <a:highlight>
                  <a:srgbClr val="FFFFFF"/>
                </a:highlight>
                <a:latin typeface="Consolas"/>
              </a:rPr>
              <a:t>="First Name"/&gt;&lt;</a:t>
            </a:r>
            <a:r>
              <a:rPr lang="en-US" sz="2000" err="1">
                <a:solidFill>
                  <a:srgbClr val="823125"/>
                </a:solidFill>
                <a:highlight>
                  <a:srgbClr val="FFFFFF"/>
                </a:highlight>
                <a:latin typeface="Consolas"/>
              </a:rPr>
              <a:t>br</a:t>
            </a:r>
            <a:r>
              <a:rPr lang="en-US" sz="2000">
                <a:solidFill>
                  <a:srgbClr val="4F76AC"/>
                </a:solidFill>
                <a:highlight>
                  <a:srgbClr val="FFFFFF"/>
                </a:highlight>
                <a:latin typeface="Consolas"/>
              </a:rPr>
              <a:t>/&gt;</a:t>
            </a:r>
            <a:endParaRPr lang="en-US" sz="2000">
              <a:solidFill>
                <a:srgbClr val="000000"/>
              </a:solidFill>
              <a:highlight>
                <a:srgbClr val="FFFFFF"/>
              </a:highlight>
              <a:latin typeface="Consolas"/>
            </a:endParaRPr>
          </a:p>
          <a:p>
            <a:r>
              <a:rPr lang="en-US" sz="2000">
                <a:solidFill>
                  <a:srgbClr val="000000"/>
                </a:solidFill>
                <a:highlight>
                  <a:srgbClr val="FFFFFF"/>
                </a:highlight>
                <a:latin typeface="Consolas"/>
              </a:rPr>
              <a:t>	    </a:t>
            </a:r>
            <a:r>
              <a:rPr lang="en-US" sz="2000">
                <a:solidFill>
                  <a:srgbClr val="4F76AC"/>
                </a:solidFill>
                <a:highlight>
                  <a:srgbClr val="FFFFFF"/>
                </a:highlight>
                <a:latin typeface="Consolas"/>
              </a:rPr>
              <a:t>&lt;</a:t>
            </a:r>
            <a:r>
              <a:rPr lang="en-US" sz="2000">
                <a:solidFill>
                  <a:srgbClr val="823125"/>
                </a:solidFill>
                <a:highlight>
                  <a:srgbClr val="FFFFFF"/>
                </a:highlight>
                <a:latin typeface="Consolas"/>
              </a:rPr>
              <a:t>label</a:t>
            </a:r>
            <a:r>
              <a:rPr lang="en-US" sz="2000">
                <a:solidFill>
                  <a:srgbClr val="000000"/>
                </a:solidFill>
                <a:highlight>
                  <a:srgbClr val="FFFFFF"/>
                </a:highlight>
                <a:latin typeface="Consolas"/>
              </a:rPr>
              <a:t> </a:t>
            </a:r>
            <a:r>
              <a:rPr lang="en-US" sz="2000">
                <a:solidFill>
                  <a:srgbClr val="CF4820"/>
                </a:solidFill>
                <a:highlight>
                  <a:srgbClr val="FFFFFF"/>
                </a:highlight>
                <a:latin typeface="Consolas"/>
              </a:rPr>
              <a:t>for</a:t>
            </a:r>
            <a:r>
              <a:rPr lang="en-US" sz="2000">
                <a:solidFill>
                  <a:srgbClr val="4F76AC"/>
                </a:solidFill>
                <a:highlight>
                  <a:srgbClr val="FFFFFF"/>
                </a:highlight>
                <a:latin typeface="Consolas"/>
              </a:rPr>
              <a:t>=“</a:t>
            </a:r>
            <a:r>
              <a:rPr lang="en-US" sz="2000" err="1">
                <a:solidFill>
                  <a:srgbClr val="4F76AC"/>
                </a:solidFill>
                <a:highlight>
                  <a:srgbClr val="FFFFFF"/>
                </a:highlight>
                <a:latin typeface="Consolas"/>
              </a:rPr>
              <a:t>lastName</a:t>
            </a:r>
            <a:r>
              <a:rPr lang="en-US" sz="2000">
                <a:solidFill>
                  <a:srgbClr val="4F76AC"/>
                </a:solidFill>
                <a:highlight>
                  <a:srgbClr val="FFFFFF"/>
                </a:highlight>
                <a:latin typeface="Consolas"/>
              </a:rPr>
              <a:t>"&gt;</a:t>
            </a:r>
            <a:r>
              <a:rPr lang="en-US" sz="2000">
                <a:solidFill>
                  <a:srgbClr val="000000"/>
                </a:solidFill>
                <a:highlight>
                  <a:srgbClr val="FFFFFF"/>
                </a:highlight>
                <a:latin typeface="Consolas"/>
              </a:rPr>
              <a:t>Last Name</a:t>
            </a:r>
            <a:r>
              <a:rPr lang="en-US" sz="2000">
                <a:solidFill>
                  <a:srgbClr val="4F76AC"/>
                </a:solidFill>
                <a:highlight>
                  <a:srgbClr val="FFFFFF"/>
                </a:highlight>
                <a:latin typeface="Consolas"/>
              </a:rPr>
              <a:t>&lt;/</a:t>
            </a:r>
            <a:r>
              <a:rPr lang="en-US" sz="2000">
                <a:solidFill>
                  <a:srgbClr val="823125"/>
                </a:solidFill>
                <a:highlight>
                  <a:srgbClr val="FFFFFF"/>
                </a:highlight>
                <a:latin typeface="Consolas"/>
              </a:rPr>
              <a:t>label</a:t>
            </a:r>
            <a:r>
              <a:rPr lang="en-US" sz="2000">
                <a:solidFill>
                  <a:srgbClr val="4F76AC"/>
                </a:solidFill>
                <a:highlight>
                  <a:srgbClr val="FFFFFF"/>
                </a:highlight>
                <a:latin typeface="Consolas"/>
              </a:rPr>
              <a:t>&gt;</a:t>
            </a:r>
            <a:r>
              <a:rPr lang="en-US" sz="2000">
                <a:solidFill>
                  <a:srgbClr val="000000"/>
                </a:solidFill>
                <a:highlight>
                  <a:srgbClr val="FFFFFF"/>
                </a:highlight>
                <a:latin typeface="Consolas"/>
              </a:rPr>
              <a:t> </a:t>
            </a:r>
          </a:p>
          <a:p>
            <a:r>
              <a:rPr lang="en-US" sz="2000">
                <a:solidFill>
                  <a:srgbClr val="000000"/>
                </a:solidFill>
                <a:highlight>
                  <a:srgbClr val="FFFFFF"/>
                </a:highlight>
                <a:latin typeface="Consolas"/>
              </a:rPr>
              <a:t>	    </a:t>
            </a:r>
            <a:r>
              <a:rPr lang="en-US" sz="2000">
                <a:solidFill>
                  <a:srgbClr val="4F76AC"/>
                </a:solidFill>
                <a:highlight>
                  <a:srgbClr val="FFFFFF"/>
                </a:highlight>
                <a:latin typeface="Consolas"/>
              </a:rPr>
              <a:t>&lt;</a:t>
            </a:r>
            <a:r>
              <a:rPr lang="en-US" sz="2000">
                <a:solidFill>
                  <a:srgbClr val="823125"/>
                </a:solidFill>
                <a:highlight>
                  <a:srgbClr val="FFFFFF"/>
                </a:highlight>
                <a:latin typeface="Consolas"/>
              </a:rPr>
              <a:t>input</a:t>
            </a:r>
            <a:r>
              <a:rPr lang="en-US" sz="2000">
                <a:solidFill>
                  <a:srgbClr val="000000"/>
                </a:solidFill>
                <a:highlight>
                  <a:srgbClr val="FFFFFF"/>
                </a:highlight>
                <a:latin typeface="Consolas"/>
              </a:rPr>
              <a:t> </a:t>
            </a:r>
            <a:r>
              <a:rPr lang="en-US" sz="2000">
                <a:solidFill>
                  <a:srgbClr val="CF4820"/>
                </a:solidFill>
                <a:highlight>
                  <a:srgbClr val="FFFFFF"/>
                </a:highlight>
                <a:latin typeface="Consolas"/>
              </a:rPr>
              <a:t>type</a:t>
            </a:r>
            <a:r>
              <a:rPr lang="en-US" sz="2000">
                <a:solidFill>
                  <a:srgbClr val="4F76AC"/>
                </a:solidFill>
                <a:highlight>
                  <a:srgbClr val="FFFFFF"/>
                </a:highlight>
                <a:latin typeface="Consolas"/>
              </a:rPr>
              <a:t>="text"</a:t>
            </a:r>
            <a:r>
              <a:rPr lang="en-US" sz="2000">
                <a:solidFill>
                  <a:srgbClr val="000000"/>
                </a:solidFill>
                <a:highlight>
                  <a:srgbClr val="FFFFFF"/>
                </a:highlight>
                <a:latin typeface="Consolas"/>
              </a:rPr>
              <a:t> </a:t>
            </a:r>
            <a:r>
              <a:rPr lang="en-US" sz="2000">
                <a:solidFill>
                  <a:srgbClr val="CF4820"/>
                </a:solidFill>
                <a:highlight>
                  <a:srgbClr val="FFFFFF"/>
                </a:highlight>
                <a:latin typeface="Consolas"/>
              </a:rPr>
              <a:t>name</a:t>
            </a:r>
            <a:r>
              <a:rPr lang="en-US" sz="2000">
                <a:solidFill>
                  <a:srgbClr val="4F76AC"/>
                </a:solidFill>
                <a:highlight>
                  <a:srgbClr val="FFFFFF"/>
                </a:highlight>
                <a:latin typeface="Consolas"/>
              </a:rPr>
              <a:t>=“</a:t>
            </a:r>
            <a:r>
              <a:rPr lang="en-US" sz="2000" err="1">
                <a:solidFill>
                  <a:srgbClr val="4F76AC"/>
                </a:solidFill>
                <a:highlight>
                  <a:srgbClr val="FFFFFF"/>
                </a:highlight>
                <a:latin typeface="Consolas"/>
              </a:rPr>
              <a:t>lastName</a:t>
            </a:r>
            <a:r>
              <a:rPr lang="en-US" sz="2000">
                <a:solidFill>
                  <a:srgbClr val="4F76AC"/>
                </a:solidFill>
                <a:highlight>
                  <a:srgbClr val="FFFFFF"/>
                </a:highlight>
                <a:latin typeface="Consolas"/>
              </a:rPr>
              <a:t>"</a:t>
            </a:r>
            <a:r>
              <a:rPr lang="en-US" sz="2000">
                <a:solidFill>
                  <a:srgbClr val="000000"/>
                </a:solidFill>
                <a:highlight>
                  <a:srgbClr val="FFFFFF"/>
                </a:highlight>
                <a:latin typeface="Consolas"/>
              </a:rPr>
              <a:t> </a:t>
            </a:r>
            <a:r>
              <a:rPr lang="en-US" sz="2000">
                <a:solidFill>
                  <a:srgbClr val="CF4820"/>
                </a:solidFill>
                <a:highlight>
                  <a:srgbClr val="FFFFFF"/>
                </a:highlight>
                <a:latin typeface="Consolas"/>
              </a:rPr>
              <a:t>placeholder</a:t>
            </a:r>
            <a:r>
              <a:rPr lang="en-US" sz="2000">
                <a:solidFill>
                  <a:srgbClr val="4F76AC"/>
                </a:solidFill>
                <a:highlight>
                  <a:srgbClr val="FFFFFF"/>
                </a:highlight>
                <a:latin typeface="Consolas"/>
              </a:rPr>
              <a:t>="Last Name"/&gt;&lt;</a:t>
            </a:r>
            <a:r>
              <a:rPr lang="en-US" sz="2000" err="1">
                <a:solidFill>
                  <a:srgbClr val="823125"/>
                </a:solidFill>
                <a:highlight>
                  <a:srgbClr val="FFFFFF"/>
                </a:highlight>
                <a:latin typeface="Consolas"/>
              </a:rPr>
              <a:t>br</a:t>
            </a:r>
            <a:r>
              <a:rPr lang="en-US" sz="2000">
                <a:solidFill>
                  <a:srgbClr val="4F76AC"/>
                </a:solidFill>
                <a:highlight>
                  <a:srgbClr val="FFFFFF"/>
                </a:highlight>
                <a:latin typeface="Consolas"/>
              </a:rPr>
              <a:t>/&gt;</a:t>
            </a:r>
            <a:endParaRPr lang="en-US" sz="2000">
              <a:solidFill>
                <a:srgbClr val="000000"/>
              </a:solidFill>
              <a:highlight>
                <a:srgbClr val="FFFFFF"/>
              </a:highlight>
              <a:latin typeface="Consolas"/>
            </a:endParaRPr>
          </a:p>
          <a:p>
            <a:r>
              <a:rPr lang="en-US" sz="2000">
                <a:solidFill>
                  <a:srgbClr val="000000"/>
                </a:solidFill>
                <a:highlight>
                  <a:srgbClr val="FFFFFF"/>
                </a:highlight>
                <a:latin typeface="Consolas"/>
              </a:rPr>
              <a:t>	    </a:t>
            </a:r>
            <a:r>
              <a:rPr lang="en-US" sz="2000">
                <a:solidFill>
                  <a:srgbClr val="4F76AC"/>
                </a:solidFill>
                <a:highlight>
                  <a:srgbClr val="FFFFFF"/>
                </a:highlight>
                <a:latin typeface="Consolas"/>
              </a:rPr>
              <a:t>&lt;</a:t>
            </a:r>
            <a:r>
              <a:rPr lang="en-US" sz="2000">
                <a:solidFill>
                  <a:srgbClr val="823125"/>
                </a:solidFill>
                <a:highlight>
                  <a:srgbClr val="FFFFFF"/>
                </a:highlight>
                <a:latin typeface="Consolas"/>
              </a:rPr>
              <a:t>label</a:t>
            </a:r>
            <a:r>
              <a:rPr lang="en-US" sz="2000">
                <a:solidFill>
                  <a:srgbClr val="000000"/>
                </a:solidFill>
                <a:highlight>
                  <a:srgbClr val="FFFFFF"/>
                </a:highlight>
                <a:latin typeface="Consolas"/>
              </a:rPr>
              <a:t> </a:t>
            </a:r>
            <a:r>
              <a:rPr lang="en-US" sz="2000">
                <a:solidFill>
                  <a:srgbClr val="CF4820"/>
                </a:solidFill>
                <a:highlight>
                  <a:srgbClr val="FFFFFF"/>
                </a:highlight>
                <a:latin typeface="Consolas"/>
              </a:rPr>
              <a:t>for</a:t>
            </a:r>
            <a:r>
              <a:rPr lang="en-US" sz="2000">
                <a:solidFill>
                  <a:srgbClr val="4F76AC"/>
                </a:solidFill>
                <a:highlight>
                  <a:srgbClr val="FFFFFF"/>
                </a:highlight>
                <a:latin typeface="Consolas"/>
              </a:rPr>
              <a:t>="email"&gt;</a:t>
            </a:r>
            <a:r>
              <a:rPr lang="en-US" sz="2000">
                <a:solidFill>
                  <a:srgbClr val="000000"/>
                </a:solidFill>
                <a:highlight>
                  <a:srgbClr val="FFFFFF"/>
                </a:highlight>
                <a:latin typeface="Consolas"/>
              </a:rPr>
              <a:t>Email</a:t>
            </a:r>
            <a:r>
              <a:rPr lang="en-US" sz="2000">
                <a:solidFill>
                  <a:srgbClr val="4F76AC"/>
                </a:solidFill>
                <a:highlight>
                  <a:srgbClr val="FFFFFF"/>
                </a:highlight>
                <a:latin typeface="Consolas"/>
              </a:rPr>
              <a:t>&lt;/</a:t>
            </a:r>
            <a:r>
              <a:rPr lang="en-US" sz="2000">
                <a:solidFill>
                  <a:srgbClr val="823125"/>
                </a:solidFill>
                <a:highlight>
                  <a:srgbClr val="FFFFFF"/>
                </a:highlight>
                <a:latin typeface="Consolas"/>
              </a:rPr>
              <a:t>label</a:t>
            </a:r>
            <a:r>
              <a:rPr lang="en-US" sz="2000">
                <a:solidFill>
                  <a:srgbClr val="4F76AC"/>
                </a:solidFill>
                <a:highlight>
                  <a:srgbClr val="FFFFFF"/>
                </a:highlight>
                <a:latin typeface="Consolas"/>
              </a:rPr>
              <a:t>&gt;</a:t>
            </a:r>
            <a:r>
              <a:rPr lang="en-US" sz="2000">
                <a:solidFill>
                  <a:srgbClr val="000000"/>
                </a:solidFill>
                <a:highlight>
                  <a:srgbClr val="FFFFFF"/>
                </a:highlight>
                <a:latin typeface="Consolas"/>
              </a:rPr>
              <a:t> </a:t>
            </a:r>
          </a:p>
          <a:p>
            <a:r>
              <a:rPr lang="en-US" sz="2000">
                <a:solidFill>
                  <a:srgbClr val="000000"/>
                </a:solidFill>
                <a:highlight>
                  <a:srgbClr val="FFFFFF"/>
                </a:highlight>
                <a:latin typeface="Consolas"/>
              </a:rPr>
              <a:t>	    </a:t>
            </a:r>
            <a:r>
              <a:rPr lang="en-US" sz="2000">
                <a:solidFill>
                  <a:srgbClr val="4F76AC"/>
                </a:solidFill>
                <a:highlight>
                  <a:srgbClr val="FFFFFF"/>
                </a:highlight>
                <a:latin typeface="Consolas"/>
              </a:rPr>
              <a:t>&lt;</a:t>
            </a:r>
            <a:r>
              <a:rPr lang="en-US" sz="2000">
                <a:solidFill>
                  <a:srgbClr val="823125"/>
                </a:solidFill>
                <a:highlight>
                  <a:srgbClr val="FFFFFF"/>
                </a:highlight>
                <a:latin typeface="Consolas"/>
              </a:rPr>
              <a:t>input</a:t>
            </a:r>
            <a:r>
              <a:rPr lang="en-US" sz="2000">
                <a:solidFill>
                  <a:srgbClr val="000000"/>
                </a:solidFill>
                <a:highlight>
                  <a:srgbClr val="FFFFFF"/>
                </a:highlight>
                <a:latin typeface="Consolas"/>
              </a:rPr>
              <a:t> </a:t>
            </a:r>
            <a:r>
              <a:rPr lang="en-US" sz="2000">
                <a:solidFill>
                  <a:srgbClr val="CF4820"/>
                </a:solidFill>
                <a:highlight>
                  <a:srgbClr val="FFFFFF"/>
                </a:highlight>
                <a:latin typeface="Consolas"/>
              </a:rPr>
              <a:t>type</a:t>
            </a:r>
            <a:r>
              <a:rPr lang="en-US" sz="2000">
                <a:solidFill>
                  <a:srgbClr val="4F76AC"/>
                </a:solidFill>
                <a:highlight>
                  <a:srgbClr val="FFFFFF"/>
                </a:highlight>
                <a:latin typeface="Consolas"/>
              </a:rPr>
              <a:t>="email"</a:t>
            </a:r>
            <a:r>
              <a:rPr lang="en-US" sz="2000">
                <a:solidFill>
                  <a:srgbClr val="000000"/>
                </a:solidFill>
                <a:highlight>
                  <a:srgbClr val="FFFFFF"/>
                </a:highlight>
                <a:latin typeface="Consolas"/>
              </a:rPr>
              <a:t> </a:t>
            </a:r>
            <a:r>
              <a:rPr lang="en-US" sz="2000">
                <a:solidFill>
                  <a:srgbClr val="CF4820"/>
                </a:solidFill>
                <a:highlight>
                  <a:srgbClr val="FFFFFF"/>
                </a:highlight>
                <a:latin typeface="Consolas"/>
              </a:rPr>
              <a:t>name</a:t>
            </a:r>
            <a:r>
              <a:rPr lang="en-US" sz="2000">
                <a:solidFill>
                  <a:srgbClr val="4F76AC"/>
                </a:solidFill>
                <a:highlight>
                  <a:srgbClr val="FFFFFF"/>
                </a:highlight>
                <a:latin typeface="Consolas"/>
              </a:rPr>
              <a:t>="email"</a:t>
            </a:r>
            <a:r>
              <a:rPr lang="en-US" sz="2000">
                <a:solidFill>
                  <a:srgbClr val="000000"/>
                </a:solidFill>
                <a:highlight>
                  <a:srgbClr val="FFFFFF"/>
                </a:highlight>
                <a:latin typeface="Consolas"/>
              </a:rPr>
              <a:t> </a:t>
            </a:r>
            <a:r>
              <a:rPr lang="en-US" sz="2000">
                <a:solidFill>
                  <a:srgbClr val="CF4820"/>
                </a:solidFill>
                <a:highlight>
                  <a:srgbClr val="FFFFFF"/>
                </a:highlight>
                <a:latin typeface="Consolas"/>
              </a:rPr>
              <a:t>placeholder</a:t>
            </a:r>
            <a:r>
              <a:rPr lang="en-US" sz="2000">
                <a:solidFill>
                  <a:srgbClr val="4F76AC"/>
                </a:solidFill>
                <a:highlight>
                  <a:srgbClr val="FFFFFF"/>
                </a:highlight>
                <a:latin typeface="Consolas"/>
              </a:rPr>
              <a:t>="Email Address”/&gt;&lt;</a:t>
            </a:r>
            <a:r>
              <a:rPr lang="en-US" sz="2000" err="1">
                <a:solidFill>
                  <a:srgbClr val="823125"/>
                </a:solidFill>
                <a:highlight>
                  <a:srgbClr val="FFFFFF"/>
                </a:highlight>
                <a:latin typeface="Consolas"/>
              </a:rPr>
              <a:t>br</a:t>
            </a:r>
            <a:r>
              <a:rPr lang="en-US" sz="2000">
                <a:solidFill>
                  <a:srgbClr val="4F76AC"/>
                </a:solidFill>
                <a:highlight>
                  <a:srgbClr val="FFFFFF"/>
                </a:highlight>
                <a:latin typeface="Consolas"/>
              </a:rPr>
              <a:t>/&gt;</a:t>
            </a:r>
            <a:endParaRPr lang="en-US" sz="2000">
              <a:solidFill>
                <a:srgbClr val="000000"/>
              </a:solidFill>
              <a:highlight>
                <a:srgbClr val="FFFFFF"/>
              </a:highlight>
              <a:latin typeface="Consolas"/>
            </a:endParaRPr>
          </a:p>
          <a:p>
            <a:r>
              <a:rPr lang="en-US" sz="2000">
                <a:solidFill>
                  <a:srgbClr val="000000"/>
                </a:solidFill>
                <a:highlight>
                  <a:srgbClr val="FFFFFF"/>
                </a:highlight>
                <a:latin typeface="Consolas"/>
              </a:rPr>
              <a:t>        </a:t>
            </a:r>
            <a:r>
              <a:rPr lang="en-US" sz="2000">
                <a:solidFill>
                  <a:srgbClr val="4F76AC"/>
                </a:solidFill>
                <a:highlight>
                  <a:srgbClr val="FFFFFF"/>
                </a:highlight>
                <a:latin typeface="Consolas"/>
              </a:rPr>
              <a:t>&lt;</a:t>
            </a:r>
            <a:r>
              <a:rPr lang="en-US" sz="2000">
                <a:solidFill>
                  <a:srgbClr val="823125"/>
                </a:solidFill>
                <a:highlight>
                  <a:srgbClr val="FFFFFF"/>
                </a:highlight>
                <a:latin typeface="Consolas"/>
              </a:rPr>
              <a:t>label</a:t>
            </a:r>
            <a:r>
              <a:rPr lang="en-US" sz="2000">
                <a:solidFill>
                  <a:srgbClr val="000000"/>
                </a:solidFill>
                <a:highlight>
                  <a:srgbClr val="FFFFFF"/>
                </a:highlight>
                <a:latin typeface="Consolas"/>
              </a:rPr>
              <a:t> </a:t>
            </a:r>
            <a:r>
              <a:rPr lang="en-US" sz="2000">
                <a:solidFill>
                  <a:srgbClr val="CF4820"/>
                </a:solidFill>
                <a:highlight>
                  <a:srgbClr val="FFFFFF"/>
                </a:highlight>
                <a:latin typeface="Consolas"/>
              </a:rPr>
              <a:t>for</a:t>
            </a:r>
            <a:r>
              <a:rPr lang="en-US" sz="2000">
                <a:solidFill>
                  <a:srgbClr val="4F76AC"/>
                </a:solidFill>
                <a:highlight>
                  <a:srgbClr val="FFFFFF"/>
                </a:highlight>
                <a:latin typeface="Consolas"/>
              </a:rPr>
              <a:t>="password"&gt;</a:t>
            </a:r>
            <a:r>
              <a:rPr lang="en-US" sz="2000">
                <a:solidFill>
                  <a:srgbClr val="000000"/>
                </a:solidFill>
                <a:highlight>
                  <a:srgbClr val="FFFFFF"/>
                </a:highlight>
                <a:latin typeface="Consolas"/>
              </a:rPr>
              <a:t>Password</a:t>
            </a:r>
            <a:r>
              <a:rPr lang="en-US" sz="2000">
                <a:solidFill>
                  <a:srgbClr val="4F76AC"/>
                </a:solidFill>
                <a:highlight>
                  <a:srgbClr val="FFFFFF"/>
                </a:highlight>
                <a:latin typeface="Consolas"/>
              </a:rPr>
              <a:t>&lt;/</a:t>
            </a:r>
            <a:r>
              <a:rPr lang="en-US" sz="2000">
                <a:solidFill>
                  <a:srgbClr val="823125"/>
                </a:solidFill>
                <a:highlight>
                  <a:srgbClr val="FFFFFF"/>
                </a:highlight>
                <a:latin typeface="Consolas"/>
              </a:rPr>
              <a:t>label</a:t>
            </a:r>
            <a:r>
              <a:rPr lang="en-US" sz="2000">
                <a:solidFill>
                  <a:srgbClr val="4F76AC"/>
                </a:solidFill>
                <a:highlight>
                  <a:srgbClr val="FFFFFF"/>
                </a:highlight>
                <a:latin typeface="Consolas"/>
              </a:rPr>
              <a:t>&gt;</a:t>
            </a:r>
            <a:r>
              <a:rPr lang="en-US" sz="2000">
                <a:solidFill>
                  <a:srgbClr val="000000"/>
                </a:solidFill>
                <a:highlight>
                  <a:srgbClr val="FFFFFF"/>
                </a:highlight>
                <a:latin typeface="Consolas"/>
              </a:rPr>
              <a:t> </a:t>
            </a:r>
          </a:p>
          <a:p>
            <a:r>
              <a:rPr lang="en-US" sz="2000">
                <a:solidFill>
                  <a:srgbClr val="000000"/>
                </a:solidFill>
                <a:highlight>
                  <a:srgbClr val="FFFFFF"/>
                </a:highlight>
                <a:latin typeface="Consolas"/>
              </a:rPr>
              <a:t>	    </a:t>
            </a:r>
            <a:r>
              <a:rPr lang="en-US" sz="2000">
                <a:solidFill>
                  <a:srgbClr val="4F76AC"/>
                </a:solidFill>
                <a:highlight>
                  <a:srgbClr val="FFFFFF"/>
                </a:highlight>
                <a:latin typeface="Consolas"/>
              </a:rPr>
              <a:t>&lt;</a:t>
            </a:r>
            <a:r>
              <a:rPr lang="en-US" sz="2000">
                <a:solidFill>
                  <a:srgbClr val="823125"/>
                </a:solidFill>
                <a:highlight>
                  <a:srgbClr val="FFFFFF"/>
                </a:highlight>
                <a:latin typeface="Consolas"/>
              </a:rPr>
              <a:t>input</a:t>
            </a:r>
            <a:r>
              <a:rPr lang="en-US" sz="2000">
                <a:solidFill>
                  <a:srgbClr val="000000"/>
                </a:solidFill>
                <a:highlight>
                  <a:srgbClr val="FFFFFF"/>
                </a:highlight>
                <a:latin typeface="Consolas"/>
              </a:rPr>
              <a:t> </a:t>
            </a:r>
            <a:r>
              <a:rPr lang="en-US" sz="2000">
                <a:solidFill>
                  <a:srgbClr val="CF4820"/>
                </a:solidFill>
                <a:highlight>
                  <a:srgbClr val="FFFFFF"/>
                </a:highlight>
                <a:latin typeface="Consolas"/>
              </a:rPr>
              <a:t>type</a:t>
            </a:r>
            <a:r>
              <a:rPr lang="en-US" sz="2000">
                <a:solidFill>
                  <a:srgbClr val="4F76AC"/>
                </a:solidFill>
                <a:highlight>
                  <a:srgbClr val="FFFFFF"/>
                </a:highlight>
                <a:latin typeface="Consolas"/>
              </a:rPr>
              <a:t>="password"</a:t>
            </a:r>
            <a:r>
              <a:rPr lang="en-US" sz="2000">
                <a:solidFill>
                  <a:srgbClr val="000000"/>
                </a:solidFill>
                <a:highlight>
                  <a:srgbClr val="FFFFFF"/>
                </a:highlight>
                <a:latin typeface="Consolas"/>
              </a:rPr>
              <a:t> </a:t>
            </a:r>
            <a:r>
              <a:rPr lang="en-US" sz="2000">
                <a:solidFill>
                  <a:srgbClr val="CF4820"/>
                </a:solidFill>
                <a:highlight>
                  <a:srgbClr val="FFFFFF"/>
                </a:highlight>
                <a:latin typeface="Consolas"/>
              </a:rPr>
              <a:t>name</a:t>
            </a:r>
            <a:r>
              <a:rPr lang="en-US" sz="2000">
                <a:solidFill>
                  <a:srgbClr val="4F76AC"/>
                </a:solidFill>
                <a:highlight>
                  <a:srgbClr val="FFFFFF"/>
                </a:highlight>
                <a:latin typeface="Consolas"/>
              </a:rPr>
              <a:t>="password"</a:t>
            </a:r>
            <a:r>
              <a:rPr lang="en-US" sz="2000">
                <a:solidFill>
                  <a:srgbClr val="000000"/>
                </a:solidFill>
                <a:highlight>
                  <a:srgbClr val="FFFFFF"/>
                </a:highlight>
                <a:latin typeface="Consolas"/>
              </a:rPr>
              <a:t> </a:t>
            </a:r>
            <a:r>
              <a:rPr lang="en-US" sz="2000">
                <a:solidFill>
                  <a:srgbClr val="CF4820"/>
                </a:solidFill>
                <a:highlight>
                  <a:srgbClr val="FFFFFF"/>
                </a:highlight>
                <a:latin typeface="Consolas"/>
              </a:rPr>
              <a:t>placeholder</a:t>
            </a:r>
            <a:r>
              <a:rPr lang="en-US" sz="2000">
                <a:solidFill>
                  <a:srgbClr val="4F76AC"/>
                </a:solidFill>
                <a:highlight>
                  <a:srgbClr val="FFFFFF"/>
                </a:highlight>
                <a:latin typeface="Consolas"/>
              </a:rPr>
              <a:t>="Password"/&gt;&lt;</a:t>
            </a:r>
            <a:r>
              <a:rPr lang="en-US" sz="2000" err="1">
                <a:solidFill>
                  <a:srgbClr val="823125"/>
                </a:solidFill>
                <a:highlight>
                  <a:srgbClr val="FFFFFF"/>
                </a:highlight>
                <a:latin typeface="Consolas"/>
              </a:rPr>
              <a:t>br</a:t>
            </a:r>
            <a:r>
              <a:rPr lang="en-US" sz="2000">
                <a:solidFill>
                  <a:srgbClr val="4F76AC"/>
                </a:solidFill>
                <a:highlight>
                  <a:srgbClr val="FFFFFF"/>
                </a:highlight>
                <a:latin typeface="Consolas"/>
              </a:rPr>
              <a:t>/&gt;</a:t>
            </a:r>
            <a:endParaRPr lang="en-US" sz="2000">
              <a:solidFill>
                <a:srgbClr val="000000"/>
              </a:solidFill>
              <a:highlight>
                <a:srgbClr val="FFFFFF"/>
              </a:highlight>
              <a:latin typeface="Consolas"/>
            </a:endParaRPr>
          </a:p>
          <a:p>
            <a:r>
              <a:rPr lang="en-US" sz="2000">
                <a:solidFill>
                  <a:srgbClr val="000000"/>
                </a:solidFill>
                <a:highlight>
                  <a:srgbClr val="FFFFFF"/>
                </a:highlight>
                <a:latin typeface="Consolas"/>
              </a:rPr>
              <a:t>        </a:t>
            </a:r>
            <a:r>
              <a:rPr lang="en-US" sz="2000">
                <a:solidFill>
                  <a:srgbClr val="4F76AC"/>
                </a:solidFill>
                <a:highlight>
                  <a:srgbClr val="FFFFFF"/>
                </a:highlight>
                <a:latin typeface="Consolas"/>
              </a:rPr>
              <a:t>&lt;</a:t>
            </a:r>
            <a:r>
              <a:rPr lang="en-US" sz="2000">
                <a:solidFill>
                  <a:srgbClr val="823125"/>
                </a:solidFill>
                <a:highlight>
                  <a:srgbClr val="FFFFFF"/>
                </a:highlight>
                <a:latin typeface="Consolas"/>
              </a:rPr>
              <a:t>input</a:t>
            </a:r>
            <a:r>
              <a:rPr lang="en-US" sz="2000">
                <a:solidFill>
                  <a:srgbClr val="000000"/>
                </a:solidFill>
                <a:highlight>
                  <a:srgbClr val="FFFFFF"/>
                </a:highlight>
                <a:latin typeface="Consolas"/>
              </a:rPr>
              <a:t> </a:t>
            </a:r>
            <a:r>
              <a:rPr lang="en-US" sz="2000">
                <a:solidFill>
                  <a:srgbClr val="CF4820"/>
                </a:solidFill>
                <a:highlight>
                  <a:srgbClr val="FFFFFF"/>
                </a:highlight>
                <a:latin typeface="Consolas"/>
              </a:rPr>
              <a:t>type</a:t>
            </a:r>
            <a:r>
              <a:rPr lang="en-US" sz="2000">
                <a:solidFill>
                  <a:srgbClr val="4F76AC"/>
                </a:solidFill>
                <a:highlight>
                  <a:srgbClr val="FFFFFF"/>
                </a:highlight>
                <a:latin typeface="Consolas"/>
              </a:rPr>
              <a:t>="submit"</a:t>
            </a:r>
            <a:r>
              <a:rPr lang="en-US" sz="2000">
                <a:solidFill>
                  <a:srgbClr val="000000"/>
                </a:solidFill>
                <a:highlight>
                  <a:srgbClr val="FFFFFF"/>
                </a:highlight>
                <a:latin typeface="Consolas"/>
              </a:rPr>
              <a:t> </a:t>
            </a:r>
            <a:r>
              <a:rPr lang="en-US" sz="2000">
                <a:solidFill>
                  <a:srgbClr val="CF4820"/>
                </a:solidFill>
                <a:highlight>
                  <a:srgbClr val="FFFFFF"/>
                </a:highlight>
                <a:latin typeface="Consolas"/>
              </a:rPr>
              <a:t>name</a:t>
            </a:r>
            <a:r>
              <a:rPr lang="en-US" sz="2000">
                <a:solidFill>
                  <a:srgbClr val="4F76AC"/>
                </a:solidFill>
                <a:highlight>
                  <a:srgbClr val="FFFFFF"/>
                </a:highlight>
                <a:latin typeface="Consolas"/>
              </a:rPr>
              <a:t>="submit"</a:t>
            </a:r>
            <a:r>
              <a:rPr lang="en-US" sz="2000">
                <a:solidFill>
                  <a:srgbClr val="000000"/>
                </a:solidFill>
                <a:highlight>
                  <a:srgbClr val="FFFFFF"/>
                </a:highlight>
                <a:latin typeface="Consolas"/>
              </a:rPr>
              <a:t> </a:t>
            </a:r>
            <a:r>
              <a:rPr lang="en-US" sz="2000">
                <a:solidFill>
                  <a:srgbClr val="CF4820"/>
                </a:solidFill>
                <a:highlight>
                  <a:srgbClr val="FFFFFF"/>
                </a:highlight>
                <a:latin typeface="Consolas"/>
              </a:rPr>
              <a:t>value</a:t>
            </a:r>
            <a:r>
              <a:rPr lang="en-US" sz="2000">
                <a:solidFill>
                  <a:srgbClr val="4F76AC"/>
                </a:solidFill>
                <a:highlight>
                  <a:srgbClr val="FFFFFF"/>
                </a:highlight>
                <a:latin typeface="Consolas"/>
              </a:rPr>
              <a:t>="submit"&gt;</a:t>
            </a:r>
            <a:endParaRPr lang="en-US" sz="2000">
              <a:solidFill>
                <a:srgbClr val="000000"/>
              </a:solidFill>
              <a:highlight>
                <a:srgbClr val="FFFFFF"/>
              </a:highlight>
              <a:latin typeface="Consolas"/>
            </a:endParaRPr>
          </a:p>
          <a:p>
            <a:r>
              <a:rPr lang="en-US" sz="2000">
                <a:solidFill>
                  <a:srgbClr val="000000"/>
                </a:solidFill>
                <a:highlight>
                  <a:srgbClr val="FFFFFF"/>
                </a:highlight>
                <a:latin typeface="Consolas"/>
              </a:rPr>
              <a:t>    </a:t>
            </a:r>
            <a:r>
              <a:rPr lang="en-US" sz="2000">
                <a:solidFill>
                  <a:srgbClr val="4F76AC"/>
                </a:solidFill>
                <a:highlight>
                  <a:srgbClr val="FFFFFF"/>
                </a:highlight>
                <a:latin typeface="Consolas"/>
              </a:rPr>
              <a:t>&lt;/</a:t>
            </a:r>
            <a:r>
              <a:rPr lang="en-US" sz="2000">
                <a:solidFill>
                  <a:srgbClr val="823125"/>
                </a:solidFill>
                <a:highlight>
                  <a:srgbClr val="FFFFFF"/>
                </a:highlight>
                <a:latin typeface="Consolas"/>
              </a:rPr>
              <a:t>form</a:t>
            </a:r>
            <a:r>
              <a:rPr lang="en-US" sz="2000">
                <a:solidFill>
                  <a:srgbClr val="4F76AC"/>
                </a:solidFill>
                <a:highlight>
                  <a:srgbClr val="FFFFFF"/>
                </a:highlight>
                <a:latin typeface="Consolas"/>
              </a:rPr>
              <a:t>&gt;</a:t>
            </a:r>
            <a:endParaRPr lang="en-US" sz="2000">
              <a:solidFill>
                <a:srgbClr val="000000"/>
              </a:solidFill>
              <a:highlight>
                <a:srgbClr val="FFFFFF"/>
              </a:highlight>
              <a:latin typeface="Consolas"/>
            </a:endParaRPr>
          </a:p>
          <a:p>
            <a:r>
              <a:rPr lang="en-US" sz="2000">
                <a:solidFill>
                  <a:srgbClr val="000000"/>
                </a:solidFill>
                <a:highlight>
                  <a:srgbClr val="FFFFFF"/>
                </a:highlight>
                <a:latin typeface="Consolas"/>
              </a:rPr>
              <a:t> </a:t>
            </a:r>
            <a:r>
              <a:rPr lang="en-US" sz="2000">
                <a:solidFill>
                  <a:srgbClr val="4F76AC"/>
                </a:solidFill>
                <a:highlight>
                  <a:srgbClr val="FFFFFF"/>
                </a:highlight>
                <a:latin typeface="Consolas"/>
              </a:rPr>
              <a:t>&lt;/</a:t>
            </a:r>
            <a:r>
              <a:rPr lang="en-US" sz="2000">
                <a:solidFill>
                  <a:srgbClr val="823125"/>
                </a:solidFill>
                <a:highlight>
                  <a:srgbClr val="FFFFFF"/>
                </a:highlight>
                <a:latin typeface="Consolas"/>
              </a:rPr>
              <a:t>body</a:t>
            </a:r>
            <a:r>
              <a:rPr lang="en-US" sz="2000">
                <a:solidFill>
                  <a:srgbClr val="4F76AC"/>
                </a:solidFill>
                <a:highlight>
                  <a:srgbClr val="FFFFFF"/>
                </a:highlight>
                <a:latin typeface="Consolas"/>
              </a:rPr>
              <a:t>&gt;</a:t>
            </a:r>
            <a:endParaRPr lang="en-US" sz="2000"/>
          </a:p>
        </p:txBody>
      </p:sp>
    </p:spTree>
    <p:extLst>
      <p:ext uri="{BB962C8B-B14F-4D97-AF65-F5344CB8AC3E}">
        <p14:creationId xmlns:p14="http://schemas.microsoft.com/office/powerpoint/2010/main" val="2425556335"/>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 y="1097280"/>
            <a:ext cx="7986077" cy="2179058"/>
          </a:xfrm>
        </p:spPr>
        <p:txBody>
          <a:bodyPr/>
          <a:lstStyle/>
          <a:p>
            <a:r>
              <a:rPr lang="en-US" err="1"/>
              <a:t>Validação</a:t>
            </a:r>
            <a:r>
              <a:rPr lang="en-US"/>
              <a:t> de </a:t>
            </a:r>
            <a:r>
              <a:rPr lang="en-US" err="1"/>
              <a:t>Formulários</a:t>
            </a:r>
            <a:endParaRPr lang="en-US"/>
          </a:p>
        </p:txBody>
      </p:sp>
    </p:spTree>
    <p:extLst>
      <p:ext uri="{BB962C8B-B14F-4D97-AF65-F5344CB8AC3E}">
        <p14:creationId xmlns:p14="http://schemas.microsoft.com/office/powerpoint/2010/main" val="37887337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solidFill>
                  <a:srgbClr val="107C10"/>
                </a:solidFill>
              </a:rPr>
              <a:t>Validação de Formulários</a:t>
            </a:r>
          </a:p>
        </p:txBody>
      </p:sp>
      <p:sp>
        <p:nvSpPr>
          <p:cNvPr id="6" name="Picture Placeholder 5" descr="&quot;&quot;"/>
          <p:cNvSpPr>
            <a:spLocks noGrp="1"/>
          </p:cNvSpPr>
          <p:nvPr>
            <p:ph type="pic" sz="quarter" idx="10"/>
          </p:nvPr>
        </p:nvSpPr>
        <p:spPr>
          <a:solidFill>
            <a:srgbClr val="FFC20B"/>
          </a:solidFill>
        </p:spPr>
        <p:txBody>
          <a:bodyPr/>
          <a:lstStyle/>
          <a:p>
            <a:endParaRPr lang="pt-BR"/>
          </a:p>
        </p:txBody>
      </p:sp>
      <p:sp>
        <p:nvSpPr>
          <p:cNvPr id="4" name="Text Placeholder 3"/>
          <p:cNvSpPr>
            <a:spLocks noGrp="1"/>
          </p:cNvSpPr>
          <p:nvPr>
            <p:ph type="body" sz="quarter" idx="11"/>
          </p:nvPr>
        </p:nvSpPr>
        <p:spPr>
          <a:xfrm>
            <a:off x="365759" y="2103120"/>
            <a:ext cx="5486400" cy="3970318"/>
          </a:xfrm>
        </p:spPr>
        <p:txBody>
          <a:bodyPr/>
          <a:lstStyle/>
          <a:p>
            <a:r>
              <a:rPr lang="pt-BR" dirty="0"/>
              <a:t>Validação é o processo de verificar se a informação obtida de um formulário está no formato adequado ou possui um valor adequado</a:t>
            </a:r>
          </a:p>
          <a:p>
            <a:r>
              <a:rPr lang="pt-BR" dirty="0"/>
              <a:t>Questões comuns encontradas:</a:t>
            </a:r>
          </a:p>
          <a:p>
            <a:pPr lvl="1"/>
            <a:r>
              <a:rPr lang="pt-BR" dirty="0"/>
              <a:t>Campos vazios</a:t>
            </a:r>
          </a:p>
          <a:p>
            <a:pPr lvl="1"/>
            <a:r>
              <a:rPr lang="pt-BR" dirty="0"/>
              <a:t>Formatos de endereços de e-mail inválidos</a:t>
            </a:r>
          </a:p>
          <a:p>
            <a:pPr lvl="1"/>
            <a:r>
              <a:rPr lang="pt-BR" dirty="0"/>
              <a:t>Datas inválidas</a:t>
            </a:r>
          </a:p>
          <a:p>
            <a:pPr lvl="1"/>
            <a:r>
              <a:rPr lang="pt-BR" dirty="0"/>
              <a:t>Texto vs. números e vice-versa</a:t>
            </a:r>
          </a:p>
          <a:p>
            <a:r>
              <a:rPr lang="pt-BR" dirty="0"/>
              <a:t>No HTML 4.01, validação obrigava o uso de código </a:t>
            </a:r>
            <a:r>
              <a:rPr lang="pt-BR" dirty="0" err="1"/>
              <a:t>JavaScript</a:t>
            </a:r>
            <a:r>
              <a:rPr lang="pt-BR" dirty="0"/>
              <a:t>, mas HTML5 oferece </a:t>
            </a:r>
            <a:r>
              <a:rPr lang="pt-BR" b="1" dirty="0"/>
              <a:t>validação automática</a:t>
            </a:r>
          </a:p>
        </p:txBody>
      </p:sp>
      <p:grpSp>
        <p:nvGrpSpPr>
          <p:cNvPr id="3" name="Group 2" descr="Example of a field requiring form validation."/>
          <p:cNvGrpSpPr/>
          <p:nvPr/>
        </p:nvGrpSpPr>
        <p:grpSpPr>
          <a:xfrm>
            <a:off x="7157157" y="1804777"/>
            <a:ext cx="4339446" cy="3385607"/>
            <a:chOff x="4586361" y="1209015"/>
            <a:chExt cx="4339446" cy="3385607"/>
          </a:xfrm>
        </p:grpSpPr>
        <p:grpSp>
          <p:nvGrpSpPr>
            <p:cNvPr id="26" name="Group 25"/>
            <p:cNvGrpSpPr>
              <a:grpSpLocks noChangeAspect="1"/>
            </p:cNvGrpSpPr>
            <p:nvPr/>
          </p:nvGrpSpPr>
          <p:grpSpPr>
            <a:xfrm>
              <a:off x="4586361" y="1209015"/>
              <a:ext cx="4339446" cy="3385607"/>
              <a:chOff x="1507436" y="1799127"/>
              <a:chExt cx="3681068" cy="2752580"/>
            </a:xfrm>
          </p:grpSpPr>
          <p:sp>
            <p:nvSpPr>
              <p:cNvPr id="27" name="Rectangle 26"/>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30" name="Isosceles Triangle 29"/>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32"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pt-BR"/>
              </a:p>
            </p:txBody>
          </p:sp>
          <p:sp>
            <p:nvSpPr>
              <p:cNvPr id="33" name="5-Point Star 32"/>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grpSp>
        <p:grpSp>
          <p:nvGrpSpPr>
            <p:cNvPr id="34" name="Group 33"/>
            <p:cNvGrpSpPr/>
            <p:nvPr/>
          </p:nvGrpSpPr>
          <p:grpSpPr>
            <a:xfrm>
              <a:off x="4873623" y="1670505"/>
              <a:ext cx="2670214" cy="1617107"/>
              <a:chOff x="4873624" y="2767568"/>
              <a:chExt cx="2670214" cy="1617107"/>
            </a:xfrm>
          </p:grpSpPr>
          <p:sp>
            <p:nvSpPr>
              <p:cNvPr id="35" name="Rectangle 34"/>
              <p:cNvSpPr/>
              <p:nvPr/>
            </p:nvSpPr>
            <p:spPr>
              <a:xfrm>
                <a:off x="4873624" y="3136900"/>
                <a:ext cx="2670213" cy="41275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36" name="Rectangle 35"/>
              <p:cNvSpPr/>
              <p:nvPr/>
            </p:nvSpPr>
            <p:spPr>
              <a:xfrm>
                <a:off x="4873625" y="3971925"/>
                <a:ext cx="2670213" cy="41275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37" name="TextBox 36"/>
              <p:cNvSpPr txBox="1"/>
              <p:nvPr/>
            </p:nvSpPr>
            <p:spPr>
              <a:xfrm>
                <a:off x="4873626" y="2767568"/>
                <a:ext cx="2670212" cy="369332"/>
              </a:xfrm>
              <a:prstGeom prst="rect">
                <a:avLst/>
              </a:prstGeom>
              <a:noFill/>
            </p:spPr>
            <p:txBody>
              <a:bodyPr wrap="square" rtlCol="0">
                <a:spAutoFit/>
              </a:bodyPr>
              <a:lstStyle/>
              <a:p>
                <a:r>
                  <a:rPr lang="pt-BR" b="1"/>
                  <a:t>Last Name</a:t>
                </a:r>
              </a:p>
            </p:txBody>
          </p:sp>
          <p:sp>
            <p:nvSpPr>
              <p:cNvPr id="38" name="TextBox 37"/>
              <p:cNvSpPr txBox="1"/>
              <p:nvPr/>
            </p:nvSpPr>
            <p:spPr>
              <a:xfrm>
                <a:off x="4873626" y="3602593"/>
                <a:ext cx="2670212" cy="369332"/>
              </a:xfrm>
              <a:prstGeom prst="rect">
                <a:avLst/>
              </a:prstGeom>
              <a:noFill/>
            </p:spPr>
            <p:txBody>
              <a:bodyPr wrap="square" rtlCol="0">
                <a:spAutoFit/>
              </a:bodyPr>
              <a:lstStyle/>
              <a:p>
                <a:r>
                  <a:rPr lang="pt-BR" b="1"/>
                  <a:t>Email Address</a:t>
                </a:r>
              </a:p>
            </p:txBody>
          </p:sp>
        </p:grpSp>
        <p:sp>
          <p:nvSpPr>
            <p:cNvPr id="39" name="TextBox 38"/>
            <p:cNvSpPr txBox="1"/>
            <p:nvPr/>
          </p:nvSpPr>
          <p:spPr>
            <a:xfrm>
              <a:off x="4873626" y="2075794"/>
              <a:ext cx="2608187" cy="376793"/>
            </a:xfrm>
            <a:prstGeom prst="rect">
              <a:avLst/>
            </a:prstGeom>
            <a:noFill/>
          </p:spPr>
          <p:txBody>
            <a:bodyPr wrap="square" rtlCol="0">
              <a:spAutoFit/>
            </a:bodyPr>
            <a:lstStyle/>
            <a:p>
              <a:r>
                <a:rPr lang="pt-BR">
                  <a:latin typeface="Consolas"/>
                  <a:cs typeface="Consolas"/>
                </a:rPr>
                <a:t>Doe</a:t>
              </a:r>
            </a:p>
          </p:txBody>
        </p:sp>
        <p:sp>
          <p:nvSpPr>
            <p:cNvPr id="40" name="Rectangular Callout 39"/>
            <p:cNvSpPr/>
            <p:nvPr/>
          </p:nvSpPr>
          <p:spPr>
            <a:xfrm>
              <a:off x="6641319" y="3413580"/>
              <a:ext cx="1986895" cy="1038225"/>
            </a:xfrm>
            <a:prstGeom prst="wedgeRectCallout">
              <a:avLst>
                <a:gd name="adj1" fmla="val -20034"/>
                <a:gd name="adj2" fmla="val -81231"/>
              </a:avLst>
            </a:prstGeom>
            <a:solidFill>
              <a:srgbClr val="FFFFFF"/>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chemeClr val="tx1"/>
                  </a:solidFill>
                </a:rPr>
                <a:t>Please provide a valid email address.</a:t>
              </a:r>
            </a:p>
          </p:txBody>
        </p:sp>
        <p:sp>
          <p:nvSpPr>
            <p:cNvPr id="41" name="Rounded Rectangle 40"/>
            <p:cNvSpPr/>
            <p:nvPr/>
          </p:nvSpPr>
          <p:spPr>
            <a:xfrm>
              <a:off x="4873625" y="3746500"/>
              <a:ext cx="1587499" cy="508000"/>
            </a:xfrm>
            <a:prstGeom prst="round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rgbClr val="000000"/>
                  </a:solidFill>
                </a:rPr>
                <a:t>SUBMIT</a:t>
              </a:r>
            </a:p>
          </p:txBody>
        </p:sp>
      </p:grpSp>
    </p:spTree>
    <p:extLst>
      <p:ext uri="{BB962C8B-B14F-4D97-AF65-F5344CB8AC3E}">
        <p14:creationId xmlns:p14="http://schemas.microsoft.com/office/powerpoint/2010/main" val="4500242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500"/>
                                        <p:tgtEl>
                                          <p:spTgt spid="4">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Versões</a:t>
            </a:r>
            <a:r>
              <a:rPr lang="en-US"/>
              <a:t> do HTML</a:t>
            </a:r>
          </a:p>
        </p:txBody>
      </p:sp>
      <p:sp>
        <p:nvSpPr>
          <p:cNvPr id="3" name="Text Placeholder 2"/>
          <p:cNvSpPr>
            <a:spLocks noGrp="1"/>
          </p:cNvSpPr>
          <p:nvPr>
            <p:ph type="body" sz="quarter" idx="10"/>
          </p:nvPr>
        </p:nvSpPr>
        <p:spPr>
          <a:xfrm>
            <a:off x="365760" y="1371600"/>
            <a:ext cx="11704320" cy="2554545"/>
          </a:xfrm>
        </p:spPr>
        <p:txBody>
          <a:bodyPr/>
          <a:lstStyle/>
          <a:p>
            <a:pPr marL="457200" indent="-457200">
              <a:buFont typeface="Arial"/>
              <a:buChar char="•"/>
            </a:pPr>
            <a:r>
              <a:rPr lang="en-US"/>
              <a:t>Durante </a:t>
            </a:r>
            <a:r>
              <a:rPr lang="en-US" err="1"/>
              <a:t>os</a:t>
            </a:r>
            <a:r>
              <a:rPr lang="en-US"/>
              <a:t> </a:t>
            </a:r>
            <a:r>
              <a:rPr lang="en-US" err="1"/>
              <a:t>anos</a:t>
            </a:r>
            <a:r>
              <a:rPr lang="en-US"/>
              <a:t> 2000, HTML 4.01 </a:t>
            </a:r>
            <a:r>
              <a:rPr lang="en-US" err="1"/>
              <a:t>foi</a:t>
            </a:r>
            <a:r>
              <a:rPr lang="en-US"/>
              <a:t> o </a:t>
            </a:r>
            <a:r>
              <a:rPr lang="en-US" err="1"/>
              <a:t>padrão</a:t>
            </a:r>
            <a:r>
              <a:rPr lang="en-US"/>
              <a:t> </a:t>
            </a:r>
            <a:r>
              <a:rPr lang="en-US" err="1"/>
              <a:t>utilizado</a:t>
            </a:r>
            <a:r>
              <a:rPr lang="en-US"/>
              <a:t> </a:t>
            </a:r>
            <a:r>
              <a:rPr lang="en-US" err="1"/>
              <a:t>para</a:t>
            </a:r>
            <a:r>
              <a:rPr lang="en-US"/>
              <a:t> as </a:t>
            </a:r>
            <a:r>
              <a:rPr lang="en-US" err="1"/>
              <a:t>páginas</a:t>
            </a:r>
            <a:r>
              <a:rPr lang="en-US"/>
              <a:t> web</a:t>
            </a:r>
          </a:p>
          <a:p>
            <a:pPr lvl="2"/>
            <a:r>
              <a:rPr lang="en-US"/>
              <a:t>HTML 4.01 era </a:t>
            </a:r>
            <a:r>
              <a:rPr lang="en-US" err="1"/>
              <a:t>limitado</a:t>
            </a:r>
            <a:r>
              <a:rPr lang="en-US"/>
              <a:t> </a:t>
            </a:r>
            <a:r>
              <a:rPr lang="en-US" err="1"/>
              <a:t>em</a:t>
            </a:r>
            <a:r>
              <a:rPr lang="en-US"/>
              <a:t> </a:t>
            </a:r>
            <a:r>
              <a:rPr lang="en-US" err="1"/>
              <a:t>suas</a:t>
            </a:r>
            <a:r>
              <a:rPr lang="en-US"/>
              <a:t> </a:t>
            </a:r>
            <a:r>
              <a:rPr lang="en-US" err="1"/>
              <a:t>possibilidades</a:t>
            </a:r>
            <a:endParaRPr lang="en-US"/>
          </a:p>
          <a:p>
            <a:pPr marL="457200" indent="-457200">
              <a:buFont typeface="Arial"/>
              <a:buChar char="•"/>
            </a:pPr>
            <a:r>
              <a:rPr lang="en-US" err="1"/>
              <a:t>Uma</a:t>
            </a:r>
            <a:r>
              <a:rPr lang="en-US"/>
              <a:t> forte </a:t>
            </a:r>
            <a:r>
              <a:rPr lang="en-US" err="1"/>
              <a:t>demanda</a:t>
            </a:r>
            <a:r>
              <a:rPr lang="en-US"/>
              <a:t> </a:t>
            </a:r>
            <a:r>
              <a:rPr lang="en-US" err="1"/>
              <a:t>por</a:t>
            </a:r>
            <a:r>
              <a:rPr lang="en-US"/>
              <a:t> </a:t>
            </a:r>
            <a:r>
              <a:rPr lang="en-US" err="1"/>
              <a:t>uma</a:t>
            </a:r>
            <a:r>
              <a:rPr lang="en-US"/>
              <a:t> </a:t>
            </a:r>
            <a:r>
              <a:rPr lang="en-US" err="1"/>
              <a:t>experiência</a:t>
            </a:r>
            <a:r>
              <a:rPr lang="en-US"/>
              <a:t> </a:t>
            </a:r>
            <a:r>
              <a:rPr lang="en-US" err="1"/>
              <a:t>rica</a:t>
            </a:r>
            <a:r>
              <a:rPr lang="en-US"/>
              <a:t> </a:t>
            </a:r>
            <a:r>
              <a:rPr lang="en-US" err="1"/>
              <a:t>na</a:t>
            </a:r>
            <a:r>
              <a:rPr lang="en-US"/>
              <a:t> web, </a:t>
            </a:r>
            <a:r>
              <a:rPr lang="en-US" err="1"/>
              <a:t>incluindo</a:t>
            </a:r>
            <a:r>
              <a:rPr lang="en-US"/>
              <a:t> </a:t>
            </a:r>
            <a:r>
              <a:rPr lang="en-US" err="1"/>
              <a:t>áudio</a:t>
            </a:r>
            <a:r>
              <a:rPr lang="en-US"/>
              <a:t>, </a:t>
            </a:r>
            <a:r>
              <a:rPr lang="en-US" err="1"/>
              <a:t>vídeo</a:t>
            </a:r>
            <a:r>
              <a:rPr lang="en-US"/>
              <a:t> e </a:t>
            </a:r>
            <a:r>
              <a:rPr lang="en-US" err="1"/>
              <a:t>maior</a:t>
            </a:r>
            <a:r>
              <a:rPr lang="en-US"/>
              <a:t> </a:t>
            </a:r>
            <a:r>
              <a:rPr lang="en-US" err="1"/>
              <a:t>iteratividade</a:t>
            </a:r>
            <a:r>
              <a:rPr lang="en-US"/>
              <a:t> </a:t>
            </a:r>
            <a:r>
              <a:rPr lang="en-US" err="1"/>
              <a:t>levou</a:t>
            </a:r>
            <a:r>
              <a:rPr lang="en-US"/>
              <a:t> </a:t>
            </a:r>
            <a:r>
              <a:rPr lang="en-US" err="1"/>
              <a:t>ao</a:t>
            </a:r>
            <a:r>
              <a:rPr lang="en-US"/>
              <a:t> </a:t>
            </a:r>
            <a:r>
              <a:rPr lang="en-US" err="1"/>
              <a:t>desenvolvimento</a:t>
            </a:r>
            <a:r>
              <a:rPr lang="en-US"/>
              <a:t> de </a:t>
            </a:r>
            <a:r>
              <a:rPr lang="en-US" err="1"/>
              <a:t>uma</a:t>
            </a:r>
            <a:r>
              <a:rPr lang="en-US"/>
              <a:t> nova </a:t>
            </a:r>
            <a:r>
              <a:rPr lang="en-US" err="1"/>
              <a:t>versão</a:t>
            </a:r>
            <a:r>
              <a:rPr lang="en-US"/>
              <a:t> do HTML</a:t>
            </a:r>
          </a:p>
        </p:txBody>
      </p:sp>
    </p:spTree>
    <p:extLst>
      <p:ext uri="{BB962C8B-B14F-4D97-AF65-F5344CB8AC3E}">
        <p14:creationId xmlns:p14="http://schemas.microsoft.com/office/powerpoint/2010/main" val="3475682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Validação no Lado-Cliente</a:t>
            </a:r>
          </a:p>
        </p:txBody>
      </p:sp>
      <p:sp>
        <p:nvSpPr>
          <p:cNvPr id="3" name="Picture Placeholder 2" descr="''"/>
          <p:cNvSpPr>
            <a:spLocks noGrp="1"/>
          </p:cNvSpPr>
          <p:nvPr>
            <p:ph type="pic" sz="quarter" idx="10"/>
          </p:nvPr>
        </p:nvSpPr>
        <p:spPr>
          <a:solidFill>
            <a:schemeClr val="tx1"/>
          </a:solidFill>
        </p:spPr>
        <p:txBody>
          <a:bodyPr/>
          <a:lstStyle/>
          <a:p>
            <a:endParaRPr lang="pt-BR"/>
          </a:p>
        </p:txBody>
      </p:sp>
      <p:sp>
        <p:nvSpPr>
          <p:cNvPr id="4" name="Text Placeholder 3"/>
          <p:cNvSpPr>
            <a:spLocks noGrp="1"/>
          </p:cNvSpPr>
          <p:nvPr>
            <p:ph type="body" sz="quarter" idx="11"/>
          </p:nvPr>
        </p:nvSpPr>
        <p:spPr>
          <a:xfrm>
            <a:off x="6583680" y="2103120"/>
            <a:ext cx="5486400" cy="3739485"/>
          </a:xfrm>
        </p:spPr>
        <p:txBody>
          <a:bodyPr/>
          <a:lstStyle/>
          <a:p>
            <a:r>
              <a:rPr lang="pt-BR"/>
              <a:t>Quando um navegador valida os dados providos por um usuário, chamamos de </a:t>
            </a:r>
            <a:r>
              <a:rPr lang="pt-BR" b="1"/>
              <a:t>validação no lado-cliente</a:t>
            </a:r>
            <a:endParaRPr lang="pt-BR"/>
          </a:p>
          <a:p>
            <a:pPr lvl="1"/>
            <a:r>
              <a:rPr lang="pt-BR"/>
              <a:t>Se a validação é executado por um servidor, então chamamos de validação no lado-servidor</a:t>
            </a:r>
          </a:p>
          <a:p>
            <a:r>
              <a:rPr lang="pt-BR"/>
              <a:t>Se um usuário informa um valor em formato incorreto em um campo, então o navegador instrui o usuário sobre o erro</a:t>
            </a:r>
          </a:p>
          <a:p>
            <a:pPr lvl="1"/>
            <a:r>
              <a:rPr lang="pt-BR"/>
              <a:t>O navegador determina se o dado é válido através dos atributos associado ao campo de entrada</a:t>
            </a:r>
          </a:p>
        </p:txBody>
      </p:sp>
      <p:grpSp>
        <p:nvGrpSpPr>
          <p:cNvPr id="21" name="Group 20" descr="Example of a client-side validation field."/>
          <p:cNvGrpSpPr/>
          <p:nvPr/>
        </p:nvGrpSpPr>
        <p:grpSpPr>
          <a:xfrm>
            <a:off x="939237" y="1804777"/>
            <a:ext cx="4339446" cy="3385607"/>
            <a:chOff x="4586361" y="1209015"/>
            <a:chExt cx="4339446" cy="3385607"/>
          </a:xfrm>
        </p:grpSpPr>
        <p:grpSp>
          <p:nvGrpSpPr>
            <p:cNvPr id="22" name="Group 21"/>
            <p:cNvGrpSpPr>
              <a:grpSpLocks noChangeAspect="1"/>
            </p:cNvGrpSpPr>
            <p:nvPr/>
          </p:nvGrpSpPr>
          <p:grpSpPr>
            <a:xfrm>
              <a:off x="4586361" y="1209015"/>
              <a:ext cx="4339446" cy="3385607"/>
              <a:chOff x="1507436" y="1799127"/>
              <a:chExt cx="3681068" cy="2752580"/>
            </a:xfrm>
          </p:grpSpPr>
          <p:sp>
            <p:nvSpPr>
              <p:cNvPr id="34" name="Rectangle 33"/>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37" name="Isosceles Triangle 36"/>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39"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pt-BR"/>
              </a:p>
            </p:txBody>
          </p:sp>
          <p:sp>
            <p:nvSpPr>
              <p:cNvPr id="40" name="5-Point Star 39"/>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grpSp>
        <p:grpSp>
          <p:nvGrpSpPr>
            <p:cNvPr id="23" name="Group 22"/>
            <p:cNvGrpSpPr/>
            <p:nvPr/>
          </p:nvGrpSpPr>
          <p:grpSpPr>
            <a:xfrm>
              <a:off x="4873624" y="1905000"/>
              <a:ext cx="2670214" cy="2479675"/>
              <a:chOff x="4873624" y="1905000"/>
              <a:chExt cx="2670214" cy="2479675"/>
            </a:xfrm>
          </p:grpSpPr>
          <p:sp>
            <p:nvSpPr>
              <p:cNvPr id="28" name="Rectangle 27"/>
              <p:cNvSpPr/>
              <p:nvPr/>
            </p:nvSpPr>
            <p:spPr>
              <a:xfrm>
                <a:off x="4873624" y="2301875"/>
                <a:ext cx="2670213" cy="41275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9" name="Rectangle 28"/>
              <p:cNvSpPr/>
              <p:nvPr/>
            </p:nvSpPr>
            <p:spPr>
              <a:xfrm>
                <a:off x="4873624" y="3136900"/>
                <a:ext cx="2670213" cy="41275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30" name="Rectangle 29"/>
              <p:cNvSpPr/>
              <p:nvPr/>
            </p:nvSpPr>
            <p:spPr>
              <a:xfrm>
                <a:off x="4873625" y="3971925"/>
                <a:ext cx="2670213" cy="41275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31" name="TextBox 30"/>
              <p:cNvSpPr txBox="1"/>
              <p:nvPr/>
            </p:nvSpPr>
            <p:spPr>
              <a:xfrm>
                <a:off x="4873625" y="1905000"/>
                <a:ext cx="2670212" cy="369332"/>
              </a:xfrm>
              <a:prstGeom prst="rect">
                <a:avLst/>
              </a:prstGeom>
              <a:noFill/>
            </p:spPr>
            <p:txBody>
              <a:bodyPr wrap="square" rtlCol="0">
                <a:spAutoFit/>
              </a:bodyPr>
              <a:lstStyle/>
              <a:p>
                <a:r>
                  <a:rPr lang="pt-BR" b="1"/>
                  <a:t>First Name</a:t>
                </a:r>
              </a:p>
            </p:txBody>
          </p:sp>
          <p:sp>
            <p:nvSpPr>
              <p:cNvPr id="32" name="TextBox 31"/>
              <p:cNvSpPr txBox="1"/>
              <p:nvPr/>
            </p:nvSpPr>
            <p:spPr>
              <a:xfrm>
                <a:off x="4873626" y="2767568"/>
                <a:ext cx="2670212" cy="369332"/>
              </a:xfrm>
              <a:prstGeom prst="rect">
                <a:avLst/>
              </a:prstGeom>
              <a:noFill/>
            </p:spPr>
            <p:txBody>
              <a:bodyPr wrap="square" rtlCol="0">
                <a:spAutoFit/>
              </a:bodyPr>
              <a:lstStyle/>
              <a:p>
                <a:r>
                  <a:rPr lang="pt-BR" b="1"/>
                  <a:t>Last Name</a:t>
                </a:r>
              </a:p>
            </p:txBody>
          </p:sp>
          <p:sp>
            <p:nvSpPr>
              <p:cNvPr id="33" name="TextBox 32"/>
              <p:cNvSpPr txBox="1"/>
              <p:nvPr/>
            </p:nvSpPr>
            <p:spPr>
              <a:xfrm>
                <a:off x="4873626" y="3602593"/>
                <a:ext cx="2670212" cy="369332"/>
              </a:xfrm>
              <a:prstGeom prst="rect">
                <a:avLst/>
              </a:prstGeom>
              <a:noFill/>
            </p:spPr>
            <p:txBody>
              <a:bodyPr wrap="square" rtlCol="0">
                <a:spAutoFit/>
              </a:bodyPr>
              <a:lstStyle/>
              <a:p>
                <a:r>
                  <a:rPr lang="pt-BR" b="1"/>
                  <a:t>Email Address</a:t>
                </a:r>
              </a:p>
            </p:txBody>
          </p:sp>
        </p:grpSp>
        <p:sp>
          <p:nvSpPr>
            <p:cNvPr id="24" name="TextBox 23"/>
            <p:cNvSpPr txBox="1"/>
            <p:nvPr/>
          </p:nvSpPr>
          <p:spPr>
            <a:xfrm>
              <a:off x="4873626" y="2337832"/>
              <a:ext cx="2608187" cy="376793"/>
            </a:xfrm>
            <a:prstGeom prst="rect">
              <a:avLst/>
            </a:prstGeom>
            <a:noFill/>
          </p:spPr>
          <p:txBody>
            <a:bodyPr wrap="square" rtlCol="0">
              <a:spAutoFit/>
            </a:bodyPr>
            <a:lstStyle/>
            <a:p>
              <a:r>
                <a:rPr lang="pt-BR">
                  <a:latin typeface="Consolas"/>
                  <a:cs typeface="Consolas"/>
                </a:rPr>
                <a:t>Jane</a:t>
              </a:r>
            </a:p>
          </p:txBody>
        </p:sp>
        <p:sp>
          <p:nvSpPr>
            <p:cNvPr id="25" name="TextBox 24"/>
            <p:cNvSpPr txBox="1"/>
            <p:nvPr/>
          </p:nvSpPr>
          <p:spPr>
            <a:xfrm>
              <a:off x="4873626" y="3136900"/>
              <a:ext cx="2608187" cy="376793"/>
            </a:xfrm>
            <a:prstGeom prst="rect">
              <a:avLst/>
            </a:prstGeom>
            <a:noFill/>
          </p:spPr>
          <p:txBody>
            <a:bodyPr wrap="square" rtlCol="0">
              <a:spAutoFit/>
            </a:bodyPr>
            <a:lstStyle/>
            <a:p>
              <a:r>
                <a:rPr lang="pt-BR">
                  <a:latin typeface="Consolas"/>
                  <a:cs typeface="Consolas"/>
                </a:rPr>
                <a:t>Doe</a:t>
              </a:r>
            </a:p>
          </p:txBody>
        </p:sp>
        <p:sp>
          <p:nvSpPr>
            <p:cNvPr id="26" name="TextBox 25"/>
            <p:cNvSpPr txBox="1"/>
            <p:nvPr/>
          </p:nvSpPr>
          <p:spPr>
            <a:xfrm>
              <a:off x="4873626" y="4007882"/>
              <a:ext cx="2608187" cy="376793"/>
            </a:xfrm>
            <a:prstGeom prst="rect">
              <a:avLst/>
            </a:prstGeom>
            <a:noFill/>
          </p:spPr>
          <p:txBody>
            <a:bodyPr wrap="square" rtlCol="0">
              <a:spAutoFit/>
            </a:bodyPr>
            <a:lstStyle/>
            <a:p>
              <a:r>
                <a:rPr lang="pt-BR">
                  <a:solidFill>
                    <a:srgbClr val="FF0000"/>
                  </a:solidFill>
                  <a:latin typeface="Consolas"/>
                  <a:cs typeface="Consolas"/>
                </a:rPr>
                <a:t>jane@live</a:t>
              </a:r>
            </a:p>
          </p:txBody>
        </p:sp>
        <p:sp>
          <p:nvSpPr>
            <p:cNvPr id="27" name="Rectangular Callout 26"/>
            <p:cNvSpPr/>
            <p:nvPr/>
          </p:nvSpPr>
          <p:spPr>
            <a:xfrm>
              <a:off x="6699905" y="2777093"/>
              <a:ext cx="1986895" cy="1038225"/>
            </a:xfrm>
            <a:prstGeom prst="wedgeRectCallout">
              <a:avLst>
                <a:gd name="adj1" fmla="val -20833"/>
                <a:gd name="adj2" fmla="val 82378"/>
              </a:avLst>
            </a:prstGeom>
            <a:solidFill>
              <a:srgbClr val="FFFFFF"/>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a:solidFill>
                    <a:schemeClr val="tx1"/>
                  </a:solidFill>
                </a:rPr>
                <a:t>Please provide a valid email address.</a:t>
              </a:r>
            </a:p>
          </p:txBody>
        </p:sp>
      </p:grpSp>
    </p:spTree>
    <p:extLst>
      <p:ext uri="{BB962C8B-B14F-4D97-AF65-F5344CB8AC3E}">
        <p14:creationId xmlns:p14="http://schemas.microsoft.com/office/powerpoint/2010/main" val="1586628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5760" y="731520"/>
            <a:ext cx="7772400" cy="923330"/>
          </a:xfrm>
        </p:spPr>
        <p:txBody>
          <a:bodyPr/>
          <a:lstStyle/>
          <a:p>
            <a:r>
              <a:rPr lang="pt-BR" sz="4800"/>
              <a:t>Laboratório</a:t>
            </a:r>
          </a:p>
        </p:txBody>
      </p:sp>
      <p:sp>
        <p:nvSpPr>
          <p:cNvPr id="3" name="CaixaDeTexto 2"/>
          <p:cNvSpPr txBox="1"/>
          <p:nvPr/>
        </p:nvSpPr>
        <p:spPr>
          <a:xfrm>
            <a:off x="503237" y="1897062"/>
            <a:ext cx="6477000" cy="2289858"/>
          </a:xfrm>
          <a:prstGeom prst="rect">
            <a:avLst/>
          </a:prstGeom>
          <a:noFill/>
        </p:spPr>
        <p:txBody>
          <a:bodyPr wrap="square" lIns="182880" tIns="146304" rIns="182880" bIns="146304" rtlCol="0">
            <a:spAutoFit/>
          </a:bodyPr>
          <a:lstStyle/>
          <a:p>
            <a:pPr>
              <a:lnSpc>
                <a:spcPct val="90000"/>
              </a:lnSpc>
              <a:spcAft>
                <a:spcPts val="600"/>
              </a:spcAft>
            </a:pPr>
            <a:r>
              <a:rPr lang="pt-BR" sz="2400" dirty="0">
                <a:gradFill>
                  <a:gsLst>
                    <a:gs pos="2917">
                      <a:schemeClr val="tx1"/>
                    </a:gs>
                    <a:gs pos="30000">
                      <a:schemeClr val="tx1"/>
                    </a:gs>
                  </a:gsLst>
                  <a:lin ang="5400000" scaled="0"/>
                </a:gradFill>
              </a:rPr>
              <a:t>Pense nas informações necessárias para efetuar um cadastro pessoal em um sistema de compras on-line. Construa um formulário HTML para a coleta das informações do usuário. Procure utilizar campos que considere mais adequados.</a:t>
            </a:r>
          </a:p>
        </p:txBody>
      </p:sp>
    </p:spTree>
    <p:extLst>
      <p:ext uri="{BB962C8B-B14F-4D97-AF65-F5344CB8AC3E}">
        <p14:creationId xmlns:p14="http://schemas.microsoft.com/office/powerpoint/2010/main" val="2265368830"/>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097280"/>
            <a:ext cx="7315200" cy="2197525"/>
          </a:xfrm>
        </p:spPr>
        <p:txBody>
          <a:bodyPr/>
          <a:lstStyle/>
          <a:p>
            <a:r>
              <a:rPr lang="en-US" dirty="0"/>
              <a:t>Cascading Style Sheets</a:t>
            </a:r>
          </a:p>
        </p:txBody>
      </p:sp>
    </p:spTree>
    <p:extLst>
      <p:ext uri="{BB962C8B-B14F-4D97-AF65-F5344CB8AC3E}">
        <p14:creationId xmlns:p14="http://schemas.microsoft.com/office/powerpoint/2010/main" val="18783514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Cascading Style Sheets (CSS)</a:t>
            </a:r>
          </a:p>
        </p:txBody>
      </p:sp>
      <p:sp>
        <p:nvSpPr>
          <p:cNvPr id="6" name="Picture Placeholder 5" descr="&quot;&quot;"/>
          <p:cNvSpPr>
            <a:spLocks noGrp="1"/>
          </p:cNvSpPr>
          <p:nvPr>
            <p:ph type="pic" sz="quarter" idx="10"/>
          </p:nvPr>
        </p:nvSpPr>
        <p:spPr>
          <a:solidFill>
            <a:srgbClr val="FFC20B"/>
          </a:solidFill>
        </p:spPr>
        <p:txBody>
          <a:bodyPr/>
          <a:lstStyle/>
          <a:p>
            <a:endParaRPr lang="pt-BR"/>
          </a:p>
        </p:txBody>
      </p:sp>
      <p:sp>
        <p:nvSpPr>
          <p:cNvPr id="4" name="Text Placeholder 3"/>
          <p:cNvSpPr>
            <a:spLocks noGrp="1"/>
          </p:cNvSpPr>
          <p:nvPr>
            <p:ph type="body" sz="quarter" idx="11"/>
          </p:nvPr>
        </p:nvSpPr>
        <p:spPr>
          <a:xfrm>
            <a:off x="365759" y="2103120"/>
            <a:ext cx="5486400" cy="4370427"/>
          </a:xfrm>
        </p:spPr>
        <p:txBody>
          <a:bodyPr/>
          <a:lstStyle/>
          <a:p>
            <a:r>
              <a:rPr lang="pt-BR" b="1"/>
              <a:t>Cascading Style Sheets (CSS) </a:t>
            </a:r>
            <a:r>
              <a:rPr lang="pt-BR"/>
              <a:t>é uma linguagem que define como os elementos HTML são estilizados</a:t>
            </a:r>
          </a:p>
          <a:p>
            <a:pPr lvl="1"/>
            <a:r>
              <a:rPr lang="pt-BR"/>
              <a:t>Em outras palavras, HTML estrutura um documento, enquanto CSS o formata</a:t>
            </a:r>
          </a:p>
          <a:p>
            <a:r>
              <a:rPr lang="pt-BR"/>
              <a:t>CSS pode ser aplicado a elementos HTML individuais (diretamente), ou pode ser mantido em um arquivo separado e aplicado através de reverências</a:t>
            </a:r>
          </a:p>
          <a:p>
            <a:pPr lvl="1"/>
            <a:r>
              <a:rPr lang="pt-BR"/>
              <a:t>Arquivos que contêm CSSsão chamados de  “folhas de estilos” e usam a extensão .css</a:t>
            </a:r>
          </a:p>
          <a:p>
            <a:r>
              <a:rPr lang="pt-BR"/>
              <a:t>Ao contrário do HTML, CSS utiliza </a:t>
            </a:r>
            <a:r>
              <a:rPr lang="pt-BR" b="1"/>
              <a:t>regras </a:t>
            </a:r>
            <a:r>
              <a:rPr lang="pt-BR"/>
              <a:t>ao invés de tags</a:t>
            </a:r>
          </a:p>
        </p:txBody>
      </p:sp>
      <p:grpSp>
        <p:nvGrpSpPr>
          <p:cNvPr id="8" name="Group 7" descr="Example of cascading style sheets."/>
          <p:cNvGrpSpPr/>
          <p:nvPr/>
        </p:nvGrpSpPr>
        <p:grpSpPr>
          <a:xfrm>
            <a:off x="7489210" y="1872526"/>
            <a:ext cx="3675341" cy="3709139"/>
            <a:chOff x="5011459" y="1344515"/>
            <a:chExt cx="3675341" cy="3709139"/>
          </a:xfrm>
        </p:grpSpPr>
        <p:grpSp>
          <p:nvGrpSpPr>
            <p:cNvPr id="9" name="Group 8"/>
            <p:cNvGrpSpPr>
              <a:grpSpLocks noChangeAspect="1"/>
            </p:cNvGrpSpPr>
            <p:nvPr/>
          </p:nvGrpSpPr>
          <p:grpSpPr>
            <a:xfrm>
              <a:off x="5011459" y="1344515"/>
              <a:ext cx="3675341" cy="3709139"/>
              <a:chOff x="6639572" y="1907217"/>
              <a:chExt cx="3200400" cy="3229373"/>
            </a:xfrm>
          </p:grpSpPr>
          <p:grpSp>
            <p:nvGrpSpPr>
              <p:cNvPr id="12" name="Group 11"/>
              <p:cNvGrpSpPr>
                <a:grpSpLocks noChangeAspect="1"/>
              </p:cNvGrpSpPr>
              <p:nvPr/>
            </p:nvGrpSpPr>
            <p:grpSpPr>
              <a:xfrm>
                <a:off x="6639572" y="1907217"/>
                <a:ext cx="3200400" cy="3229373"/>
                <a:chOff x="6219422" y="1886308"/>
                <a:chExt cx="3657600" cy="3359624"/>
              </a:xfrm>
            </p:grpSpPr>
            <p:grpSp>
              <p:nvGrpSpPr>
                <p:cNvPr id="14" name="Group 13"/>
                <p:cNvGrpSpPr/>
                <p:nvPr/>
              </p:nvGrpSpPr>
              <p:grpSpPr>
                <a:xfrm>
                  <a:off x="6219422" y="1886308"/>
                  <a:ext cx="3657600" cy="3359624"/>
                  <a:chOff x="6219421" y="1886308"/>
                  <a:chExt cx="3657600" cy="3359624"/>
                </a:xfrm>
              </p:grpSpPr>
              <p:sp>
                <p:nvSpPr>
                  <p:cNvPr id="16" name="Rectangle 15"/>
                  <p:cNvSpPr/>
                  <p:nvPr/>
                </p:nvSpPr>
                <p:spPr bwMode="auto">
                  <a:xfrm>
                    <a:off x="6219421" y="1895352"/>
                    <a:ext cx="3657600" cy="335058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grpSp>
                <p:nvGrpSpPr>
                  <p:cNvPr id="18" name="Group 17"/>
                  <p:cNvGrpSpPr/>
                  <p:nvPr/>
                </p:nvGrpSpPr>
                <p:grpSpPr>
                  <a:xfrm>
                    <a:off x="8580436" y="1996036"/>
                    <a:ext cx="731520" cy="237744"/>
                    <a:chOff x="8580436" y="1996036"/>
                    <a:chExt cx="731520" cy="237744"/>
                  </a:xfrm>
                </p:grpSpPr>
                <p:sp>
                  <p:nvSpPr>
                    <p:cNvPr id="19" name="Rectangle 18"/>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cxnSp>
                  <p:nvCxnSpPr>
                    <p:cNvPr id="20" name="Straight Connector 19"/>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15" name="Straight Connector 14"/>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5096724" y="1399690"/>
              <a:ext cx="1616437" cy="383621"/>
            </a:xfrm>
            <a:prstGeom prst="rect">
              <a:avLst/>
            </a:prstGeom>
            <a:noFill/>
          </p:spPr>
          <p:txBody>
            <a:bodyPr wrap="square" rtlCol="0">
              <a:spAutoFit/>
            </a:bodyPr>
            <a:lstStyle/>
            <a:p>
              <a:r>
                <a:rPr lang="pt-BR">
                  <a:solidFill>
                    <a:schemeClr val="bg1"/>
                  </a:solidFill>
                  <a:latin typeface="Consolas"/>
                  <a:cs typeface="Consolas"/>
                </a:rPr>
                <a:t>example.css</a:t>
              </a:r>
            </a:p>
          </p:txBody>
        </p:sp>
        <p:sp>
          <p:nvSpPr>
            <p:cNvPr id="11" name="Rectangle 10"/>
            <p:cNvSpPr/>
            <p:nvPr/>
          </p:nvSpPr>
          <p:spPr>
            <a:xfrm>
              <a:off x="5097926" y="1914333"/>
              <a:ext cx="3434544" cy="3139321"/>
            </a:xfrm>
            <a:prstGeom prst="rect">
              <a:avLst/>
            </a:prstGeom>
          </p:spPr>
          <p:txBody>
            <a:bodyPr wrap="square">
              <a:spAutoFit/>
            </a:bodyPr>
            <a:lstStyle/>
            <a:p>
              <a:r>
                <a:rPr lang="pt-BR">
                  <a:latin typeface="Consolas"/>
                  <a:cs typeface="Consolas"/>
                </a:rPr>
                <a:t>h1, h2, h3 {</a:t>
              </a:r>
            </a:p>
            <a:p>
              <a:r>
                <a:rPr lang="pt-BR">
                  <a:solidFill>
                    <a:srgbClr val="FF1ACD"/>
                  </a:solidFill>
                  <a:latin typeface="Consolas"/>
                  <a:cs typeface="Consolas"/>
                </a:rPr>
                <a:t>	</a:t>
              </a:r>
              <a:r>
                <a:rPr lang="pt-BR">
                  <a:solidFill>
                    <a:schemeClr val="accent2"/>
                  </a:solidFill>
                  <a:latin typeface="Consolas"/>
                  <a:cs typeface="Consolas"/>
                </a:rPr>
                <a:t>font-family: </a:t>
              </a:r>
              <a:r>
                <a:rPr lang="pt-BR">
                  <a:solidFill>
                    <a:schemeClr val="accent1"/>
                  </a:solidFill>
                  <a:latin typeface="Consolas"/>
                  <a:cs typeface="Consolas"/>
                </a:rPr>
                <a:t>Arial;</a:t>
              </a:r>
            </a:p>
            <a:p>
              <a:r>
                <a:rPr lang="pt-BR">
                  <a:solidFill>
                    <a:srgbClr val="FF1ACD"/>
                  </a:solidFill>
                  <a:latin typeface="Consolas"/>
                  <a:cs typeface="Consolas"/>
                </a:rPr>
                <a:t>	</a:t>
              </a:r>
              <a:r>
                <a:rPr lang="pt-BR">
                  <a:solidFill>
                    <a:srgbClr val="C0504D"/>
                  </a:solidFill>
                  <a:latin typeface="Consolas"/>
                  <a:cs typeface="Consolas"/>
                </a:rPr>
                <a:t>color:</a:t>
              </a:r>
              <a:r>
                <a:rPr lang="pt-BR">
                  <a:solidFill>
                    <a:srgbClr val="FF1ACD"/>
                  </a:solidFill>
                  <a:latin typeface="Consolas"/>
                  <a:cs typeface="Consolas"/>
                </a:rPr>
                <a:t> </a:t>
              </a:r>
              <a:r>
                <a:rPr lang="pt-BR">
                  <a:solidFill>
                    <a:srgbClr val="4F81BD"/>
                  </a:solidFill>
                  <a:latin typeface="Consolas"/>
                  <a:cs typeface="Consolas"/>
                </a:rPr>
                <a:t>yellow;</a:t>
              </a:r>
            </a:p>
            <a:p>
              <a:r>
                <a:rPr lang="pt-BR">
                  <a:solidFill>
                    <a:srgbClr val="000000"/>
                  </a:solidFill>
                  <a:latin typeface="Consolas"/>
                  <a:cs typeface="Consolas"/>
                </a:rPr>
                <a:t>}</a:t>
              </a:r>
            </a:p>
            <a:p>
              <a:endParaRPr lang="pt-BR">
                <a:solidFill>
                  <a:srgbClr val="000000"/>
                </a:solidFill>
                <a:latin typeface="Consolas"/>
                <a:cs typeface="Consolas"/>
              </a:endParaRPr>
            </a:p>
            <a:p>
              <a:r>
                <a:rPr lang="pt-BR">
                  <a:solidFill>
                    <a:srgbClr val="000000"/>
                  </a:solidFill>
                  <a:latin typeface="Consolas"/>
                  <a:cs typeface="Consolas"/>
                </a:rPr>
                <a:t>p {</a:t>
              </a:r>
            </a:p>
            <a:p>
              <a:r>
                <a:rPr lang="pt-BR">
                  <a:solidFill>
                    <a:srgbClr val="000000"/>
                  </a:solidFill>
                  <a:latin typeface="Consolas"/>
                  <a:cs typeface="Consolas"/>
                </a:rPr>
                <a:t>	</a:t>
              </a:r>
              <a:r>
                <a:rPr lang="pt-BR">
                  <a:solidFill>
                    <a:srgbClr val="C0504D"/>
                  </a:solidFill>
                  <a:latin typeface="Consolas"/>
                  <a:cs typeface="Consolas"/>
                </a:rPr>
                <a:t>font-family: </a:t>
              </a:r>
              <a:r>
                <a:rPr lang="pt-BR">
                  <a:solidFill>
                    <a:srgbClr val="4F81BD"/>
                  </a:solidFill>
                  <a:latin typeface="Consolas"/>
                  <a:cs typeface="Consolas"/>
                </a:rPr>
                <a:t>Arial;</a:t>
              </a:r>
            </a:p>
            <a:p>
              <a:r>
                <a:rPr lang="pt-BR">
                  <a:solidFill>
                    <a:srgbClr val="000000"/>
                  </a:solidFill>
                  <a:latin typeface="Consolas"/>
                  <a:cs typeface="Consolas"/>
                </a:rPr>
                <a:t>	</a:t>
              </a:r>
              <a:r>
                <a:rPr lang="pt-BR">
                  <a:solidFill>
                    <a:srgbClr val="C0504D"/>
                  </a:solidFill>
                  <a:latin typeface="Consolas"/>
                  <a:cs typeface="Consolas"/>
                </a:rPr>
                <a:t>font-size: </a:t>
              </a:r>
              <a:r>
                <a:rPr lang="pt-BR">
                  <a:solidFill>
                    <a:srgbClr val="4F81BD"/>
                  </a:solidFill>
                  <a:latin typeface="Consolas"/>
                  <a:cs typeface="Consolas"/>
                </a:rPr>
                <a:t>12px;</a:t>
              </a:r>
            </a:p>
            <a:p>
              <a:r>
                <a:rPr lang="pt-BR">
                  <a:solidFill>
                    <a:srgbClr val="000000"/>
                  </a:solidFill>
                  <a:latin typeface="Consolas"/>
                  <a:cs typeface="Consolas"/>
                </a:rPr>
                <a:t>}</a:t>
              </a:r>
            </a:p>
          </p:txBody>
        </p:sp>
      </p:grpSp>
    </p:spTree>
    <p:extLst>
      <p:ext uri="{BB962C8B-B14F-4D97-AF65-F5344CB8AC3E}">
        <p14:creationId xmlns:p14="http://schemas.microsoft.com/office/powerpoint/2010/main" val="24125814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CSS3</a:t>
            </a:r>
          </a:p>
        </p:txBody>
      </p:sp>
      <p:sp>
        <p:nvSpPr>
          <p:cNvPr id="3" name="Text Placeholder 2"/>
          <p:cNvSpPr>
            <a:spLocks noGrp="1"/>
          </p:cNvSpPr>
          <p:nvPr>
            <p:ph type="body" sz="quarter" idx="10"/>
          </p:nvPr>
        </p:nvSpPr>
        <p:spPr>
          <a:xfrm>
            <a:off x="365760" y="1371600"/>
            <a:ext cx="11704320" cy="1889748"/>
          </a:xfrm>
        </p:spPr>
        <p:txBody>
          <a:bodyPr/>
          <a:lstStyle/>
          <a:p>
            <a:pPr marL="457200" indent="-457200">
              <a:buFont typeface="Arial"/>
              <a:buChar char="•"/>
            </a:pPr>
            <a:r>
              <a:rPr lang="pt-BR" dirty="0"/>
              <a:t>CSS3 é a versão do CSS que foi definida em conjunto com HTML5</a:t>
            </a:r>
          </a:p>
          <a:p>
            <a:pPr marL="457200" indent="-457200">
              <a:buFont typeface="Arial"/>
              <a:buChar char="•"/>
            </a:pPr>
            <a:r>
              <a:rPr lang="pt-BR" dirty="0"/>
              <a:t>CSS3 é compatível com versões anteriores</a:t>
            </a:r>
          </a:p>
          <a:p>
            <a:pPr marL="457200" indent="-457200">
              <a:buFont typeface="Arial"/>
              <a:buChar char="•"/>
            </a:pPr>
            <a:r>
              <a:rPr lang="pt-BR" dirty="0"/>
              <a:t>CSS3 apresenta um conjunto de novos efeitos, incluindo transformações 2D e 3D, bem como animações</a:t>
            </a:r>
          </a:p>
        </p:txBody>
      </p:sp>
    </p:spTree>
    <p:extLst>
      <p:ext uri="{BB962C8B-B14F-4D97-AF65-F5344CB8AC3E}">
        <p14:creationId xmlns:p14="http://schemas.microsoft.com/office/powerpoint/2010/main" val="42356438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Prefixos Específicos</a:t>
            </a:r>
          </a:p>
        </p:txBody>
      </p:sp>
      <p:sp>
        <p:nvSpPr>
          <p:cNvPr id="3" name="Text Placeholder 2"/>
          <p:cNvSpPr>
            <a:spLocks noGrp="1"/>
          </p:cNvSpPr>
          <p:nvPr>
            <p:ph type="body" sz="quarter" idx="10"/>
          </p:nvPr>
        </p:nvSpPr>
        <p:spPr>
          <a:xfrm>
            <a:off x="365760" y="1371600"/>
            <a:ext cx="5852477" cy="4315027"/>
          </a:xfrm>
        </p:spPr>
        <p:txBody>
          <a:bodyPr/>
          <a:lstStyle/>
          <a:p>
            <a:pPr marL="457200" indent="-457200">
              <a:buFont typeface="Arial"/>
              <a:buChar char="•"/>
            </a:pPr>
            <a:r>
              <a:rPr lang="pt-BR"/>
              <a:t>Assim como HTML5, CSS3 pode não ser compatível com todos navegadores</a:t>
            </a:r>
          </a:p>
          <a:p>
            <a:pPr lvl="2"/>
            <a:r>
              <a:rPr lang="pt-BR"/>
              <a:t>Novas propriedades são adicionadas o tempo todo, enquanto outras são modificadas</a:t>
            </a:r>
          </a:p>
          <a:p>
            <a:pPr marL="457200" indent="-457200">
              <a:buFont typeface="Arial"/>
              <a:buChar char="•"/>
            </a:pPr>
            <a:r>
              <a:rPr lang="pt-BR"/>
              <a:t>Muitos navegadores oferecem propriedades alternativas</a:t>
            </a:r>
          </a:p>
          <a:p>
            <a:pPr marL="457200" indent="-457200">
              <a:buFont typeface="Arial"/>
              <a:buChar char="•"/>
            </a:pPr>
            <a:r>
              <a:rPr lang="pt-BR"/>
              <a:t>O nome dessas propriedades deve aparecer com um prefixo específico</a:t>
            </a:r>
          </a:p>
          <a:p>
            <a:pPr lvl="2"/>
            <a:r>
              <a:rPr lang="pt-BR"/>
              <a:t>Um prefixo específico é simplesmente uma palavra-chave circundada por traços</a:t>
            </a:r>
          </a:p>
        </p:txBody>
      </p:sp>
      <p:graphicFrame>
        <p:nvGraphicFramePr>
          <p:cNvPr id="4" name="Table 3" descr="Table showing the various web browsers and their prefix."/>
          <p:cNvGraphicFramePr>
            <a:graphicFrameLocks noGrp="1"/>
          </p:cNvGraphicFramePr>
          <p:nvPr>
            <p:extLst>
              <p:ext uri="{D42A27DB-BD31-4B8C-83A1-F6EECF244321}">
                <p14:modId xmlns:p14="http://schemas.microsoft.com/office/powerpoint/2010/main" val="1114637345"/>
              </p:ext>
            </p:extLst>
          </p:nvPr>
        </p:nvGraphicFramePr>
        <p:xfrm>
          <a:off x="6675437" y="1363662"/>
          <a:ext cx="4724400" cy="3566160"/>
        </p:xfrm>
        <a:graphic>
          <a:graphicData uri="http://schemas.openxmlformats.org/drawingml/2006/table">
            <a:tbl>
              <a:tblPr firstRow="1" bandRow="1">
                <a:tableStyleId>{073A0DAA-6AF3-43AB-8588-CEC1D06C72B9}</a:tableStyleId>
              </a:tblPr>
              <a:tblGrid>
                <a:gridCol w="26670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370840">
                <a:tc>
                  <a:txBody>
                    <a:bodyPr/>
                    <a:lstStyle/>
                    <a:p>
                      <a:r>
                        <a:rPr lang="en-US" sz="2400" dirty="0"/>
                        <a:t>NAVEGADOR</a:t>
                      </a:r>
                    </a:p>
                  </a:txBody>
                  <a:tcPr>
                    <a:solidFill>
                      <a:schemeClr val="tx2"/>
                    </a:solidFill>
                  </a:tcPr>
                </a:tc>
                <a:tc>
                  <a:txBody>
                    <a:bodyPr/>
                    <a:lstStyle/>
                    <a:p>
                      <a:r>
                        <a:rPr lang="en-US" sz="2400" dirty="0"/>
                        <a:t>PREFIXO</a:t>
                      </a:r>
                    </a:p>
                  </a:txBody>
                  <a:tcPr>
                    <a:solidFill>
                      <a:schemeClr val="tx2"/>
                    </a:solidFill>
                  </a:tcPr>
                </a:tc>
                <a:extLst>
                  <a:ext uri="{0D108BD9-81ED-4DB2-BD59-A6C34878D82A}">
                    <a16:rowId xmlns:a16="http://schemas.microsoft.com/office/drawing/2014/main" val="10000"/>
                  </a:ext>
                </a:extLst>
              </a:tr>
              <a:tr h="370840">
                <a:tc>
                  <a:txBody>
                    <a:bodyPr/>
                    <a:lstStyle/>
                    <a:p>
                      <a:r>
                        <a:rPr lang="en-US" sz="2400" dirty="0"/>
                        <a:t>Internet Explorer, Edge (</a:t>
                      </a:r>
                      <a:r>
                        <a:rPr lang="en-US" sz="2400" dirty="0" err="1"/>
                        <a:t>antigo</a:t>
                      </a:r>
                      <a:r>
                        <a:rPr lang="en-US" sz="2400" dirty="0"/>
                        <a:t>)</a:t>
                      </a:r>
                    </a:p>
                  </a:txBody>
                  <a:tcPr/>
                </a:tc>
                <a:tc>
                  <a:txBody>
                    <a:bodyPr/>
                    <a:lstStyle/>
                    <a:p>
                      <a:r>
                        <a:rPr lang="en-US" sz="2400" dirty="0">
                          <a:latin typeface="Consolas"/>
                          <a:cs typeface="Consolas"/>
                        </a:rPr>
                        <a:t>-</a:t>
                      </a:r>
                      <a:r>
                        <a:rPr lang="en-US" sz="2400" dirty="0" err="1">
                          <a:latin typeface="Consolas"/>
                          <a:cs typeface="Consolas"/>
                        </a:rPr>
                        <a:t>ms</a:t>
                      </a:r>
                      <a:r>
                        <a:rPr lang="en-US" sz="2400" dirty="0">
                          <a:latin typeface="Consolas"/>
                          <a:cs typeface="Consolas"/>
                        </a:rPr>
                        <a:t>-</a:t>
                      </a:r>
                    </a:p>
                  </a:txBody>
                  <a:tcPr/>
                </a:tc>
                <a:extLst>
                  <a:ext uri="{0D108BD9-81ED-4DB2-BD59-A6C34878D82A}">
                    <a16:rowId xmlns:a16="http://schemas.microsoft.com/office/drawing/2014/main" val="10001"/>
                  </a:ext>
                </a:extLst>
              </a:tr>
              <a:tr h="370840">
                <a:tc>
                  <a:txBody>
                    <a:bodyPr/>
                    <a:lstStyle/>
                    <a:p>
                      <a:r>
                        <a:rPr lang="en-US" sz="2400" dirty="0"/>
                        <a:t>Edge</a:t>
                      </a:r>
                    </a:p>
                  </a:txBody>
                  <a:tcPr/>
                </a:tc>
                <a:tc>
                  <a:txBody>
                    <a:bodyPr/>
                    <a:lstStyle/>
                    <a:p>
                      <a:r>
                        <a:rPr lang="en-US" sz="2400" dirty="0">
                          <a:latin typeface="Consolas"/>
                          <a:cs typeface="Consolas"/>
                        </a:rPr>
                        <a:t>-</a:t>
                      </a:r>
                      <a:r>
                        <a:rPr lang="en-US" sz="2400" dirty="0" err="1">
                          <a:latin typeface="Consolas"/>
                          <a:cs typeface="Consolas"/>
                        </a:rPr>
                        <a:t>webkit</a:t>
                      </a:r>
                      <a:r>
                        <a:rPr lang="en-US" sz="2400" dirty="0">
                          <a:latin typeface="Consolas"/>
                          <a:cs typeface="Consolas"/>
                        </a:rPr>
                        <a:t>-</a:t>
                      </a:r>
                    </a:p>
                  </a:txBody>
                  <a:tcPr/>
                </a:tc>
                <a:extLst>
                  <a:ext uri="{0D108BD9-81ED-4DB2-BD59-A6C34878D82A}">
                    <a16:rowId xmlns:a16="http://schemas.microsoft.com/office/drawing/2014/main" val="3246343873"/>
                  </a:ext>
                </a:extLst>
              </a:tr>
              <a:tr h="370840">
                <a:tc>
                  <a:txBody>
                    <a:bodyPr/>
                    <a:lstStyle/>
                    <a:p>
                      <a:r>
                        <a:rPr lang="en-US" sz="2400" dirty="0"/>
                        <a:t>Firefox</a:t>
                      </a:r>
                    </a:p>
                  </a:txBody>
                  <a:tcPr/>
                </a:tc>
                <a:tc>
                  <a:txBody>
                    <a:bodyPr/>
                    <a:lstStyle/>
                    <a:p>
                      <a:r>
                        <a:rPr lang="en-US" sz="2400" dirty="0">
                          <a:latin typeface="Consolas"/>
                          <a:cs typeface="Consolas"/>
                        </a:rPr>
                        <a:t>-</a:t>
                      </a:r>
                      <a:r>
                        <a:rPr lang="en-US" sz="2400" dirty="0" err="1">
                          <a:latin typeface="Consolas"/>
                          <a:cs typeface="Consolas"/>
                        </a:rPr>
                        <a:t>moz</a:t>
                      </a:r>
                      <a:r>
                        <a:rPr lang="en-US" sz="2400" dirty="0">
                          <a:latin typeface="Consolas"/>
                          <a:cs typeface="Consolas"/>
                        </a:rPr>
                        <a:t>-</a:t>
                      </a:r>
                    </a:p>
                  </a:txBody>
                  <a:tcPr/>
                </a:tc>
                <a:extLst>
                  <a:ext uri="{0D108BD9-81ED-4DB2-BD59-A6C34878D82A}">
                    <a16:rowId xmlns:a16="http://schemas.microsoft.com/office/drawing/2014/main" val="10002"/>
                  </a:ext>
                </a:extLst>
              </a:tr>
              <a:tr h="370840">
                <a:tc>
                  <a:txBody>
                    <a:bodyPr/>
                    <a:lstStyle/>
                    <a:p>
                      <a:r>
                        <a:rPr lang="en-US" sz="2400" dirty="0"/>
                        <a:t>Opera (</a:t>
                      </a:r>
                      <a:r>
                        <a:rPr lang="en-US" sz="2400" dirty="0" err="1"/>
                        <a:t>antigo</a:t>
                      </a:r>
                      <a:r>
                        <a:rPr lang="en-US" sz="2400" dirty="0"/>
                        <a:t>)</a:t>
                      </a:r>
                    </a:p>
                  </a:txBody>
                  <a:tcPr/>
                </a:tc>
                <a:tc>
                  <a:txBody>
                    <a:bodyPr/>
                    <a:lstStyle/>
                    <a:p>
                      <a:r>
                        <a:rPr lang="en-US" sz="2400" dirty="0">
                          <a:latin typeface="Consolas"/>
                          <a:cs typeface="Consolas"/>
                        </a:rPr>
                        <a:t>-o-</a:t>
                      </a:r>
                    </a:p>
                  </a:txBody>
                  <a:tcPr/>
                </a:tc>
                <a:extLst>
                  <a:ext uri="{0D108BD9-81ED-4DB2-BD59-A6C34878D82A}">
                    <a16:rowId xmlns:a16="http://schemas.microsoft.com/office/drawing/2014/main" val="10003"/>
                  </a:ext>
                </a:extLst>
              </a:tr>
              <a:tr h="370840">
                <a:tc>
                  <a:txBody>
                    <a:bodyPr/>
                    <a:lstStyle/>
                    <a:p>
                      <a:r>
                        <a:rPr lang="en-US" sz="2400" dirty="0"/>
                        <a:t>Chrome</a:t>
                      </a:r>
                    </a:p>
                  </a:txBody>
                  <a:tcPr/>
                </a:tc>
                <a:tc>
                  <a:txBody>
                    <a:bodyPr/>
                    <a:lstStyle/>
                    <a:p>
                      <a:r>
                        <a:rPr lang="en-US" sz="2400" dirty="0">
                          <a:latin typeface="Consolas"/>
                          <a:cs typeface="Consolas"/>
                        </a:rPr>
                        <a:t>-</a:t>
                      </a:r>
                      <a:r>
                        <a:rPr lang="en-US" sz="2400" dirty="0" err="1">
                          <a:latin typeface="Consolas"/>
                          <a:cs typeface="Consolas"/>
                        </a:rPr>
                        <a:t>webkit</a:t>
                      </a:r>
                      <a:r>
                        <a:rPr lang="en-US" sz="2400" dirty="0">
                          <a:latin typeface="Consolas"/>
                          <a:cs typeface="Consolas"/>
                        </a:rPr>
                        <a:t>-</a:t>
                      </a:r>
                    </a:p>
                  </a:txBody>
                  <a:tcPr/>
                </a:tc>
                <a:extLst>
                  <a:ext uri="{0D108BD9-81ED-4DB2-BD59-A6C34878D82A}">
                    <a16:rowId xmlns:a16="http://schemas.microsoft.com/office/drawing/2014/main" val="10004"/>
                  </a:ext>
                </a:extLst>
              </a:tr>
              <a:tr h="370840">
                <a:tc>
                  <a:txBody>
                    <a:bodyPr/>
                    <a:lstStyle/>
                    <a:p>
                      <a:r>
                        <a:rPr lang="en-US" sz="2400" dirty="0"/>
                        <a:t>Safari</a:t>
                      </a:r>
                    </a:p>
                  </a:txBody>
                  <a:tcPr/>
                </a:tc>
                <a:tc>
                  <a:txBody>
                    <a:bodyPr/>
                    <a:lstStyle/>
                    <a:p>
                      <a:r>
                        <a:rPr lang="en-US" sz="2400" dirty="0">
                          <a:latin typeface="Consolas"/>
                          <a:cs typeface="Consolas"/>
                        </a:rPr>
                        <a:t>-</a:t>
                      </a:r>
                      <a:r>
                        <a:rPr lang="en-US" sz="2400" dirty="0" err="1">
                          <a:latin typeface="Consolas"/>
                          <a:cs typeface="Consolas"/>
                        </a:rPr>
                        <a:t>webkit</a:t>
                      </a:r>
                      <a:r>
                        <a:rPr lang="en-US" sz="2400" dirty="0">
                          <a:latin typeface="Consolas"/>
                          <a:cs typeface="Consolas"/>
                        </a:rPr>
                        <a: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176971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Ligando CSS com HTML</a:t>
            </a:r>
          </a:p>
        </p:txBody>
      </p:sp>
      <p:sp>
        <p:nvSpPr>
          <p:cNvPr id="3" name="Text Placeholder 2"/>
          <p:cNvSpPr>
            <a:spLocks noGrp="1"/>
          </p:cNvSpPr>
          <p:nvPr>
            <p:ph type="body" sz="quarter" idx="10"/>
          </p:nvPr>
        </p:nvSpPr>
        <p:spPr>
          <a:xfrm>
            <a:off x="365760" y="1371600"/>
            <a:ext cx="5852477" cy="4690515"/>
          </a:xfrm>
        </p:spPr>
        <p:txBody>
          <a:bodyPr/>
          <a:lstStyle/>
          <a:p>
            <a:pPr>
              <a:buFont typeface="Arial" pitchFamily="34" charset="0"/>
              <a:buChar char="•"/>
            </a:pPr>
            <a:r>
              <a:rPr lang="pt-BR"/>
              <a:t>Existem vários modos de incorporar CSS ao HTML:</a:t>
            </a:r>
          </a:p>
          <a:p>
            <a:pPr marL="971550" lvl="1" indent="-514350">
              <a:buFont typeface="+mj-lt"/>
              <a:buAutoNum type="arabicPeriod"/>
            </a:pPr>
            <a:r>
              <a:rPr lang="pt-BR"/>
              <a:t>Estilo </a:t>
            </a:r>
            <a:r>
              <a:rPr lang="pt-BR" i="1"/>
              <a:t>inline</a:t>
            </a:r>
            <a:endParaRPr lang="pt-BR"/>
          </a:p>
          <a:p>
            <a:pPr marL="971550" lvl="1" indent="-514350">
              <a:buFont typeface="+mj-lt"/>
              <a:buAutoNum type="arabicPeriod"/>
            </a:pPr>
            <a:r>
              <a:rPr lang="pt-BR"/>
              <a:t>Use do elemento </a:t>
            </a:r>
            <a:r>
              <a:rPr lang="pt-BR">
                <a:latin typeface="Consolas"/>
                <a:cs typeface="Consolas"/>
              </a:rPr>
              <a:t>&lt;style&gt;</a:t>
            </a:r>
            <a:r>
              <a:rPr lang="pt-BR"/>
              <a:t> aninhado ao elemento </a:t>
            </a:r>
            <a:r>
              <a:rPr lang="pt-BR">
                <a:latin typeface="Consolas"/>
                <a:cs typeface="Consolas"/>
              </a:rPr>
              <a:t>&lt;head&gt;</a:t>
            </a:r>
            <a:endParaRPr lang="pt-BR"/>
          </a:p>
          <a:p>
            <a:pPr marL="971550" lvl="1" indent="-514350">
              <a:buFont typeface="+mj-lt"/>
              <a:buAutoNum type="arabicPeriod"/>
            </a:pPr>
            <a:r>
              <a:rPr lang="pt-BR"/>
              <a:t>Elemento </a:t>
            </a:r>
            <a:r>
              <a:rPr lang="pt-BR">
                <a:latin typeface="Consolas"/>
                <a:cs typeface="Consolas"/>
              </a:rPr>
              <a:t>&lt;link&gt;</a:t>
            </a:r>
            <a:r>
              <a:rPr lang="pt-BR"/>
              <a:t> referenciando arquivo CSS separado</a:t>
            </a:r>
          </a:p>
          <a:p>
            <a:pPr>
              <a:buFont typeface="Arial" pitchFamily="34" charset="0"/>
              <a:buChar char="•"/>
            </a:pPr>
            <a:r>
              <a:rPr lang="pt-BR"/>
              <a:t>Colocar CSS em um arquivo separdo possui vantagens:</a:t>
            </a:r>
          </a:p>
          <a:p>
            <a:pPr lvl="1"/>
            <a:r>
              <a:rPr lang="pt-BR"/>
              <a:t>Troca do estilo permite alterar um documento inteiro</a:t>
            </a:r>
          </a:p>
          <a:p>
            <a:pPr lvl="1"/>
            <a:r>
              <a:rPr lang="pt-BR"/>
              <a:t>Times podem trabalhar em responsabilidades separadas: conteúdo e design visual</a:t>
            </a:r>
          </a:p>
        </p:txBody>
      </p:sp>
      <p:sp>
        <p:nvSpPr>
          <p:cNvPr id="4" name="Oval 3"/>
          <p:cNvSpPr/>
          <p:nvPr/>
        </p:nvSpPr>
        <p:spPr>
          <a:xfrm>
            <a:off x="6904037" y="1668462"/>
            <a:ext cx="519569" cy="482053"/>
          </a:xfrm>
          <a:prstGeom prst="ellipse">
            <a:avLst/>
          </a:prstGeom>
          <a:solidFill>
            <a:srgbClr val="107C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2000">
                <a:latin typeface="Consolas"/>
                <a:cs typeface="Consolas"/>
              </a:rPr>
              <a:t>1</a:t>
            </a:r>
          </a:p>
        </p:txBody>
      </p:sp>
      <p:sp>
        <p:nvSpPr>
          <p:cNvPr id="5" name="Oval 4"/>
          <p:cNvSpPr/>
          <p:nvPr/>
        </p:nvSpPr>
        <p:spPr>
          <a:xfrm>
            <a:off x="6904037" y="2582862"/>
            <a:ext cx="519569" cy="482053"/>
          </a:xfrm>
          <a:prstGeom prst="ellipse">
            <a:avLst/>
          </a:prstGeom>
          <a:solidFill>
            <a:srgbClr val="107C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2000">
                <a:latin typeface="Consolas"/>
                <a:cs typeface="Consolas"/>
              </a:rPr>
              <a:t>2</a:t>
            </a:r>
          </a:p>
        </p:txBody>
      </p:sp>
      <p:sp>
        <p:nvSpPr>
          <p:cNvPr id="6" name="Oval 5"/>
          <p:cNvSpPr/>
          <p:nvPr/>
        </p:nvSpPr>
        <p:spPr>
          <a:xfrm>
            <a:off x="6904037" y="5097462"/>
            <a:ext cx="519569" cy="482053"/>
          </a:xfrm>
          <a:prstGeom prst="ellipse">
            <a:avLst/>
          </a:prstGeom>
          <a:solidFill>
            <a:srgbClr val="107C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2000">
                <a:latin typeface="Consolas"/>
                <a:cs typeface="Consolas"/>
              </a:rPr>
              <a:t>3</a:t>
            </a:r>
          </a:p>
        </p:txBody>
      </p:sp>
      <p:sp>
        <p:nvSpPr>
          <p:cNvPr id="7" name="Rectangle 6"/>
          <p:cNvSpPr/>
          <p:nvPr/>
        </p:nvSpPr>
        <p:spPr>
          <a:xfrm>
            <a:off x="7513637" y="5097462"/>
            <a:ext cx="4419600" cy="923330"/>
          </a:xfrm>
          <a:prstGeom prst="rect">
            <a:avLst/>
          </a:prstGeom>
        </p:spPr>
        <p:txBody>
          <a:bodyPr wrap="square">
            <a:spAutoFit/>
          </a:bodyPr>
          <a:lstStyle/>
          <a:p>
            <a:r>
              <a:rPr lang="pt-BR">
                <a:solidFill>
                  <a:srgbClr val="4F76AC"/>
                </a:solidFill>
                <a:highlight>
                  <a:srgbClr val="FFFFFF"/>
                </a:highlight>
                <a:latin typeface="Consolas"/>
              </a:rPr>
              <a:t>&lt;</a:t>
            </a:r>
            <a:r>
              <a:rPr lang="pt-BR">
                <a:solidFill>
                  <a:srgbClr val="823125"/>
                </a:solidFill>
                <a:highlight>
                  <a:srgbClr val="FFFFFF"/>
                </a:highlight>
                <a:latin typeface="Consolas"/>
              </a:rPr>
              <a:t>link</a:t>
            </a:r>
            <a:r>
              <a:rPr lang="pt-BR">
                <a:solidFill>
                  <a:srgbClr val="000000"/>
                </a:solidFill>
                <a:highlight>
                  <a:srgbClr val="FFFFFF"/>
                </a:highlight>
                <a:latin typeface="Consolas"/>
              </a:rPr>
              <a:t> </a:t>
            </a:r>
            <a:r>
              <a:rPr lang="pt-BR">
                <a:solidFill>
                  <a:srgbClr val="CF4820"/>
                </a:solidFill>
                <a:highlight>
                  <a:srgbClr val="FFFFFF"/>
                </a:highlight>
                <a:latin typeface="Consolas"/>
              </a:rPr>
              <a:t>href</a:t>
            </a:r>
            <a:r>
              <a:rPr lang="pt-BR">
                <a:solidFill>
                  <a:srgbClr val="4F76AC"/>
                </a:solidFill>
                <a:highlight>
                  <a:srgbClr val="FFFFFF"/>
                </a:highlight>
                <a:latin typeface="Consolas"/>
              </a:rPr>
              <a:t>="StyleSheet.css”</a:t>
            </a:r>
            <a:r>
              <a:rPr lang="pt-BR">
                <a:solidFill>
                  <a:srgbClr val="000000"/>
                </a:solidFill>
                <a:highlight>
                  <a:srgbClr val="FFFFFF"/>
                </a:highlight>
                <a:latin typeface="Consolas"/>
              </a:rPr>
              <a:t>         	</a:t>
            </a:r>
            <a:r>
              <a:rPr lang="pt-BR">
                <a:solidFill>
                  <a:srgbClr val="CF4820"/>
                </a:solidFill>
                <a:highlight>
                  <a:srgbClr val="FFFFFF"/>
                </a:highlight>
                <a:latin typeface="Consolas"/>
              </a:rPr>
              <a:t>rel</a:t>
            </a:r>
            <a:r>
              <a:rPr lang="pt-BR">
                <a:solidFill>
                  <a:srgbClr val="4F76AC"/>
                </a:solidFill>
                <a:highlight>
                  <a:srgbClr val="FFFFFF"/>
                </a:highlight>
                <a:latin typeface="Consolas"/>
              </a:rPr>
              <a:t>="stylesheet"</a:t>
            </a:r>
            <a:r>
              <a:rPr lang="pt-BR">
                <a:solidFill>
                  <a:srgbClr val="000000"/>
                </a:solidFill>
                <a:highlight>
                  <a:srgbClr val="FFFFFF"/>
                </a:highlight>
                <a:latin typeface="Consolas"/>
              </a:rPr>
              <a:t> </a:t>
            </a:r>
          </a:p>
          <a:p>
            <a:r>
              <a:rPr lang="pt-BR">
                <a:solidFill>
                  <a:srgbClr val="CF4820"/>
                </a:solidFill>
                <a:highlight>
                  <a:srgbClr val="FFFFFF"/>
                </a:highlight>
                <a:latin typeface="Consolas"/>
              </a:rPr>
              <a:t>	type</a:t>
            </a:r>
            <a:r>
              <a:rPr lang="pt-BR">
                <a:solidFill>
                  <a:srgbClr val="4F76AC"/>
                </a:solidFill>
                <a:highlight>
                  <a:srgbClr val="FFFFFF"/>
                </a:highlight>
                <a:latin typeface="Consolas"/>
              </a:rPr>
              <a:t>="text/css"&gt;</a:t>
            </a:r>
            <a:endParaRPr lang="pt-BR"/>
          </a:p>
        </p:txBody>
      </p:sp>
      <p:sp>
        <p:nvSpPr>
          <p:cNvPr id="8" name="Rectangle 7"/>
          <p:cNvSpPr/>
          <p:nvPr/>
        </p:nvSpPr>
        <p:spPr>
          <a:xfrm>
            <a:off x="7513637" y="1678060"/>
            <a:ext cx="3286977" cy="400110"/>
          </a:xfrm>
          <a:prstGeom prst="rect">
            <a:avLst/>
          </a:prstGeom>
        </p:spPr>
        <p:txBody>
          <a:bodyPr wrap="none">
            <a:spAutoFit/>
          </a:bodyPr>
          <a:lstStyle/>
          <a:p>
            <a:r>
              <a:rPr lang="pt-BR" sz="2000">
                <a:solidFill>
                  <a:srgbClr val="4F76AC"/>
                </a:solidFill>
                <a:highlight>
                  <a:srgbClr val="FFFFFF"/>
                </a:highlight>
                <a:latin typeface="Consolas"/>
              </a:rPr>
              <a:t>&lt;</a:t>
            </a:r>
            <a:r>
              <a:rPr lang="pt-BR" sz="2000">
                <a:solidFill>
                  <a:srgbClr val="823125"/>
                </a:solidFill>
                <a:highlight>
                  <a:srgbClr val="FFFFFF"/>
                </a:highlight>
                <a:latin typeface="Consolas"/>
              </a:rPr>
              <a:t>p</a:t>
            </a:r>
            <a:r>
              <a:rPr lang="pt-BR" sz="2000">
                <a:solidFill>
                  <a:srgbClr val="000000"/>
                </a:solidFill>
                <a:highlight>
                  <a:srgbClr val="FFFFFF"/>
                </a:highlight>
                <a:latin typeface="Consolas"/>
              </a:rPr>
              <a:t> </a:t>
            </a:r>
            <a:r>
              <a:rPr lang="pt-BR" sz="2000">
                <a:solidFill>
                  <a:srgbClr val="CF4820"/>
                </a:solidFill>
                <a:highlight>
                  <a:srgbClr val="FFFFFF"/>
                </a:highlight>
                <a:latin typeface="Consolas"/>
              </a:rPr>
              <a:t>style</a:t>
            </a:r>
            <a:r>
              <a:rPr lang="pt-BR" sz="2000">
                <a:solidFill>
                  <a:srgbClr val="4F76AC"/>
                </a:solidFill>
                <a:highlight>
                  <a:srgbClr val="FFFFFF"/>
                </a:highlight>
                <a:latin typeface="Consolas"/>
              </a:rPr>
              <a:t>="</a:t>
            </a:r>
            <a:r>
              <a:rPr lang="pt-BR" sz="2000">
                <a:solidFill>
                  <a:srgbClr val="CF4820"/>
                </a:solidFill>
                <a:highlight>
                  <a:srgbClr val="FFFFFF"/>
                </a:highlight>
                <a:latin typeface="Consolas"/>
              </a:rPr>
              <a:t>color</a:t>
            </a:r>
            <a:r>
              <a:rPr lang="pt-BR" sz="2000">
                <a:solidFill>
                  <a:srgbClr val="000000"/>
                </a:solidFill>
                <a:highlight>
                  <a:srgbClr val="FFFFFF"/>
                </a:highlight>
                <a:latin typeface="Consolas"/>
              </a:rPr>
              <a:t>: </a:t>
            </a:r>
            <a:r>
              <a:rPr lang="pt-BR" sz="2000">
                <a:solidFill>
                  <a:srgbClr val="4F76AC"/>
                </a:solidFill>
                <a:highlight>
                  <a:srgbClr val="FFFFFF"/>
                </a:highlight>
                <a:latin typeface="Consolas"/>
              </a:rPr>
              <a:t>red"&gt;</a:t>
            </a:r>
            <a:endParaRPr lang="pt-BR" sz="2000"/>
          </a:p>
        </p:txBody>
      </p:sp>
      <p:sp>
        <p:nvSpPr>
          <p:cNvPr id="9" name="Rectangle 8"/>
          <p:cNvSpPr/>
          <p:nvPr/>
        </p:nvSpPr>
        <p:spPr>
          <a:xfrm>
            <a:off x="7513637" y="2582862"/>
            <a:ext cx="3353953" cy="2031325"/>
          </a:xfrm>
          <a:prstGeom prst="rect">
            <a:avLst/>
          </a:prstGeom>
        </p:spPr>
        <p:txBody>
          <a:bodyPr wrap="square">
            <a:spAutoFit/>
          </a:bodyPr>
          <a:lstStyle/>
          <a:p>
            <a:r>
              <a:rPr lang="pt-BR">
                <a:solidFill>
                  <a:srgbClr val="4F76AC"/>
                </a:solidFill>
                <a:highlight>
                  <a:srgbClr val="FFFFFF"/>
                </a:highlight>
                <a:latin typeface="Consolas"/>
              </a:rPr>
              <a:t>&lt;</a:t>
            </a:r>
            <a:r>
              <a:rPr lang="pt-BR">
                <a:solidFill>
                  <a:srgbClr val="823125"/>
                </a:solidFill>
                <a:highlight>
                  <a:srgbClr val="FFFFFF"/>
                </a:highlight>
                <a:latin typeface="Consolas"/>
              </a:rPr>
              <a:t>style</a:t>
            </a:r>
            <a:r>
              <a:rPr lang="pt-BR">
                <a:solidFill>
                  <a:srgbClr val="4F76AC"/>
                </a:solidFill>
                <a:highlight>
                  <a:srgbClr val="FFFFFF"/>
                </a:highlight>
                <a:latin typeface="Consolas"/>
              </a:rPr>
              <a:t>&gt;</a:t>
            </a:r>
            <a:endParaRPr lang="pt-BR">
              <a:solidFill>
                <a:srgbClr val="000000"/>
              </a:solidFill>
              <a:highlight>
                <a:srgbClr val="FFFFFF"/>
              </a:highlight>
              <a:latin typeface="Consolas"/>
            </a:endParaRPr>
          </a:p>
          <a:p>
            <a:r>
              <a:rPr lang="pt-BR">
                <a:solidFill>
                  <a:srgbClr val="000000"/>
                </a:solidFill>
                <a:highlight>
                  <a:srgbClr val="FFFFFF"/>
                </a:highlight>
                <a:latin typeface="Consolas"/>
              </a:rPr>
              <a:t>  </a:t>
            </a:r>
            <a:r>
              <a:rPr lang="pt-BR">
                <a:solidFill>
                  <a:srgbClr val="823125"/>
                </a:solidFill>
                <a:highlight>
                  <a:srgbClr val="FFFFFF"/>
                </a:highlight>
                <a:latin typeface="Consolas"/>
              </a:rPr>
              <a:t>h1</a:t>
            </a:r>
            <a:r>
              <a:rPr lang="pt-BR">
                <a:solidFill>
                  <a:srgbClr val="000000"/>
                </a:solidFill>
                <a:highlight>
                  <a:srgbClr val="FFFFFF"/>
                </a:highlight>
                <a:latin typeface="Consolas"/>
              </a:rPr>
              <a:t> </a:t>
            </a:r>
            <a:r>
              <a:rPr lang="pt-BR">
                <a:solidFill>
                  <a:srgbClr val="222222"/>
                </a:solidFill>
                <a:highlight>
                  <a:srgbClr val="FFFFFF"/>
                </a:highlight>
                <a:latin typeface="Consolas"/>
              </a:rPr>
              <a:t>{</a:t>
            </a:r>
            <a:endParaRPr lang="pt-BR">
              <a:solidFill>
                <a:srgbClr val="000000"/>
              </a:solidFill>
              <a:highlight>
                <a:srgbClr val="FFFFFF"/>
              </a:highlight>
              <a:latin typeface="Consolas"/>
            </a:endParaRPr>
          </a:p>
          <a:p>
            <a:r>
              <a:rPr lang="pt-BR">
                <a:solidFill>
                  <a:srgbClr val="CF4820"/>
                </a:solidFill>
                <a:highlight>
                  <a:srgbClr val="FFFFFF"/>
                </a:highlight>
                <a:latin typeface="Consolas"/>
              </a:rPr>
              <a:t>    font-family</a:t>
            </a:r>
            <a:r>
              <a:rPr lang="pt-BR">
                <a:solidFill>
                  <a:srgbClr val="000000"/>
                </a:solidFill>
                <a:highlight>
                  <a:srgbClr val="FFFFFF"/>
                </a:highlight>
                <a:latin typeface="Consolas"/>
              </a:rPr>
              <a:t>: </a:t>
            </a:r>
            <a:r>
              <a:rPr lang="pt-BR">
                <a:solidFill>
                  <a:srgbClr val="4F76AC"/>
                </a:solidFill>
                <a:highlight>
                  <a:srgbClr val="FFFFFF"/>
                </a:highlight>
                <a:latin typeface="Consolas"/>
              </a:rPr>
              <a:t>'Segoe UI'</a:t>
            </a:r>
            <a:r>
              <a:rPr lang="pt-BR">
                <a:solidFill>
                  <a:srgbClr val="000000"/>
                </a:solidFill>
                <a:highlight>
                  <a:srgbClr val="FFFFFF"/>
                </a:highlight>
                <a:latin typeface="Consolas"/>
              </a:rPr>
              <a:t>;</a:t>
            </a:r>
          </a:p>
          <a:p>
            <a:r>
              <a:rPr lang="pt-BR">
                <a:solidFill>
                  <a:srgbClr val="CF4820"/>
                </a:solidFill>
                <a:highlight>
                  <a:srgbClr val="FFFFFF"/>
                </a:highlight>
                <a:latin typeface="Consolas"/>
              </a:rPr>
              <a:t>    color</a:t>
            </a:r>
            <a:r>
              <a:rPr lang="pt-BR">
                <a:solidFill>
                  <a:srgbClr val="000000"/>
                </a:solidFill>
                <a:highlight>
                  <a:srgbClr val="FFFFFF"/>
                </a:highlight>
                <a:latin typeface="Consolas"/>
              </a:rPr>
              <a:t>: </a:t>
            </a:r>
            <a:r>
              <a:rPr lang="pt-BR">
                <a:solidFill>
                  <a:srgbClr val="4F76AC"/>
                </a:solidFill>
                <a:highlight>
                  <a:srgbClr val="FFFFFF"/>
                </a:highlight>
                <a:latin typeface="Consolas"/>
              </a:rPr>
              <a:t>#808080</a:t>
            </a:r>
            <a:r>
              <a:rPr lang="pt-BR">
                <a:solidFill>
                  <a:srgbClr val="000000"/>
                </a:solidFill>
                <a:highlight>
                  <a:srgbClr val="FFFFFF"/>
                </a:highlight>
                <a:latin typeface="Consolas"/>
              </a:rPr>
              <a:t>;</a:t>
            </a:r>
          </a:p>
          <a:p>
            <a:r>
              <a:rPr lang="pt-BR">
                <a:solidFill>
                  <a:srgbClr val="222222"/>
                </a:solidFill>
                <a:highlight>
                  <a:srgbClr val="FFFFFF"/>
                </a:highlight>
                <a:latin typeface="Consolas"/>
              </a:rPr>
              <a:t>  }</a:t>
            </a:r>
            <a:endParaRPr lang="pt-BR">
              <a:solidFill>
                <a:srgbClr val="000000"/>
              </a:solidFill>
              <a:highlight>
                <a:srgbClr val="FFFFFF"/>
              </a:highlight>
              <a:latin typeface="Consolas"/>
            </a:endParaRPr>
          </a:p>
          <a:p>
            <a:r>
              <a:rPr lang="pt-BR">
                <a:solidFill>
                  <a:srgbClr val="4F76AC"/>
                </a:solidFill>
                <a:highlight>
                  <a:srgbClr val="FFFFFF"/>
                </a:highlight>
                <a:latin typeface="Consolas"/>
              </a:rPr>
              <a:t>&lt;/</a:t>
            </a:r>
            <a:r>
              <a:rPr lang="pt-BR">
                <a:solidFill>
                  <a:srgbClr val="823125"/>
                </a:solidFill>
                <a:highlight>
                  <a:srgbClr val="FFFFFF"/>
                </a:highlight>
                <a:latin typeface="Consolas"/>
              </a:rPr>
              <a:t>style</a:t>
            </a:r>
            <a:r>
              <a:rPr lang="pt-BR">
                <a:solidFill>
                  <a:srgbClr val="4F76AC"/>
                </a:solidFill>
                <a:highlight>
                  <a:srgbClr val="FFFFFF"/>
                </a:highlight>
                <a:latin typeface="Consolas"/>
              </a:rPr>
              <a:t>&gt;</a:t>
            </a:r>
            <a:endParaRPr lang="pt-BR"/>
          </a:p>
        </p:txBody>
      </p:sp>
    </p:spTree>
    <p:extLst>
      <p:ext uri="{BB962C8B-B14F-4D97-AF65-F5344CB8AC3E}">
        <p14:creationId xmlns:p14="http://schemas.microsoft.com/office/powerpoint/2010/main" val="39243920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solidFill>
                  <a:srgbClr val="107C10"/>
                </a:solidFill>
              </a:rPr>
              <a:t>Como ligar HTML ao arquivo CSS?</a:t>
            </a:r>
          </a:p>
        </p:txBody>
      </p:sp>
      <p:sp>
        <p:nvSpPr>
          <p:cNvPr id="3" name="Text Placeholder 2"/>
          <p:cNvSpPr>
            <a:spLocks noGrp="1"/>
          </p:cNvSpPr>
          <p:nvPr>
            <p:ph type="body" sz="quarter" idx="10"/>
          </p:nvPr>
        </p:nvSpPr>
        <p:spPr>
          <a:xfrm>
            <a:off x="365760" y="1371600"/>
            <a:ext cx="11704320" cy="2985433"/>
          </a:xfrm>
        </p:spPr>
        <p:txBody>
          <a:bodyPr/>
          <a:lstStyle/>
          <a:p>
            <a:pPr marL="457200" indent="-457200">
              <a:buFont typeface="Arial"/>
              <a:buChar char="•"/>
            </a:pPr>
            <a:r>
              <a:rPr lang="pt-BR" dirty="0"/>
              <a:t>Arquivos CSS são ligados ao arquivo HTML via elemento </a:t>
            </a:r>
            <a:r>
              <a:rPr lang="pt-BR" dirty="0">
                <a:latin typeface="Consolas"/>
                <a:cs typeface="Consolas"/>
              </a:rPr>
              <a:t>&lt;link&gt;</a:t>
            </a:r>
            <a:endParaRPr lang="pt-BR" dirty="0"/>
          </a:p>
          <a:p>
            <a:pPr marL="457200" indent="-457200">
              <a:buFont typeface="Arial"/>
              <a:buChar char="•"/>
            </a:pPr>
            <a:r>
              <a:rPr lang="pt-BR" dirty="0"/>
              <a:t>O atributo </a:t>
            </a:r>
            <a:r>
              <a:rPr lang="pt-BR" dirty="0" err="1">
                <a:latin typeface="Consolas"/>
                <a:cs typeface="Consolas"/>
              </a:rPr>
              <a:t>href</a:t>
            </a:r>
            <a:r>
              <a:rPr lang="pt-BR" dirty="0"/>
              <a:t> aponta para o local do arquivo CSS</a:t>
            </a:r>
          </a:p>
          <a:p>
            <a:pPr lvl="2"/>
            <a:r>
              <a:rPr lang="pt-BR" dirty="0"/>
              <a:t>É </a:t>
            </a:r>
            <a:r>
              <a:rPr lang="pt-BR" u="sng" dirty="0"/>
              <a:t>extremamente</a:t>
            </a:r>
            <a:r>
              <a:rPr lang="pt-BR" dirty="0"/>
              <a:t> importante que o nome e localização do arquivo estejam corretos ou nenhum estilo será aplicado</a:t>
            </a:r>
          </a:p>
          <a:p>
            <a:pPr marL="457200" indent="-457200">
              <a:buFont typeface="Arial"/>
              <a:buChar char="•"/>
            </a:pPr>
            <a:r>
              <a:rPr lang="pt-BR" dirty="0"/>
              <a:t>O atributo </a:t>
            </a:r>
            <a:r>
              <a:rPr lang="pt-BR" dirty="0" err="1">
                <a:latin typeface="Consolas"/>
                <a:cs typeface="Consolas"/>
              </a:rPr>
              <a:t>rel</a:t>
            </a:r>
            <a:r>
              <a:rPr lang="pt-BR" dirty="0"/>
              <a:t> deve ser configurado com “</a:t>
            </a:r>
            <a:r>
              <a:rPr lang="pt-BR" dirty="0" err="1"/>
              <a:t>stylesheet</a:t>
            </a:r>
            <a:r>
              <a:rPr lang="pt-BR" dirty="0"/>
              <a:t>”, enquanto o atributo </a:t>
            </a:r>
            <a:r>
              <a:rPr lang="pt-BR" dirty="0" err="1">
                <a:latin typeface="Consolas"/>
                <a:cs typeface="Consolas"/>
              </a:rPr>
              <a:t>type</a:t>
            </a:r>
            <a:r>
              <a:rPr lang="pt-BR" dirty="0"/>
              <a:t> deve ser configurado com “</a:t>
            </a:r>
            <a:r>
              <a:rPr lang="pt-BR" dirty="0" err="1"/>
              <a:t>text</a:t>
            </a:r>
            <a:r>
              <a:rPr lang="pt-BR" dirty="0"/>
              <a:t>/</a:t>
            </a:r>
            <a:r>
              <a:rPr lang="pt-BR" dirty="0" err="1"/>
              <a:t>css</a:t>
            </a:r>
            <a:r>
              <a:rPr lang="pt-BR" dirty="0"/>
              <a:t>”</a:t>
            </a:r>
          </a:p>
          <a:p>
            <a:pPr marL="685800" lvl="1" indent="-457200">
              <a:buFont typeface="Arial"/>
              <a:buChar char="•"/>
            </a:pPr>
            <a:r>
              <a:rPr lang="pt-BR" dirty="0"/>
              <a:t>O atributo </a:t>
            </a:r>
            <a:r>
              <a:rPr lang="pt-BR" dirty="0" err="1"/>
              <a:t>type</a:t>
            </a:r>
            <a:r>
              <a:rPr lang="pt-BR" dirty="0"/>
              <a:t> é opcional e pode ser entendido pelo contexto</a:t>
            </a:r>
          </a:p>
        </p:txBody>
      </p:sp>
      <p:sp>
        <p:nvSpPr>
          <p:cNvPr id="4" name="Rectangle 3"/>
          <p:cNvSpPr/>
          <p:nvPr/>
        </p:nvSpPr>
        <p:spPr>
          <a:xfrm>
            <a:off x="427037" y="5097462"/>
            <a:ext cx="11658600" cy="461665"/>
          </a:xfrm>
          <a:prstGeom prst="rect">
            <a:avLst/>
          </a:prstGeom>
        </p:spPr>
        <p:txBody>
          <a:bodyPr wrap="square">
            <a:spAutoFit/>
          </a:bodyPr>
          <a:lstStyle/>
          <a:p>
            <a:pPr algn="ctr"/>
            <a:r>
              <a:rPr lang="pt-BR" sz="2400">
                <a:solidFill>
                  <a:srgbClr val="4F76AC"/>
                </a:solidFill>
                <a:highlight>
                  <a:srgbClr val="FFFFFF"/>
                </a:highlight>
                <a:latin typeface="Consolas"/>
              </a:rPr>
              <a:t>&lt;</a:t>
            </a:r>
            <a:r>
              <a:rPr lang="pt-BR" sz="2400">
                <a:solidFill>
                  <a:srgbClr val="823125"/>
                </a:solidFill>
                <a:highlight>
                  <a:srgbClr val="FFFFFF"/>
                </a:highlight>
                <a:latin typeface="Consolas"/>
              </a:rPr>
              <a:t>link</a:t>
            </a:r>
            <a:r>
              <a:rPr lang="pt-BR" sz="2400">
                <a:solidFill>
                  <a:srgbClr val="000000"/>
                </a:solidFill>
                <a:highlight>
                  <a:srgbClr val="FFFFFF"/>
                </a:highlight>
                <a:latin typeface="Consolas"/>
              </a:rPr>
              <a:t> </a:t>
            </a:r>
            <a:r>
              <a:rPr lang="pt-BR" sz="2400">
                <a:solidFill>
                  <a:srgbClr val="CF4820"/>
                </a:solidFill>
                <a:highlight>
                  <a:srgbClr val="FFFFFF"/>
                </a:highlight>
                <a:latin typeface="Consolas"/>
              </a:rPr>
              <a:t>href</a:t>
            </a:r>
            <a:r>
              <a:rPr lang="pt-BR" sz="2400">
                <a:solidFill>
                  <a:srgbClr val="4F76AC"/>
                </a:solidFill>
                <a:highlight>
                  <a:srgbClr val="FFFFFF"/>
                </a:highlight>
                <a:latin typeface="Consolas"/>
              </a:rPr>
              <a:t>="StyleSheet.css"</a:t>
            </a:r>
            <a:r>
              <a:rPr lang="pt-BR" sz="2400">
                <a:solidFill>
                  <a:srgbClr val="000000"/>
                </a:solidFill>
                <a:highlight>
                  <a:srgbClr val="FFFFFF"/>
                </a:highlight>
                <a:latin typeface="Consolas"/>
              </a:rPr>
              <a:t> </a:t>
            </a:r>
            <a:r>
              <a:rPr lang="pt-BR" sz="2400">
                <a:solidFill>
                  <a:srgbClr val="CF4820"/>
                </a:solidFill>
                <a:highlight>
                  <a:srgbClr val="FFFFFF"/>
                </a:highlight>
                <a:latin typeface="Consolas"/>
              </a:rPr>
              <a:t>rel</a:t>
            </a:r>
            <a:r>
              <a:rPr lang="pt-BR" sz="2400">
                <a:solidFill>
                  <a:srgbClr val="4F76AC"/>
                </a:solidFill>
                <a:highlight>
                  <a:srgbClr val="FFFFFF"/>
                </a:highlight>
                <a:latin typeface="Consolas"/>
              </a:rPr>
              <a:t>="stylesheet"</a:t>
            </a:r>
            <a:r>
              <a:rPr lang="pt-BR" sz="2400">
                <a:solidFill>
                  <a:srgbClr val="000000"/>
                </a:solidFill>
                <a:highlight>
                  <a:srgbClr val="FFFFFF"/>
                </a:highlight>
                <a:latin typeface="Consolas"/>
              </a:rPr>
              <a:t> </a:t>
            </a:r>
            <a:r>
              <a:rPr lang="pt-BR" sz="2400">
                <a:solidFill>
                  <a:srgbClr val="CF4820"/>
                </a:solidFill>
                <a:highlight>
                  <a:srgbClr val="FFFFFF"/>
                </a:highlight>
                <a:latin typeface="Consolas"/>
              </a:rPr>
              <a:t>type</a:t>
            </a:r>
            <a:r>
              <a:rPr lang="pt-BR" sz="2400">
                <a:solidFill>
                  <a:srgbClr val="4F76AC"/>
                </a:solidFill>
                <a:highlight>
                  <a:srgbClr val="FFFFFF"/>
                </a:highlight>
                <a:latin typeface="Consolas"/>
              </a:rPr>
              <a:t>="text/css"&gt;</a:t>
            </a:r>
            <a:endParaRPr lang="pt-BR" sz="2400"/>
          </a:p>
        </p:txBody>
      </p:sp>
    </p:spTree>
    <p:extLst>
      <p:ext uri="{BB962C8B-B14F-4D97-AF65-F5344CB8AC3E}">
        <p14:creationId xmlns:p14="http://schemas.microsoft.com/office/powerpoint/2010/main" val="19827870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Ordem de Aplicação (“cascata”)</a:t>
            </a:r>
          </a:p>
        </p:txBody>
      </p:sp>
      <p:sp>
        <p:nvSpPr>
          <p:cNvPr id="3" name="Espaço Reservado para Texto 2"/>
          <p:cNvSpPr>
            <a:spLocks noGrp="1"/>
          </p:cNvSpPr>
          <p:nvPr>
            <p:ph type="body" sz="quarter" idx="10"/>
          </p:nvPr>
        </p:nvSpPr>
        <p:spPr>
          <a:xfrm>
            <a:off x="365760" y="1371600"/>
            <a:ext cx="11704320" cy="1634294"/>
          </a:xfrm>
        </p:spPr>
        <p:txBody>
          <a:bodyPr/>
          <a:lstStyle/>
          <a:p>
            <a:pPr>
              <a:buFont typeface="Arial" pitchFamily="34" charset="0"/>
              <a:buChar char="•"/>
            </a:pPr>
            <a:r>
              <a:rPr lang="pt-BR" dirty="0"/>
              <a:t>Geralmente:</a:t>
            </a:r>
          </a:p>
          <a:p>
            <a:pPr lvl="1">
              <a:buFont typeface="Arial" pitchFamily="34" charset="0"/>
              <a:buChar char="•"/>
            </a:pPr>
            <a:r>
              <a:rPr lang="pt-BR" dirty="0"/>
              <a:t>Estilo in-line (dento do elemento HTML)</a:t>
            </a:r>
          </a:p>
          <a:p>
            <a:pPr lvl="1">
              <a:buFont typeface="Arial" pitchFamily="34" charset="0"/>
              <a:buChar char="•"/>
            </a:pPr>
            <a:r>
              <a:rPr lang="pt-BR" dirty="0"/>
              <a:t>Folhas de estilo internas ou externas (indicadas no elemento </a:t>
            </a:r>
            <a:r>
              <a:rPr lang="pt-BR" dirty="0" err="1"/>
              <a:t>head</a:t>
            </a:r>
            <a:r>
              <a:rPr lang="pt-BR" dirty="0"/>
              <a:t>)</a:t>
            </a:r>
          </a:p>
          <a:p>
            <a:pPr lvl="1">
              <a:buFont typeface="Arial" pitchFamily="34" charset="0"/>
              <a:buChar char="•"/>
            </a:pPr>
            <a:r>
              <a:rPr lang="pt-BR" dirty="0"/>
              <a:t>Valor padrão do navegador</a:t>
            </a:r>
          </a:p>
        </p:txBody>
      </p:sp>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E71C79-1D30-48AA-B6CC-465E464BDD15}"/>
              </a:ext>
            </a:extLst>
          </p:cNvPr>
          <p:cNvSpPr>
            <a:spLocks noGrp="1"/>
          </p:cNvSpPr>
          <p:nvPr>
            <p:ph type="title"/>
          </p:nvPr>
        </p:nvSpPr>
        <p:spPr/>
        <p:txBody>
          <a:bodyPr/>
          <a:lstStyle/>
          <a:p>
            <a:r>
              <a:rPr lang="pt-BR" dirty="0"/>
              <a:t>Valores</a:t>
            </a:r>
          </a:p>
        </p:txBody>
      </p:sp>
      <p:sp>
        <p:nvSpPr>
          <p:cNvPr id="3" name="Espaço Reservado para Texto 2">
            <a:extLst>
              <a:ext uri="{FF2B5EF4-FFF2-40B4-BE49-F238E27FC236}">
                <a16:creationId xmlns:a16="http://schemas.microsoft.com/office/drawing/2014/main" id="{3F9C6FF4-3F5B-4EC9-8794-33BF5A0F9DDE}"/>
              </a:ext>
            </a:extLst>
          </p:cNvPr>
          <p:cNvSpPr>
            <a:spLocks noGrp="1"/>
          </p:cNvSpPr>
          <p:nvPr>
            <p:ph type="body" sz="quarter" idx="10"/>
          </p:nvPr>
        </p:nvSpPr>
        <p:spPr>
          <a:xfrm>
            <a:off x="365760" y="1371600"/>
            <a:ext cx="11704320" cy="1391150"/>
          </a:xfrm>
        </p:spPr>
        <p:txBody>
          <a:bodyPr/>
          <a:lstStyle/>
          <a:p>
            <a:r>
              <a:rPr lang="pt-BR" dirty="0"/>
              <a:t>Cada propriedade de um elemento HTML possui diferentes tipos de valores</a:t>
            </a:r>
          </a:p>
          <a:p>
            <a:r>
              <a:rPr lang="pt-BR" dirty="0"/>
              <a:t>Exemplos:</a:t>
            </a:r>
          </a:p>
          <a:p>
            <a:pPr marL="685800" lvl="1" indent="-457200">
              <a:buFont typeface="Arial" panose="020B0604020202020204" pitchFamily="34" charset="0"/>
              <a:buChar char="•"/>
            </a:pPr>
            <a:r>
              <a:rPr lang="pt-BR" dirty="0">
                <a:hlinkClick r:id="rId2"/>
              </a:rPr>
              <a:t>https://developer.mozilla.org/en-US/docs/Learn/CSS/Building_blocks/Values_and</a:t>
            </a:r>
            <a:r>
              <a:rPr lang="pt-BR">
                <a:hlinkClick r:id="rId2"/>
              </a:rPr>
              <a:t>_units</a:t>
            </a:r>
            <a:endParaRPr lang="pt-BR" dirty="0">
              <a:hlinkClick r:id="rId2"/>
            </a:endParaRPr>
          </a:p>
        </p:txBody>
      </p:sp>
    </p:spTree>
    <p:extLst>
      <p:ext uri="{BB962C8B-B14F-4D97-AF65-F5344CB8AC3E}">
        <p14:creationId xmlns:p14="http://schemas.microsoft.com/office/powerpoint/2010/main" val="35719839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Versões</a:t>
            </a:r>
            <a:r>
              <a:rPr lang="en-US"/>
              <a:t> do HTML</a:t>
            </a:r>
          </a:p>
        </p:txBody>
      </p:sp>
      <p:sp>
        <p:nvSpPr>
          <p:cNvPr id="3" name="Text Placeholder 2"/>
          <p:cNvSpPr>
            <a:spLocks noGrp="1"/>
          </p:cNvSpPr>
          <p:nvPr>
            <p:ph type="body" sz="quarter" idx="10"/>
          </p:nvPr>
        </p:nvSpPr>
        <p:spPr>
          <a:xfrm>
            <a:off x="365760" y="1371600"/>
            <a:ext cx="11704320" cy="1668149"/>
          </a:xfrm>
        </p:spPr>
        <p:txBody>
          <a:bodyPr/>
          <a:lstStyle/>
          <a:p>
            <a:pPr marL="457200" indent="-457200">
              <a:buFont typeface="Arial"/>
              <a:buChar char="•"/>
            </a:pPr>
            <a:r>
              <a:rPr lang="en-US" dirty="0" err="1"/>
              <a:t>Duas</a:t>
            </a:r>
            <a:r>
              <a:rPr lang="en-US" dirty="0"/>
              <a:t> </a:t>
            </a:r>
            <a:r>
              <a:rPr lang="en-US" dirty="0" err="1"/>
              <a:t>grandes</a:t>
            </a:r>
            <a:r>
              <a:rPr lang="en-US" dirty="0"/>
              <a:t> </a:t>
            </a:r>
            <a:r>
              <a:rPr lang="en-US" dirty="0" err="1"/>
              <a:t>organizações</a:t>
            </a:r>
            <a:r>
              <a:rPr lang="en-US" dirty="0"/>
              <a:t> </a:t>
            </a:r>
            <a:r>
              <a:rPr lang="en-US" dirty="0" err="1"/>
              <a:t>envolvidas</a:t>
            </a:r>
            <a:r>
              <a:rPr lang="en-US" dirty="0"/>
              <a:t> </a:t>
            </a:r>
            <a:r>
              <a:rPr lang="en-US" dirty="0" err="1"/>
              <a:t>na</a:t>
            </a:r>
            <a:r>
              <a:rPr lang="en-US" dirty="0"/>
              <a:t> </a:t>
            </a:r>
            <a:r>
              <a:rPr lang="en-US" dirty="0" err="1"/>
              <a:t>padronização</a:t>
            </a:r>
            <a:r>
              <a:rPr lang="en-US" dirty="0"/>
              <a:t> do HTML (e </a:t>
            </a:r>
            <a:r>
              <a:rPr lang="en-US" dirty="0" err="1"/>
              <a:t>outras</a:t>
            </a:r>
            <a:r>
              <a:rPr lang="en-US" dirty="0"/>
              <a:t> </a:t>
            </a:r>
            <a:r>
              <a:rPr lang="en-US" dirty="0" err="1"/>
              <a:t>tecnologias</a:t>
            </a:r>
            <a:r>
              <a:rPr lang="en-US" dirty="0"/>
              <a:t> </a:t>
            </a:r>
            <a:r>
              <a:rPr lang="en-US" dirty="0" err="1"/>
              <a:t>relacionadas</a:t>
            </a:r>
            <a:r>
              <a:rPr lang="en-US" dirty="0"/>
              <a:t>)</a:t>
            </a:r>
          </a:p>
          <a:p>
            <a:pPr marL="685800" lvl="1" indent="-457200">
              <a:buFont typeface="Arial"/>
              <a:buChar char="•"/>
            </a:pPr>
            <a:r>
              <a:rPr lang="en-US" dirty="0">
                <a:hlinkClick r:id="rId2"/>
              </a:rPr>
              <a:t>World Wide Web Consortium (W3C)</a:t>
            </a:r>
            <a:endParaRPr lang="en-US" dirty="0"/>
          </a:p>
          <a:p>
            <a:pPr marL="685800" lvl="1" indent="-457200">
              <a:buFont typeface="Arial"/>
              <a:buChar char="•"/>
            </a:pPr>
            <a:r>
              <a:rPr lang="en-US" dirty="0">
                <a:hlinkClick r:id="rId3"/>
              </a:rPr>
              <a:t>Web Hypertext Application </a:t>
            </a:r>
            <a:r>
              <a:rPr lang="en-US" dirty="0" err="1">
                <a:hlinkClick r:id="rId3"/>
              </a:rPr>
              <a:t>Techonology</a:t>
            </a:r>
            <a:r>
              <a:rPr lang="en-US" dirty="0">
                <a:hlinkClick r:id="rId3"/>
              </a:rPr>
              <a:t> Working Group (WHATWG)</a:t>
            </a:r>
            <a:endParaRPr lang="en-US" dirty="0"/>
          </a:p>
        </p:txBody>
      </p:sp>
    </p:spTree>
    <p:extLst>
      <p:ext uri="{BB962C8B-B14F-4D97-AF65-F5344CB8AC3E}">
        <p14:creationId xmlns:p14="http://schemas.microsoft.com/office/powerpoint/2010/main" val="3475682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097280"/>
            <a:ext cx="7315200" cy="2179058"/>
          </a:xfrm>
        </p:spPr>
        <p:txBody>
          <a:bodyPr/>
          <a:lstStyle/>
          <a:p>
            <a:r>
              <a:rPr lang="en-US" dirty="0" err="1"/>
              <a:t>Seletores</a:t>
            </a:r>
            <a:r>
              <a:rPr lang="en-US" dirty="0"/>
              <a:t> e </a:t>
            </a:r>
            <a:r>
              <a:rPr lang="en-US" dirty="0" err="1"/>
              <a:t>Declarações</a:t>
            </a:r>
            <a:endParaRPr lang="en-US" dirty="0"/>
          </a:p>
        </p:txBody>
      </p:sp>
    </p:spTree>
    <p:extLst>
      <p:ext uri="{BB962C8B-B14F-4D97-AF65-F5344CB8AC3E}">
        <p14:creationId xmlns:p14="http://schemas.microsoft.com/office/powerpoint/2010/main" val="30176466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solidFill>
                  <a:srgbClr val="107C10"/>
                </a:solidFill>
              </a:rPr>
              <a:t>Seletores e Declarações</a:t>
            </a:r>
          </a:p>
        </p:txBody>
      </p:sp>
      <p:sp>
        <p:nvSpPr>
          <p:cNvPr id="3" name="Text Placeholder 2"/>
          <p:cNvSpPr>
            <a:spLocks noGrp="1"/>
          </p:cNvSpPr>
          <p:nvPr>
            <p:ph type="body" sz="quarter" idx="10"/>
          </p:nvPr>
        </p:nvSpPr>
        <p:spPr>
          <a:xfrm>
            <a:off x="365760" y="1371600"/>
            <a:ext cx="11704320" cy="3194721"/>
          </a:xfrm>
        </p:spPr>
        <p:txBody>
          <a:bodyPr/>
          <a:lstStyle/>
          <a:p>
            <a:pPr marL="457200" indent="-457200">
              <a:buFont typeface="Arial"/>
              <a:buChar char="•"/>
            </a:pPr>
            <a:r>
              <a:rPr lang="pt-BR"/>
              <a:t>Existem duas partes de uma regra CSS:</a:t>
            </a:r>
          </a:p>
          <a:p>
            <a:pPr lvl="2"/>
            <a:r>
              <a:rPr lang="pt-BR"/>
              <a:t>seletores</a:t>
            </a:r>
          </a:p>
          <a:p>
            <a:pPr lvl="2"/>
            <a:r>
              <a:rPr lang="pt-BR"/>
              <a:t>declarações</a:t>
            </a:r>
          </a:p>
          <a:p>
            <a:pPr marL="457200" indent="-457200">
              <a:buFont typeface="Arial"/>
              <a:buChar char="•"/>
            </a:pPr>
            <a:r>
              <a:rPr lang="pt-BR"/>
              <a:t>Um </a:t>
            </a:r>
            <a:r>
              <a:rPr lang="pt-BR" b="1"/>
              <a:t>seletor</a:t>
            </a:r>
            <a:r>
              <a:rPr lang="pt-BR"/>
              <a:t> referencia o elemento HTML a ser estilizado</a:t>
            </a:r>
          </a:p>
          <a:p>
            <a:pPr marL="457200" indent="-457200">
              <a:buFont typeface="Arial"/>
              <a:buChar char="•"/>
            </a:pPr>
            <a:r>
              <a:rPr lang="pt-BR"/>
              <a:t>Uma </a:t>
            </a:r>
            <a:r>
              <a:rPr lang="pt-BR" b="1"/>
              <a:t>declaração</a:t>
            </a:r>
            <a:r>
              <a:rPr lang="pt-BR"/>
              <a:t> é o estilo que se deseja aplicar ao elemento</a:t>
            </a:r>
          </a:p>
          <a:p>
            <a:pPr lvl="2"/>
            <a:r>
              <a:rPr lang="pt-BR"/>
              <a:t>declarações possuem duas partes: uma proriedade seguida por dois-pontos (:), um espaço, e um valor seguido por um ponto-e-vírgula (;)</a:t>
            </a:r>
          </a:p>
          <a:p>
            <a:pPr lvl="2"/>
            <a:r>
              <a:rPr lang="pt-BR"/>
              <a:t>declarações aparecem entre chaves {}</a:t>
            </a:r>
          </a:p>
        </p:txBody>
      </p:sp>
      <p:grpSp>
        <p:nvGrpSpPr>
          <p:cNvPr id="14" name="Group 13" descr="Example of HTML5 selectors and declarations text."/>
          <p:cNvGrpSpPr/>
          <p:nvPr/>
        </p:nvGrpSpPr>
        <p:grpSpPr>
          <a:xfrm>
            <a:off x="2103437" y="4640262"/>
            <a:ext cx="8229600" cy="1708556"/>
            <a:chOff x="1570037" y="4672638"/>
            <a:chExt cx="8229600" cy="1708556"/>
          </a:xfrm>
        </p:grpSpPr>
        <p:cxnSp>
          <p:nvCxnSpPr>
            <p:cNvPr id="5" name="Elbow Connector 4"/>
            <p:cNvCxnSpPr/>
            <p:nvPr/>
          </p:nvCxnSpPr>
          <p:spPr>
            <a:xfrm rot="5400000">
              <a:off x="3832741" y="5717658"/>
              <a:ext cx="341879" cy="246529"/>
            </a:xfrm>
            <a:prstGeom prst="bentConnector3">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267828" y="6011860"/>
              <a:ext cx="1225176" cy="369332"/>
            </a:xfrm>
            <a:prstGeom prst="rect">
              <a:avLst/>
            </a:prstGeom>
            <a:noFill/>
          </p:spPr>
          <p:txBody>
            <a:bodyPr wrap="square" rtlCol="0">
              <a:spAutoFit/>
            </a:bodyPr>
            <a:lstStyle/>
            <a:p>
              <a:pPr algn="ctr"/>
              <a:r>
                <a:rPr lang="pt-BR" dirty="0"/>
                <a:t>seletor</a:t>
              </a:r>
            </a:p>
          </p:txBody>
        </p:sp>
        <p:cxnSp>
          <p:nvCxnSpPr>
            <p:cNvPr id="7" name="Elbow Connector 6"/>
            <p:cNvCxnSpPr/>
            <p:nvPr/>
          </p:nvCxnSpPr>
          <p:spPr>
            <a:xfrm rot="5400000">
              <a:off x="5106750" y="5699118"/>
              <a:ext cx="341879" cy="246529"/>
            </a:xfrm>
            <a:prstGeom prst="bentConnector3">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541836" y="6011862"/>
              <a:ext cx="1529897" cy="369332"/>
            </a:xfrm>
            <a:prstGeom prst="rect">
              <a:avLst/>
            </a:prstGeom>
            <a:noFill/>
          </p:spPr>
          <p:txBody>
            <a:bodyPr wrap="square" rtlCol="0">
              <a:spAutoFit/>
            </a:bodyPr>
            <a:lstStyle/>
            <a:p>
              <a:pPr algn="ctr"/>
              <a:r>
                <a:rPr lang="pt-BR" dirty="0"/>
                <a:t>propriedade</a:t>
              </a:r>
            </a:p>
          </p:txBody>
        </p:sp>
        <p:sp>
          <p:nvSpPr>
            <p:cNvPr id="9" name="TextBox 8"/>
            <p:cNvSpPr txBox="1"/>
            <p:nvPr/>
          </p:nvSpPr>
          <p:spPr>
            <a:xfrm>
              <a:off x="6437793" y="6011862"/>
              <a:ext cx="1225176" cy="369332"/>
            </a:xfrm>
            <a:prstGeom prst="rect">
              <a:avLst/>
            </a:prstGeom>
            <a:noFill/>
          </p:spPr>
          <p:txBody>
            <a:bodyPr wrap="square" rtlCol="0">
              <a:spAutoFit/>
            </a:bodyPr>
            <a:lstStyle/>
            <a:p>
              <a:pPr algn="ctr"/>
              <a:r>
                <a:rPr lang="pt-BR" dirty="0"/>
                <a:t>valor</a:t>
              </a:r>
            </a:p>
          </p:txBody>
        </p:sp>
        <p:cxnSp>
          <p:nvCxnSpPr>
            <p:cNvPr id="10" name="Elbow Connector 9"/>
            <p:cNvCxnSpPr/>
            <p:nvPr/>
          </p:nvCxnSpPr>
          <p:spPr>
            <a:xfrm rot="16200000" flipH="1">
              <a:off x="6749229" y="5692170"/>
              <a:ext cx="360421" cy="241883"/>
            </a:xfrm>
            <a:prstGeom prst="bentConnector3">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1" name="Freeform 10"/>
            <p:cNvSpPr/>
            <p:nvPr/>
          </p:nvSpPr>
          <p:spPr>
            <a:xfrm>
              <a:off x="4525343" y="5107938"/>
              <a:ext cx="3121132" cy="145864"/>
            </a:xfrm>
            <a:custGeom>
              <a:avLst/>
              <a:gdLst>
                <a:gd name="connsiteX0" fmla="*/ 0 w 1073727"/>
                <a:gd name="connsiteY0" fmla="*/ 115455 h 115455"/>
                <a:gd name="connsiteX1" fmla="*/ 0 w 1073727"/>
                <a:gd name="connsiteY1" fmla="*/ 115455 h 115455"/>
                <a:gd name="connsiteX2" fmla="*/ 0 w 1073727"/>
                <a:gd name="connsiteY2" fmla="*/ 0 h 115455"/>
                <a:gd name="connsiteX3" fmla="*/ 1073727 w 1073727"/>
                <a:gd name="connsiteY3" fmla="*/ 0 h 115455"/>
                <a:gd name="connsiteX4" fmla="*/ 1073727 w 1073727"/>
                <a:gd name="connsiteY4" fmla="*/ 103909 h 115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727" h="115455">
                  <a:moveTo>
                    <a:pt x="0" y="115455"/>
                  </a:moveTo>
                  <a:lnTo>
                    <a:pt x="0" y="115455"/>
                  </a:lnTo>
                  <a:lnTo>
                    <a:pt x="0" y="0"/>
                  </a:lnTo>
                  <a:lnTo>
                    <a:pt x="1073727" y="0"/>
                  </a:lnTo>
                  <a:lnTo>
                    <a:pt x="1073727" y="103909"/>
                  </a:lnTo>
                </a:path>
              </a:pathLst>
            </a:cu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sp>
          <p:nvSpPr>
            <p:cNvPr id="12" name="TextBox 11"/>
            <p:cNvSpPr txBox="1"/>
            <p:nvPr/>
          </p:nvSpPr>
          <p:spPr>
            <a:xfrm>
              <a:off x="5400954" y="4672638"/>
              <a:ext cx="1353227" cy="369332"/>
            </a:xfrm>
            <a:prstGeom prst="rect">
              <a:avLst/>
            </a:prstGeom>
            <a:noFill/>
          </p:spPr>
          <p:txBody>
            <a:bodyPr wrap="square" rtlCol="0">
              <a:spAutoFit/>
            </a:bodyPr>
            <a:lstStyle/>
            <a:p>
              <a:pPr algn="ctr"/>
              <a:r>
                <a:rPr lang="pt-BR" dirty="0"/>
                <a:t>declaração</a:t>
              </a:r>
            </a:p>
          </p:txBody>
        </p:sp>
        <p:sp>
          <p:nvSpPr>
            <p:cNvPr id="13" name="Rectangle 12"/>
            <p:cNvSpPr/>
            <p:nvPr/>
          </p:nvSpPr>
          <p:spPr>
            <a:xfrm>
              <a:off x="1570037" y="5122286"/>
              <a:ext cx="8229600" cy="584776"/>
            </a:xfrm>
            <a:prstGeom prst="rect">
              <a:avLst/>
            </a:prstGeom>
          </p:spPr>
          <p:txBody>
            <a:bodyPr wrap="square">
              <a:spAutoFit/>
            </a:bodyPr>
            <a:lstStyle/>
            <a:p>
              <a:pPr lvl="0" algn="ctr" defTabSz="914400" eaLnBrk="0" fontAlgn="base" hangingPunct="0">
                <a:spcBef>
                  <a:spcPct val="0"/>
                </a:spcBef>
                <a:spcAft>
                  <a:spcPct val="0"/>
                </a:spcAft>
              </a:pPr>
              <a:r>
                <a:rPr lang="pt-BR" altLang="en-US" sz="3200">
                  <a:solidFill>
                    <a:srgbClr val="823125"/>
                  </a:solidFill>
                  <a:latin typeface="Consolas" panose="020B0609020204030204" pitchFamily="49" charset="0"/>
                  <a:cs typeface="Consolas" panose="020B0609020204030204" pitchFamily="49" charset="0"/>
                </a:rPr>
                <a:t>h1 </a:t>
              </a:r>
              <a:r>
                <a:rPr lang="pt-BR" altLang="en-US" sz="3200">
                  <a:solidFill>
                    <a:srgbClr val="222222"/>
                  </a:solidFill>
                  <a:latin typeface="Consolas" panose="020B0609020204030204" pitchFamily="49" charset="0"/>
                  <a:cs typeface="Consolas" panose="020B0609020204030204" pitchFamily="49" charset="0"/>
                </a:rPr>
                <a:t>{</a:t>
              </a:r>
              <a:r>
                <a:rPr lang="pt-BR" altLang="en-US" sz="3200">
                  <a:solidFill>
                    <a:srgbClr val="CF4820"/>
                  </a:solidFill>
                  <a:latin typeface="Consolas" panose="020B0609020204030204" pitchFamily="49" charset="0"/>
                  <a:cs typeface="Consolas" panose="020B0609020204030204" pitchFamily="49" charset="0"/>
                </a:rPr>
                <a:t>color</a:t>
              </a:r>
              <a:r>
                <a:rPr lang="pt-BR" altLang="en-US" sz="3200">
                  <a:solidFill>
                    <a:srgbClr val="000000"/>
                  </a:solidFill>
                  <a:latin typeface="Consolas" panose="020B0609020204030204" pitchFamily="49" charset="0"/>
                  <a:cs typeface="Consolas" panose="020B0609020204030204" pitchFamily="49" charset="0"/>
                </a:rPr>
                <a:t>: </a:t>
              </a:r>
              <a:r>
                <a:rPr lang="pt-BR" altLang="en-US" sz="3200">
                  <a:solidFill>
                    <a:srgbClr val="4F76AC"/>
                  </a:solidFill>
                  <a:latin typeface="Consolas" panose="020B0609020204030204" pitchFamily="49" charset="0"/>
                  <a:cs typeface="Consolas" panose="020B0609020204030204" pitchFamily="49" charset="0"/>
                </a:rPr>
                <a:t>red</a:t>
              </a:r>
              <a:r>
                <a:rPr lang="pt-BR" altLang="en-US" sz="3200">
                  <a:solidFill>
                    <a:srgbClr val="000000"/>
                  </a:solidFill>
                  <a:latin typeface="Consolas" panose="020B0609020204030204" pitchFamily="49" charset="0"/>
                  <a:cs typeface="Consolas" panose="020B0609020204030204" pitchFamily="49" charset="0"/>
                </a:rPr>
                <a:t>;</a:t>
              </a:r>
              <a:r>
                <a:rPr lang="pt-BR" altLang="en-US" sz="3200">
                  <a:solidFill>
                    <a:srgbClr val="222222"/>
                  </a:solidFill>
                  <a:latin typeface="Consolas" panose="020B0609020204030204" pitchFamily="49" charset="0"/>
                  <a:cs typeface="Consolas" panose="020B0609020204030204" pitchFamily="49" charset="0"/>
                </a:rPr>
                <a:t>}</a:t>
              </a:r>
              <a:endParaRPr lang="pt-BR" altLang="en-US" sz="6000">
                <a:latin typeface="Arial" panose="020B0604020202020204" pitchFamily="34" charset="0"/>
              </a:endParaRPr>
            </a:p>
          </p:txBody>
        </p:sp>
      </p:grpSp>
    </p:spTree>
    <p:extLst>
      <p:ext uri="{BB962C8B-B14F-4D97-AF65-F5344CB8AC3E}">
        <p14:creationId xmlns:p14="http://schemas.microsoft.com/office/powerpoint/2010/main" val="39467896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solidFill>
                  <a:srgbClr val="107C10"/>
                </a:solidFill>
              </a:rPr>
              <a:t>Seletores e Declarações</a:t>
            </a:r>
          </a:p>
        </p:txBody>
      </p:sp>
      <p:sp>
        <p:nvSpPr>
          <p:cNvPr id="3" name="Text Placeholder 2"/>
          <p:cNvSpPr>
            <a:spLocks noGrp="1"/>
          </p:cNvSpPr>
          <p:nvPr>
            <p:ph type="body" sz="quarter" idx="10"/>
          </p:nvPr>
        </p:nvSpPr>
        <p:spPr>
          <a:xfrm>
            <a:off x="365760" y="1371600"/>
            <a:ext cx="5852477" cy="5355312"/>
          </a:xfrm>
        </p:spPr>
        <p:txBody>
          <a:bodyPr/>
          <a:lstStyle/>
          <a:p>
            <a:pPr marL="457200" indent="-457200">
              <a:buFont typeface="Arial"/>
              <a:buChar char="•"/>
            </a:pPr>
            <a:r>
              <a:rPr lang="pt-BR"/>
              <a:t>Elementos HTML podem ser referenciados por seletores de diversas maneiras, incluindo:</a:t>
            </a:r>
          </a:p>
          <a:p>
            <a:pPr lvl="2"/>
            <a:r>
              <a:rPr lang="pt-BR"/>
              <a:t>Nome da tag, tal como </a:t>
            </a:r>
            <a:r>
              <a:rPr lang="pt-BR">
                <a:latin typeface="Courier"/>
                <a:cs typeface="Courier"/>
              </a:rPr>
              <a:t>p</a:t>
            </a:r>
            <a:r>
              <a:rPr lang="pt-BR"/>
              <a:t>, </a:t>
            </a:r>
            <a:r>
              <a:rPr lang="pt-BR">
                <a:latin typeface="Courier"/>
                <a:cs typeface="Courier"/>
              </a:rPr>
              <a:t>h1</a:t>
            </a:r>
            <a:r>
              <a:rPr lang="pt-BR"/>
              <a:t>, </a:t>
            </a:r>
            <a:r>
              <a:rPr lang="pt-BR">
                <a:latin typeface="Courier"/>
                <a:cs typeface="Courier"/>
              </a:rPr>
              <a:t>table</a:t>
            </a:r>
            <a:r>
              <a:rPr lang="pt-BR"/>
              <a:t>, etc.</a:t>
            </a:r>
          </a:p>
          <a:p>
            <a:pPr lvl="2"/>
            <a:r>
              <a:rPr lang="pt-BR"/>
              <a:t>Seletor de id, tal como #navbar, o qual inclui o símbolo de hashtag (#) como prefixo</a:t>
            </a:r>
          </a:p>
          <a:p>
            <a:pPr lvl="2"/>
            <a:r>
              <a:rPr lang="pt-BR"/>
              <a:t>Seletor de classe, como .happy, o qual inclui o ponto (.) como prefixo</a:t>
            </a:r>
          </a:p>
          <a:p>
            <a:pPr marL="457200" indent="-457200">
              <a:buFont typeface="Arial"/>
              <a:buChar char="•"/>
            </a:pPr>
            <a:r>
              <a:rPr lang="pt-BR"/>
              <a:t>id e class são ambos atributos universais do HTML</a:t>
            </a:r>
          </a:p>
          <a:p>
            <a:pPr lvl="2"/>
            <a:r>
              <a:rPr lang="pt-BR">
                <a:latin typeface="Consolas"/>
                <a:cs typeface="Consolas"/>
              </a:rPr>
              <a:t>id</a:t>
            </a:r>
            <a:r>
              <a:rPr lang="pt-BR"/>
              <a:t> é utilizado para identificar elementos de forma única</a:t>
            </a:r>
          </a:p>
          <a:p>
            <a:pPr lvl="2"/>
            <a:r>
              <a:rPr lang="pt-BR">
                <a:latin typeface="Consolas"/>
                <a:cs typeface="Consolas"/>
              </a:rPr>
              <a:t>class</a:t>
            </a:r>
            <a:r>
              <a:rPr lang="pt-BR"/>
              <a:t> deve ser utilizado para categorizar elementos em grupos que serão estilizados de forma semelhante</a:t>
            </a:r>
          </a:p>
        </p:txBody>
      </p:sp>
      <p:grpSp>
        <p:nvGrpSpPr>
          <p:cNvPr id="5" name="Group 4" descr="HTML5 examples of IDs and Classes text."/>
          <p:cNvGrpSpPr/>
          <p:nvPr/>
        </p:nvGrpSpPr>
        <p:grpSpPr>
          <a:xfrm>
            <a:off x="6751637" y="1135063"/>
            <a:ext cx="4800600" cy="2167591"/>
            <a:chOff x="4997758" y="923726"/>
            <a:chExt cx="3689042" cy="2167591"/>
          </a:xfrm>
        </p:grpSpPr>
        <p:sp>
          <p:nvSpPr>
            <p:cNvPr id="6" name="Rectangle 5"/>
            <p:cNvSpPr/>
            <p:nvPr/>
          </p:nvSpPr>
          <p:spPr>
            <a:xfrm>
              <a:off x="4997758" y="1152325"/>
              <a:ext cx="3689042" cy="1938992"/>
            </a:xfrm>
            <a:prstGeom prst="rect">
              <a:avLst/>
            </a:prstGeom>
            <a:ln>
              <a:solidFill>
                <a:schemeClr val="tx2"/>
              </a:solidFill>
            </a:ln>
          </p:spPr>
          <p:txBody>
            <a:bodyPr wrap="square">
              <a:spAutoFit/>
            </a:bodyPr>
            <a:lstStyle/>
            <a:p>
              <a:pPr lvl="0" defTabSz="914400" eaLnBrk="0" fontAlgn="base" hangingPunct="0">
                <a:spcBef>
                  <a:spcPct val="0"/>
                </a:spcBef>
                <a:spcAft>
                  <a:spcPct val="0"/>
                </a:spcAft>
              </a:pPr>
              <a:r>
                <a:rPr lang="pt-BR" altLang="en-US" sz="2400">
                  <a:solidFill>
                    <a:srgbClr val="823125"/>
                  </a:solidFill>
                  <a:latin typeface="Consolas" panose="020B0609020204030204" pitchFamily="49" charset="0"/>
                  <a:cs typeface="Consolas" panose="020B0609020204030204" pitchFamily="49" charset="0"/>
                </a:rPr>
                <a:t>h1</a:t>
              </a:r>
              <a:r>
                <a:rPr lang="pt-BR" altLang="en-US" sz="2400">
                  <a:solidFill>
                    <a:srgbClr val="000000"/>
                  </a:solidFill>
                  <a:latin typeface="Consolas" panose="020B0609020204030204" pitchFamily="49" charset="0"/>
                  <a:cs typeface="Consolas" panose="020B0609020204030204" pitchFamily="49" charset="0"/>
                </a:rPr>
                <a:t> </a:t>
              </a:r>
              <a:r>
                <a:rPr lang="pt-BR" altLang="en-US" sz="2400">
                  <a:solidFill>
                    <a:srgbClr val="222222"/>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pt-BR" altLang="en-US" sz="2400">
                  <a:solidFill>
                    <a:srgbClr val="CF4820"/>
                  </a:solidFill>
                  <a:latin typeface="Consolas" panose="020B0609020204030204" pitchFamily="49" charset="0"/>
                  <a:cs typeface="Consolas" panose="020B0609020204030204" pitchFamily="49" charset="0"/>
                </a:rPr>
                <a:t>   color</a:t>
              </a:r>
              <a:r>
                <a:rPr lang="pt-BR" altLang="en-US" sz="2400">
                  <a:solidFill>
                    <a:srgbClr val="000000"/>
                  </a:solidFill>
                  <a:latin typeface="Consolas" panose="020B0609020204030204" pitchFamily="49" charset="0"/>
                  <a:cs typeface="Consolas" panose="020B0609020204030204" pitchFamily="49" charset="0"/>
                </a:rPr>
                <a:t>: </a:t>
              </a:r>
              <a:r>
                <a:rPr lang="pt-BR" altLang="en-US" sz="2400">
                  <a:solidFill>
                    <a:srgbClr val="4F76AC"/>
                  </a:solidFill>
                  <a:latin typeface="Consolas" panose="020B0609020204030204" pitchFamily="49" charset="0"/>
                  <a:cs typeface="Consolas" panose="020B0609020204030204" pitchFamily="49" charset="0"/>
                </a:rPr>
                <a:t>red</a:t>
              </a:r>
              <a:r>
                <a:rPr lang="pt-BR" altLang="en-US" sz="2400">
                  <a:solidFill>
                    <a:srgbClr val="000000"/>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pt-BR" altLang="en-US" sz="2400">
                  <a:solidFill>
                    <a:srgbClr val="000000"/>
                  </a:solidFill>
                  <a:latin typeface="Consolas" panose="020B0609020204030204" pitchFamily="49" charset="0"/>
                  <a:cs typeface="Consolas" panose="020B0609020204030204" pitchFamily="49" charset="0"/>
                </a:rPr>
                <a:t>   </a:t>
              </a:r>
              <a:r>
                <a:rPr lang="pt-BR" altLang="en-US" sz="2400">
                  <a:solidFill>
                    <a:srgbClr val="CF4820"/>
                  </a:solidFill>
                  <a:latin typeface="Consolas" panose="020B0609020204030204" pitchFamily="49" charset="0"/>
                  <a:cs typeface="Consolas" panose="020B0609020204030204" pitchFamily="49" charset="0"/>
                </a:rPr>
                <a:t>font-family</a:t>
              </a:r>
              <a:r>
                <a:rPr lang="pt-BR" altLang="en-US" sz="2400">
                  <a:solidFill>
                    <a:srgbClr val="000000"/>
                  </a:solidFill>
                  <a:latin typeface="Consolas" panose="020B0609020204030204" pitchFamily="49" charset="0"/>
                  <a:cs typeface="Consolas" panose="020B0609020204030204" pitchFamily="49" charset="0"/>
                </a:rPr>
                <a:t>: </a:t>
              </a:r>
              <a:r>
                <a:rPr lang="pt-BR" altLang="en-US" sz="2400">
                  <a:solidFill>
                    <a:srgbClr val="4F76AC"/>
                  </a:solidFill>
                  <a:latin typeface="Consolas" panose="020B0609020204030204" pitchFamily="49" charset="0"/>
                  <a:cs typeface="Consolas" panose="020B0609020204030204" pitchFamily="49" charset="0"/>
                </a:rPr>
                <a:t>sans-serif</a:t>
              </a:r>
              <a:r>
                <a:rPr lang="pt-BR" altLang="en-US" sz="2400">
                  <a:solidFill>
                    <a:srgbClr val="000000"/>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pt-BR" altLang="en-US" sz="2400">
                  <a:solidFill>
                    <a:srgbClr val="000000"/>
                  </a:solidFill>
                  <a:latin typeface="Consolas" panose="020B0609020204030204" pitchFamily="49" charset="0"/>
                  <a:cs typeface="Consolas" panose="020B0609020204030204" pitchFamily="49" charset="0"/>
                </a:rPr>
                <a:t>   </a:t>
              </a:r>
              <a:r>
                <a:rPr lang="pt-BR" altLang="en-US" sz="2400">
                  <a:solidFill>
                    <a:srgbClr val="CF4820"/>
                  </a:solidFill>
                  <a:latin typeface="Consolas" panose="020B0609020204030204" pitchFamily="49" charset="0"/>
                  <a:cs typeface="Consolas" panose="020B0609020204030204" pitchFamily="49" charset="0"/>
                </a:rPr>
                <a:t>text-align</a:t>
              </a:r>
              <a:r>
                <a:rPr lang="pt-BR" altLang="en-US" sz="2400">
                  <a:solidFill>
                    <a:srgbClr val="000000"/>
                  </a:solidFill>
                  <a:latin typeface="Consolas" panose="020B0609020204030204" pitchFamily="49" charset="0"/>
                  <a:cs typeface="Consolas" panose="020B0609020204030204" pitchFamily="49" charset="0"/>
                </a:rPr>
                <a:t>: </a:t>
              </a:r>
              <a:r>
                <a:rPr lang="pt-BR" altLang="en-US" sz="2400">
                  <a:solidFill>
                    <a:srgbClr val="4F76AC"/>
                  </a:solidFill>
                  <a:latin typeface="Consolas" panose="020B0609020204030204" pitchFamily="49" charset="0"/>
                  <a:cs typeface="Consolas" panose="020B0609020204030204" pitchFamily="49" charset="0"/>
                </a:rPr>
                <a:t>left</a:t>
              </a:r>
              <a:r>
                <a:rPr lang="pt-BR" altLang="en-US" sz="2400">
                  <a:solidFill>
                    <a:srgbClr val="000000"/>
                  </a:solidFill>
                  <a:latin typeface="Consolas" panose="020B0609020204030204" pitchFamily="49" charset="0"/>
                  <a:cs typeface="Consolas" panose="020B0609020204030204" pitchFamily="49" charset="0"/>
                </a:rPr>
                <a:t>;</a:t>
              </a:r>
              <a:endParaRPr lang="pt-BR" altLang="en-US" sz="2400">
                <a:latin typeface="Arial" panose="020B0604020202020204" pitchFamily="34" charset="0"/>
              </a:endParaRPr>
            </a:p>
            <a:p>
              <a:pPr lvl="0" defTabSz="914400" eaLnBrk="0" fontAlgn="base" hangingPunct="0">
                <a:spcBef>
                  <a:spcPct val="0"/>
                </a:spcBef>
                <a:spcAft>
                  <a:spcPct val="0"/>
                </a:spcAft>
              </a:pPr>
              <a:r>
                <a:rPr lang="pt-BR" altLang="en-US" sz="2400">
                  <a:solidFill>
                    <a:srgbClr val="000000"/>
                  </a:solidFill>
                  <a:latin typeface="Arial" panose="020B0604020202020204" pitchFamily="34" charset="0"/>
                  <a:cs typeface="Consolas" panose="020B0609020204030204" pitchFamily="49" charset="0"/>
                </a:rPr>
                <a:t>}</a:t>
              </a:r>
              <a:endParaRPr lang="pt-BR" altLang="en-US" sz="2400">
                <a:solidFill>
                  <a:srgbClr val="000000"/>
                </a:solidFill>
                <a:latin typeface="Consolas" panose="020B0609020204030204" pitchFamily="49" charset="0"/>
                <a:cs typeface="Consolas" panose="020B0609020204030204" pitchFamily="49" charset="0"/>
              </a:endParaRPr>
            </a:p>
          </p:txBody>
        </p:sp>
        <p:sp>
          <p:nvSpPr>
            <p:cNvPr id="7" name="Content Placeholder 2"/>
            <p:cNvSpPr txBox="1">
              <a:spLocks/>
            </p:cNvSpPr>
            <p:nvPr/>
          </p:nvSpPr>
          <p:spPr>
            <a:xfrm>
              <a:off x="7222894" y="923726"/>
              <a:ext cx="1258026" cy="381000"/>
            </a:xfrm>
            <a:prstGeom prst="rect">
              <a:avLst/>
            </a:prstGeom>
            <a:solidFill>
              <a:srgbClr val="FFFFFF"/>
            </a:solidFill>
            <a:ln>
              <a:solidFill>
                <a:srgbClr val="FFFFFF"/>
              </a:solidFill>
            </a:ln>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pt-BR" sz="2400">
                  <a:solidFill>
                    <a:srgbClr val="FF8000"/>
                  </a:solidFill>
                </a:rPr>
                <a:t>nome da tag</a:t>
              </a:r>
            </a:p>
          </p:txBody>
        </p:sp>
      </p:grpSp>
      <p:grpSp>
        <p:nvGrpSpPr>
          <p:cNvPr id="8" name="Group 7" descr="HTML5 examples of IDs and Classes text."/>
          <p:cNvGrpSpPr/>
          <p:nvPr/>
        </p:nvGrpSpPr>
        <p:grpSpPr>
          <a:xfrm>
            <a:off x="6751637" y="3421062"/>
            <a:ext cx="4800600" cy="1398766"/>
            <a:chOff x="4159558" y="1363587"/>
            <a:chExt cx="4800600" cy="1398766"/>
          </a:xfrm>
        </p:grpSpPr>
        <p:sp>
          <p:nvSpPr>
            <p:cNvPr id="9" name="Rectangle 8"/>
            <p:cNvSpPr/>
            <p:nvPr/>
          </p:nvSpPr>
          <p:spPr>
            <a:xfrm>
              <a:off x="4159558" y="1562025"/>
              <a:ext cx="4800600" cy="1200328"/>
            </a:xfrm>
            <a:prstGeom prst="rect">
              <a:avLst/>
            </a:prstGeom>
            <a:ln>
              <a:solidFill>
                <a:schemeClr val="tx2"/>
              </a:solidFill>
            </a:ln>
          </p:spPr>
          <p:txBody>
            <a:bodyPr wrap="square">
              <a:spAutoFit/>
            </a:bodyPr>
            <a:lstStyle/>
            <a:p>
              <a:pPr lvl="0" defTabSz="914400" eaLnBrk="0" fontAlgn="base" hangingPunct="0">
                <a:spcBef>
                  <a:spcPct val="0"/>
                </a:spcBef>
                <a:spcAft>
                  <a:spcPct val="0"/>
                </a:spcAft>
              </a:pPr>
              <a:r>
                <a:rPr lang="pt-BR" altLang="en-US" sz="2400">
                  <a:solidFill>
                    <a:srgbClr val="823125"/>
                  </a:solidFill>
                  <a:latin typeface="Consolas" panose="020B0609020204030204" pitchFamily="49" charset="0"/>
                  <a:cs typeface="Consolas" panose="020B0609020204030204" pitchFamily="49" charset="0"/>
                </a:rPr>
                <a:t>#navbar</a:t>
              </a:r>
              <a:r>
                <a:rPr lang="pt-BR" altLang="en-US" sz="2400">
                  <a:solidFill>
                    <a:srgbClr val="000000"/>
                  </a:solidFill>
                  <a:latin typeface="Consolas" panose="020B0609020204030204" pitchFamily="49" charset="0"/>
                  <a:cs typeface="Consolas" panose="020B0609020204030204" pitchFamily="49" charset="0"/>
                </a:rPr>
                <a:t> </a:t>
              </a:r>
              <a:r>
                <a:rPr lang="pt-BR" altLang="en-US" sz="2400">
                  <a:solidFill>
                    <a:srgbClr val="222222"/>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pt-BR" altLang="en-US" sz="2400">
                  <a:solidFill>
                    <a:srgbClr val="CF4820"/>
                  </a:solidFill>
                  <a:latin typeface="Consolas" panose="020B0609020204030204" pitchFamily="49" charset="0"/>
                  <a:cs typeface="Consolas" panose="020B0609020204030204" pitchFamily="49" charset="0"/>
                </a:rPr>
                <a:t>   background-color</a:t>
              </a:r>
              <a:r>
                <a:rPr lang="pt-BR" altLang="en-US" sz="2400">
                  <a:solidFill>
                    <a:srgbClr val="000000"/>
                  </a:solidFill>
                  <a:latin typeface="Consolas" panose="020B0609020204030204" pitchFamily="49" charset="0"/>
                  <a:cs typeface="Consolas" panose="020B0609020204030204" pitchFamily="49" charset="0"/>
                </a:rPr>
                <a:t>: </a:t>
              </a:r>
              <a:r>
                <a:rPr lang="pt-BR" altLang="en-US" sz="2400">
                  <a:solidFill>
                    <a:srgbClr val="4F76AC"/>
                  </a:solidFill>
                  <a:latin typeface="Consolas" panose="020B0609020204030204" pitchFamily="49" charset="0"/>
                  <a:cs typeface="Consolas" panose="020B0609020204030204" pitchFamily="49" charset="0"/>
                </a:rPr>
                <a:t>green</a:t>
              </a:r>
              <a:r>
                <a:rPr lang="pt-BR" altLang="en-US" sz="2400">
                  <a:solidFill>
                    <a:srgbClr val="000000"/>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pt-BR" altLang="en-US" sz="2400">
                  <a:solidFill>
                    <a:srgbClr val="222222"/>
                  </a:solidFill>
                  <a:latin typeface="Consolas" panose="020B0609020204030204" pitchFamily="49" charset="0"/>
                  <a:cs typeface="Consolas" panose="020B0609020204030204" pitchFamily="49" charset="0"/>
                </a:rPr>
                <a:t>}</a:t>
              </a:r>
              <a:endParaRPr lang="pt-BR" altLang="en-US" sz="2400">
                <a:latin typeface="Arial" panose="020B0604020202020204" pitchFamily="34" charset="0"/>
              </a:endParaRPr>
            </a:p>
          </p:txBody>
        </p:sp>
        <p:sp>
          <p:nvSpPr>
            <p:cNvPr id="10" name="Content Placeholder 2"/>
            <p:cNvSpPr txBox="1">
              <a:spLocks/>
            </p:cNvSpPr>
            <p:nvPr/>
          </p:nvSpPr>
          <p:spPr>
            <a:xfrm>
              <a:off x="6977172" y="1363587"/>
              <a:ext cx="1492250" cy="396875"/>
            </a:xfrm>
            <a:prstGeom prst="rect">
              <a:avLst/>
            </a:prstGeom>
            <a:solidFill>
              <a:srgbClr val="FFFFFF"/>
            </a:solidFill>
            <a:ln>
              <a:noFill/>
            </a:ln>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pt-BR" sz="2400">
                  <a:solidFill>
                    <a:srgbClr val="FF8000"/>
                  </a:solidFill>
                </a:rPr>
                <a:t>seletor id</a:t>
              </a:r>
            </a:p>
          </p:txBody>
        </p:sp>
      </p:grpSp>
      <p:grpSp>
        <p:nvGrpSpPr>
          <p:cNvPr id="11" name="Group 10" descr="HTML5 examples of IDs and Classes text."/>
          <p:cNvGrpSpPr/>
          <p:nvPr/>
        </p:nvGrpSpPr>
        <p:grpSpPr>
          <a:xfrm>
            <a:off x="6751637" y="4868862"/>
            <a:ext cx="4800600" cy="1454887"/>
            <a:chOff x="4997758" y="1412951"/>
            <a:chExt cx="3689042" cy="852004"/>
          </a:xfrm>
        </p:grpSpPr>
        <p:sp>
          <p:nvSpPr>
            <p:cNvPr id="12" name="Rectangle 11"/>
            <p:cNvSpPr/>
            <p:nvPr/>
          </p:nvSpPr>
          <p:spPr>
            <a:xfrm>
              <a:off x="4997758" y="1562025"/>
              <a:ext cx="3689042" cy="702930"/>
            </a:xfrm>
            <a:prstGeom prst="rect">
              <a:avLst/>
            </a:prstGeom>
            <a:ln>
              <a:solidFill>
                <a:schemeClr val="tx2"/>
              </a:solidFill>
            </a:ln>
          </p:spPr>
          <p:txBody>
            <a:bodyPr wrap="square">
              <a:spAutoFit/>
            </a:bodyPr>
            <a:lstStyle/>
            <a:p>
              <a:pPr lvl="0" defTabSz="914400" eaLnBrk="0" fontAlgn="base" hangingPunct="0">
                <a:spcBef>
                  <a:spcPct val="0"/>
                </a:spcBef>
                <a:spcAft>
                  <a:spcPct val="0"/>
                </a:spcAft>
              </a:pPr>
              <a:r>
                <a:rPr lang="pt-BR" altLang="en-US" sz="2400">
                  <a:solidFill>
                    <a:srgbClr val="823125"/>
                  </a:solidFill>
                  <a:latin typeface="Consolas" panose="020B0609020204030204" pitchFamily="49" charset="0"/>
                  <a:cs typeface="Consolas" panose="020B0609020204030204" pitchFamily="49" charset="0"/>
                </a:rPr>
                <a:t>.happy </a:t>
              </a:r>
              <a:r>
                <a:rPr lang="pt-BR" altLang="en-US" sz="2400">
                  <a:solidFill>
                    <a:srgbClr val="222222"/>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pt-BR" altLang="en-US" sz="2400">
                  <a:solidFill>
                    <a:srgbClr val="CF4820"/>
                  </a:solidFill>
                  <a:latin typeface="Consolas" panose="020B0609020204030204" pitchFamily="49" charset="0"/>
                  <a:cs typeface="Consolas" panose="020B0609020204030204" pitchFamily="49" charset="0"/>
                </a:rPr>
                <a:t>   font-size</a:t>
              </a:r>
              <a:r>
                <a:rPr lang="pt-BR" altLang="en-US" sz="2400">
                  <a:solidFill>
                    <a:srgbClr val="000000"/>
                  </a:solidFill>
                  <a:latin typeface="Consolas" panose="020B0609020204030204" pitchFamily="49" charset="0"/>
                  <a:cs typeface="Consolas" panose="020B0609020204030204" pitchFamily="49" charset="0"/>
                </a:rPr>
                <a:t>: </a:t>
              </a:r>
              <a:r>
                <a:rPr lang="pt-BR" altLang="en-US" sz="2400">
                  <a:solidFill>
                    <a:srgbClr val="4F76AC"/>
                  </a:solidFill>
                  <a:latin typeface="Consolas" panose="020B0609020204030204" pitchFamily="49" charset="0"/>
                  <a:cs typeface="Consolas" panose="020B0609020204030204" pitchFamily="49" charset="0"/>
                </a:rPr>
                <a:t>14px</a:t>
              </a:r>
              <a:r>
                <a:rPr lang="pt-BR" altLang="en-US" sz="2400">
                  <a:solidFill>
                    <a:srgbClr val="000000"/>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pt-BR" altLang="en-US" sz="2400">
                  <a:solidFill>
                    <a:srgbClr val="222222"/>
                  </a:solidFill>
                  <a:latin typeface="Consolas" panose="020B0609020204030204" pitchFamily="49" charset="0"/>
                  <a:cs typeface="Consolas" panose="020B0609020204030204" pitchFamily="49" charset="0"/>
                </a:rPr>
                <a:t>}</a:t>
              </a:r>
              <a:endParaRPr lang="pt-BR" altLang="en-US" sz="4800">
                <a:latin typeface="Arial" panose="020B0604020202020204" pitchFamily="34" charset="0"/>
              </a:endParaRPr>
            </a:p>
          </p:txBody>
        </p:sp>
        <p:sp>
          <p:nvSpPr>
            <p:cNvPr id="13" name="Content Placeholder 2"/>
            <p:cNvSpPr txBox="1">
              <a:spLocks/>
            </p:cNvSpPr>
            <p:nvPr/>
          </p:nvSpPr>
          <p:spPr>
            <a:xfrm>
              <a:off x="6930113" y="1412951"/>
              <a:ext cx="1539309" cy="263003"/>
            </a:xfrm>
            <a:prstGeom prst="rect">
              <a:avLst/>
            </a:prstGeom>
            <a:solidFill>
              <a:srgbClr val="FFFFFF"/>
            </a:solidFill>
            <a:ln>
              <a:solidFill>
                <a:srgbClr val="FFFFFF"/>
              </a:solidFill>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pt-BR" sz="2200">
                  <a:solidFill>
                    <a:srgbClr val="FF8000"/>
                  </a:solidFill>
                </a:rPr>
                <a:t>seletor class</a:t>
              </a:r>
            </a:p>
          </p:txBody>
        </p:sp>
      </p:grpSp>
    </p:spTree>
    <p:extLst>
      <p:ext uri="{BB962C8B-B14F-4D97-AF65-F5344CB8AC3E}">
        <p14:creationId xmlns:p14="http://schemas.microsoft.com/office/powerpoint/2010/main" val="38254491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solidFill>
                  <a:srgbClr val="107C10"/>
                </a:solidFill>
              </a:rPr>
              <a:t>Seletores e Declarações</a:t>
            </a:r>
          </a:p>
        </p:txBody>
      </p:sp>
      <p:sp>
        <p:nvSpPr>
          <p:cNvPr id="3" name="Text Placeholder 2"/>
          <p:cNvSpPr>
            <a:spLocks noGrp="1"/>
          </p:cNvSpPr>
          <p:nvPr>
            <p:ph type="body" sz="quarter" idx="10"/>
          </p:nvPr>
        </p:nvSpPr>
        <p:spPr>
          <a:xfrm>
            <a:off x="365760" y="1371600"/>
            <a:ext cx="5852477" cy="1812804"/>
          </a:xfrm>
        </p:spPr>
        <p:txBody>
          <a:bodyPr/>
          <a:lstStyle/>
          <a:p>
            <a:pPr marL="457200" indent="-457200">
              <a:buFont typeface="Arial"/>
              <a:buChar char="•"/>
            </a:pPr>
            <a:r>
              <a:rPr lang="pt-BR"/>
              <a:t>Nome do elemento e class podem ser combinados no selector</a:t>
            </a:r>
          </a:p>
          <a:p>
            <a:pPr marL="457200" indent="-457200">
              <a:buFont typeface="Arial"/>
              <a:buChar char="•"/>
            </a:pPr>
            <a:r>
              <a:rPr lang="pt-BR"/>
              <a:t>Lista de seletores podem ser informados</a:t>
            </a:r>
          </a:p>
        </p:txBody>
      </p:sp>
      <p:grpSp>
        <p:nvGrpSpPr>
          <p:cNvPr id="4" name="Group 4" descr="HTML5 examples of IDs and Classes text."/>
          <p:cNvGrpSpPr/>
          <p:nvPr/>
        </p:nvGrpSpPr>
        <p:grpSpPr>
          <a:xfrm>
            <a:off x="6751637" y="1135063"/>
            <a:ext cx="4800600" cy="1428928"/>
            <a:chOff x="4997758" y="923726"/>
            <a:chExt cx="3689042" cy="1428928"/>
          </a:xfrm>
        </p:grpSpPr>
        <p:sp>
          <p:nvSpPr>
            <p:cNvPr id="6" name="Rectangle 5"/>
            <p:cNvSpPr/>
            <p:nvPr/>
          </p:nvSpPr>
          <p:spPr>
            <a:xfrm>
              <a:off x="4997758" y="1152325"/>
              <a:ext cx="3689042" cy="1200329"/>
            </a:xfrm>
            <a:prstGeom prst="rect">
              <a:avLst/>
            </a:prstGeom>
            <a:ln>
              <a:solidFill>
                <a:schemeClr val="tx2"/>
              </a:solidFill>
            </a:ln>
          </p:spPr>
          <p:txBody>
            <a:bodyPr wrap="square">
              <a:spAutoFit/>
            </a:bodyPr>
            <a:lstStyle/>
            <a:p>
              <a:pPr lvl="0" defTabSz="914400" eaLnBrk="0" fontAlgn="base" hangingPunct="0">
                <a:spcBef>
                  <a:spcPct val="0"/>
                </a:spcBef>
                <a:spcAft>
                  <a:spcPct val="0"/>
                </a:spcAft>
              </a:pPr>
              <a:r>
                <a:rPr lang="pt-BR" altLang="en-US" sz="2400">
                  <a:solidFill>
                    <a:srgbClr val="823125"/>
                  </a:solidFill>
                  <a:latin typeface="Consolas" panose="020B0609020204030204" pitchFamily="49" charset="0"/>
                  <a:cs typeface="Consolas" panose="020B0609020204030204" pitchFamily="49" charset="0"/>
                </a:rPr>
                <a:t>p.center</a:t>
              </a:r>
              <a:r>
                <a:rPr lang="pt-BR" altLang="en-US" sz="2400">
                  <a:solidFill>
                    <a:srgbClr val="000000"/>
                  </a:solidFill>
                  <a:latin typeface="Consolas" panose="020B0609020204030204" pitchFamily="49" charset="0"/>
                  <a:cs typeface="Consolas" panose="020B0609020204030204" pitchFamily="49" charset="0"/>
                </a:rPr>
                <a:t> </a:t>
              </a:r>
              <a:r>
                <a:rPr lang="pt-BR" altLang="en-US" sz="2400">
                  <a:solidFill>
                    <a:srgbClr val="222222"/>
                  </a:solidFill>
                  <a:latin typeface="Consolas" panose="020B0609020204030204" pitchFamily="49" charset="0"/>
                  <a:cs typeface="Consolas" panose="020B0609020204030204" pitchFamily="49" charset="0"/>
                </a:rPr>
                <a:t>{</a:t>
              </a:r>
              <a:endParaRPr lang="pt-BR" altLang="en-US" sz="2400">
                <a:solidFill>
                  <a:srgbClr val="000000"/>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pt-BR" altLang="en-US" sz="2400">
                  <a:solidFill>
                    <a:srgbClr val="000000"/>
                  </a:solidFill>
                  <a:latin typeface="Consolas" panose="020B0609020204030204" pitchFamily="49" charset="0"/>
                  <a:cs typeface="Consolas" panose="020B0609020204030204" pitchFamily="49" charset="0"/>
                </a:rPr>
                <a:t>   </a:t>
              </a:r>
              <a:r>
                <a:rPr lang="pt-BR" altLang="en-US" sz="2400">
                  <a:solidFill>
                    <a:srgbClr val="CF4820"/>
                  </a:solidFill>
                  <a:latin typeface="Consolas" panose="020B0609020204030204" pitchFamily="49" charset="0"/>
                  <a:cs typeface="Consolas" panose="020B0609020204030204" pitchFamily="49" charset="0"/>
                </a:rPr>
                <a:t>text-align</a:t>
              </a:r>
              <a:r>
                <a:rPr lang="pt-BR" altLang="en-US" sz="2400">
                  <a:solidFill>
                    <a:srgbClr val="000000"/>
                  </a:solidFill>
                  <a:latin typeface="Consolas" panose="020B0609020204030204" pitchFamily="49" charset="0"/>
                  <a:cs typeface="Consolas" panose="020B0609020204030204" pitchFamily="49" charset="0"/>
                </a:rPr>
                <a:t>: </a:t>
              </a:r>
              <a:r>
                <a:rPr lang="pt-BR" altLang="en-US" sz="2400">
                  <a:solidFill>
                    <a:srgbClr val="4F76AC"/>
                  </a:solidFill>
                  <a:latin typeface="Consolas" panose="020B0609020204030204" pitchFamily="49" charset="0"/>
                  <a:cs typeface="Consolas" panose="020B0609020204030204" pitchFamily="49" charset="0"/>
                </a:rPr>
                <a:t>center</a:t>
              </a:r>
              <a:r>
                <a:rPr lang="pt-BR" altLang="en-US" sz="2400">
                  <a:solidFill>
                    <a:srgbClr val="000000"/>
                  </a:solidFill>
                  <a:latin typeface="Consolas" panose="020B0609020204030204" pitchFamily="49" charset="0"/>
                  <a:cs typeface="Consolas" panose="020B0609020204030204" pitchFamily="49" charset="0"/>
                </a:rPr>
                <a:t>;</a:t>
              </a:r>
              <a:endParaRPr lang="pt-BR" altLang="en-US" sz="2400">
                <a:latin typeface="Arial" panose="020B0604020202020204" pitchFamily="34" charset="0"/>
              </a:endParaRPr>
            </a:p>
            <a:p>
              <a:pPr lvl="0" defTabSz="914400" eaLnBrk="0" fontAlgn="base" hangingPunct="0">
                <a:spcBef>
                  <a:spcPct val="0"/>
                </a:spcBef>
                <a:spcAft>
                  <a:spcPct val="0"/>
                </a:spcAft>
              </a:pPr>
              <a:r>
                <a:rPr lang="pt-BR" altLang="en-US" sz="2400">
                  <a:solidFill>
                    <a:srgbClr val="000000"/>
                  </a:solidFill>
                  <a:latin typeface="Arial" panose="020B0604020202020204" pitchFamily="34" charset="0"/>
                  <a:cs typeface="Consolas" panose="020B0609020204030204" pitchFamily="49" charset="0"/>
                </a:rPr>
                <a:t>}</a:t>
              </a:r>
              <a:endParaRPr lang="pt-BR" altLang="en-US" sz="2400">
                <a:solidFill>
                  <a:srgbClr val="000000"/>
                </a:solidFill>
                <a:latin typeface="Consolas" panose="020B0609020204030204" pitchFamily="49" charset="0"/>
                <a:cs typeface="Consolas" panose="020B0609020204030204" pitchFamily="49" charset="0"/>
              </a:endParaRPr>
            </a:p>
          </p:txBody>
        </p:sp>
        <p:sp>
          <p:nvSpPr>
            <p:cNvPr id="7" name="Content Placeholder 2"/>
            <p:cNvSpPr txBox="1">
              <a:spLocks/>
            </p:cNvSpPr>
            <p:nvPr/>
          </p:nvSpPr>
          <p:spPr>
            <a:xfrm>
              <a:off x="7222894" y="923726"/>
              <a:ext cx="1258026" cy="381000"/>
            </a:xfrm>
            <a:prstGeom prst="rect">
              <a:avLst/>
            </a:prstGeom>
            <a:solidFill>
              <a:srgbClr val="FFFFFF"/>
            </a:solidFill>
            <a:ln>
              <a:solidFill>
                <a:srgbClr val="FFFFFF"/>
              </a:solidFill>
            </a:ln>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pt-BR" sz="2400" dirty="0">
                  <a:solidFill>
                    <a:srgbClr val="FF8000"/>
                  </a:solidFill>
                </a:rPr>
                <a:t>nome e classe</a:t>
              </a:r>
            </a:p>
          </p:txBody>
        </p:sp>
      </p:grpSp>
      <p:grpSp>
        <p:nvGrpSpPr>
          <p:cNvPr id="14" name="Group 4" descr="HTML5 examples of IDs and Classes text."/>
          <p:cNvGrpSpPr/>
          <p:nvPr/>
        </p:nvGrpSpPr>
        <p:grpSpPr>
          <a:xfrm>
            <a:off x="6751637" y="2887662"/>
            <a:ext cx="4800600" cy="1428928"/>
            <a:chOff x="4997758" y="923726"/>
            <a:chExt cx="3689042" cy="1428928"/>
          </a:xfrm>
        </p:grpSpPr>
        <p:sp>
          <p:nvSpPr>
            <p:cNvPr id="15" name="Rectangle 5"/>
            <p:cNvSpPr/>
            <p:nvPr/>
          </p:nvSpPr>
          <p:spPr>
            <a:xfrm>
              <a:off x="4997758" y="1152325"/>
              <a:ext cx="3689042" cy="1200329"/>
            </a:xfrm>
            <a:prstGeom prst="rect">
              <a:avLst/>
            </a:prstGeom>
            <a:ln>
              <a:solidFill>
                <a:schemeClr val="tx2"/>
              </a:solidFill>
            </a:ln>
          </p:spPr>
          <p:txBody>
            <a:bodyPr wrap="square">
              <a:spAutoFit/>
            </a:bodyPr>
            <a:lstStyle/>
            <a:p>
              <a:pPr lvl="0" defTabSz="914400" eaLnBrk="0" fontAlgn="base" hangingPunct="0">
                <a:spcBef>
                  <a:spcPct val="0"/>
                </a:spcBef>
                <a:spcAft>
                  <a:spcPct val="0"/>
                </a:spcAft>
              </a:pPr>
              <a:r>
                <a:rPr lang="pt-BR" altLang="en-US" sz="2400">
                  <a:solidFill>
                    <a:srgbClr val="823125"/>
                  </a:solidFill>
                  <a:latin typeface="Consolas" panose="020B0609020204030204" pitchFamily="49" charset="0"/>
                  <a:cs typeface="Consolas" panose="020B0609020204030204" pitchFamily="49" charset="0"/>
                </a:rPr>
                <a:t>p,h1,h2</a:t>
              </a:r>
              <a:r>
                <a:rPr lang="pt-BR" altLang="en-US" sz="2400">
                  <a:solidFill>
                    <a:srgbClr val="000000"/>
                  </a:solidFill>
                  <a:latin typeface="Consolas" panose="020B0609020204030204" pitchFamily="49" charset="0"/>
                  <a:cs typeface="Consolas" panose="020B0609020204030204" pitchFamily="49" charset="0"/>
                </a:rPr>
                <a:t> </a:t>
              </a:r>
              <a:r>
                <a:rPr lang="pt-BR" altLang="en-US" sz="2400">
                  <a:solidFill>
                    <a:srgbClr val="222222"/>
                  </a:solidFill>
                  <a:latin typeface="Consolas" panose="020B0609020204030204" pitchFamily="49" charset="0"/>
                  <a:cs typeface="Consolas" panose="020B0609020204030204" pitchFamily="49" charset="0"/>
                </a:rPr>
                <a:t>{</a:t>
              </a:r>
              <a:endParaRPr lang="pt-BR" altLang="en-US" sz="2400">
                <a:solidFill>
                  <a:srgbClr val="000000"/>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pt-BR" altLang="en-US" sz="2400">
                  <a:solidFill>
                    <a:srgbClr val="000000"/>
                  </a:solidFill>
                  <a:latin typeface="Consolas" panose="020B0609020204030204" pitchFamily="49" charset="0"/>
                  <a:cs typeface="Consolas" panose="020B0609020204030204" pitchFamily="49" charset="0"/>
                </a:rPr>
                <a:t>   </a:t>
              </a:r>
              <a:r>
                <a:rPr lang="pt-BR" altLang="en-US" sz="2400">
                  <a:solidFill>
                    <a:srgbClr val="CF4820"/>
                  </a:solidFill>
                  <a:latin typeface="Consolas" panose="020B0609020204030204" pitchFamily="49" charset="0"/>
                  <a:cs typeface="Consolas" panose="020B0609020204030204" pitchFamily="49" charset="0"/>
                </a:rPr>
                <a:t>text-align</a:t>
              </a:r>
              <a:r>
                <a:rPr lang="pt-BR" altLang="en-US" sz="2400">
                  <a:solidFill>
                    <a:srgbClr val="000000"/>
                  </a:solidFill>
                  <a:latin typeface="Consolas" panose="020B0609020204030204" pitchFamily="49" charset="0"/>
                  <a:cs typeface="Consolas" panose="020B0609020204030204" pitchFamily="49" charset="0"/>
                </a:rPr>
                <a:t>: </a:t>
              </a:r>
              <a:r>
                <a:rPr lang="pt-BR" altLang="en-US" sz="2400">
                  <a:solidFill>
                    <a:srgbClr val="4F76AC"/>
                  </a:solidFill>
                  <a:latin typeface="Consolas" panose="020B0609020204030204" pitchFamily="49" charset="0"/>
                  <a:cs typeface="Consolas" panose="020B0609020204030204" pitchFamily="49" charset="0"/>
                </a:rPr>
                <a:t>center</a:t>
              </a:r>
              <a:r>
                <a:rPr lang="pt-BR" altLang="en-US" sz="2400">
                  <a:solidFill>
                    <a:srgbClr val="000000"/>
                  </a:solidFill>
                  <a:latin typeface="Consolas" panose="020B0609020204030204" pitchFamily="49" charset="0"/>
                  <a:cs typeface="Consolas" panose="020B0609020204030204" pitchFamily="49" charset="0"/>
                </a:rPr>
                <a:t>;</a:t>
              </a:r>
              <a:endParaRPr lang="pt-BR" altLang="en-US" sz="2400">
                <a:latin typeface="Arial" panose="020B0604020202020204" pitchFamily="34" charset="0"/>
              </a:endParaRPr>
            </a:p>
            <a:p>
              <a:pPr lvl="0" defTabSz="914400" eaLnBrk="0" fontAlgn="base" hangingPunct="0">
                <a:spcBef>
                  <a:spcPct val="0"/>
                </a:spcBef>
                <a:spcAft>
                  <a:spcPct val="0"/>
                </a:spcAft>
              </a:pPr>
              <a:r>
                <a:rPr lang="pt-BR" altLang="en-US" sz="2400">
                  <a:solidFill>
                    <a:srgbClr val="000000"/>
                  </a:solidFill>
                  <a:latin typeface="Arial" panose="020B0604020202020204" pitchFamily="34" charset="0"/>
                  <a:cs typeface="Consolas" panose="020B0609020204030204" pitchFamily="49" charset="0"/>
                </a:rPr>
                <a:t>}</a:t>
              </a:r>
              <a:endParaRPr lang="pt-BR" altLang="en-US" sz="2400">
                <a:solidFill>
                  <a:srgbClr val="000000"/>
                </a:solidFill>
                <a:latin typeface="Consolas" panose="020B0609020204030204" pitchFamily="49" charset="0"/>
                <a:cs typeface="Consolas" panose="020B0609020204030204" pitchFamily="49" charset="0"/>
              </a:endParaRPr>
            </a:p>
          </p:txBody>
        </p:sp>
        <p:sp>
          <p:nvSpPr>
            <p:cNvPr id="16" name="Content Placeholder 2"/>
            <p:cNvSpPr txBox="1">
              <a:spLocks/>
            </p:cNvSpPr>
            <p:nvPr/>
          </p:nvSpPr>
          <p:spPr>
            <a:xfrm>
              <a:off x="7222894" y="923726"/>
              <a:ext cx="1258026" cy="381000"/>
            </a:xfrm>
            <a:prstGeom prst="rect">
              <a:avLst/>
            </a:prstGeom>
            <a:solidFill>
              <a:srgbClr val="FFFFFF"/>
            </a:solidFill>
            <a:ln>
              <a:solidFill>
                <a:srgbClr val="FFFFFF"/>
              </a:solidFill>
            </a:ln>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pt-BR" sz="2400">
                  <a:solidFill>
                    <a:srgbClr val="FF8000"/>
                  </a:solidFill>
                </a:rPr>
                <a:t>agrupamento</a:t>
              </a:r>
            </a:p>
          </p:txBody>
        </p:sp>
      </p:grpSp>
    </p:spTree>
    <p:extLst>
      <p:ext uri="{BB962C8B-B14F-4D97-AF65-F5344CB8AC3E}">
        <p14:creationId xmlns:p14="http://schemas.microsoft.com/office/powerpoint/2010/main" val="39837491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Seletores e Declarações</a:t>
            </a:r>
          </a:p>
        </p:txBody>
      </p:sp>
      <p:sp>
        <p:nvSpPr>
          <p:cNvPr id="3" name="Espaço Reservado para Texto 2"/>
          <p:cNvSpPr>
            <a:spLocks noGrp="1"/>
          </p:cNvSpPr>
          <p:nvPr>
            <p:ph type="body" sz="quarter" idx="10"/>
          </p:nvPr>
        </p:nvSpPr>
        <p:spPr>
          <a:xfrm>
            <a:off x="365760" y="1371600"/>
            <a:ext cx="11704320" cy="2055947"/>
          </a:xfrm>
        </p:spPr>
        <p:txBody>
          <a:bodyPr/>
          <a:lstStyle/>
          <a:p>
            <a:pPr>
              <a:buFont typeface="Arial" pitchFamily="34" charset="0"/>
              <a:buChar char="•"/>
            </a:pPr>
            <a:r>
              <a:rPr lang="pt-BR" dirty="0"/>
              <a:t>O conjunto de opções de seletores é bastante extensa e permite obter qualquer elemento da árvore DOM do HTML de formas alternativas</a:t>
            </a:r>
          </a:p>
          <a:p>
            <a:pPr lvl="1">
              <a:buFont typeface="Arial" pitchFamily="34" charset="0"/>
              <a:buChar char="•"/>
            </a:pPr>
            <a:r>
              <a:rPr lang="pt-BR" dirty="0"/>
              <a:t>Especialmente as </a:t>
            </a:r>
            <a:r>
              <a:rPr lang="pt-BR" dirty="0" err="1"/>
              <a:t>pseudo-classes</a:t>
            </a:r>
            <a:r>
              <a:rPr lang="pt-BR" dirty="0"/>
              <a:t> que permite selecionar elementos em função do estado atual e os </a:t>
            </a:r>
            <a:r>
              <a:rPr lang="pt-BR" dirty="0" err="1"/>
              <a:t>pseudo-elementos</a:t>
            </a:r>
            <a:r>
              <a:rPr lang="pt-BR" dirty="0"/>
              <a:t> que permitem selecionar partes de um elemento</a:t>
            </a:r>
          </a:p>
          <a:p>
            <a:pPr>
              <a:buFont typeface="Arial" pitchFamily="34" charset="0"/>
              <a:buChar char="•"/>
            </a:pPr>
            <a:r>
              <a:rPr lang="pt-BR" dirty="0"/>
              <a:t>Consulte a lista em </a:t>
            </a:r>
            <a:r>
              <a:rPr lang="pt-BR" dirty="0">
                <a:hlinkClick r:id="rId2"/>
              </a:rPr>
              <a:t>https://www.w3schools.com/cssref/css_selectors.asp</a:t>
            </a:r>
            <a:r>
              <a:rPr lang="pt-BR" dirty="0"/>
              <a:t> </a:t>
            </a:r>
          </a:p>
        </p:txBody>
      </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097280"/>
            <a:ext cx="7315200" cy="2179058"/>
          </a:xfrm>
        </p:spPr>
        <p:txBody>
          <a:bodyPr/>
          <a:lstStyle/>
          <a:p>
            <a:r>
              <a:rPr lang="en-US" dirty="0" err="1"/>
              <a:t>Fontes</a:t>
            </a:r>
            <a:r>
              <a:rPr lang="en-US" dirty="0"/>
              <a:t> e </a:t>
            </a:r>
            <a:r>
              <a:rPr lang="en-US" dirty="0" err="1"/>
              <a:t>Famílias</a:t>
            </a:r>
            <a:r>
              <a:rPr lang="en-US" dirty="0"/>
              <a:t> de </a:t>
            </a:r>
            <a:r>
              <a:rPr lang="en-US" dirty="0" err="1"/>
              <a:t>Fontes</a:t>
            </a:r>
            <a:endParaRPr lang="en-US" dirty="0"/>
          </a:p>
        </p:txBody>
      </p:sp>
    </p:spTree>
    <p:extLst>
      <p:ext uri="{BB962C8B-B14F-4D97-AF65-F5344CB8AC3E}">
        <p14:creationId xmlns:p14="http://schemas.microsoft.com/office/powerpoint/2010/main" val="381469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Fontes e Famílias de Fontes</a:t>
            </a:r>
          </a:p>
        </p:txBody>
      </p:sp>
      <p:sp>
        <p:nvSpPr>
          <p:cNvPr id="3" name="Text Placeholder 2"/>
          <p:cNvSpPr>
            <a:spLocks noGrp="1"/>
          </p:cNvSpPr>
          <p:nvPr>
            <p:ph type="body" sz="quarter" idx="10"/>
          </p:nvPr>
        </p:nvSpPr>
        <p:spPr>
          <a:xfrm>
            <a:off x="365760" y="1371600"/>
            <a:ext cx="11704320" cy="2277547"/>
          </a:xfrm>
        </p:spPr>
        <p:txBody>
          <a:bodyPr/>
          <a:lstStyle/>
          <a:p>
            <a:pPr marL="457200" indent="-457200">
              <a:buFont typeface="Arial"/>
              <a:buChar char="•"/>
            </a:pPr>
            <a:r>
              <a:rPr lang="pt-BR" dirty="0"/>
              <a:t>Uma fonte é um conjunto de caracteres com um estilo e tamanho particulares</a:t>
            </a:r>
          </a:p>
          <a:p>
            <a:pPr marL="457200" indent="-457200">
              <a:buFont typeface="Arial"/>
              <a:buChar char="•"/>
            </a:pPr>
            <a:r>
              <a:rPr lang="pt-BR" dirty="0"/>
              <a:t>O principal meio de especificar fontes em CSS é utilizando a propriedade </a:t>
            </a:r>
            <a:r>
              <a:rPr lang="pt-BR" dirty="0" err="1">
                <a:latin typeface="Consolas"/>
                <a:cs typeface="Consolas"/>
              </a:rPr>
              <a:t>font-family</a:t>
            </a:r>
            <a:endParaRPr lang="pt-BR" dirty="0"/>
          </a:p>
          <a:p>
            <a:pPr marL="457200" indent="-457200">
              <a:buFont typeface="Arial"/>
              <a:buChar char="•"/>
            </a:pPr>
            <a:r>
              <a:rPr lang="pt-BR" dirty="0"/>
              <a:t>Os três tipos mais comuns de fontes são </a:t>
            </a:r>
            <a:r>
              <a:rPr lang="pt-BR" dirty="0" err="1">
                <a:latin typeface="Times"/>
                <a:cs typeface="Times"/>
              </a:rPr>
              <a:t>serif</a:t>
            </a:r>
            <a:r>
              <a:rPr lang="pt-BR" dirty="0"/>
              <a:t>, </a:t>
            </a:r>
            <a:r>
              <a:rPr lang="pt-BR" dirty="0" err="1">
                <a:latin typeface="Arial"/>
                <a:cs typeface="Arial"/>
              </a:rPr>
              <a:t>sans</a:t>
            </a:r>
            <a:r>
              <a:rPr lang="pt-BR" dirty="0">
                <a:latin typeface="Arial"/>
                <a:cs typeface="Arial"/>
              </a:rPr>
              <a:t> </a:t>
            </a:r>
            <a:r>
              <a:rPr lang="pt-BR" dirty="0" err="1">
                <a:latin typeface="Arial"/>
                <a:cs typeface="Arial"/>
              </a:rPr>
              <a:t>serif</a:t>
            </a:r>
            <a:r>
              <a:rPr lang="pt-BR" dirty="0"/>
              <a:t>, e </a:t>
            </a:r>
            <a:r>
              <a:rPr lang="pt-BR" dirty="0" err="1">
                <a:latin typeface="Courier"/>
                <a:cs typeface="Courier"/>
              </a:rPr>
              <a:t>monospace</a:t>
            </a:r>
            <a:endParaRPr lang="pt-BR" dirty="0">
              <a:latin typeface="Courier"/>
              <a:cs typeface="Courier"/>
            </a:endParaRPr>
          </a:p>
        </p:txBody>
      </p:sp>
      <p:graphicFrame>
        <p:nvGraphicFramePr>
          <p:cNvPr id="4" name="Table 3" descr="Example of  3 common types of fonts and their descriptions."/>
          <p:cNvGraphicFramePr>
            <a:graphicFrameLocks noGrp="1"/>
          </p:cNvGraphicFramePr>
          <p:nvPr/>
        </p:nvGraphicFramePr>
        <p:xfrm>
          <a:off x="1379537" y="4030662"/>
          <a:ext cx="9677400" cy="1981200"/>
        </p:xfrm>
        <a:graphic>
          <a:graphicData uri="http://schemas.openxmlformats.org/drawingml/2006/table">
            <a:tbl>
              <a:tblPr firstRow="1" bandRow="1">
                <a:tableStyleId>{073A0DAA-6AF3-43AB-8588-CEC1D06C72B9}</a:tableStyleId>
              </a:tblPr>
              <a:tblGrid>
                <a:gridCol w="18669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5676900">
                  <a:extLst>
                    <a:ext uri="{9D8B030D-6E8A-4147-A177-3AD203B41FA5}">
                      <a16:colId xmlns:a16="http://schemas.microsoft.com/office/drawing/2014/main" val="20002"/>
                    </a:ext>
                  </a:extLst>
                </a:gridCol>
              </a:tblGrid>
              <a:tr h="386705">
                <a:tc>
                  <a:txBody>
                    <a:bodyPr/>
                    <a:lstStyle/>
                    <a:p>
                      <a:r>
                        <a:rPr lang="en-US" sz="1800" dirty="0" err="1"/>
                        <a:t>Tipo</a:t>
                      </a:r>
                      <a:r>
                        <a:rPr lang="en-US" sz="1800" dirty="0"/>
                        <a:t> de </a:t>
                      </a:r>
                      <a:r>
                        <a:rPr lang="en-US" sz="1800" dirty="0" err="1"/>
                        <a:t>Fonte</a:t>
                      </a:r>
                      <a:endParaRPr lang="en-US" sz="1800" dirty="0"/>
                    </a:p>
                  </a:txBody>
                  <a:tcPr>
                    <a:solidFill>
                      <a:srgbClr val="107C10"/>
                    </a:solidFill>
                  </a:tcPr>
                </a:tc>
                <a:tc>
                  <a:txBody>
                    <a:bodyPr/>
                    <a:lstStyle/>
                    <a:p>
                      <a:r>
                        <a:rPr lang="en-US" sz="1800" dirty="0" err="1"/>
                        <a:t>Exemplo</a:t>
                      </a:r>
                      <a:endParaRPr lang="en-US" sz="1800" dirty="0"/>
                    </a:p>
                  </a:txBody>
                  <a:tcPr>
                    <a:solidFill>
                      <a:srgbClr val="107C10"/>
                    </a:solidFill>
                  </a:tcPr>
                </a:tc>
                <a:tc>
                  <a:txBody>
                    <a:bodyPr/>
                    <a:lstStyle/>
                    <a:p>
                      <a:r>
                        <a:rPr lang="en-US" sz="1800" dirty="0" err="1"/>
                        <a:t>Descrição</a:t>
                      </a:r>
                      <a:endParaRPr lang="en-US" sz="1800" dirty="0"/>
                    </a:p>
                  </a:txBody>
                  <a:tcPr>
                    <a:solidFill>
                      <a:srgbClr val="107C10"/>
                    </a:solidFill>
                  </a:tcPr>
                </a:tc>
                <a:extLst>
                  <a:ext uri="{0D108BD9-81ED-4DB2-BD59-A6C34878D82A}">
                    <a16:rowId xmlns:a16="http://schemas.microsoft.com/office/drawing/2014/main" val="10000"/>
                  </a:ext>
                </a:extLst>
              </a:tr>
              <a:tr h="603895">
                <a:tc>
                  <a:txBody>
                    <a:bodyPr/>
                    <a:lstStyle/>
                    <a:p>
                      <a:r>
                        <a:rPr lang="en-US" sz="1800" dirty="0"/>
                        <a:t>Serif</a:t>
                      </a:r>
                    </a:p>
                  </a:txBody>
                  <a:tcPr/>
                </a:tc>
                <a:tc>
                  <a:txBody>
                    <a:bodyPr/>
                    <a:lstStyle/>
                    <a:p>
                      <a:r>
                        <a:rPr lang="en-US" sz="1800" dirty="0">
                          <a:latin typeface="Times New Roman"/>
                          <a:cs typeface="Times New Roman"/>
                        </a:rPr>
                        <a:t>Times New Roman</a:t>
                      </a:r>
                    </a:p>
                  </a:txBody>
                  <a:tcPr/>
                </a:tc>
                <a:tc>
                  <a:txBody>
                    <a:bodyPr/>
                    <a:lstStyle/>
                    <a:p>
                      <a:r>
                        <a:rPr lang="en-US" sz="1800" dirty="0" err="1"/>
                        <a:t>possui</a:t>
                      </a:r>
                      <a:r>
                        <a:rPr lang="en-US" sz="1800" dirty="0"/>
                        <a:t> </a:t>
                      </a:r>
                      <a:r>
                        <a:rPr lang="en-US" sz="1800" dirty="0" err="1"/>
                        <a:t>decoração</a:t>
                      </a:r>
                      <a:r>
                        <a:rPr lang="en-US" sz="1800" dirty="0"/>
                        <a:t> </a:t>
                      </a:r>
                      <a:r>
                        <a:rPr lang="en-US" sz="1800" dirty="0" err="1"/>
                        <a:t>ao</a:t>
                      </a:r>
                      <a:r>
                        <a:rPr lang="en-US" sz="1800" dirty="0"/>
                        <a:t> final de </a:t>
                      </a:r>
                      <a:r>
                        <a:rPr lang="en-US" sz="1800" dirty="0" err="1"/>
                        <a:t>alguns</a:t>
                      </a:r>
                      <a:r>
                        <a:rPr lang="en-US" sz="1800" dirty="0"/>
                        <a:t> </a:t>
                      </a:r>
                      <a:r>
                        <a:rPr lang="en-US" sz="1800" dirty="0" err="1"/>
                        <a:t>caracteres</a:t>
                      </a:r>
                      <a:endParaRPr lang="en-US" sz="1800" dirty="0"/>
                    </a:p>
                  </a:txBody>
                  <a:tcPr/>
                </a:tc>
                <a:extLst>
                  <a:ext uri="{0D108BD9-81ED-4DB2-BD59-A6C34878D82A}">
                    <a16:rowId xmlns:a16="http://schemas.microsoft.com/office/drawing/2014/main" val="10001"/>
                  </a:ext>
                </a:extLst>
              </a:tr>
              <a:tr h="386705">
                <a:tc>
                  <a:txBody>
                    <a:bodyPr/>
                    <a:lstStyle/>
                    <a:p>
                      <a:r>
                        <a:rPr lang="en-US" sz="1800" dirty="0"/>
                        <a:t>Sans Serif</a:t>
                      </a:r>
                    </a:p>
                  </a:txBody>
                  <a:tcPr/>
                </a:tc>
                <a:tc>
                  <a:txBody>
                    <a:bodyPr/>
                    <a:lstStyle/>
                    <a:p>
                      <a:r>
                        <a:rPr lang="en-US" sz="1800" dirty="0">
                          <a:latin typeface="Arial"/>
                          <a:cs typeface="Arial"/>
                        </a:rPr>
                        <a:t>Arial</a:t>
                      </a:r>
                    </a:p>
                  </a:txBody>
                  <a:tcPr/>
                </a:tc>
                <a:tc>
                  <a:txBody>
                    <a:bodyPr/>
                    <a:lstStyle/>
                    <a:p>
                      <a:r>
                        <a:rPr lang="en-US" sz="1800" dirty="0" err="1"/>
                        <a:t>não</a:t>
                      </a:r>
                      <a:r>
                        <a:rPr lang="en-US" sz="1800" dirty="0"/>
                        <a:t> </a:t>
                      </a:r>
                      <a:r>
                        <a:rPr lang="en-US" sz="1800" dirty="0" err="1"/>
                        <a:t>possui</a:t>
                      </a:r>
                      <a:r>
                        <a:rPr lang="en-US" sz="1800" dirty="0"/>
                        <a:t> </a:t>
                      </a:r>
                      <a:r>
                        <a:rPr lang="en-US" sz="1800" dirty="0" err="1"/>
                        <a:t>decoração</a:t>
                      </a:r>
                      <a:r>
                        <a:rPr lang="en-US" sz="1800" dirty="0"/>
                        <a:t> </a:t>
                      </a:r>
                      <a:r>
                        <a:rPr lang="en-US" sz="1800" dirty="0" err="1"/>
                        <a:t>ao</a:t>
                      </a:r>
                      <a:r>
                        <a:rPr lang="en-US" sz="1800" dirty="0"/>
                        <a:t> final dos </a:t>
                      </a:r>
                      <a:r>
                        <a:rPr lang="en-US" sz="1800" dirty="0" err="1"/>
                        <a:t>caracteres</a:t>
                      </a:r>
                      <a:endParaRPr lang="en-US" sz="1800" dirty="0"/>
                    </a:p>
                  </a:txBody>
                  <a:tcPr/>
                </a:tc>
                <a:extLst>
                  <a:ext uri="{0D108BD9-81ED-4DB2-BD59-A6C34878D82A}">
                    <a16:rowId xmlns:a16="http://schemas.microsoft.com/office/drawing/2014/main" val="10002"/>
                  </a:ext>
                </a:extLst>
              </a:tr>
              <a:tr h="603895">
                <a:tc>
                  <a:txBody>
                    <a:bodyPr/>
                    <a:lstStyle/>
                    <a:p>
                      <a:r>
                        <a:rPr lang="en-US" sz="1800" dirty="0" err="1"/>
                        <a:t>Monospace</a:t>
                      </a:r>
                      <a:endParaRPr lang="en-US" sz="1800" dirty="0"/>
                    </a:p>
                  </a:txBody>
                  <a:tcPr/>
                </a:tc>
                <a:tc>
                  <a:txBody>
                    <a:bodyPr/>
                    <a:lstStyle/>
                    <a:p>
                      <a:r>
                        <a:rPr lang="en-US" sz="1800" dirty="0">
                          <a:latin typeface="Courier"/>
                          <a:cs typeface="Courier"/>
                        </a:rPr>
                        <a:t>Courier</a:t>
                      </a:r>
                    </a:p>
                  </a:txBody>
                  <a:tcPr/>
                </a:tc>
                <a:tc>
                  <a:txBody>
                    <a:bodyPr/>
                    <a:lstStyle/>
                    <a:p>
                      <a:r>
                        <a:rPr lang="en-US" sz="1800" dirty="0" err="1"/>
                        <a:t>cada</a:t>
                      </a:r>
                      <a:r>
                        <a:rPr lang="en-US" sz="1800" dirty="0"/>
                        <a:t> </a:t>
                      </a:r>
                      <a:r>
                        <a:rPr lang="en-US" sz="1800" dirty="0" err="1"/>
                        <a:t>letra</a:t>
                      </a:r>
                      <a:r>
                        <a:rPr lang="en-US" sz="1800" dirty="0"/>
                        <a:t> </a:t>
                      </a:r>
                      <a:r>
                        <a:rPr lang="en-US" sz="1800" dirty="0" err="1"/>
                        <a:t>ocupa</a:t>
                      </a:r>
                      <a:r>
                        <a:rPr lang="en-US" sz="1800" dirty="0"/>
                        <a:t> o </a:t>
                      </a:r>
                      <a:r>
                        <a:rPr lang="en-US" sz="1800" dirty="0" err="1"/>
                        <a:t>mesmo</a:t>
                      </a:r>
                      <a:r>
                        <a:rPr lang="en-US" sz="1800" dirty="0"/>
                        <a:t> </a:t>
                      </a:r>
                      <a:r>
                        <a:rPr lang="en-US" sz="1800" dirty="0" err="1"/>
                        <a:t>espaço</a:t>
                      </a:r>
                      <a:r>
                        <a:rPr lang="en-US" sz="1800" dirty="0"/>
                        <a:t> de </a:t>
                      </a:r>
                      <a:r>
                        <a:rPr lang="en-US" sz="1800" dirty="0" err="1"/>
                        <a:t>tela</a:t>
                      </a:r>
                      <a:endParaRPr lang="en-US" sz="18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417479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solidFill>
                  <a:srgbClr val="107C10"/>
                </a:solidFill>
              </a:rPr>
              <a:t>Regra </a:t>
            </a:r>
            <a:r>
              <a:rPr lang="pt-BR">
                <a:solidFill>
                  <a:srgbClr val="107C10"/>
                </a:solidFill>
                <a:latin typeface="Consolas"/>
                <a:cs typeface="Consolas"/>
              </a:rPr>
              <a:t>@font-face</a:t>
            </a:r>
            <a:endParaRPr lang="pt-BR">
              <a:solidFill>
                <a:srgbClr val="107C10"/>
              </a:solidFill>
            </a:endParaRPr>
          </a:p>
        </p:txBody>
      </p:sp>
      <p:sp>
        <p:nvSpPr>
          <p:cNvPr id="3" name="Text Placeholder 2"/>
          <p:cNvSpPr>
            <a:spLocks noGrp="1"/>
          </p:cNvSpPr>
          <p:nvPr>
            <p:ph type="body" sz="quarter" idx="10"/>
          </p:nvPr>
        </p:nvSpPr>
        <p:spPr>
          <a:xfrm>
            <a:off x="365760" y="1371600"/>
            <a:ext cx="11704320" cy="2631490"/>
          </a:xfrm>
        </p:spPr>
        <p:txBody>
          <a:bodyPr/>
          <a:lstStyle/>
          <a:p>
            <a:pPr>
              <a:buFont typeface="Arial" pitchFamily="34" charset="0"/>
              <a:buChar char="•"/>
            </a:pPr>
            <a:r>
              <a:rPr lang="pt-BR"/>
              <a:t>Anterior ao CSS3, desenvolvedores tinham que utilizar somente fontes disponíveis no dispositivo do usuário</a:t>
            </a:r>
          </a:p>
          <a:p>
            <a:pPr lvl="1"/>
            <a:r>
              <a:rPr lang="pt-BR"/>
              <a:t>Estas fontes são conhecidas como “web-safe”</a:t>
            </a:r>
          </a:p>
          <a:p>
            <a:pPr>
              <a:buFont typeface="Arial" pitchFamily="34" charset="0"/>
              <a:buChar char="•"/>
            </a:pPr>
            <a:r>
              <a:rPr lang="pt-BR"/>
              <a:t>Essa característica era um grande limitador</a:t>
            </a:r>
          </a:p>
          <a:p>
            <a:pPr>
              <a:buFont typeface="Arial" pitchFamily="34" charset="0"/>
              <a:buChar char="•"/>
            </a:pPr>
            <a:r>
              <a:rPr lang="pt-BR"/>
              <a:t>Regra </a:t>
            </a:r>
            <a:r>
              <a:rPr lang="pt-BR">
                <a:latin typeface="Consolas"/>
                <a:cs typeface="Consolas"/>
              </a:rPr>
              <a:t>@font-face</a:t>
            </a:r>
            <a:r>
              <a:rPr lang="pt-BR"/>
              <a:t> do CSS3 permite que um desenvolvedor utilize qualquer fonte desde que ela esteja disponível no servidor web</a:t>
            </a:r>
          </a:p>
        </p:txBody>
      </p:sp>
      <p:sp>
        <p:nvSpPr>
          <p:cNvPr id="5" name="Rectangle 4"/>
          <p:cNvSpPr/>
          <p:nvPr/>
        </p:nvSpPr>
        <p:spPr>
          <a:xfrm>
            <a:off x="2332037" y="4640262"/>
            <a:ext cx="7772400" cy="1569660"/>
          </a:xfrm>
          <a:prstGeom prst="rect">
            <a:avLst/>
          </a:prstGeom>
        </p:spPr>
        <p:txBody>
          <a:bodyPr wrap="square">
            <a:spAutoFit/>
          </a:bodyPr>
          <a:lstStyle/>
          <a:p>
            <a:r>
              <a:rPr lang="pt-BR" sz="2400" i="1">
                <a:solidFill>
                  <a:srgbClr val="222222"/>
                </a:solidFill>
                <a:highlight>
                  <a:srgbClr val="FFFFFF"/>
                </a:highlight>
                <a:latin typeface="Consolas"/>
              </a:rPr>
              <a:t>@font-face</a:t>
            </a:r>
            <a:r>
              <a:rPr lang="pt-BR" sz="2400">
                <a:solidFill>
                  <a:srgbClr val="000000"/>
                </a:solidFill>
                <a:highlight>
                  <a:srgbClr val="FFFFFF"/>
                </a:highlight>
                <a:latin typeface="Consolas"/>
              </a:rPr>
              <a:t> </a:t>
            </a:r>
            <a:r>
              <a:rPr lang="pt-BR" sz="2400">
                <a:solidFill>
                  <a:srgbClr val="222222"/>
                </a:solidFill>
                <a:highlight>
                  <a:srgbClr val="FFFFFF"/>
                </a:highlight>
                <a:latin typeface="Consolas"/>
              </a:rPr>
              <a:t>{</a:t>
            </a:r>
            <a:r>
              <a:rPr lang="pt-BR" sz="2400">
                <a:solidFill>
                  <a:srgbClr val="000000"/>
                </a:solidFill>
                <a:highlight>
                  <a:srgbClr val="FFFFFF"/>
                </a:highlight>
                <a:latin typeface="Consolas"/>
              </a:rPr>
              <a:t> </a:t>
            </a:r>
          </a:p>
          <a:p>
            <a:r>
              <a:rPr lang="pt-BR" sz="2400">
                <a:solidFill>
                  <a:srgbClr val="000000"/>
                </a:solidFill>
                <a:highlight>
                  <a:srgbClr val="FFFFFF"/>
                </a:highlight>
                <a:latin typeface="Consolas"/>
              </a:rPr>
              <a:t>    </a:t>
            </a:r>
            <a:r>
              <a:rPr lang="pt-BR" sz="2400">
                <a:solidFill>
                  <a:srgbClr val="CF4820"/>
                </a:solidFill>
                <a:highlight>
                  <a:srgbClr val="FFFFFF"/>
                </a:highlight>
                <a:latin typeface="Consolas"/>
              </a:rPr>
              <a:t>font-family</a:t>
            </a:r>
            <a:r>
              <a:rPr lang="pt-BR" sz="2400">
                <a:solidFill>
                  <a:srgbClr val="000000"/>
                </a:solidFill>
                <a:highlight>
                  <a:srgbClr val="FFFFFF"/>
                </a:highlight>
                <a:latin typeface="Consolas"/>
              </a:rPr>
              <a:t>: </a:t>
            </a:r>
            <a:r>
              <a:rPr lang="pt-BR" sz="2400">
                <a:solidFill>
                  <a:srgbClr val="4F76AC"/>
                </a:solidFill>
                <a:highlight>
                  <a:srgbClr val="FFFFFF"/>
                </a:highlight>
                <a:latin typeface="Consolas"/>
              </a:rPr>
              <a:t>"font-family-name"</a:t>
            </a:r>
            <a:r>
              <a:rPr lang="pt-BR" sz="2400">
                <a:solidFill>
                  <a:srgbClr val="000000"/>
                </a:solidFill>
                <a:highlight>
                  <a:srgbClr val="FFFFFF"/>
                </a:highlight>
                <a:latin typeface="Consolas"/>
              </a:rPr>
              <a:t>;</a:t>
            </a:r>
          </a:p>
          <a:p>
            <a:r>
              <a:rPr lang="pt-BR" sz="2400">
                <a:solidFill>
                  <a:srgbClr val="000000"/>
                </a:solidFill>
                <a:highlight>
                  <a:srgbClr val="FFFFFF"/>
                </a:highlight>
                <a:latin typeface="Consolas"/>
              </a:rPr>
              <a:t>    src: </a:t>
            </a:r>
            <a:r>
              <a:rPr lang="pt-BR" sz="2400">
                <a:solidFill>
                  <a:srgbClr val="4F76AC"/>
                </a:solidFill>
                <a:highlight>
                  <a:srgbClr val="FFFFFF"/>
                </a:highlight>
                <a:latin typeface="Consolas"/>
              </a:rPr>
              <a:t>url(</a:t>
            </a:r>
            <a:r>
              <a:rPr lang="pt-BR" sz="2400" i="1">
                <a:solidFill>
                  <a:srgbClr val="4F76AC"/>
                </a:solidFill>
                <a:highlight>
                  <a:srgbClr val="FFFFFF"/>
                </a:highlight>
                <a:latin typeface="Consolas"/>
              </a:rPr>
              <a:t>"http://website/fonts/fontfile"</a:t>
            </a:r>
            <a:r>
              <a:rPr lang="pt-BR" sz="2400">
                <a:solidFill>
                  <a:srgbClr val="4F76AC"/>
                </a:solidFill>
                <a:highlight>
                  <a:srgbClr val="FFFFFF"/>
                </a:highlight>
                <a:latin typeface="Consolas"/>
              </a:rPr>
              <a:t>)</a:t>
            </a:r>
            <a:endParaRPr lang="pt-BR" sz="2400">
              <a:solidFill>
                <a:srgbClr val="000000"/>
              </a:solidFill>
              <a:highlight>
                <a:srgbClr val="FFFFFF"/>
              </a:highlight>
              <a:latin typeface="Consolas"/>
            </a:endParaRPr>
          </a:p>
          <a:p>
            <a:r>
              <a:rPr lang="pt-BR" sz="2400">
                <a:solidFill>
                  <a:srgbClr val="222222"/>
                </a:solidFill>
                <a:highlight>
                  <a:srgbClr val="FFFFFF"/>
                </a:highlight>
                <a:latin typeface="Consolas"/>
              </a:rPr>
              <a:t>}</a:t>
            </a:r>
            <a:r>
              <a:rPr lang="pt-BR" sz="2400">
                <a:solidFill>
                  <a:srgbClr val="000000"/>
                </a:solidFill>
                <a:highlight>
                  <a:srgbClr val="FFFFFF"/>
                </a:highlight>
                <a:latin typeface="Consolas"/>
              </a:rPr>
              <a:t> </a:t>
            </a:r>
            <a:endParaRPr lang="pt-BR" sz="2400"/>
          </a:p>
        </p:txBody>
      </p:sp>
    </p:spTree>
    <p:extLst>
      <p:ext uri="{BB962C8B-B14F-4D97-AF65-F5344CB8AC3E}">
        <p14:creationId xmlns:p14="http://schemas.microsoft.com/office/powerpoint/2010/main" val="916582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097280"/>
            <a:ext cx="7315200" cy="2197525"/>
          </a:xfrm>
        </p:spPr>
        <p:txBody>
          <a:bodyPr/>
          <a:lstStyle/>
          <a:p>
            <a:r>
              <a:rPr lang="en-US" dirty="0"/>
              <a:t>CSS </a:t>
            </a:r>
            <a:br>
              <a:rPr lang="en-US" dirty="0"/>
            </a:br>
            <a:r>
              <a:rPr lang="en-US" dirty="0"/>
              <a:t>Box Model</a:t>
            </a:r>
          </a:p>
        </p:txBody>
      </p:sp>
    </p:spTree>
    <p:extLst>
      <p:ext uri="{BB962C8B-B14F-4D97-AF65-F5344CB8AC3E}">
        <p14:creationId xmlns:p14="http://schemas.microsoft.com/office/powerpoint/2010/main" val="3544710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solidFill>
                  <a:srgbClr val="107C10"/>
                </a:solidFill>
              </a:rPr>
              <a:t>CSS Box Model</a:t>
            </a:r>
          </a:p>
        </p:txBody>
      </p:sp>
      <p:sp>
        <p:nvSpPr>
          <p:cNvPr id="3" name="Text Placeholder 2"/>
          <p:cNvSpPr>
            <a:spLocks noGrp="1"/>
          </p:cNvSpPr>
          <p:nvPr>
            <p:ph type="body" sz="quarter" idx="10"/>
          </p:nvPr>
        </p:nvSpPr>
        <p:spPr>
          <a:xfrm>
            <a:off x="365760" y="1371600"/>
            <a:ext cx="5852477" cy="5146024"/>
          </a:xfrm>
        </p:spPr>
        <p:txBody>
          <a:bodyPr/>
          <a:lstStyle/>
          <a:p>
            <a:pPr marL="342900" indent="-342900">
              <a:buFont typeface="Arial"/>
              <a:buChar char="•"/>
            </a:pPr>
            <a:r>
              <a:rPr lang="pt-BR"/>
              <a:t>O </a:t>
            </a:r>
            <a:r>
              <a:rPr lang="pt-BR" b="1"/>
              <a:t>CSS Box Model </a:t>
            </a:r>
            <a:r>
              <a:rPr lang="pt-BR"/>
              <a:t>define as regras de como um conteúdo é formatado dentro de uma página web</a:t>
            </a:r>
          </a:p>
          <a:p>
            <a:pPr marL="342900" indent="-342900">
              <a:buFont typeface="Arial"/>
              <a:buChar char="•"/>
            </a:pPr>
            <a:r>
              <a:rPr lang="pt-BR"/>
              <a:t>Cada elemento do HTML está dentro de uma caixa com vários componentes, incluindo padding, border, e margin</a:t>
            </a:r>
          </a:p>
          <a:p>
            <a:pPr lvl="2"/>
            <a:r>
              <a:rPr lang="pt-BR" b="1"/>
              <a:t>Padding</a:t>
            </a:r>
            <a:r>
              <a:rPr lang="pt-BR"/>
              <a:t> é o espaço entre o conteúdo e sua borda (é transparente)</a:t>
            </a:r>
          </a:p>
          <a:p>
            <a:pPr lvl="2"/>
            <a:r>
              <a:rPr lang="pt-BR" b="1"/>
              <a:t>Border</a:t>
            </a:r>
            <a:r>
              <a:rPr lang="pt-BR"/>
              <a:t> é uma borda que envelopa a área representada pelo padding</a:t>
            </a:r>
          </a:p>
          <a:p>
            <a:pPr lvl="2"/>
            <a:r>
              <a:rPr lang="pt-BR" b="1"/>
              <a:t>Margin</a:t>
            </a:r>
            <a:r>
              <a:rPr lang="pt-BR"/>
              <a:t> representa a margem que é o espaço entre a área da borda e outra caixa de outro elemento HTML</a:t>
            </a:r>
          </a:p>
        </p:txBody>
      </p:sp>
      <p:pic>
        <p:nvPicPr>
          <p:cNvPr id="1026" name="Picture 2" descr="https://d2mxuefqeaa7sj.cloudfront.net/s_B3933F1CAEB89DA4EDCA442D5BACE6682180AB23F892E68B39E5A56D2034679C_1496411178061_boxdim.png">
            <a:extLst>
              <a:ext uri="{FF2B5EF4-FFF2-40B4-BE49-F238E27FC236}">
                <a16:creationId xmlns:a16="http://schemas.microsoft.com/office/drawing/2014/main" id="{B1E665A7-62D8-4597-AD15-02B01D625B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8238" y="1433529"/>
            <a:ext cx="6218238" cy="4646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024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Recursos Específicos por Navegador</a:t>
            </a:r>
          </a:p>
        </p:txBody>
      </p:sp>
      <p:sp>
        <p:nvSpPr>
          <p:cNvPr id="3" name="Espaço Reservado para Texto 2"/>
          <p:cNvSpPr>
            <a:spLocks noGrp="1"/>
          </p:cNvSpPr>
          <p:nvPr>
            <p:ph type="body" sz="quarter" idx="10"/>
          </p:nvPr>
        </p:nvSpPr>
        <p:spPr>
          <a:xfrm>
            <a:off x="365760" y="1371600"/>
            <a:ext cx="11704320" cy="2563779"/>
          </a:xfrm>
        </p:spPr>
        <p:txBody>
          <a:bodyPr/>
          <a:lstStyle/>
          <a:p>
            <a:pPr>
              <a:buFont typeface="Arial" pitchFamily="34" charset="0"/>
              <a:buChar char="•"/>
            </a:pPr>
            <a:r>
              <a:rPr lang="pt-BR" dirty="0"/>
              <a:t>Microsoft Edge</a:t>
            </a:r>
          </a:p>
          <a:p>
            <a:pPr lvl="1">
              <a:buFont typeface="Arial" pitchFamily="34" charset="0"/>
              <a:buChar char="•"/>
            </a:pPr>
            <a:r>
              <a:rPr lang="pt-BR" dirty="0">
                <a:hlinkClick r:id="rId2"/>
              </a:rPr>
              <a:t>https://developer.microsoft.com/microsoft-edge/</a:t>
            </a:r>
            <a:endParaRPr lang="pt-BR" dirty="0"/>
          </a:p>
          <a:p>
            <a:pPr>
              <a:buFont typeface="Arial" pitchFamily="34" charset="0"/>
              <a:buChar char="•"/>
            </a:pPr>
            <a:r>
              <a:rPr lang="pt-BR" dirty="0"/>
              <a:t>Google Chrome</a:t>
            </a:r>
          </a:p>
          <a:p>
            <a:pPr lvl="1">
              <a:buFont typeface="Arial" pitchFamily="34" charset="0"/>
              <a:buChar char="•"/>
            </a:pPr>
            <a:r>
              <a:rPr lang="pt-BR" dirty="0">
                <a:hlinkClick r:id="rId3"/>
              </a:rPr>
              <a:t>https://developer.chrome.com</a:t>
            </a:r>
            <a:endParaRPr lang="pt-BR" dirty="0"/>
          </a:p>
          <a:p>
            <a:pPr>
              <a:buFont typeface="Arial" pitchFamily="34" charset="0"/>
              <a:buChar char="•"/>
            </a:pPr>
            <a:r>
              <a:rPr lang="pt-BR" dirty="0"/>
              <a:t>Safari</a:t>
            </a:r>
          </a:p>
          <a:p>
            <a:pPr lvl="1">
              <a:buFont typeface="Arial" pitchFamily="34" charset="0"/>
              <a:buChar char="•"/>
            </a:pPr>
            <a:r>
              <a:rPr lang="pt-BR" dirty="0">
                <a:hlinkClick r:id="rId4"/>
              </a:rPr>
              <a:t>https://developer.apple.com/safari/</a:t>
            </a:r>
            <a:r>
              <a:rPr lang="pt-BR" dirty="0"/>
              <a:t> </a:t>
            </a:r>
          </a:p>
        </p:txBody>
      </p:sp>
    </p:spTree>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solidFill>
                  <a:srgbClr val="107C10"/>
                </a:solidFill>
              </a:rPr>
              <a:t>Elementos de Bloco e </a:t>
            </a:r>
            <a:r>
              <a:rPr lang="pt-BR" dirty="0" err="1">
                <a:solidFill>
                  <a:srgbClr val="107C10"/>
                </a:solidFill>
              </a:rPr>
              <a:t>Inline</a:t>
            </a:r>
            <a:endParaRPr lang="pt-BR" dirty="0">
              <a:solidFill>
                <a:srgbClr val="107C10"/>
              </a:solidFill>
            </a:endParaRPr>
          </a:p>
        </p:txBody>
      </p:sp>
      <p:sp>
        <p:nvSpPr>
          <p:cNvPr id="3" name="Text Placeholder 2"/>
          <p:cNvSpPr>
            <a:spLocks noGrp="1"/>
          </p:cNvSpPr>
          <p:nvPr>
            <p:ph type="body" sz="quarter" idx="10"/>
          </p:nvPr>
        </p:nvSpPr>
        <p:spPr>
          <a:xfrm>
            <a:off x="365760" y="1371600"/>
            <a:ext cx="5852477" cy="4148828"/>
          </a:xfrm>
        </p:spPr>
        <p:txBody>
          <a:bodyPr/>
          <a:lstStyle/>
          <a:p>
            <a:pPr>
              <a:buFont typeface="Arial" pitchFamily="34" charset="0"/>
              <a:buChar char="•"/>
            </a:pPr>
            <a:r>
              <a:rPr lang="pt-BR" dirty="0"/>
              <a:t>Com o CSS Box </a:t>
            </a:r>
            <a:r>
              <a:rPr lang="pt-BR" dirty="0" err="1"/>
              <a:t>Model</a:t>
            </a:r>
            <a:r>
              <a:rPr lang="pt-BR" dirty="0"/>
              <a:t>, </a:t>
            </a:r>
            <a:r>
              <a:rPr lang="pt-BR" dirty="0" err="1"/>
              <a:t>exitem</a:t>
            </a:r>
            <a:r>
              <a:rPr lang="pt-BR" dirty="0"/>
              <a:t> duas categorias de elementos do HTML</a:t>
            </a:r>
          </a:p>
          <a:p>
            <a:pPr lvl="1"/>
            <a:r>
              <a:rPr lang="pt-BR" dirty="0" err="1"/>
              <a:t>block-level</a:t>
            </a:r>
            <a:endParaRPr lang="pt-BR" dirty="0"/>
          </a:p>
          <a:p>
            <a:pPr lvl="1"/>
            <a:r>
              <a:rPr lang="pt-BR" dirty="0" err="1"/>
              <a:t>inline</a:t>
            </a:r>
            <a:endParaRPr lang="pt-BR" dirty="0"/>
          </a:p>
          <a:p>
            <a:pPr>
              <a:buFont typeface="Arial" pitchFamily="34" charset="0"/>
              <a:buChar char="•"/>
            </a:pPr>
            <a:r>
              <a:rPr lang="pt-BR" b="1" dirty="0" err="1"/>
              <a:t>Block-level</a:t>
            </a:r>
            <a:r>
              <a:rPr lang="pt-BR" b="1" dirty="0"/>
              <a:t> </a:t>
            </a:r>
            <a:r>
              <a:rPr lang="pt-BR" dirty="0"/>
              <a:t>sempre iniciam em nova linha e ocupam todo espaço horizontal</a:t>
            </a:r>
          </a:p>
          <a:p>
            <a:pPr>
              <a:buFont typeface="Arial" pitchFamily="34" charset="0"/>
              <a:buChar char="•"/>
            </a:pPr>
            <a:r>
              <a:rPr lang="pt-BR" b="1" dirty="0" err="1"/>
              <a:t>Inline</a:t>
            </a:r>
            <a:r>
              <a:rPr lang="pt-BR" b="1" dirty="0"/>
              <a:t> </a:t>
            </a:r>
            <a:r>
              <a:rPr lang="pt-BR" dirty="0"/>
              <a:t>não iniciam uma nova linha e ocupam somente o espaço horizontal necessário</a:t>
            </a:r>
          </a:p>
        </p:txBody>
      </p:sp>
      <p:graphicFrame>
        <p:nvGraphicFramePr>
          <p:cNvPr id="5" name="Table 4" descr="Examples of block-level and inline elements."/>
          <p:cNvGraphicFramePr>
            <a:graphicFrameLocks noGrp="1"/>
          </p:cNvGraphicFramePr>
          <p:nvPr/>
        </p:nvGraphicFramePr>
        <p:xfrm>
          <a:off x="6675437" y="1287462"/>
          <a:ext cx="4953000" cy="2377440"/>
        </p:xfrm>
        <a:graphic>
          <a:graphicData uri="http://schemas.openxmlformats.org/drawingml/2006/table">
            <a:tbl>
              <a:tblPr firstRow="1" bandRow="1">
                <a:tableStyleId>{073A0DAA-6AF3-43AB-8588-CEC1D06C72B9}</a:tableStyleId>
              </a:tblPr>
              <a:tblGrid>
                <a:gridCol w="4953000">
                  <a:extLst>
                    <a:ext uri="{9D8B030D-6E8A-4147-A177-3AD203B41FA5}">
                      <a16:colId xmlns:a16="http://schemas.microsoft.com/office/drawing/2014/main" val="20000"/>
                    </a:ext>
                  </a:extLst>
                </a:gridCol>
              </a:tblGrid>
              <a:tr h="370840">
                <a:tc>
                  <a:txBody>
                    <a:bodyPr/>
                    <a:lstStyle/>
                    <a:p>
                      <a:r>
                        <a:rPr lang="en-US" sz="2400" dirty="0">
                          <a:latin typeface="Calibri"/>
                          <a:cs typeface="Calibri"/>
                        </a:rPr>
                        <a:t>BLOCK</a:t>
                      </a:r>
                      <a:r>
                        <a:rPr lang="en-US" sz="2400" baseline="0" dirty="0">
                          <a:latin typeface="Calibri"/>
                          <a:cs typeface="Calibri"/>
                        </a:rPr>
                        <a:t>-LEVEL EXEMPLOS</a:t>
                      </a:r>
                      <a:endParaRPr lang="en-US" sz="2400" dirty="0">
                        <a:latin typeface="Calibri"/>
                        <a:cs typeface="Calibri"/>
                      </a:endParaRPr>
                    </a:p>
                  </a:txBody>
                  <a:tcPr>
                    <a:solidFill>
                      <a:srgbClr val="107C10"/>
                    </a:solidFill>
                  </a:tcPr>
                </a:tc>
                <a:extLst>
                  <a:ext uri="{0D108BD9-81ED-4DB2-BD59-A6C34878D82A}">
                    <a16:rowId xmlns:a16="http://schemas.microsoft.com/office/drawing/2014/main" val="10000"/>
                  </a:ext>
                </a:extLst>
              </a:tr>
              <a:tr h="370840">
                <a:tc>
                  <a:txBody>
                    <a:bodyPr/>
                    <a:lstStyle/>
                    <a:p>
                      <a:pPr marL="285750" indent="-285750">
                        <a:buFont typeface="Arial"/>
                        <a:buChar char="•"/>
                      </a:pPr>
                      <a:r>
                        <a:rPr lang="en-US" sz="2400" dirty="0">
                          <a:latin typeface="Consolas"/>
                          <a:cs typeface="Consolas"/>
                        </a:rPr>
                        <a:t>&lt;div&gt;</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2400" dirty="0">
                          <a:latin typeface="Consolas"/>
                          <a:cs typeface="Consolas"/>
                        </a:rPr>
                        <a:t>&lt;p&gt;</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2400" dirty="0">
                          <a:latin typeface="Consolas"/>
                          <a:cs typeface="Consolas"/>
                        </a:rPr>
                        <a:t>&lt;</a:t>
                      </a:r>
                      <a:r>
                        <a:rPr lang="en-US" sz="2400" dirty="0" err="1">
                          <a:latin typeface="Consolas"/>
                          <a:cs typeface="Consolas"/>
                        </a:rPr>
                        <a:t>ul</a:t>
                      </a:r>
                      <a:r>
                        <a:rPr lang="en-US" sz="2400" dirty="0">
                          <a:latin typeface="Consolas"/>
                          <a:cs typeface="Consolas"/>
                        </a:rPr>
                        <a:t>&gt;, &lt;</a:t>
                      </a:r>
                      <a:r>
                        <a:rPr lang="en-US" sz="2400" dirty="0" err="1">
                          <a:latin typeface="Consolas"/>
                          <a:cs typeface="Consolas"/>
                        </a:rPr>
                        <a:t>ol</a:t>
                      </a:r>
                      <a:r>
                        <a:rPr lang="en-US" sz="2400" dirty="0">
                          <a:latin typeface="Consolas"/>
                          <a:cs typeface="Consolas"/>
                        </a:rPr>
                        <a:t>&gt;, &lt;dl&gt;</a:t>
                      </a:r>
                    </a:p>
                    <a:p>
                      <a:pPr marL="285750" indent="-285750">
                        <a:buFont typeface="Arial"/>
                        <a:buChar char="•"/>
                      </a:pPr>
                      <a:r>
                        <a:rPr lang="en-US" sz="2400" dirty="0">
                          <a:latin typeface="Consolas"/>
                          <a:cs typeface="Consolas"/>
                        </a:rPr>
                        <a:t>&lt;h1&gt; - &lt;h6&gt;</a:t>
                      </a:r>
                    </a:p>
                    <a:p>
                      <a:pPr marL="285750" indent="-285750">
                        <a:buFont typeface="Arial"/>
                        <a:buChar char="•"/>
                      </a:pPr>
                      <a:r>
                        <a:rPr lang="en-US" sz="2400" dirty="0">
                          <a:latin typeface="Consolas"/>
                          <a:cs typeface="Consolas"/>
                        </a:rPr>
                        <a:t>&lt;form&gt;</a:t>
                      </a:r>
                    </a:p>
                  </a:txBody>
                  <a:tcPr/>
                </a:tc>
                <a:extLst>
                  <a:ext uri="{0D108BD9-81ED-4DB2-BD59-A6C34878D82A}">
                    <a16:rowId xmlns:a16="http://schemas.microsoft.com/office/drawing/2014/main" val="10001"/>
                  </a:ext>
                </a:extLst>
              </a:tr>
            </a:tbl>
          </a:graphicData>
        </a:graphic>
      </p:graphicFrame>
      <p:graphicFrame>
        <p:nvGraphicFramePr>
          <p:cNvPr id="6" name="Table 5" descr="Examples of block-level and inline elements."/>
          <p:cNvGraphicFramePr>
            <a:graphicFrameLocks noGrp="1"/>
          </p:cNvGraphicFramePr>
          <p:nvPr/>
        </p:nvGraphicFramePr>
        <p:xfrm>
          <a:off x="6675437" y="3878262"/>
          <a:ext cx="4953000" cy="2377440"/>
        </p:xfrm>
        <a:graphic>
          <a:graphicData uri="http://schemas.openxmlformats.org/drawingml/2006/table">
            <a:tbl>
              <a:tblPr firstRow="1" bandRow="1">
                <a:tableStyleId>{073A0DAA-6AF3-43AB-8588-CEC1D06C72B9}</a:tableStyleId>
              </a:tblPr>
              <a:tblGrid>
                <a:gridCol w="4953000">
                  <a:extLst>
                    <a:ext uri="{9D8B030D-6E8A-4147-A177-3AD203B41FA5}">
                      <a16:colId xmlns:a16="http://schemas.microsoft.com/office/drawing/2014/main" val="20000"/>
                    </a:ext>
                  </a:extLst>
                </a:gridCol>
              </a:tblGrid>
              <a:tr h="370840">
                <a:tc>
                  <a:txBody>
                    <a:bodyPr/>
                    <a:lstStyle/>
                    <a:p>
                      <a:r>
                        <a:rPr lang="en-US" sz="2400" dirty="0"/>
                        <a:t>INLINE </a:t>
                      </a:r>
                      <a:r>
                        <a:rPr lang="en-US" sz="2400" baseline="0" dirty="0"/>
                        <a:t>EXEMPLOS</a:t>
                      </a:r>
                      <a:endParaRPr lang="en-US" sz="2400" dirty="0"/>
                    </a:p>
                  </a:txBody>
                  <a:tcPr>
                    <a:solidFill>
                      <a:srgbClr val="107C10"/>
                    </a:solidFill>
                  </a:tcPr>
                </a:tc>
                <a:extLst>
                  <a:ext uri="{0D108BD9-81ED-4DB2-BD59-A6C34878D82A}">
                    <a16:rowId xmlns:a16="http://schemas.microsoft.com/office/drawing/2014/main" val="10000"/>
                  </a:ext>
                </a:extLst>
              </a:tr>
              <a:tr h="370840">
                <a:tc>
                  <a:txBody>
                    <a:bodyPr/>
                    <a:lstStyle/>
                    <a:p>
                      <a:pPr marL="285750" indent="-285750">
                        <a:buFont typeface="Arial"/>
                        <a:buChar char="•"/>
                      </a:pPr>
                      <a:r>
                        <a:rPr lang="en-US" sz="2400" dirty="0">
                          <a:latin typeface="Consolas"/>
                          <a:cs typeface="Consolas"/>
                        </a:rPr>
                        <a:t>&lt;</a:t>
                      </a:r>
                      <a:r>
                        <a:rPr lang="en-US" sz="2400" dirty="0" err="1">
                          <a:latin typeface="Consolas"/>
                          <a:cs typeface="Consolas"/>
                        </a:rPr>
                        <a:t>img</a:t>
                      </a:r>
                      <a:r>
                        <a:rPr lang="en-US" sz="2400" dirty="0">
                          <a:latin typeface="Consolas"/>
                          <a:cs typeface="Consolas"/>
                        </a:rPr>
                        <a:t>/&gt;</a:t>
                      </a:r>
                    </a:p>
                    <a:p>
                      <a:pPr marL="285750" indent="-285750">
                        <a:buFont typeface="Arial"/>
                        <a:buChar char="•"/>
                      </a:pPr>
                      <a:r>
                        <a:rPr lang="en-US" sz="2400" dirty="0">
                          <a:latin typeface="Consolas"/>
                          <a:cs typeface="Consolas"/>
                        </a:rPr>
                        <a:t>&lt;a&gt;</a:t>
                      </a:r>
                    </a:p>
                    <a:p>
                      <a:pPr marL="285750" indent="-285750">
                        <a:buFont typeface="Arial"/>
                        <a:buChar char="•"/>
                      </a:pPr>
                      <a:r>
                        <a:rPr lang="en-US" sz="2400" dirty="0">
                          <a:latin typeface="Consolas"/>
                          <a:cs typeface="Consolas"/>
                        </a:rPr>
                        <a:t>&lt;strong&gt;</a:t>
                      </a:r>
                    </a:p>
                    <a:p>
                      <a:pPr marL="285750" indent="-285750">
                        <a:buFont typeface="Arial"/>
                        <a:buChar char="•"/>
                      </a:pPr>
                      <a:r>
                        <a:rPr lang="en-US" sz="2400" dirty="0">
                          <a:latin typeface="Consolas"/>
                          <a:cs typeface="Consolas"/>
                        </a:rPr>
                        <a:t>&lt;span&gt;</a:t>
                      </a:r>
                    </a:p>
                    <a:p>
                      <a:pPr marL="285750" indent="-285750">
                        <a:buFont typeface="Arial"/>
                        <a:buChar char="•"/>
                      </a:pPr>
                      <a:r>
                        <a:rPr lang="en-US" sz="2400" dirty="0">
                          <a:latin typeface="Consolas"/>
                          <a:cs typeface="Consolas"/>
                        </a:rPr>
                        <a:t>&lt;input&gt;</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413687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Fluxo de Conteúdo</a:t>
            </a:r>
          </a:p>
        </p:txBody>
      </p:sp>
      <p:sp>
        <p:nvSpPr>
          <p:cNvPr id="3" name="Text Placeholder 2"/>
          <p:cNvSpPr>
            <a:spLocks noGrp="1"/>
          </p:cNvSpPr>
          <p:nvPr>
            <p:ph type="body" sz="quarter" idx="10"/>
          </p:nvPr>
        </p:nvSpPr>
        <p:spPr>
          <a:xfrm>
            <a:off x="365760" y="1371600"/>
            <a:ext cx="5852477" cy="5743111"/>
          </a:xfrm>
        </p:spPr>
        <p:txBody>
          <a:bodyPr/>
          <a:lstStyle/>
          <a:p>
            <a:pPr marL="457200" indent="-457200">
              <a:buFont typeface="Arial"/>
              <a:buChar char="•"/>
            </a:pPr>
            <a:r>
              <a:rPr lang="pt-BR" sz="2400" b="1"/>
              <a:t>Flow</a:t>
            </a:r>
            <a:r>
              <a:rPr lang="pt-BR" sz="2400"/>
              <a:t> é um estilo de apresentação do HTML focado em preencher conteúdo em uma página horizontalmente em linhas de cima para baixo</a:t>
            </a:r>
          </a:p>
          <a:p>
            <a:pPr marL="457200" indent="-457200">
              <a:buFont typeface="Arial"/>
              <a:buChar char="•"/>
            </a:pPr>
            <a:r>
              <a:rPr lang="pt-BR" sz="2400"/>
              <a:t>Existem dois tipos básicos de fluxo para a propriedade </a:t>
            </a:r>
            <a:r>
              <a:rPr lang="pt-BR" sz="2400" b="1"/>
              <a:t>display</a:t>
            </a:r>
            <a:r>
              <a:rPr lang="pt-BR" sz="2400"/>
              <a:t>:</a:t>
            </a:r>
          </a:p>
          <a:p>
            <a:pPr lvl="2"/>
            <a:r>
              <a:rPr lang="pt-BR"/>
              <a:t>Block</a:t>
            </a:r>
          </a:p>
          <a:p>
            <a:pPr lvl="2"/>
            <a:r>
              <a:rPr lang="pt-BR"/>
              <a:t>Inline</a:t>
            </a:r>
          </a:p>
          <a:p>
            <a:pPr marL="457200" indent="-457200">
              <a:buFont typeface="Arial"/>
              <a:buChar char="•"/>
            </a:pPr>
            <a:r>
              <a:rPr lang="pt-BR" sz="2400"/>
              <a:t>No fluxo </a:t>
            </a:r>
            <a:r>
              <a:rPr lang="pt-BR" sz="2400" b="1"/>
              <a:t>block</a:t>
            </a:r>
            <a:r>
              <a:rPr lang="pt-BR" sz="2400"/>
              <a:t>, o conteúdo é colocado em sua própria linha, acima ou abaixo de outro conteúdo</a:t>
            </a:r>
          </a:p>
          <a:p>
            <a:pPr lvl="2"/>
            <a:r>
              <a:rPr lang="pt-BR"/>
              <a:t>Ele preenche toda linha da esquerda para direita</a:t>
            </a:r>
          </a:p>
          <a:p>
            <a:pPr marL="457200" indent="-457200">
              <a:buFont typeface="Arial"/>
              <a:buChar char="•"/>
            </a:pPr>
            <a:r>
              <a:rPr lang="pt-BR" sz="2400"/>
              <a:t>No fluxo </a:t>
            </a:r>
            <a:r>
              <a:rPr lang="pt-BR" sz="2400" b="1"/>
              <a:t>inline</a:t>
            </a:r>
            <a:r>
              <a:rPr lang="pt-BR" sz="2400"/>
              <a:t>, o conteúdo é colocado na mesma linha de outros conteúdos, antes ou depois deles</a:t>
            </a:r>
          </a:p>
        </p:txBody>
      </p:sp>
      <p:grpSp>
        <p:nvGrpSpPr>
          <p:cNvPr id="4" name="Group 3" descr="Examples of HTML5 flow types: block and inline."/>
          <p:cNvGrpSpPr/>
          <p:nvPr/>
        </p:nvGrpSpPr>
        <p:grpSpPr>
          <a:xfrm>
            <a:off x="6904037" y="1211262"/>
            <a:ext cx="4800600" cy="1752483"/>
            <a:chOff x="4907039" y="1001712"/>
            <a:chExt cx="3779761" cy="1752483"/>
          </a:xfrm>
        </p:grpSpPr>
        <p:sp>
          <p:nvSpPr>
            <p:cNvPr id="5" name="Rectangle 4"/>
            <p:cNvSpPr/>
            <p:nvPr/>
          </p:nvSpPr>
          <p:spPr>
            <a:xfrm>
              <a:off x="4907039" y="1200150"/>
              <a:ext cx="3779761" cy="1554045"/>
            </a:xfrm>
            <a:prstGeom prst="rect">
              <a:avLst/>
            </a:prstGeom>
            <a:noFill/>
            <a:ln>
              <a:solidFill>
                <a:srgbClr val="09157C"/>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6" name="Rectangle 5"/>
            <p:cNvSpPr/>
            <p:nvPr/>
          </p:nvSpPr>
          <p:spPr>
            <a:xfrm>
              <a:off x="5050469" y="2308906"/>
              <a:ext cx="1563724" cy="31293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7" name="Rectangle 6"/>
            <p:cNvSpPr/>
            <p:nvPr/>
          </p:nvSpPr>
          <p:spPr>
            <a:xfrm>
              <a:off x="5043911" y="1756342"/>
              <a:ext cx="2449395" cy="47010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8" name="Rectangle 7"/>
            <p:cNvSpPr/>
            <p:nvPr/>
          </p:nvSpPr>
          <p:spPr>
            <a:xfrm>
              <a:off x="5043911" y="1325922"/>
              <a:ext cx="1616437" cy="3588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9" name="Content Placeholder 2"/>
            <p:cNvSpPr txBox="1">
              <a:spLocks/>
            </p:cNvSpPr>
            <p:nvPr/>
          </p:nvSpPr>
          <p:spPr>
            <a:xfrm>
              <a:off x="7493306" y="1001712"/>
              <a:ext cx="1039140" cy="396875"/>
            </a:xfrm>
            <a:prstGeom prst="rect">
              <a:avLst/>
            </a:prstGeom>
            <a:solidFill>
              <a:schemeClr val="bg1"/>
            </a:solidFill>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pt-BR" sz="2400">
                  <a:solidFill>
                    <a:srgbClr val="FF8000"/>
                  </a:solidFill>
                </a:rPr>
                <a:t>block</a:t>
              </a:r>
            </a:p>
          </p:txBody>
        </p:sp>
      </p:grpSp>
      <p:grpSp>
        <p:nvGrpSpPr>
          <p:cNvPr id="10" name="Group 9" descr="Examples of HTML5 flow types: block and inline."/>
          <p:cNvGrpSpPr/>
          <p:nvPr/>
        </p:nvGrpSpPr>
        <p:grpSpPr>
          <a:xfrm>
            <a:off x="6919865" y="3116145"/>
            <a:ext cx="4800600" cy="1752483"/>
            <a:chOff x="4907039" y="1001712"/>
            <a:chExt cx="3779761" cy="1752483"/>
          </a:xfrm>
        </p:grpSpPr>
        <p:sp>
          <p:nvSpPr>
            <p:cNvPr id="11" name="Rectangle 10"/>
            <p:cNvSpPr/>
            <p:nvPr/>
          </p:nvSpPr>
          <p:spPr>
            <a:xfrm>
              <a:off x="4907039" y="1200150"/>
              <a:ext cx="3779761" cy="1554045"/>
            </a:xfrm>
            <a:prstGeom prst="rect">
              <a:avLst/>
            </a:prstGeom>
            <a:noFill/>
            <a:ln>
              <a:solidFill>
                <a:srgbClr val="09157C"/>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2" name="Content Placeholder 2"/>
            <p:cNvSpPr txBox="1">
              <a:spLocks/>
            </p:cNvSpPr>
            <p:nvPr/>
          </p:nvSpPr>
          <p:spPr>
            <a:xfrm>
              <a:off x="7493306" y="1001712"/>
              <a:ext cx="1039140" cy="396875"/>
            </a:xfrm>
            <a:prstGeom prst="rect">
              <a:avLst/>
            </a:prstGeom>
            <a:solidFill>
              <a:schemeClr val="bg1"/>
            </a:solidFill>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pt-BR" sz="2400">
                  <a:solidFill>
                    <a:srgbClr val="FF8000"/>
                  </a:solidFill>
                </a:rPr>
                <a:t>inline</a:t>
              </a:r>
            </a:p>
          </p:txBody>
        </p:sp>
      </p:grpSp>
      <p:sp>
        <p:nvSpPr>
          <p:cNvPr id="13" name="Rectangle 12" descr="Examples of HTML5 flow types: block and inline."/>
          <p:cNvSpPr/>
          <p:nvPr/>
        </p:nvSpPr>
        <p:spPr>
          <a:xfrm>
            <a:off x="7035603" y="3427947"/>
            <a:ext cx="4541355" cy="1200329"/>
          </a:xfrm>
          <a:prstGeom prst="rect">
            <a:avLst/>
          </a:prstGeom>
        </p:spPr>
        <p:txBody>
          <a:bodyPr wrap="square">
            <a:spAutoFit/>
          </a:bodyPr>
          <a:lstStyle/>
          <a:p>
            <a:r>
              <a:rPr lang="pt-BR" sz="900"/>
              <a:t>Lorem ipsum dolor sit amet, consectetur adipiscing elit. Fusce sed efficitur sapien. </a:t>
            </a:r>
            <a:r>
              <a:rPr lang="pt-BR" sz="900" b="1"/>
              <a:t>Nunc pellentesque </a:t>
            </a:r>
            <a:r>
              <a:rPr lang="pt-BR" sz="900"/>
              <a:t>eget turpis at blandit. Sed at sapien sed dolor posuere sodales. </a:t>
            </a:r>
          </a:p>
          <a:p>
            <a:endParaRPr lang="pt-BR" sz="900"/>
          </a:p>
          <a:p>
            <a:endParaRPr lang="pt-BR" sz="900"/>
          </a:p>
          <a:p>
            <a:r>
              <a:rPr lang="pt-BR" sz="900"/>
              <a:t>Sed non pulvinar purus.                 Morbi bibendum enim quis leo tempus, vitae accumsan lacus tincidunt. Integer pulvinar tortor vitae magna gravida ullamcorper. Vestibulum eget sapien metus. Mauris tempor faucibus vehicula. Aliquam finibus sed libero eget congue.</a:t>
            </a:r>
          </a:p>
        </p:txBody>
      </p:sp>
      <p:sp>
        <p:nvSpPr>
          <p:cNvPr id="14" name="Rectangle 13" descr="Examples of HTML5 flow types: block and inline."/>
          <p:cNvSpPr/>
          <p:nvPr/>
        </p:nvSpPr>
        <p:spPr>
          <a:xfrm>
            <a:off x="8415106" y="3802062"/>
            <a:ext cx="393931" cy="329844"/>
          </a:xfrm>
          <a:prstGeom prst="rect">
            <a:avLst/>
          </a:prstGeom>
          <a:solidFill>
            <a:srgbClr val="FFFFFF"/>
          </a:solidFill>
          <a:ln>
            <a:solidFill>
              <a:srgbClr val="09157C"/>
            </a:solid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pt-BR" sz="2800">
                <a:solidFill>
                  <a:schemeClr val="tx1"/>
                </a:solidFill>
              </a:rPr>
              <a:t>X</a:t>
            </a:r>
          </a:p>
        </p:txBody>
      </p:sp>
    </p:spTree>
    <p:extLst>
      <p:ext uri="{BB962C8B-B14F-4D97-AF65-F5344CB8AC3E}">
        <p14:creationId xmlns:p14="http://schemas.microsoft.com/office/powerpoint/2010/main" val="4826767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solidFill>
                  <a:srgbClr val="107C10"/>
                </a:solidFill>
              </a:rPr>
              <a:t>Relacionamento Pai/Filho</a:t>
            </a:r>
          </a:p>
        </p:txBody>
      </p:sp>
      <p:sp>
        <p:nvSpPr>
          <p:cNvPr id="3" name="Text Placeholder 2"/>
          <p:cNvSpPr>
            <a:spLocks noGrp="1"/>
          </p:cNvSpPr>
          <p:nvPr>
            <p:ph type="body" sz="quarter" idx="10"/>
          </p:nvPr>
        </p:nvSpPr>
        <p:spPr>
          <a:xfrm>
            <a:off x="365760" y="1371600"/>
            <a:ext cx="5852477" cy="3927229"/>
          </a:xfrm>
        </p:spPr>
        <p:txBody>
          <a:bodyPr/>
          <a:lstStyle/>
          <a:p>
            <a:pPr>
              <a:buFont typeface="Arial" pitchFamily="34" charset="0"/>
              <a:buChar char="•"/>
            </a:pPr>
            <a:r>
              <a:rPr lang="pt-BR"/>
              <a:t>Com o CSS Box Model, é possível para uma caixa conter outras caixas</a:t>
            </a:r>
          </a:p>
          <a:p>
            <a:pPr lvl="1"/>
            <a:r>
              <a:rPr lang="pt-BR"/>
              <a:t>A caixa mais externa é o pai</a:t>
            </a:r>
          </a:p>
          <a:p>
            <a:pPr lvl="1"/>
            <a:r>
              <a:rPr lang="pt-BR"/>
              <a:t>A caixa interna é o filho</a:t>
            </a:r>
          </a:p>
          <a:p>
            <a:pPr>
              <a:buFont typeface="Arial" pitchFamily="34" charset="0"/>
              <a:buChar char="•"/>
            </a:pPr>
            <a:r>
              <a:rPr lang="pt-BR"/>
              <a:t>Uma caixa filha herda o estilo CSS da caixa pai, o que significa que um estilo aplicado a uma caixa pai será aplicado também ao filho</a:t>
            </a:r>
          </a:p>
          <a:p>
            <a:pPr lvl="1"/>
            <a:r>
              <a:rPr lang="pt-BR"/>
              <a:t>Contudo, certas propriedades do CSS não suportam herança!</a:t>
            </a:r>
          </a:p>
        </p:txBody>
      </p:sp>
      <p:grpSp>
        <p:nvGrpSpPr>
          <p:cNvPr id="4" name="Group 8" descr="CSS Box model showing parent/child relationship."/>
          <p:cNvGrpSpPr/>
          <p:nvPr/>
        </p:nvGrpSpPr>
        <p:grpSpPr>
          <a:xfrm>
            <a:off x="6218237" y="1439862"/>
            <a:ext cx="5638800" cy="3581400"/>
            <a:chOff x="4691529" y="1897529"/>
            <a:chExt cx="3995271" cy="2345765"/>
          </a:xfrm>
        </p:grpSpPr>
        <p:sp>
          <p:nvSpPr>
            <p:cNvPr id="10" name="Rectangle 9"/>
            <p:cNvSpPr/>
            <p:nvPr/>
          </p:nvSpPr>
          <p:spPr>
            <a:xfrm>
              <a:off x="4691529" y="1897529"/>
              <a:ext cx="3995271" cy="2345765"/>
            </a:xfrm>
            <a:prstGeom prst="rect">
              <a:avLst/>
            </a:prstGeom>
            <a:noFill/>
            <a:ln w="19050" cmpd="sng">
              <a:solidFill>
                <a:srgbClr val="000000"/>
              </a:solidFill>
              <a:prstDash val="dot"/>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pt-BR">
                  <a:solidFill>
                    <a:schemeClr val="tx1"/>
                  </a:solidFill>
                </a:rPr>
                <a:t>Parent Box</a:t>
              </a:r>
            </a:p>
          </p:txBody>
        </p:sp>
        <p:sp>
          <p:nvSpPr>
            <p:cNvPr id="11" name="Rectangle 10"/>
            <p:cNvSpPr/>
            <p:nvPr/>
          </p:nvSpPr>
          <p:spPr>
            <a:xfrm>
              <a:off x="5166054" y="2465295"/>
              <a:ext cx="3021711" cy="1299881"/>
            </a:xfrm>
            <a:prstGeom prst="rect">
              <a:avLst/>
            </a:prstGeom>
            <a:noFill/>
            <a:ln w="19050" cmpd="sng">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pt-BR">
                  <a:solidFill>
                    <a:schemeClr val="tx1"/>
                  </a:solidFill>
                </a:rPr>
                <a:t>Child Box</a:t>
              </a:r>
            </a:p>
          </p:txBody>
        </p:sp>
      </p:grpSp>
    </p:spTree>
    <p:extLst>
      <p:ext uri="{BB962C8B-B14F-4D97-AF65-F5344CB8AC3E}">
        <p14:creationId xmlns:p14="http://schemas.microsoft.com/office/powerpoint/2010/main" val="24775808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Posicionando Elementos</a:t>
            </a:r>
          </a:p>
        </p:txBody>
      </p:sp>
      <p:sp>
        <p:nvSpPr>
          <p:cNvPr id="3" name="Text Placeholder 2"/>
          <p:cNvSpPr>
            <a:spLocks noGrp="1"/>
          </p:cNvSpPr>
          <p:nvPr>
            <p:ph type="body" sz="quarter" idx="10"/>
          </p:nvPr>
        </p:nvSpPr>
        <p:spPr>
          <a:xfrm>
            <a:off x="365760" y="1371600"/>
            <a:ext cx="11704320" cy="5478462"/>
          </a:xfrm>
        </p:spPr>
        <p:txBody>
          <a:bodyPr>
            <a:normAutofit lnSpcReduction="10000"/>
          </a:bodyPr>
          <a:lstStyle/>
          <a:p>
            <a:pPr marL="457200" indent="-457200">
              <a:buFont typeface="Arial"/>
              <a:buChar char="•"/>
            </a:pPr>
            <a:r>
              <a:rPr lang="pt-BR" dirty="0"/>
              <a:t>A propriedade </a:t>
            </a:r>
            <a:r>
              <a:rPr lang="pt-BR" b="1" dirty="0">
                <a:latin typeface="Consolas"/>
                <a:cs typeface="Consolas"/>
              </a:rPr>
              <a:t>position</a:t>
            </a:r>
            <a:r>
              <a:rPr lang="pt-BR" b="1" dirty="0"/>
              <a:t> </a:t>
            </a:r>
            <a:r>
              <a:rPr lang="pt-BR" dirty="0"/>
              <a:t>permite a colocação de um elemento em uma posição específica do documento</a:t>
            </a:r>
          </a:p>
          <a:p>
            <a:pPr marL="457200" indent="-457200">
              <a:buFont typeface="Arial"/>
              <a:buChar char="•"/>
            </a:pPr>
            <a:r>
              <a:rPr lang="pt-BR" dirty="0"/>
              <a:t>Os valores utilizados são:</a:t>
            </a:r>
          </a:p>
          <a:p>
            <a:pPr marL="457200" indent="-457200">
              <a:buFont typeface="Arial"/>
              <a:buChar char="•"/>
            </a:pPr>
            <a:endParaRPr lang="pt-BR" dirty="0"/>
          </a:p>
          <a:p>
            <a:pPr marL="457200" indent="-457200">
              <a:buFont typeface="Arial"/>
              <a:buChar char="•"/>
            </a:pPr>
            <a:endParaRPr lang="pt-BR" dirty="0"/>
          </a:p>
          <a:p>
            <a:pPr marL="457200" indent="-457200">
              <a:buFont typeface="Arial"/>
              <a:buChar char="•"/>
            </a:pPr>
            <a:endParaRPr lang="pt-BR" dirty="0"/>
          </a:p>
          <a:p>
            <a:pPr marL="457200" indent="-457200">
              <a:buFont typeface="Arial"/>
              <a:buChar char="•"/>
            </a:pPr>
            <a:endParaRPr lang="pt-BR" dirty="0"/>
          </a:p>
          <a:p>
            <a:pPr marL="457200" indent="-457200">
              <a:buFont typeface="Arial"/>
              <a:buChar char="•"/>
            </a:pPr>
            <a:endParaRPr lang="pt-BR" dirty="0"/>
          </a:p>
          <a:p>
            <a:pPr marL="457200" indent="-457200">
              <a:buFont typeface="Arial"/>
              <a:buChar char="•"/>
            </a:pPr>
            <a:endParaRPr lang="pt-BR" dirty="0"/>
          </a:p>
          <a:p>
            <a:pPr marL="457200" indent="-457200">
              <a:buFont typeface="Arial"/>
              <a:buChar char="•"/>
            </a:pPr>
            <a:endParaRPr lang="pt-BR" dirty="0"/>
          </a:p>
          <a:p>
            <a:pPr marL="457200" indent="-457200">
              <a:buFont typeface="Arial"/>
              <a:buChar char="•"/>
            </a:pPr>
            <a:endParaRPr lang="pt-BR" dirty="0"/>
          </a:p>
          <a:p>
            <a:pPr marL="457200" indent="-457200">
              <a:buFont typeface="Arial"/>
              <a:buChar char="•"/>
            </a:pPr>
            <a:r>
              <a:rPr lang="pt-BR" dirty="0"/>
              <a:t>Exemplos:</a:t>
            </a:r>
          </a:p>
          <a:p>
            <a:pPr marL="685800" lvl="1" indent="-457200">
              <a:buFont typeface="Arial"/>
              <a:buChar char="•"/>
            </a:pPr>
            <a:r>
              <a:rPr lang="pt-BR" dirty="0">
                <a:hlinkClick r:id="rId3"/>
              </a:rPr>
              <a:t>https://developer.mozilla.org/en-US/docs/Learn/CSS/CSS_layout/Positioning</a:t>
            </a:r>
            <a:endParaRPr lang="pt-BR" dirty="0"/>
          </a:p>
        </p:txBody>
      </p:sp>
      <p:graphicFrame>
        <p:nvGraphicFramePr>
          <p:cNvPr id="4" name="Table 3" descr="Example of positioning elements and their descriptions."/>
          <p:cNvGraphicFramePr>
            <a:graphicFrameLocks noGrp="1"/>
          </p:cNvGraphicFramePr>
          <p:nvPr/>
        </p:nvGraphicFramePr>
        <p:xfrm>
          <a:off x="1264920" y="2582862"/>
          <a:ext cx="9906000" cy="3310760"/>
        </p:xfrm>
        <a:graphic>
          <a:graphicData uri="http://schemas.openxmlformats.org/drawingml/2006/table">
            <a:tbl>
              <a:tblPr firstRow="1" bandRow="1">
                <a:tableStyleId>{073A0DAA-6AF3-43AB-8588-CEC1D06C72B9}</a:tableStyleId>
              </a:tblPr>
              <a:tblGrid>
                <a:gridCol w="1673336">
                  <a:extLst>
                    <a:ext uri="{9D8B030D-6E8A-4147-A177-3AD203B41FA5}">
                      <a16:colId xmlns:a16="http://schemas.microsoft.com/office/drawing/2014/main" val="20000"/>
                    </a:ext>
                  </a:extLst>
                </a:gridCol>
                <a:gridCol w="8232664">
                  <a:extLst>
                    <a:ext uri="{9D8B030D-6E8A-4147-A177-3AD203B41FA5}">
                      <a16:colId xmlns:a16="http://schemas.microsoft.com/office/drawing/2014/main" val="20001"/>
                    </a:ext>
                  </a:extLst>
                </a:gridCol>
              </a:tblGrid>
              <a:tr h="367862">
                <a:tc>
                  <a:txBody>
                    <a:bodyPr/>
                    <a:lstStyle/>
                    <a:p>
                      <a:r>
                        <a:rPr lang="pt-BR" sz="1800" noProof="0"/>
                        <a:t>VALOR</a:t>
                      </a:r>
                    </a:p>
                  </a:txBody>
                  <a:tcPr>
                    <a:solidFill>
                      <a:srgbClr val="107C10"/>
                    </a:solidFill>
                  </a:tcPr>
                </a:tc>
                <a:tc>
                  <a:txBody>
                    <a:bodyPr/>
                    <a:lstStyle/>
                    <a:p>
                      <a:r>
                        <a:rPr lang="pt-BR" sz="1800" noProof="0"/>
                        <a:t>DESCRIÇÃO</a:t>
                      </a:r>
                    </a:p>
                  </a:txBody>
                  <a:tcPr>
                    <a:solidFill>
                      <a:srgbClr val="107C10"/>
                    </a:solidFill>
                  </a:tcPr>
                </a:tc>
                <a:extLst>
                  <a:ext uri="{0D108BD9-81ED-4DB2-BD59-A6C34878D82A}">
                    <a16:rowId xmlns:a16="http://schemas.microsoft.com/office/drawing/2014/main" val="10000"/>
                  </a:ext>
                </a:extLst>
              </a:tr>
              <a:tr h="367862">
                <a:tc>
                  <a:txBody>
                    <a:bodyPr/>
                    <a:lstStyle/>
                    <a:p>
                      <a:r>
                        <a:rPr lang="pt-BR" sz="1800" noProof="0">
                          <a:latin typeface="Consolas"/>
                          <a:cs typeface="Consolas"/>
                        </a:rPr>
                        <a:t>static</a:t>
                      </a:r>
                    </a:p>
                  </a:txBody>
                  <a:tcPr/>
                </a:tc>
                <a:tc>
                  <a:txBody>
                    <a:bodyPr/>
                    <a:lstStyle/>
                    <a:p>
                      <a:r>
                        <a:rPr lang="pt-BR" sz="1800" noProof="0"/>
                        <a:t>Posiciona</a:t>
                      </a:r>
                      <a:r>
                        <a:rPr lang="pt-BR" sz="1800" baseline="0" noProof="0"/>
                        <a:t> o elemento dentro de seu fluxo normal</a:t>
                      </a:r>
                      <a:endParaRPr lang="pt-BR" sz="1800" noProof="0"/>
                    </a:p>
                  </a:txBody>
                  <a:tcPr/>
                </a:tc>
                <a:extLst>
                  <a:ext uri="{0D108BD9-81ED-4DB2-BD59-A6C34878D82A}">
                    <a16:rowId xmlns:a16="http://schemas.microsoft.com/office/drawing/2014/main" val="10001"/>
                  </a:ext>
                </a:extLst>
              </a:tr>
              <a:tr h="643759">
                <a:tc>
                  <a:txBody>
                    <a:bodyPr/>
                    <a:lstStyle/>
                    <a:p>
                      <a:r>
                        <a:rPr lang="pt-BR" sz="1800" noProof="0">
                          <a:latin typeface="Consolas"/>
                          <a:cs typeface="Consolas"/>
                        </a:rPr>
                        <a:t>relative</a:t>
                      </a:r>
                    </a:p>
                  </a:txBody>
                  <a:tcPr/>
                </a:tc>
                <a:tc>
                  <a:txBody>
                    <a:bodyPr/>
                    <a:lstStyle/>
                    <a:p>
                      <a:r>
                        <a:rPr lang="pt-BR" sz="1800" noProof="0"/>
                        <a:t>Posiciona um elemento em relação a onde ele normalmente estaria no fluxo de conteúdo</a:t>
                      </a:r>
                    </a:p>
                  </a:txBody>
                  <a:tcPr/>
                </a:tc>
                <a:extLst>
                  <a:ext uri="{0D108BD9-81ED-4DB2-BD59-A6C34878D82A}">
                    <a16:rowId xmlns:a16="http://schemas.microsoft.com/office/drawing/2014/main" val="10002"/>
                  </a:ext>
                </a:extLst>
              </a:tr>
              <a:tr h="643759">
                <a:tc>
                  <a:txBody>
                    <a:bodyPr/>
                    <a:lstStyle/>
                    <a:p>
                      <a:r>
                        <a:rPr lang="pt-BR" sz="1800" noProof="0">
                          <a:latin typeface="Consolas"/>
                          <a:cs typeface="Consolas"/>
                        </a:rPr>
                        <a:t>absolute</a:t>
                      </a:r>
                    </a:p>
                  </a:txBody>
                  <a:tcPr/>
                </a:tc>
                <a:tc>
                  <a:txBody>
                    <a:bodyPr/>
                    <a:lstStyle/>
                    <a:p>
                      <a:r>
                        <a:rPr lang="pt-BR" sz="1800" noProof="0"/>
                        <a:t>Garante que o</a:t>
                      </a:r>
                      <a:r>
                        <a:rPr lang="pt-BR" sz="1800" baseline="0" noProof="0"/>
                        <a:t> posicionamento do elemento não impacta os demais</a:t>
                      </a:r>
                      <a:endParaRPr lang="pt-BR" sz="1800" noProof="0"/>
                    </a:p>
                  </a:txBody>
                  <a:tcPr/>
                </a:tc>
                <a:extLst>
                  <a:ext uri="{0D108BD9-81ED-4DB2-BD59-A6C34878D82A}">
                    <a16:rowId xmlns:a16="http://schemas.microsoft.com/office/drawing/2014/main" val="10003"/>
                  </a:ext>
                </a:extLst>
              </a:tr>
              <a:tr h="643759">
                <a:tc>
                  <a:txBody>
                    <a:bodyPr/>
                    <a:lstStyle/>
                    <a:p>
                      <a:r>
                        <a:rPr lang="pt-BR" sz="1800" noProof="0" dirty="0" err="1">
                          <a:latin typeface="Consolas"/>
                          <a:cs typeface="Consolas"/>
                        </a:rPr>
                        <a:t>fixed</a:t>
                      </a:r>
                      <a:endParaRPr lang="pt-BR" sz="1800" noProof="0" dirty="0">
                        <a:latin typeface="Consolas"/>
                        <a:cs typeface="Consolas"/>
                      </a:endParaRPr>
                    </a:p>
                  </a:txBody>
                  <a:tcPr/>
                </a:tc>
                <a:tc>
                  <a:txBody>
                    <a:bodyPr/>
                    <a:lstStyle/>
                    <a:p>
                      <a:r>
                        <a:rPr lang="pt-BR" sz="1800" noProof="0" dirty="0"/>
                        <a:t>Posiciona um elemento em relação à janela do navegador de maneira fixa</a:t>
                      </a:r>
                    </a:p>
                  </a:txBody>
                  <a:tcPr/>
                </a:tc>
                <a:extLst>
                  <a:ext uri="{0D108BD9-81ED-4DB2-BD59-A6C34878D82A}">
                    <a16:rowId xmlns:a16="http://schemas.microsoft.com/office/drawing/2014/main" val="10004"/>
                  </a:ext>
                </a:extLst>
              </a:tr>
              <a:tr h="643759">
                <a:tc>
                  <a:txBody>
                    <a:bodyPr/>
                    <a:lstStyle/>
                    <a:p>
                      <a:r>
                        <a:rPr lang="pt-BR" sz="1800" noProof="0" dirty="0" err="1">
                          <a:latin typeface="Consolas"/>
                          <a:cs typeface="Consolas"/>
                        </a:rPr>
                        <a:t>sticky</a:t>
                      </a:r>
                      <a:endParaRPr lang="pt-BR" sz="1800" noProof="0" dirty="0">
                        <a:latin typeface="Consolas"/>
                        <a:cs typeface="Consolas"/>
                      </a:endParaRPr>
                    </a:p>
                  </a:txBody>
                  <a:tcPr/>
                </a:tc>
                <a:tc>
                  <a:txBody>
                    <a:bodyPr/>
                    <a:lstStyle/>
                    <a:p>
                      <a:r>
                        <a:rPr lang="pt-BR" sz="1800" noProof="0" dirty="0"/>
                        <a:t>Mistura de </a:t>
                      </a:r>
                      <a:r>
                        <a:rPr lang="pt-BR" sz="1800" noProof="0" dirty="0" err="1"/>
                        <a:t>static</a:t>
                      </a:r>
                      <a:r>
                        <a:rPr lang="pt-BR" sz="1800" noProof="0" dirty="0"/>
                        <a:t> com </a:t>
                      </a:r>
                      <a:r>
                        <a:rPr lang="pt-BR" sz="1800" noProof="0" dirty="0" err="1"/>
                        <a:t>fixed</a:t>
                      </a:r>
                      <a:endParaRPr lang="pt-BR" sz="1800" noProof="0" dirty="0"/>
                    </a:p>
                  </a:txBody>
                  <a:tcPr/>
                </a:tc>
                <a:extLst>
                  <a:ext uri="{0D108BD9-81ED-4DB2-BD59-A6C34878D82A}">
                    <a16:rowId xmlns:a16="http://schemas.microsoft.com/office/drawing/2014/main" val="126796356"/>
                  </a:ext>
                </a:extLst>
              </a:tr>
            </a:tbl>
          </a:graphicData>
        </a:graphic>
      </p:graphicFrame>
    </p:spTree>
    <p:extLst>
      <p:ext uri="{BB962C8B-B14F-4D97-AF65-F5344CB8AC3E}">
        <p14:creationId xmlns:p14="http://schemas.microsoft.com/office/powerpoint/2010/main" val="4075200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Effect transition="in" filter="fade">
                                      <p:cBhvr>
                                        <p:cTn id="15" dur="500"/>
                                        <p:tgtEl>
                                          <p:spTgt spid="3">
                                            <p:txEl>
                                              <p:pRg st="10" end="1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11" end="11"/>
                                            </p:txEl>
                                          </p:spTgt>
                                        </p:tgtEl>
                                        <p:attrNameLst>
                                          <p:attrName>style.visibility</p:attrName>
                                        </p:attrNameLst>
                                      </p:cBhvr>
                                      <p:to>
                                        <p:strVal val="visible"/>
                                      </p:to>
                                    </p:set>
                                    <p:animEffect transition="in" filter="fade">
                                      <p:cBhvr>
                                        <p:cTn id="1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097280"/>
            <a:ext cx="7315200" cy="1200329"/>
          </a:xfrm>
        </p:spPr>
        <p:txBody>
          <a:bodyPr/>
          <a:lstStyle/>
          <a:p>
            <a:r>
              <a:rPr lang="en-US" dirty="0"/>
              <a:t>Float</a:t>
            </a:r>
          </a:p>
        </p:txBody>
      </p:sp>
    </p:spTree>
    <p:extLst>
      <p:ext uri="{BB962C8B-B14F-4D97-AF65-F5344CB8AC3E}">
        <p14:creationId xmlns:p14="http://schemas.microsoft.com/office/powerpoint/2010/main" val="6996144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Elementos flutuantes</a:t>
            </a:r>
          </a:p>
        </p:txBody>
      </p:sp>
      <p:sp>
        <p:nvSpPr>
          <p:cNvPr id="3" name="Picture Placeholder 2" descr="&quot;&quot;"/>
          <p:cNvSpPr>
            <a:spLocks noGrp="1"/>
          </p:cNvSpPr>
          <p:nvPr>
            <p:ph type="pic" sz="quarter" idx="10"/>
          </p:nvPr>
        </p:nvSpPr>
        <p:spPr>
          <a:solidFill>
            <a:schemeClr val="tx2"/>
          </a:solidFill>
        </p:spPr>
        <p:txBody>
          <a:bodyPr/>
          <a:lstStyle/>
          <a:p>
            <a:endParaRPr lang="pt-BR"/>
          </a:p>
        </p:txBody>
      </p:sp>
      <p:sp>
        <p:nvSpPr>
          <p:cNvPr id="4" name="Text Placeholder 3"/>
          <p:cNvSpPr>
            <a:spLocks noGrp="1"/>
          </p:cNvSpPr>
          <p:nvPr>
            <p:ph type="body" sz="quarter" idx="11"/>
          </p:nvPr>
        </p:nvSpPr>
        <p:spPr>
          <a:xfrm>
            <a:off x="6583680" y="2103120"/>
            <a:ext cx="5486400" cy="2277547"/>
          </a:xfrm>
        </p:spPr>
        <p:txBody>
          <a:bodyPr/>
          <a:lstStyle/>
          <a:p>
            <a:r>
              <a:rPr lang="pt-BR" dirty="0"/>
              <a:t>Em adição à modificação do fluxo de uma página, HTML e CSS permitem que o desenvolvedor posicione elementos HTML de forma individual</a:t>
            </a:r>
          </a:p>
          <a:p>
            <a:r>
              <a:rPr lang="pt-BR" dirty="0"/>
              <a:t>Exemplos:</a:t>
            </a:r>
          </a:p>
          <a:p>
            <a:pPr lvl="1"/>
            <a:r>
              <a:rPr lang="pt-BR" dirty="0">
                <a:hlinkClick r:id="rId2"/>
              </a:rPr>
              <a:t>https://developer.mozilla.org/en-US/docs/Learn/CSS/CSS_layout/Floats</a:t>
            </a:r>
            <a:endParaRPr lang="pt-BR" dirty="0"/>
          </a:p>
        </p:txBody>
      </p:sp>
      <p:grpSp>
        <p:nvGrpSpPr>
          <p:cNvPr id="14" name="Group 13" descr="Example of HTML5 floating elements."/>
          <p:cNvGrpSpPr/>
          <p:nvPr/>
        </p:nvGrpSpPr>
        <p:grpSpPr>
          <a:xfrm>
            <a:off x="1088333" y="1800026"/>
            <a:ext cx="4041254" cy="3394472"/>
            <a:chOff x="4645546" y="1200150"/>
            <a:chExt cx="4041254" cy="3394472"/>
          </a:xfrm>
        </p:grpSpPr>
        <p:grpSp>
          <p:nvGrpSpPr>
            <p:cNvPr id="15" name="Group 14"/>
            <p:cNvGrpSpPr>
              <a:grpSpLocks noChangeAspect="1"/>
            </p:cNvGrpSpPr>
            <p:nvPr/>
          </p:nvGrpSpPr>
          <p:grpSpPr>
            <a:xfrm>
              <a:off x="4645546" y="1200150"/>
              <a:ext cx="4041254" cy="3394472"/>
              <a:chOff x="1507436" y="1799127"/>
              <a:chExt cx="3681068" cy="2963424"/>
            </a:xfrm>
          </p:grpSpPr>
          <p:sp>
            <p:nvSpPr>
              <p:cNvPr id="18" name="Rectangle 17"/>
              <p:cNvSpPr/>
              <p:nvPr/>
            </p:nvSpPr>
            <p:spPr bwMode="auto">
              <a:xfrm>
                <a:off x="1507436" y="1808507"/>
                <a:ext cx="3657600" cy="2954044"/>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21" name="Isosceles Triangle 20"/>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pt-BR"/>
              </a:p>
            </p:txBody>
          </p:sp>
          <p:sp>
            <p:nvSpPr>
              <p:cNvPr id="24" name="5-Point Star 23"/>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grpSp>
        <p:pic>
          <p:nvPicPr>
            <p:cNvPr id="16" name="Picture 15" descr="Example of HTML5 floating elemen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8953" y="1789821"/>
              <a:ext cx="3920125" cy="2033228"/>
            </a:xfrm>
            <a:prstGeom prst="rect">
              <a:avLst/>
            </a:prstGeom>
          </p:spPr>
        </p:pic>
        <p:sp>
          <p:nvSpPr>
            <p:cNvPr id="17" name="TextBox 16"/>
            <p:cNvSpPr txBox="1"/>
            <p:nvPr/>
          </p:nvSpPr>
          <p:spPr>
            <a:xfrm>
              <a:off x="4678953" y="1261120"/>
              <a:ext cx="1902253" cy="370592"/>
            </a:xfrm>
            <a:prstGeom prst="rect">
              <a:avLst/>
            </a:prstGeom>
            <a:noFill/>
          </p:spPr>
          <p:txBody>
            <a:bodyPr wrap="square" rtlCol="0">
              <a:spAutoFit/>
            </a:bodyPr>
            <a:lstStyle/>
            <a:p>
              <a:r>
                <a:rPr lang="pt-BR">
                  <a:solidFill>
                    <a:schemeClr val="bg1"/>
                  </a:solidFill>
                </a:rPr>
                <a:t>Float Example</a:t>
              </a:r>
            </a:p>
          </p:txBody>
        </p:sp>
      </p:grpSp>
    </p:spTree>
    <p:extLst>
      <p:ext uri="{BB962C8B-B14F-4D97-AF65-F5344CB8AC3E}">
        <p14:creationId xmlns:p14="http://schemas.microsoft.com/office/powerpoint/2010/main" val="39582462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Elementos flutuantes</a:t>
            </a:r>
          </a:p>
        </p:txBody>
      </p:sp>
      <p:sp>
        <p:nvSpPr>
          <p:cNvPr id="3" name="Picture Placeholder 2" descr="&quot;&quot;"/>
          <p:cNvSpPr>
            <a:spLocks noGrp="1"/>
          </p:cNvSpPr>
          <p:nvPr>
            <p:ph type="pic" sz="quarter" idx="10"/>
          </p:nvPr>
        </p:nvSpPr>
        <p:spPr>
          <a:solidFill>
            <a:schemeClr val="tx2"/>
          </a:solidFill>
        </p:spPr>
        <p:txBody>
          <a:bodyPr/>
          <a:lstStyle/>
          <a:p>
            <a:endParaRPr lang="pt-BR"/>
          </a:p>
        </p:txBody>
      </p:sp>
      <p:sp>
        <p:nvSpPr>
          <p:cNvPr id="4" name="Text Placeholder 3"/>
          <p:cNvSpPr>
            <a:spLocks noGrp="1"/>
          </p:cNvSpPr>
          <p:nvPr>
            <p:ph type="body" sz="quarter" idx="11"/>
          </p:nvPr>
        </p:nvSpPr>
        <p:spPr>
          <a:xfrm>
            <a:off x="6583680" y="1447773"/>
            <a:ext cx="5486400" cy="5232202"/>
          </a:xfrm>
        </p:spPr>
        <p:txBody>
          <a:bodyPr/>
          <a:lstStyle/>
          <a:p>
            <a:r>
              <a:rPr lang="pt-BR" dirty="0"/>
              <a:t>A propriedade </a:t>
            </a:r>
            <a:r>
              <a:rPr lang="pt-BR" b="1" dirty="0" err="1">
                <a:latin typeface="Consolas"/>
                <a:cs typeface="Consolas"/>
              </a:rPr>
              <a:t>float</a:t>
            </a:r>
            <a:r>
              <a:rPr lang="pt-BR" b="1" dirty="0"/>
              <a:t> </a:t>
            </a:r>
            <a:r>
              <a:rPr lang="pt-BR" dirty="0"/>
              <a:t>permite mover um elemento totalmente para a esquerda ou direita de uma página</a:t>
            </a:r>
          </a:p>
          <a:p>
            <a:pPr lvl="1"/>
            <a:r>
              <a:rPr lang="pt-BR" dirty="0"/>
              <a:t>Demais conteúdos irão se posicionar no entorno</a:t>
            </a:r>
          </a:p>
          <a:p>
            <a:r>
              <a:rPr lang="pt-BR" dirty="0"/>
              <a:t>O valor de </a:t>
            </a:r>
            <a:r>
              <a:rPr lang="pt-BR" dirty="0" err="1">
                <a:latin typeface="Consolas"/>
                <a:cs typeface="Consolas"/>
              </a:rPr>
              <a:t>float</a:t>
            </a:r>
            <a:r>
              <a:rPr lang="pt-BR" dirty="0"/>
              <a:t> é comumente configurado em </a:t>
            </a:r>
            <a:r>
              <a:rPr lang="pt-BR" dirty="0" err="1">
                <a:latin typeface="Consolas"/>
                <a:cs typeface="Consolas"/>
              </a:rPr>
              <a:t>left</a:t>
            </a:r>
            <a:r>
              <a:rPr lang="pt-BR" dirty="0"/>
              <a:t> ou </a:t>
            </a:r>
            <a:r>
              <a:rPr lang="pt-BR" dirty="0" err="1">
                <a:latin typeface="Consolas"/>
                <a:cs typeface="Consolas"/>
              </a:rPr>
              <a:t>right</a:t>
            </a:r>
            <a:endParaRPr lang="pt-BR" dirty="0">
              <a:latin typeface="Consolas"/>
              <a:cs typeface="Consolas"/>
            </a:endParaRPr>
          </a:p>
          <a:p>
            <a:r>
              <a:rPr lang="pt-BR" dirty="0"/>
              <a:t>Use a propriedade </a:t>
            </a:r>
            <a:r>
              <a:rPr lang="pt-BR" b="1" dirty="0" err="1">
                <a:latin typeface="Consolas"/>
                <a:cs typeface="Consolas"/>
              </a:rPr>
              <a:t>clear</a:t>
            </a:r>
            <a:r>
              <a:rPr lang="pt-BR" b="1" dirty="0"/>
              <a:t> </a:t>
            </a:r>
            <a:r>
              <a:rPr lang="pt-BR" dirty="0"/>
              <a:t>para prevenir que outros elementos flutuantes toquem o lado esquerdo ou direito de um elemento</a:t>
            </a:r>
          </a:p>
          <a:p>
            <a:r>
              <a:rPr lang="pt-BR" dirty="0">
                <a:latin typeface="Calibri"/>
                <a:cs typeface="Calibri"/>
              </a:rPr>
              <a:t>O valor de </a:t>
            </a:r>
            <a:r>
              <a:rPr lang="pt-BR" dirty="0" err="1">
                <a:latin typeface="Consolas"/>
                <a:cs typeface="Consolas"/>
              </a:rPr>
              <a:t>clear</a:t>
            </a:r>
            <a:r>
              <a:rPr lang="pt-BR" dirty="0">
                <a:latin typeface="Calibri"/>
                <a:cs typeface="Calibri"/>
              </a:rPr>
              <a:t> pode ser </a:t>
            </a:r>
            <a:r>
              <a:rPr lang="pt-BR" dirty="0" err="1">
                <a:latin typeface="Consolas"/>
                <a:cs typeface="Consolas"/>
              </a:rPr>
              <a:t>left</a:t>
            </a:r>
            <a:r>
              <a:rPr lang="pt-BR" dirty="0">
                <a:latin typeface="Calibri"/>
                <a:cs typeface="Calibri"/>
              </a:rPr>
              <a:t>, </a:t>
            </a:r>
            <a:r>
              <a:rPr lang="pt-BR" dirty="0" err="1">
                <a:latin typeface="Consolas"/>
                <a:cs typeface="Consolas"/>
              </a:rPr>
              <a:t>right</a:t>
            </a:r>
            <a:r>
              <a:rPr lang="pt-BR" dirty="0">
                <a:latin typeface="Calibri"/>
                <a:cs typeface="Calibri"/>
              </a:rPr>
              <a:t>, </a:t>
            </a:r>
            <a:r>
              <a:rPr lang="pt-BR" dirty="0" err="1">
                <a:latin typeface="Consolas"/>
                <a:cs typeface="Consolas"/>
              </a:rPr>
              <a:t>both</a:t>
            </a:r>
            <a:r>
              <a:rPr lang="pt-BR" dirty="0">
                <a:latin typeface="Calibri"/>
                <a:cs typeface="Calibri"/>
              </a:rPr>
              <a:t>, ou </a:t>
            </a:r>
            <a:r>
              <a:rPr lang="pt-BR" dirty="0" err="1">
                <a:latin typeface="Consolas"/>
                <a:cs typeface="Consolas"/>
              </a:rPr>
              <a:t>none</a:t>
            </a:r>
            <a:endParaRPr lang="pt-BR" dirty="0">
              <a:latin typeface="Calibri"/>
              <a:cs typeface="Calibri"/>
            </a:endParaRPr>
          </a:p>
          <a:p>
            <a:pPr lvl="1"/>
            <a:r>
              <a:rPr lang="pt-BR" dirty="0" err="1">
                <a:latin typeface="Consolas"/>
                <a:cs typeface="Consolas"/>
              </a:rPr>
              <a:t>left</a:t>
            </a:r>
            <a:r>
              <a:rPr lang="pt-BR" dirty="0">
                <a:latin typeface="Calibri"/>
                <a:cs typeface="Calibri"/>
              </a:rPr>
              <a:t> deixa limpo o lado esquerdo</a:t>
            </a:r>
          </a:p>
          <a:p>
            <a:pPr lvl="1"/>
            <a:r>
              <a:rPr lang="pt-BR" dirty="0" err="1">
                <a:latin typeface="Consolas"/>
                <a:cs typeface="Consolas"/>
              </a:rPr>
              <a:t>right</a:t>
            </a:r>
            <a:r>
              <a:rPr lang="pt-BR" dirty="0">
                <a:latin typeface="Calibri"/>
                <a:cs typeface="Calibri"/>
              </a:rPr>
              <a:t> deixa limpo o lado direito</a:t>
            </a:r>
          </a:p>
          <a:p>
            <a:pPr lvl="1"/>
            <a:r>
              <a:rPr lang="pt-BR" dirty="0" err="1">
                <a:latin typeface="Consolas"/>
                <a:cs typeface="Consolas"/>
              </a:rPr>
              <a:t>both</a:t>
            </a:r>
            <a:r>
              <a:rPr lang="pt-BR" dirty="0">
                <a:latin typeface="Calibri"/>
                <a:cs typeface="Calibri"/>
              </a:rPr>
              <a:t> deixa limpo ambos lados</a:t>
            </a:r>
          </a:p>
          <a:p>
            <a:pPr lvl="1"/>
            <a:r>
              <a:rPr lang="pt-BR" dirty="0" err="1">
                <a:latin typeface="Consolas"/>
                <a:cs typeface="Consolas"/>
              </a:rPr>
              <a:t>none</a:t>
            </a:r>
            <a:r>
              <a:rPr lang="pt-BR" dirty="0">
                <a:latin typeface="Calibri"/>
                <a:cs typeface="Calibri"/>
              </a:rPr>
              <a:t> permite que elementos se toquem</a:t>
            </a:r>
          </a:p>
        </p:txBody>
      </p:sp>
      <p:grpSp>
        <p:nvGrpSpPr>
          <p:cNvPr id="25" name="Group 24" descr="Example of how to clear a float."/>
          <p:cNvGrpSpPr/>
          <p:nvPr/>
        </p:nvGrpSpPr>
        <p:grpSpPr>
          <a:xfrm>
            <a:off x="1112837" y="1744662"/>
            <a:ext cx="4041254" cy="3394472"/>
            <a:chOff x="4645546" y="1200150"/>
            <a:chExt cx="4041254" cy="3394472"/>
          </a:xfrm>
        </p:grpSpPr>
        <p:sp>
          <p:nvSpPr>
            <p:cNvPr id="26" name="TextBox 25"/>
            <p:cNvSpPr txBox="1"/>
            <p:nvPr/>
          </p:nvSpPr>
          <p:spPr>
            <a:xfrm>
              <a:off x="4678953" y="1261120"/>
              <a:ext cx="1902253" cy="370592"/>
            </a:xfrm>
            <a:prstGeom prst="rect">
              <a:avLst/>
            </a:prstGeom>
            <a:noFill/>
          </p:spPr>
          <p:txBody>
            <a:bodyPr wrap="square" rtlCol="0">
              <a:spAutoFit/>
            </a:bodyPr>
            <a:lstStyle/>
            <a:p>
              <a:r>
                <a:rPr lang="pt-BR">
                  <a:solidFill>
                    <a:schemeClr val="bg1"/>
                  </a:solidFill>
                </a:rPr>
                <a:t>Clear Example</a:t>
              </a:r>
            </a:p>
          </p:txBody>
        </p:sp>
        <p:grpSp>
          <p:nvGrpSpPr>
            <p:cNvPr id="27" name="Group 26"/>
            <p:cNvGrpSpPr/>
            <p:nvPr/>
          </p:nvGrpSpPr>
          <p:grpSpPr>
            <a:xfrm>
              <a:off x="4645546" y="1200150"/>
              <a:ext cx="4041254" cy="3394472"/>
              <a:chOff x="4645546" y="1200150"/>
              <a:chExt cx="4041254" cy="3394472"/>
            </a:xfrm>
          </p:grpSpPr>
          <p:grpSp>
            <p:nvGrpSpPr>
              <p:cNvPr id="29" name="Group 28"/>
              <p:cNvGrpSpPr>
                <a:grpSpLocks noChangeAspect="1"/>
              </p:cNvGrpSpPr>
              <p:nvPr/>
            </p:nvGrpSpPr>
            <p:grpSpPr>
              <a:xfrm>
                <a:off x="4645546" y="1200150"/>
                <a:ext cx="4041254" cy="3394472"/>
                <a:chOff x="1507436" y="1799127"/>
                <a:chExt cx="3681068" cy="2963424"/>
              </a:xfrm>
            </p:grpSpPr>
            <p:sp>
              <p:nvSpPr>
                <p:cNvPr id="31" name="Rectangle 30"/>
                <p:cNvSpPr/>
                <p:nvPr/>
              </p:nvSpPr>
              <p:spPr bwMode="auto">
                <a:xfrm>
                  <a:off x="1507436" y="1808507"/>
                  <a:ext cx="3657600" cy="2954044"/>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descr="Example of how to clear a float."/>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34" name="Isosceles Triangle 33" descr="Example of how to clear a float."/>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36"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pt-BR"/>
                </a:p>
              </p:txBody>
            </p:sp>
            <p:sp>
              <p:nvSpPr>
                <p:cNvPr id="37" name="5-Point Star 36"/>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grpSp>
          <p:pic>
            <p:nvPicPr>
              <p:cNvPr id="30" name="Picture 29" descr="Example of how to clear a floa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7891" y="1723853"/>
                <a:ext cx="3861187" cy="2870769"/>
              </a:xfrm>
              <a:prstGeom prst="rect">
                <a:avLst/>
              </a:prstGeom>
            </p:spPr>
          </p:pic>
        </p:grpSp>
        <p:sp>
          <p:nvSpPr>
            <p:cNvPr id="28" name="Rectangle 27"/>
            <p:cNvSpPr/>
            <p:nvPr/>
          </p:nvSpPr>
          <p:spPr>
            <a:xfrm>
              <a:off x="4678953" y="3044985"/>
              <a:ext cx="1312575" cy="1400015"/>
            </a:xfrm>
            <a:prstGeom prst="rect">
              <a:avLst/>
            </a:prstGeom>
            <a:noFill/>
            <a:ln w="28575" cmpd="sng">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24868162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500"/>
                                        <p:tgtEl>
                                          <p:spTgt spid="4">
                                            <p:txEl>
                                              <p:pRg st="3" end="3"/>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fade">
                                      <p:cBhvr>
                                        <p:cTn id="34" dur="500"/>
                                        <p:tgtEl>
                                          <p:spTgt spid="4">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fade">
                                      <p:cBhvr>
                                        <p:cTn id="40"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097280"/>
            <a:ext cx="7315200" cy="2179058"/>
          </a:xfrm>
        </p:spPr>
        <p:txBody>
          <a:bodyPr/>
          <a:lstStyle/>
          <a:p>
            <a:r>
              <a:rPr lang="en-US" dirty="0" err="1"/>
              <a:t>Transbordo</a:t>
            </a:r>
            <a:r>
              <a:rPr lang="en-US" dirty="0"/>
              <a:t> de </a:t>
            </a:r>
            <a:r>
              <a:rPr lang="en-US" dirty="0" err="1"/>
              <a:t>Conteúdo</a:t>
            </a:r>
            <a:endParaRPr lang="en-US" dirty="0"/>
          </a:p>
        </p:txBody>
      </p:sp>
    </p:spTree>
    <p:extLst>
      <p:ext uri="{BB962C8B-B14F-4D97-AF65-F5344CB8AC3E}">
        <p14:creationId xmlns:p14="http://schemas.microsoft.com/office/powerpoint/2010/main" val="39316922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Bounding Box</a:t>
            </a:r>
          </a:p>
        </p:txBody>
      </p:sp>
      <p:sp>
        <p:nvSpPr>
          <p:cNvPr id="3" name="Text Placeholder 2"/>
          <p:cNvSpPr>
            <a:spLocks noGrp="1"/>
          </p:cNvSpPr>
          <p:nvPr>
            <p:ph type="body" sz="quarter" idx="10"/>
          </p:nvPr>
        </p:nvSpPr>
        <p:spPr>
          <a:xfrm>
            <a:off x="365760" y="1371600"/>
            <a:ext cx="5852477" cy="4071884"/>
          </a:xfrm>
        </p:spPr>
        <p:txBody>
          <a:bodyPr/>
          <a:lstStyle/>
          <a:p>
            <a:pPr marL="457200" indent="-457200">
              <a:buFont typeface="Arial"/>
              <a:buChar char="•"/>
            </a:pPr>
            <a:r>
              <a:rPr lang="pt-BR" sz="2400"/>
              <a:t>Cada elemento HTML em uma página ocupa uma área retangular chamada de </a:t>
            </a:r>
            <a:r>
              <a:rPr lang="pt-BR" sz="2400" b="1"/>
              <a:t>bounding box</a:t>
            </a:r>
          </a:p>
          <a:p>
            <a:pPr marL="457200" indent="-457200">
              <a:buFont typeface="Arial"/>
              <a:buChar char="•"/>
            </a:pPr>
            <a:r>
              <a:rPr lang="pt-BR" sz="2400"/>
              <a:t>Com CSS, é possível modificar a altura ou largura do bounding box</a:t>
            </a:r>
          </a:p>
          <a:p>
            <a:pPr marL="457200" indent="-457200">
              <a:buFont typeface="Arial"/>
              <a:buChar char="•"/>
            </a:pPr>
            <a:r>
              <a:rPr lang="pt-BR" sz="2400"/>
              <a:t>Se um elemento não cabe dentro dos limites do bounding box, então diz-se que o conteúdo transbordou - </a:t>
            </a:r>
            <a:r>
              <a:rPr lang="pt-BR" sz="2400" b="1"/>
              <a:t>overflow</a:t>
            </a:r>
          </a:p>
          <a:p>
            <a:pPr marL="457200" indent="-457200">
              <a:buFont typeface="Arial"/>
              <a:buChar char="•"/>
            </a:pPr>
            <a:r>
              <a:rPr lang="pt-BR" sz="2400"/>
              <a:t>É possível modificar como o conteúdo que transbordou é estilizado utilizando a propriedade </a:t>
            </a:r>
            <a:r>
              <a:rPr lang="pt-BR" sz="2400">
                <a:latin typeface="Courier"/>
                <a:cs typeface="Courier"/>
              </a:rPr>
              <a:t>overflow</a:t>
            </a:r>
            <a:r>
              <a:rPr lang="pt-BR" sz="2400"/>
              <a:t> no CSS</a:t>
            </a:r>
          </a:p>
        </p:txBody>
      </p:sp>
      <p:sp>
        <p:nvSpPr>
          <p:cNvPr id="8" name="Rectangle 7"/>
          <p:cNvSpPr/>
          <p:nvPr/>
        </p:nvSpPr>
        <p:spPr>
          <a:xfrm>
            <a:off x="7142137" y="1516062"/>
            <a:ext cx="2047900" cy="2667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pt-BR" sz="1400">
                <a:solidFill>
                  <a:srgbClr val="000000"/>
                </a:solidFill>
              </a:rPr>
              <a:t>Lorem ipsum dolor sit amet, consectetur adipiscing elit. Fusce sed efficitur sapien. Nunc pellentesque eget turpis at blandit. Sed at sapien sed dolor posuere sodales. Sed non pulvinar purus. Morbi bibendum enim quis leo tempus, vitae accumsan lacus </a:t>
            </a:r>
          </a:p>
        </p:txBody>
      </p:sp>
      <p:sp>
        <p:nvSpPr>
          <p:cNvPr id="9" name="Rectangle 8"/>
          <p:cNvSpPr/>
          <p:nvPr/>
        </p:nvSpPr>
        <p:spPr>
          <a:xfrm>
            <a:off x="9342437" y="1516062"/>
            <a:ext cx="2057400" cy="2667000"/>
          </a:xfrm>
          <a:prstGeom prst="rect">
            <a:avLst/>
          </a:prstGeom>
          <a:solidFill>
            <a:srgbClr val="FEB90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pt-BR" sz="1400">
                <a:solidFill>
                  <a:srgbClr val="000000"/>
                </a:solidFill>
              </a:rPr>
              <a:t>tincidunt. Integer pulvinar tortor vitae magna gravida ullamcorper. Vestibulum eget sapien metus. Mauris tempor faucibus vehicula. Aliquam finibus sed libero eget congue.</a:t>
            </a:r>
          </a:p>
          <a:p>
            <a:endParaRPr lang="pt-BR" sz="1400">
              <a:solidFill>
                <a:srgbClr val="000000"/>
              </a:solidFill>
            </a:endParaRPr>
          </a:p>
          <a:p>
            <a:r>
              <a:rPr lang="pt-BR" sz="1400">
                <a:solidFill>
                  <a:srgbClr val="000000"/>
                </a:solidFill>
              </a:rPr>
              <a:t>Lorem ipsum dolor sit amet, consectetur adipiscing elit. Fusce sed efficitur sapien. </a:t>
            </a:r>
          </a:p>
        </p:txBody>
      </p:sp>
      <p:cxnSp>
        <p:nvCxnSpPr>
          <p:cNvPr id="10" name="Straight Arrow Connector 9" descr="&quot;&quot;"/>
          <p:cNvCxnSpPr/>
          <p:nvPr/>
        </p:nvCxnSpPr>
        <p:spPr>
          <a:xfrm flipV="1">
            <a:off x="8885237" y="4411662"/>
            <a:ext cx="501960" cy="38802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438061" y="4716462"/>
            <a:ext cx="1675776" cy="400110"/>
          </a:xfrm>
          <a:prstGeom prst="rect">
            <a:avLst/>
          </a:prstGeom>
          <a:noFill/>
        </p:spPr>
        <p:txBody>
          <a:bodyPr wrap="square" rtlCol="0">
            <a:spAutoFit/>
          </a:bodyPr>
          <a:lstStyle/>
          <a:p>
            <a:pPr algn="r"/>
            <a:r>
              <a:rPr lang="pt-BR" sz="2000" b="1"/>
              <a:t>overflow</a:t>
            </a:r>
          </a:p>
        </p:txBody>
      </p:sp>
    </p:spTree>
    <p:extLst>
      <p:ext uri="{BB962C8B-B14F-4D97-AF65-F5344CB8AC3E}">
        <p14:creationId xmlns:p14="http://schemas.microsoft.com/office/powerpoint/2010/main" val="21913340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Scrolling Overflow</a:t>
            </a:r>
          </a:p>
        </p:txBody>
      </p:sp>
      <p:sp>
        <p:nvSpPr>
          <p:cNvPr id="3" name="Text Placeholder 2"/>
          <p:cNvSpPr>
            <a:spLocks noGrp="1"/>
          </p:cNvSpPr>
          <p:nvPr>
            <p:ph type="body" sz="quarter" idx="10"/>
          </p:nvPr>
        </p:nvSpPr>
        <p:spPr>
          <a:xfrm>
            <a:off x="365760" y="1371600"/>
            <a:ext cx="5852477" cy="2976199"/>
          </a:xfrm>
        </p:spPr>
        <p:txBody>
          <a:bodyPr/>
          <a:lstStyle/>
          <a:p>
            <a:pPr marL="457200" indent="-457200">
              <a:buFont typeface="Arial"/>
              <a:buChar char="•"/>
            </a:pPr>
            <a:r>
              <a:rPr lang="pt-BR"/>
              <a:t>Se o valor da propriedade </a:t>
            </a:r>
            <a:r>
              <a:rPr lang="pt-BR">
                <a:latin typeface="Consolas"/>
                <a:cs typeface="Consolas"/>
              </a:rPr>
              <a:t>overflow</a:t>
            </a:r>
            <a:r>
              <a:rPr lang="pt-BR"/>
              <a:t> é definido como </a:t>
            </a:r>
            <a:r>
              <a:rPr lang="pt-BR">
                <a:latin typeface="Consolas"/>
                <a:cs typeface="Consolas"/>
              </a:rPr>
              <a:t>scroll</a:t>
            </a:r>
            <a:r>
              <a:rPr lang="pt-BR"/>
              <a:t>, então todo o conteúdo do elemento permanece dentro dos limites do bounding box</a:t>
            </a:r>
          </a:p>
          <a:p>
            <a:pPr marL="457200" indent="-457200">
              <a:buFont typeface="Arial"/>
              <a:buChar char="•"/>
            </a:pPr>
            <a:r>
              <a:rPr lang="pt-BR"/>
              <a:t>Isto permite que usuário utilizem uma barra de rolagem</a:t>
            </a:r>
          </a:p>
        </p:txBody>
      </p:sp>
      <p:grpSp>
        <p:nvGrpSpPr>
          <p:cNvPr id="15" name="Group 14" descr="Example of scrolling overflow"/>
          <p:cNvGrpSpPr/>
          <p:nvPr/>
        </p:nvGrpSpPr>
        <p:grpSpPr>
          <a:xfrm>
            <a:off x="7285037" y="1439862"/>
            <a:ext cx="4021175" cy="3582583"/>
            <a:chOff x="4665625" y="1200150"/>
            <a:chExt cx="4021175" cy="3582583"/>
          </a:xfrm>
        </p:grpSpPr>
        <p:grpSp>
          <p:nvGrpSpPr>
            <p:cNvPr id="16" name="Group 15"/>
            <p:cNvGrpSpPr>
              <a:grpSpLocks noChangeAspect="1"/>
            </p:cNvGrpSpPr>
            <p:nvPr/>
          </p:nvGrpSpPr>
          <p:grpSpPr>
            <a:xfrm>
              <a:off x="4665625" y="1200150"/>
              <a:ext cx="4021175" cy="3582583"/>
              <a:chOff x="1507436" y="1799127"/>
              <a:chExt cx="3681068" cy="3143265"/>
            </a:xfrm>
          </p:grpSpPr>
          <p:sp>
            <p:nvSpPr>
              <p:cNvPr id="18" name="Rectangle 17"/>
              <p:cNvSpPr/>
              <p:nvPr/>
            </p:nvSpPr>
            <p:spPr bwMode="auto">
              <a:xfrm>
                <a:off x="1507436" y="1808507"/>
                <a:ext cx="3657600" cy="3133885"/>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21" name="Isosceles Triangle 20"/>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pt-BR"/>
              </a:p>
            </p:txBody>
          </p:sp>
          <p:sp>
            <p:nvSpPr>
              <p:cNvPr id="24" name="5-Point Star 23"/>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pt-BR" sz="1800">
                  <a:gradFill>
                    <a:gsLst>
                      <a:gs pos="0">
                        <a:srgbClr val="FFFFFF"/>
                      </a:gs>
                      <a:gs pos="100000">
                        <a:srgbClr val="FFFFFF"/>
                      </a:gs>
                    </a:gsLst>
                    <a:lin ang="5400000" scaled="0"/>
                  </a:gradFill>
                  <a:ea typeface="Segoe UI" pitchFamily="34" charset="0"/>
                  <a:cs typeface="Segoe UI" pitchFamily="34" charset="0"/>
                </a:endParaRPr>
              </a:p>
            </p:txBody>
          </p:sp>
        </p:grpSp>
        <p:pic>
          <p:nvPicPr>
            <p:cNvPr id="17" name="Picture 16" descr="Example of scrolling overflow"/>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9673" y="1873237"/>
              <a:ext cx="3839842" cy="2084887"/>
            </a:xfrm>
            <a:prstGeom prst="rect">
              <a:avLst/>
            </a:prstGeom>
          </p:spPr>
        </p:pic>
      </p:grpSp>
    </p:spTree>
    <p:extLst>
      <p:ext uri="{BB962C8B-B14F-4D97-AF65-F5344CB8AC3E}">
        <p14:creationId xmlns:p14="http://schemas.microsoft.com/office/powerpoint/2010/main" val="7220617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1_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Brand_template_16-9_Consumer_GREEN_1</Template>
  <TotalTime>0</TotalTime>
  <Words>10154</Words>
  <Application>Microsoft Macintosh PowerPoint</Application>
  <PresentationFormat>Personalizar</PresentationFormat>
  <Paragraphs>1431</Paragraphs>
  <Slides>143</Slides>
  <Notes>36</Notes>
  <HiddenSlides>0</HiddenSlides>
  <MMClips>0</MMClips>
  <ScaleCrop>false</ScaleCrop>
  <HeadingPairs>
    <vt:vector size="6" baseType="variant">
      <vt:variant>
        <vt:lpstr>Fontes usadas</vt:lpstr>
      </vt:variant>
      <vt:variant>
        <vt:i4>10</vt:i4>
      </vt:variant>
      <vt:variant>
        <vt:lpstr>Tema</vt:lpstr>
      </vt:variant>
      <vt:variant>
        <vt:i4>2</vt:i4>
      </vt:variant>
      <vt:variant>
        <vt:lpstr>Títulos de slides</vt:lpstr>
      </vt:variant>
      <vt:variant>
        <vt:i4>143</vt:i4>
      </vt:variant>
    </vt:vector>
  </HeadingPairs>
  <TitlesOfParts>
    <vt:vector size="155" baseType="lpstr">
      <vt:lpstr>Arial</vt:lpstr>
      <vt:lpstr>Calibri</vt:lpstr>
      <vt:lpstr>Consolas</vt:lpstr>
      <vt:lpstr>Courier</vt:lpstr>
      <vt:lpstr>Segoe</vt:lpstr>
      <vt:lpstr>Segoe UI</vt:lpstr>
      <vt:lpstr>Segoe UI Light</vt:lpstr>
      <vt:lpstr>Times</vt:lpstr>
      <vt:lpstr>Times New Roman</vt:lpstr>
      <vt:lpstr>Wingdings</vt:lpstr>
      <vt:lpstr>WHITE TEMPLATE</vt:lpstr>
      <vt:lpstr>1_WHITE TEMPLATE</vt:lpstr>
      <vt:lpstr>DBStart</vt:lpstr>
      <vt:lpstr>Interface com o Usuário</vt:lpstr>
      <vt:lpstr>Tecnologias</vt:lpstr>
      <vt:lpstr>Design</vt:lpstr>
      <vt:lpstr>HTML</vt:lpstr>
      <vt:lpstr>Hypertext Markup Language (HTML)</vt:lpstr>
      <vt:lpstr>Versões do HTML</vt:lpstr>
      <vt:lpstr>Versões do HTML</vt:lpstr>
      <vt:lpstr>Recursos Específicos por Navegador</vt:lpstr>
      <vt:lpstr>Edição On-Line</vt:lpstr>
      <vt:lpstr>IDEs Online</vt:lpstr>
      <vt:lpstr>Implantação</vt:lpstr>
      <vt:lpstr>Saiba Mais</vt:lpstr>
      <vt:lpstr>Marcações Básicas e Estrutura da Página</vt:lpstr>
      <vt:lpstr>HTML Tags</vt:lpstr>
      <vt:lpstr>HTML Tags Comuns</vt:lpstr>
      <vt:lpstr>Utilizando Atributos</vt:lpstr>
      <vt:lpstr>Elementos Aninhados</vt:lpstr>
      <vt:lpstr>Caracteres Especiais no HTML</vt:lpstr>
      <vt:lpstr>Declaração DOCTYPE</vt:lpstr>
      <vt:lpstr>Exemplo</vt:lpstr>
      <vt:lpstr>HTML Semântico</vt:lpstr>
      <vt:lpstr>Organizando Conteúdo</vt:lpstr>
      <vt:lpstr>Marcações Semânticas</vt:lpstr>
      <vt:lpstr>Tag &lt;div&gt;</vt:lpstr>
      <vt:lpstr>Marcação no HTML 4.01 vs. HTML5</vt:lpstr>
      <vt:lpstr>Tags Estruturais</vt:lpstr>
      <vt:lpstr>Elementos header e footer</vt:lpstr>
      <vt:lpstr>Elemento section</vt:lpstr>
      <vt:lpstr>Elemento hgroup</vt:lpstr>
      <vt:lpstr>Elemento nav</vt:lpstr>
      <vt:lpstr>Elementos article e aside</vt:lpstr>
      <vt:lpstr>Elementos de Texto</vt:lpstr>
      <vt:lpstr>Elementos de Texto</vt:lpstr>
      <vt:lpstr>Exemplo</vt:lpstr>
      <vt:lpstr>Elementos de Texto em Desuso</vt:lpstr>
      <vt:lpstr>Tabelas e Listas</vt:lpstr>
      <vt:lpstr>Criando Tabelas</vt:lpstr>
      <vt:lpstr>Exemplo</vt:lpstr>
      <vt:lpstr>Criando Listas</vt:lpstr>
      <vt:lpstr>Exemplo</vt:lpstr>
      <vt:lpstr>Laboratório</vt:lpstr>
      <vt:lpstr>Elementos Gráficos</vt:lpstr>
      <vt:lpstr>Imagens e Gráficos no HTML</vt:lpstr>
      <vt:lpstr>Raster vs. Vector</vt:lpstr>
      <vt:lpstr>Elemento img </vt:lpstr>
      <vt:lpstr>Atributos do elemento img</vt:lpstr>
      <vt:lpstr>Elementos figure e figcaption</vt:lpstr>
      <vt:lpstr>Canvas e SVG</vt:lpstr>
      <vt:lpstr>Elemento canvas</vt:lpstr>
      <vt:lpstr>Exemplo</vt:lpstr>
      <vt:lpstr>Alternativa para Navegadores Antigos</vt:lpstr>
      <vt:lpstr>Scalable Vector Graphics</vt:lpstr>
      <vt:lpstr>Mídia no HTML5</vt:lpstr>
      <vt:lpstr>Mídia no HTML5</vt:lpstr>
      <vt:lpstr>Vídeo</vt:lpstr>
      <vt:lpstr>Vídeo e Atributos de Controle</vt:lpstr>
      <vt:lpstr>Formatos de Vídeo</vt:lpstr>
      <vt:lpstr>Compatibilidade de Navegadores</vt:lpstr>
      <vt:lpstr>Áudio</vt:lpstr>
      <vt:lpstr>Formatos de Áudio</vt:lpstr>
      <vt:lpstr>Entradas e Formulários</vt:lpstr>
      <vt:lpstr>Formulário Web</vt:lpstr>
      <vt:lpstr>Criação de Formulários</vt:lpstr>
      <vt:lpstr>Tipos de Input</vt:lpstr>
      <vt:lpstr>Atributos e Valores para Input</vt:lpstr>
      <vt:lpstr>Exemplo</vt:lpstr>
      <vt:lpstr>Validação de Formulários</vt:lpstr>
      <vt:lpstr>Validação de Formulários</vt:lpstr>
      <vt:lpstr>Validação no Lado-Cliente</vt:lpstr>
      <vt:lpstr>Laboratório</vt:lpstr>
      <vt:lpstr>Cascading Style Sheets</vt:lpstr>
      <vt:lpstr>Cascading Style Sheets (CSS)</vt:lpstr>
      <vt:lpstr>CSS3</vt:lpstr>
      <vt:lpstr>Prefixos Específicos</vt:lpstr>
      <vt:lpstr>Ligando CSS com HTML</vt:lpstr>
      <vt:lpstr>Como ligar HTML ao arquivo CSS?</vt:lpstr>
      <vt:lpstr>Ordem de Aplicação (“cascata”)</vt:lpstr>
      <vt:lpstr>Valores</vt:lpstr>
      <vt:lpstr>Seletores e Declarações</vt:lpstr>
      <vt:lpstr>Seletores e Declarações</vt:lpstr>
      <vt:lpstr>Seletores e Declarações</vt:lpstr>
      <vt:lpstr>Seletores e Declarações</vt:lpstr>
      <vt:lpstr>Seletores e Declarações</vt:lpstr>
      <vt:lpstr>Fontes e Famílias de Fontes</vt:lpstr>
      <vt:lpstr>Fontes e Famílias de Fontes</vt:lpstr>
      <vt:lpstr>Regra @font-face</vt:lpstr>
      <vt:lpstr>CSS  Box Model</vt:lpstr>
      <vt:lpstr>CSS Box Model</vt:lpstr>
      <vt:lpstr>Elementos de Bloco e Inline</vt:lpstr>
      <vt:lpstr>Fluxo de Conteúdo</vt:lpstr>
      <vt:lpstr>Relacionamento Pai/Filho</vt:lpstr>
      <vt:lpstr>Posicionando Elementos</vt:lpstr>
      <vt:lpstr>Float</vt:lpstr>
      <vt:lpstr>Elementos flutuantes</vt:lpstr>
      <vt:lpstr>Elementos flutuantes</vt:lpstr>
      <vt:lpstr>Transbordo de Conteúdo</vt:lpstr>
      <vt:lpstr>Bounding Box</vt:lpstr>
      <vt:lpstr>Scrolling Overflow</vt:lpstr>
      <vt:lpstr>Overflow Visível e Overflow Escondido</vt:lpstr>
      <vt:lpstr>Exemplo</vt:lpstr>
      <vt:lpstr>Flexbox</vt:lpstr>
      <vt:lpstr>CSS Flexbox Box Model</vt:lpstr>
      <vt:lpstr>Itens Flexbox</vt:lpstr>
      <vt:lpstr>Trabalhando com Flexboxes</vt:lpstr>
      <vt:lpstr>Trocando a Direção dos Itens Filhos</vt:lpstr>
      <vt:lpstr>Ordenando e Arranjando Conteúdo</vt:lpstr>
      <vt:lpstr>Grid Layout</vt:lpstr>
      <vt:lpstr>Grid Layout Model</vt:lpstr>
      <vt:lpstr>Grid Items</vt:lpstr>
      <vt:lpstr>Definindo o Grid Layout</vt:lpstr>
      <vt:lpstr>Código Legado</vt:lpstr>
      <vt:lpstr>Código Legado</vt:lpstr>
      <vt:lpstr>Laboratório</vt:lpstr>
      <vt:lpstr>Laboratório</vt:lpstr>
      <vt:lpstr>Processadores de CSS</vt:lpstr>
      <vt:lpstr>Extensões ao CSS</vt:lpstr>
      <vt:lpstr>Bootstrap</vt:lpstr>
      <vt:lpstr>Bootstrap</vt:lpstr>
      <vt:lpstr>Apresentação do PowerPoint</vt:lpstr>
      <vt:lpstr>Bootstrap</vt:lpstr>
      <vt:lpstr>Laboratório</vt:lpstr>
      <vt:lpstr>Manipulação do DOM</vt:lpstr>
      <vt:lpstr>DOM</vt:lpstr>
      <vt:lpstr>Document Object Model (DOM)</vt:lpstr>
      <vt:lpstr>Document Object Model (DOM)</vt:lpstr>
      <vt:lpstr>Document Object Model (DOM)</vt:lpstr>
      <vt:lpstr>Localizando e Acessando Elementos</vt:lpstr>
      <vt:lpstr>getElementById() Exemplo</vt:lpstr>
      <vt:lpstr>Atualizando Conteúdo dos Elementos</vt:lpstr>
      <vt:lpstr>innerHTML Exemplo</vt:lpstr>
      <vt:lpstr>Criando Elementos</vt:lpstr>
      <vt:lpstr>createElement Exemplo</vt:lpstr>
      <vt:lpstr>Manipulação de Eventos</vt:lpstr>
      <vt:lpstr>Eventos</vt:lpstr>
      <vt:lpstr>Eventos</vt:lpstr>
      <vt:lpstr>Eventos Exemplo</vt:lpstr>
      <vt:lpstr>Eventos</vt:lpstr>
      <vt:lpstr>Eventos</vt:lpstr>
      <vt:lpstr>Eventos</vt:lpstr>
      <vt:lpstr>Eventos</vt:lpstr>
      <vt:lpstr>Eventos</vt:lpstr>
      <vt:lpstr>Eventos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2015-08-13T21:21:51Z</dcterms:created>
  <dcterms:modified xsi:type="dcterms:W3CDTF">2024-11-22T12:31:57Z</dcterms:modified>
</cp:coreProperties>
</file>