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71" r:id="rId6"/>
    <p:sldId id="293" r:id="rId7"/>
    <p:sldId id="292" r:id="rId8"/>
    <p:sldId id="294" r:id="rId9"/>
    <p:sldId id="295" r:id="rId10"/>
    <p:sldId id="297" r:id="rId11"/>
    <p:sldId id="296" r:id="rId12"/>
    <p:sldId id="298" r:id="rId13"/>
    <p:sldId id="299" r:id="rId14"/>
    <p:sldId id="300" r:id="rId15"/>
    <p:sldId id="301" r:id="rId16"/>
    <p:sldId id="303" r:id="rId17"/>
    <p:sldId id="302" r:id="rId18"/>
    <p:sldId id="306" r:id="rId19"/>
    <p:sldId id="307" r:id="rId20"/>
    <p:sldId id="308" r:id="rId21"/>
    <p:sldId id="309" r:id="rId22"/>
    <p:sldId id="313" r:id="rId23"/>
    <p:sldId id="314" r:id="rId24"/>
    <p:sldId id="315" r:id="rId25"/>
    <p:sldId id="31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102F2-384D-4FA9-B42D-AB4612FD99C4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D3072-D047-4D37-9590-1E1FA268D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1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149B-50D3-9127-489A-98D5B1EC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F1A0E0-3EE9-F004-4913-373970B7C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DD34C-CBDB-877C-CBF7-B82A2AB7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C10F-BCCC-40BA-9117-D8753AA8A077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4C3F3-8D62-A154-CFBE-C6C6B1B5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8D9F7-0876-31F9-1136-86740091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D6E5-638A-4CA9-8D2C-292B7BA9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9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F4CA-9477-4A21-3270-CBAEC318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7B815-E9AF-7A0D-9DF9-05F246C41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14FA8-80DD-06CB-89F8-ADB24F76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91C2-3664-4E51-8619-FEF013E21966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840F8-D899-B1D7-F539-BD7FD38C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244CD-90DA-BAC9-0007-044287B0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D6E5-638A-4CA9-8D2C-292B7BA9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A3F8E-EF2F-D56F-B129-BE8F6183C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0344A8-5207-9C79-33E0-FFC071DEC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DEBAA-6C64-088A-56C3-CD2B5E40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F8FD-CDE4-408A-BDD6-DCDEFE843A6C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646CB-33A4-A39A-49D0-82423015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EBA23-8468-7AC9-6DF0-0C2EF679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D6E5-638A-4CA9-8D2C-292B7BA9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62094-9D62-74BF-45E1-70F5185B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B06CE-EDAC-0C63-2A96-987538A5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A5CD6-AEE7-825E-F72F-9E106EA0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373-D346-45AA-BEAF-29DD9FF8D40A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A35C4-D55D-9F88-EEF0-BF46C8A7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13FDE-43CC-86C0-F2FC-E76AD76C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D6E5-638A-4CA9-8D2C-292B7BA9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77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8C34D-D769-CC11-F335-A289A8DB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40773-7707-E224-7B72-1D58910A3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C3D6C-C728-6506-F2CC-1C0A73F3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4311-B570-4FF2-8122-F67738405836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8B061-A1BD-71C0-6A4B-AAF19149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4858B-49C0-7A58-3C51-DDABC7ED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D6E5-638A-4CA9-8D2C-292B7BA9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4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436E9-C175-B718-5268-BC2B2030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79869-77AF-B9F6-F473-55A813B4E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921AF-56EF-B218-08CA-94578338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F905-E227-EF16-44E6-A11795FA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B908-DBF3-417D-B599-336FF79EABEF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51469-A43C-3931-27C5-516D9420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E3B73-41BB-D05D-22F7-560987AF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D6E5-638A-4CA9-8D2C-292B7BA9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0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44955-85A4-BB4B-7D81-33FB2D29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CF6CB-FCF3-B67F-32EC-5905FBFFD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9BD450-D966-2AB0-05DD-F4E62BD12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01A23-F0A9-3184-3BC2-41069B1CE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1C19BB-BB71-C83D-2105-AE0CDF49F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09BF3D-0091-3E3C-799B-CB3295E2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A671-5035-458B-9794-741B704055C5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670CD3-77ED-A253-AABD-FA260AA1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A76348-7774-C51A-5DAA-034883F8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D6E5-638A-4CA9-8D2C-292B7BA9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3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A848C-728A-2B24-8B8B-5A4EF3F6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DA36B7-11AB-538A-9C0D-F0E66A1A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5ECF-5E87-4733-99B4-2786E3FF61B5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307587-D507-4B3D-E8DE-7F958FB4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48DE04-393F-0548-18EC-11953C9B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D6E5-638A-4CA9-8D2C-292B7BA9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D5BD13-C3D4-4F69-395A-52001BB2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60C-9699-401B-8094-AD7CB94B997F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1F491-6D1B-0EDD-7EAD-81CF9D4E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D8CC3-F514-9C49-120B-979045B9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D6E5-638A-4CA9-8D2C-292B7BA9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2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66774-F614-E374-4106-58C0F6E1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A3277-9333-EA66-665E-35544694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69512-9D8D-8583-4FC6-315870629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3E9F0-023C-DC0E-2C6A-73B9CCFE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2E45-7A04-467C-99C4-175041EACFD0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FE0C94-6F66-0940-7386-E94B59C6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CDF5C-E431-95DA-F11B-1CCF3F71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D6E5-638A-4CA9-8D2C-292B7BA9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3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355F5-9C13-C4EF-EF60-4BFB9A2D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31759-31B0-3F63-5A7E-FFC84BB97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18D461-CCBB-AC9F-E62D-25C673BFA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34AA39-41A1-8BFF-F646-B6D9AB71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AB25-6978-4349-9CE0-108DBB8EFD52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8DBE0-575B-C62D-25F6-132B0539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D21D8-423B-6FD9-7AD8-24739C34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D6E5-638A-4CA9-8D2C-292B7BA9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24B6B3-052F-60CC-92E4-9A06F47A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CF178-4C73-FBDD-EF51-F29BD766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D4B87-65C3-3BBC-C5C9-BD9F2519D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503802-63D8-450A-A693-184FAB1D5EC5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B2941B-87FC-E4A2-1CC1-95B39267F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17853-013B-A307-A0BC-F879631CE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6D6E5-638A-4CA9-8D2C-292B7BA9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9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AD910-420B-C91F-FD76-5A7A88404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이펙티브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자바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9996A-CEC5-F910-03CA-AC90FDCE5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Item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54 ~ 56</a:t>
            </a: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2024/05/19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BE58CB-8425-9FA4-2B6C-491FB839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</p:spTree>
    <p:extLst>
      <p:ext uri="{BB962C8B-B14F-4D97-AF65-F5344CB8AC3E}">
        <p14:creationId xmlns:p14="http://schemas.microsoft.com/office/powerpoint/2010/main" val="5884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54 null</a:t>
            </a:r>
            <a:r>
              <a:rPr lang="ko-KR" altLang="en-US" sz="3200" b="1" dirty="0"/>
              <a:t>이 아닌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빈 컬렉션이나 배열을 반환하라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파라미터의 형태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클래스 </a:t>
            </a:r>
            <a:r>
              <a:rPr lang="ko-KR" altLang="en-US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리터럴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파라미터가 인스턴스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인스턴스의 배열 크기가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2C5DD14-E9DD-D018-8AF7-F911E6B42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86" y="2720621"/>
            <a:ext cx="4766454" cy="14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9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54 null</a:t>
            </a:r>
            <a:r>
              <a:rPr lang="ko-KR" altLang="en-US" sz="3200" b="1" dirty="0"/>
              <a:t>이 아닌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빈 컬렉션이나 배열을 반환하라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파라미터의 형태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클래스 </a:t>
            </a:r>
            <a:r>
              <a:rPr lang="ko-KR" altLang="en-US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리터럴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제네릭은 컴파일 타임에 타입이 정해진다</a:t>
            </a:r>
            <a:r>
              <a:rPr lang="en-US" altLang="ko-KR" sz="2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적어도 반환 타입을 명시할 필요가 있다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2C5DD14-E9DD-D018-8AF7-F911E6B42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86" y="2720621"/>
            <a:ext cx="4766454" cy="14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54 null</a:t>
            </a:r>
            <a:r>
              <a:rPr lang="ko-KR" altLang="en-US" sz="3200" b="1" dirty="0"/>
              <a:t>이 아닌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빈 컬렉션이나 배열을 반환하라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파라미터가 인스턴스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런타임에 타입을 확인할 방법이 없다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Integer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Integer[]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다른 타입이다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인스턴스 자체를 넘긴다</a:t>
            </a:r>
            <a:r>
              <a:rPr lang="en-US" altLang="ko-KR" sz="2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2C5DD14-E9DD-D018-8AF7-F911E6B42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86" y="2720621"/>
            <a:ext cx="4766454" cy="14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5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54 null</a:t>
            </a:r>
            <a:r>
              <a:rPr lang="ko-KR" altLang="en-US" sz="3200" b="1" dirty="0"/>
              <a:t>이 아닌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빈 컬렉션이나 배열을 반환하라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인스턴스의 배열 크기가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배열크기가 리스트보다 크다면 불필요한 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공간이 생긴다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크기가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 배열은 불변이다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2C5DD14-E9DD-D018-8AF7-F911E6B42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86" y="2720621"/>
            <a:ext cx="4766454" cy="1416757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12F1C83-7F20-BD95-1676-A4DFBC190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941" y="4783123"/>
            <a:ext cx="6596799" cy="139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55 </a:t>
            </a:r>
            <a:r>
              <a:rPr lang="ko-KR" altLang="en-US" sz="3200" b="1" dirty="0" err="1"/>
              <a:t>옵셔널</a:t>
            </a:r>
            <a:r>
              <a:rPr lang="ko-KR" altLang="en-US" sz="3200" b="1" dirty="0"/>
              <a:t> 반환은 신중히 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컬렉션의 경우 빈 컬렉션을 반환한다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그러면 단일 인스턴스는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Optional&lt;T&gt;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를 사용하여 포장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(Java 8)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Optional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은 상태가 두개이다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99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55 </a:t>
            </a:r>
            <a:r>
              <a:rPr lang="ko-KR" altLang="en-US" sz="3200" b="1" dirty="0" err="1"/>
              <a:t>옵셔널</a:t>
            </a:r>
            <a:r>
              <a:rPr lang="ko-KR" altLang="en-US" sz="3200" b="1" dirty="0"/>
              <a:t> 반환은 신중히 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내부적으로 예외 상황을 확인 할 수 있다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외부에서 확인 불가 하다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AC67669-047A-EECE-D352-9E465241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696" y="2543228"/>
            <a:ext cx="6063104" cy="36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8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55 </a:t>
            </a:r>
            <a:r>
              <a:rPr lang="ko-KR" altLang="en-US" sz="3200" b="1" dirty="0" err="1"/>
              <a:t>옵셔널</a:t>
            </a:r>
            <a:r>
              <a:rPr lang="ko-KR" altLang="en-US" sz="3200" b="1" dirty="0"/>
              <a:t> 반환은 신중히 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외부에게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null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값을 가질 수 있음을 알린다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93774D7-7F12-EC94-E52D-85BE24B56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11" y="2762054"/>
            <a:ext cx="6807389" cy="33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55 </a:t>
            </a:r>
            <a:r>
              <a:rPr lang="ko-KR" altLang="en-US" sz="3200" b="1" dirty="0" err="1"/>
              <a:t>옵셔널</a:t>
            </a:r>
            <a:r>
              <a:rPr lang="ko-KR" altLang="en-US" sz="3200" b="1" dirty="0"/>
              <a:t> 반환은 신중히 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스트림에서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Optional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종단 연산은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Optional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반환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가독성이 높은 예외 처리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8715B98D-7AB0-1581-F2E6-58A4739AB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18264"/>
            <a:ext cx="4778899" cy="819856"/>
          </a:xfrm>
          <a:prstGeom prst="rect">
            <a:avLst/>
          </a:prstGeom>
        </p:spPr>
      </p:pic>
      <p:pic>
        <p:nvPicPr>
          <p:cNvPr id="9" name="그림 8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50B2B658-94B6-8ACF-18E0-2D33C541C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849340"/>
            <a:ext cx="6825497" cy="9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2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55 </a:t>
            </a:r>
            <a:r>
              <a:rPr lang="ko-KR" altLang="en-US" sz="3200" b="1" dirty="0" err="1"/>
              <a:t>옵셔널</a:t>
            </a:r>
            <a:r>
              <a:rPr lang="ko-KR" altLang="en-US" sz="3200" b="1" dirty="0"/>
              <a:t> 반환은 신중히 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orElseGet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으로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supplier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Lazy Evaluation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이용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컬렉션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스트림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배열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,Optional(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컨테이너 타입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은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Optional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타입 참조로 사용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박싱된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기본 타입을 담은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Optional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사용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X(</a:t>
            </a:r>
            <a:r>
              <a:rPr lang="en-US" altLang="ko-KR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OptionalInt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OptionalLong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잘만 사용하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231A790-3BB4-C590-E015-E7D4106A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19" y="2602313"/>
            <a:ext cx="5694968" cy="13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4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56 </a:t>
            </a:r>
            <a:r>
              <a:rPr lang="ko-KR" altLang="en-US" sz="3200" b="1" dirty="0"/>
              <a:t>공개된 </a:t>
            </a:r>
            <a:r>
              <a:rPr lang="en-US" altLang="ko-KR" sz="3200" b="1" dirty="0"/>
              <a:t>API </a:t>
            </a:r>
            <a:r>
              <a:rPr lang="ko-KR" altLang="en-US" sz="3200" b="1" dirty="0"/>
              <a:t>요소에는 항상 문서화 주석을 작성하라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메서드용 문서화 주석은 메서드와 클라이언트 사이의 규약을 명료하게 기술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strike="sngStrike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어떻게 동작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-&gt;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무엇을 하는지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@param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@return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@throws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626C403-2C46-2ADA-5395-DF21C0961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25" y="3281218"/>
            <a:ext cx="27717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54 null</a:t>
            </a:r>
            <a:r>
              <a:rPr lang="ko-KR" altLang="en-US" sz="3200" b="1" dirty="0"/>
              <a:t>이 아닌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빈 컬렉션이나 배열을 반환하라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방어적 복사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 </a:t>
            </a:r>
            <a:r>
              <a:rPr lang="ko-KR" altLang="en-US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앝은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복사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null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반환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nullPointExcpetion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주의하자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null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반환에 대해서 예외 처리를 </a:t>
            </a:r>
            <a:r>
              <a:rPr lang="ko-KR" altLang="en-US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해야한다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6C80781-B56F-43A7-2EFA-8F123C892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36" y="2604653"/>
            <a:ext cx="5951128" cy="18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9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56 </a:t>
            </a:r>
            <a:r>
              <a:rPr lang="ko-KR" altLang="en-US" sz="3200" b="1" dirty="0"/>
              <a:t>공개된 </a:t>
            </a:r>
            <a:r>
              <a:rPr lang="en-US" altLang="ko-KR" sz="3200" b="1" dirty="0"/>
              <a:t>API </a:t>
            </a:r>
            <a:r>
              <a:rPr lang="ko-KR" altLang="en-US" sz="3200" b="1" dirty="0"/>
              <a:t>요소에는 항상 문서화 주석을 작성하라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 클래스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(or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인터페이스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안에서 요약 설명이 똑같은 </a:t>
            </a:r>
            <a:r>
              <a:rPr lang="ko-KR" altLang="en-US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맴버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(or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생성자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둘 이상이면 안 된다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제네릭 타입이나 제네릭 메서드를 문서화할 </a:t>
            </a:r>
            <a:r>
              <a:rPr lang="ko-KR" altLang="en-US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떄는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모든 타입 매개변수에 주석을 달아야 한다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열거 타입을 문서화할 </a:t>
            </a:r>
            <a:r>
              <a:rPr lang="ko-KR" altLang="en-US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떄는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상수들에도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주석을 달아야 한다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애너테이션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타입을 문서화할 </a:t>
            </a:r>
            <a:r>
              <a:rPr lang="ko-KR" altLang="en-US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떄는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맴버들에도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모두 주석을 달아야 한다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스레드 안전 수준을 </a:t>
            </a:r>
            <a:r>
              <a:rPr lang="ko-KR" altLang="en-US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명세해야한다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75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200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ko-KR" altLang="en-US" sz="6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68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E04E-B9AA-DB3F-3FEF-75563E05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4F7F2-03EE-70E0-ED36-AB4AD017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5BE0B2-6971-03A4-77A9-2DBF3C92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</p:spTree>
    <p:extLst>
      <p:ext uri="{BB962C8B-B14F-4D97-AF65-F5344CB8AC3E}">
        <p14:creationId xmlns:p14="http://schemas.microsoft.com/office/powerpoint/2010/main" val="103421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54 null</a:t>
            </a:r>
            <a:r>
              <a:rPr lang="ko-KR" altLang="en-US" sz="3200" b="1" dirty="0"/>
              <a:t>이 아닌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빈 컬렉션이나 배열을 반환하라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279" y="1808283"/>
            <a:ext cx="3362864" cy="4351338"/>
          </a:xfrm>
          <a:ln w="28575"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Null</a:t>
            </a:r>
            <a:r>
              <a:rPr lang="ko-KR" altLang="en-US" sz="2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반환</a:t>
            </a:r>
            <a:endParaRPr lang="en-US" altLang="ko-KR" sz="2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600" dirty="0">
                <a:solidFill>
                  <a:schemeClr val="tx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메모리 절약</a:t>
            </a:r>
            <a:endParaRPr lang="en-US" altLang="ko-KR" sz="2600" dirty="0">
              <a:solidFill>
                <a:schemeClr val="tx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Null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에 대한 처리 필요</a:t>
            </a:r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5D598FCB-023A-308E-D823-EE2B4947F6C8}"/>
              </a:ext>
            </a:extLst>
          </p:cNvPr>
          <p:cNvSpPr txBox="1">
            <a:spLocks/>
          </p:cNvSpPr>
          <p:nvPr/>
        </p:nvSpPr>
        <p:spPr>
          <a:xfrm>
            <a:off x="6755922" y="1808283"/>
            <a:ext cx="4114799" cy="4351338"/>
          </a:xfrm>
          <a:prstGeom prst="rect">
            <a:avLst/>
          </a:prstGeom>
          <a:ln w="31750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Empty List </a:t>
            </a:r>
            <a:r>
              <a:rPr lang="ko-KR" altLang="en-US" sz="2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반환</a:t>
            </a:r>
            <a:endParaRPr lang="en-US" altLang="ko-KR" sz="2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NullPointException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예방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메모리 낭비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예측 불가 에러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(white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paper)</a:t>
            </a:r>
          </a:p>
        </p:txBody>
      </p:sp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C7DB27D7-8DB3-D76D-47AC-E9C774E276C6}"/>
              </a:ext>
            </a:extLst>
          </p:cNvPr>
          <p:cNvSpPr txBox="1">
            <a:spLocks/>
          </p:cNvSpPr>
          <p:nvPr/>
        </p:nvSpPr>
        <p:spPr>
          <a:xfrm>
            <a:off x="4038600" y="1808283"/>
            <a:ext cx="336286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VS</a:t>
            </a:r>
            <a:endParaRPr lang="ko-KR" altLang="en-US" sz="2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29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54 null</a:t>
            </a:r>
            <a:r>
              <a:rPr lang="ko-KR" altLang="en-US" sz="3200" b="1" dirty="0"/>
              <a:t>이 아닌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빈 컬렉션이나 배열을 반환하라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빈 컬렉션 반환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불변 객체 반환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1" name="그림 10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E1A80E25-E9C4-7082-6B74-D94A1BBF7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9" y="4833182"/>
            <a:ext cx="5051646" cy="920684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F5D0D28-D3D7-4B0F-44AF-C18850B81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9" y="2527141"/>
            <a:ext cx="4073872" cy="12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1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54 null</a:t>
            </a:r>
            <a:r>
              <a:rPr lang="ko-KR" altLang="en-US" sz="3200" b="1" dirty="0"/>
              <a:t>이 아닌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빈 컬렉션이나 배열을 반환하라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Size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 배열 생성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배열 재사용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CB283B7-229A-0BEE-F78C-29796721B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9" y="2542228"/>
            <a:ext cx="4766454" cy="1416757"/>
          </a:xfrm>
          <a:prstGeom prst="rect">
            <a:avLst/>
          </a:prstGeom>
        </p:spPr>
      </p:pic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F914C6B-3288-1C82-0D28-A4CB0DC86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9" y="4713335"/>
            <a:ext cx="6063890" cy="15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54 null</a:t>
            </a:r>
            <a:r>
              <a:rPr lang="ko-KR" altLang="en-US" sz="3200" b="1" dirty="0"/>
              <a:t>이 아닌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빈 컬렉션이나 배열을 반환하라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toArray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(T[] a) : list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배열로 반환한다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배열 길이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리스트 길이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배열 길이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==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리스트 길이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배열 길이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리스트 길이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ABB734B-A92D-9D36-B34B-78138CA4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83" y="2524461"/>
            <a:ext cx="5808742" cy="2190502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2C5DD14-E9DD-D018-8AF7-F911E6B42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7" y="2524461"/>
            <a:ext cx="4766454" cy="14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0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54 null</a:t>
            </a:r>
            <a:r>
              <a:rPr lang="ko-KR" altLang="en-US" sz="3200" b="1" dirty="0"/>
              <a:t>이 아닌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빈 컬렉션이나 배열을 반환하라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배열 길이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리스트 길이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리스트 길이만큼 배열을 복사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깊은 복사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하여 반환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새로 생성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688F59-9A2F-7974-1DBC-DBFB33C77E32}"/>
              </a:ext>
            </a:extLst>
          </p:cNvPr>
          <p:cNvGraphicFramePr>
            <a:graphicFrameLocks noGrp="1"/>
          </p:cNvGraphicFramePr>
          <p:nvPr/>
        </p:nvGraphicFramePr>
        <p:xfrm>
          <a:off x="1370015" y="3700604"/>
          <a:ext cx="3327652" cy="846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3">
                  <a:extLst>
                    <a:ext uri="{9D8B030D-6E8A-4147-A177-3AD203B41FA5}">
                      <a16:colId xmlns:a16="http://schemas.microsoft.com/office/drawing/2014/main" val="2024760603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701796028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2542229367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4076867958"/>
                    </a:ext>
                  </a:extLst>
                </a:gridCol>
              </a:tblGrid>
              <a:tr h="84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66448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C324BD5-27F8-196E-3DBC-6C51057E2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51279"/>
              </p:ext>
            </p:extLst>
          </p:nvPr>
        </p:nvGraphicFramePr>
        <p:xfrm>
          <a:off x="6348966" y="3700604"/>
          <a:ext cx="2495739" cy="846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3">
                  <a:extLst>
                    <a:ext uri="{9D8B030D-6E8A-4147-A177-3AD203B41FA5}">
                      <a16:colId xmlns:a16="http://schemas.microsoft.com/office/drawing/2014/main" val="2024760603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701796028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2542229367"/>
                    </a:ext>
                  </a:extLst>
                </a:gridCol>
              </a:tblGrid>
              <a:tr h="84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66448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AA18DF6-48E8-181F-9778-5A0D949B1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01728"/>
              </p:ext>
            </p:extLst>
          </p:nvPr>
        </p:nvGraphicFramePr>
        <p:xfrm>
          <a:off x="4269184" y="5215978"/>
          <a:ext cx="3327652" cy="846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3">
                  <a:extLst>
                    <a:ext uri="{9D8B030D-6E8A-4147-A177-3AD203B41FA5}">
                      <a16:colId xmlns:a16="http://schemas.microsoft.com/office/drawing/2014/main" val="2024760603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701796028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2542229367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4076867958"/>
                    </a:ext>
                  </a:extLst>
                </a:gridCol>
              </a:tblGrid>
              <a:tr h="84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664480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1F77D2-4C8E-2BC7-BB1C-E6BAC66B0B1A}"/>
              </a:ext>
            </a:extLst>
          </p:cNvPr>
          <p:cNvCxnSpPr/>
          <p:nvPr/>
        </p:nvCxnSpPr>
        <p:spPr>
          <a:xfrm>
            <a:off x="1807367" y="5639269"/>
            <a:ext cx="173391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5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54 null</a:t>
            </a:r>
            <a:r>
              <a:rPr lang="ko-KR" altLang="en-US" sz="3200" b="1" dirty="0"/>
              <a:t>이 아닌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빈 컬렉션이나 배열을 반환하라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배열 길이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=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리스트 길이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리스트 길이만큼 배열을 복사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깊은 복사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하여 반환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688F59-9A2F-7974-1DBC-DBFB33C77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68687"/>
              </p:ext>
            </p:extLst>
          </p:nvPr>
        </p:nvGraphicFramePr>
        <p:xfrm>
          <a:off x="1370015" y="3700604"/>
          <a:ext cx="3327652" cy="846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3">
                  <a:extLst>
                    <a:ext uri="{9D8B030D-6E8A-4147-A177-3AD203B41FA5}">
                      <a16:colId xmlns:a16="http://schemas.microsoft.com/office/drawing/2014/main" val="2024760603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701796028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2542229367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4076867958"/>
                    </a:ext>
                  </a:extLst>
                </a:gridCol>
              </a:tblGrid>
              <a:tr h="84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664480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1F77D2-4C8E-2BC7-BB1C-E6BAC66B0B1A}"/>
              </a:ext>
            </a:extLst>
          </p:cNvPr>
          <p:cNvCxnSpPr/>
          <p:nvPr/>
        </p:nvCxnSpPr>
        <p:spPr>
          <a:xfrm>
            <a:off x="1807367" y="5639269"/>
            <a:ext cx="173391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7E9452D-19C4-1F90-C055-50FAFD7BF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42529"/>
              </p:ext>
            </p:extLst>
          </p:nvPr>
        </p:nvGraphicFramePr>
        <p:xfrm>
          <a:off x="6361907" y="3700604"/>
          <a:ext cx="3327652" cy="846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3">
                  <a:extLst>
                    <a:ext uri="{9D8B030D-6E8A-4147-A177-3AD203B41FA5}">
                      <a16:colId xmlns:a16="http://schemas.microsoft.com/office/drawing/2014/main" val="2024760603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701796028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2542229367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4076867958"/>
                    </a:ext>
                  </a:extLst>
                </a:gridCol>
              </a:tblGrid>
              <a:tr h="84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66448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49C6F78-B26F-CAB7-3AAE-2BBFDE6AD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6164"/>
              </p:ext>
            </p:extLst>
          </p:nvPr>
        </p:nvGraphicFramePr>
        <p:xfrm>
          <a:off x="4270728" y="5215977"/>
          <a:ext cx="3327652" cy="846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3">
                  <a:extLst>
                    <a:ext uri="{9D8B030D-6E8A-4147-A177-3AD203B41FA5}">
                      <a16:colId xmlns:a16="http://schemas.microsoft.com/office/drawing/2014/main" val="2024760603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701796028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2542229367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4076867958"/>
                    </a:ext>
                  </a:extLst>
                </a:gridCol>
              </a:tblGrid>
              <a:tr h="84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66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27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B9C0-B39C-BB21-B02C-724762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Item 54 null</a:t>
            </a:r>
            <a:r>
              <a:rPr lang="ko-KR" altLang="en-US" sz="3200" b="1" dirty="0"/>
              <a:t>이 아닌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빈 컬렉션이나 배열을 반환하라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DE1F6-A97A-EBCB-1E7C-37E12EC3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발표자</a:t>
            </a:r>
            <a:r>
              <a:rPr lang="en-US" altLang="ko-KR"/>
              <a:t>: </a:t>
            </a:r>
            <a:r>
              <a:rPr lang="ko-KR" altLang="en-US"/>
              <a:t>박지원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85E688-9162-C58B-5EFC-48937B52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배열 길이 </a:t>
            </a:r>
            <a:r>
              <a:rPr lang="en-US" altLang="ko-KR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 </a:t>
            </a:r>
            <a:r>
              <a:rPr lang="ko-KR" altLang="en-US" sz="2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리스트 길이</a:t>
            </a: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배열</a:t>
            </a:r>
            <a:r>
              <a:rPr lang="en-US" altLang="ko-KR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리스트 길이</a:t>
            </a:r>
            <a:r>
              <a:rPr lang="en-US" altLang="ko-KR" sz="2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]=null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688F59-9A2F-7974-1DBC-DBFB33C77E32}"/>
              </a:ext>
            </a:extLst>
          </p:cNvPr>
          <p:cNvGraphicFramePr>
            <a:graphicFrameLocks noGrp="1"/>
          </p:cNvGraphicFramePr>
          <p:nvPr/>
        </p:nvGraphicFramePr>
        <p:xfrm>
          <a:off x="1370015" y="3700604"/>
          <a:ext cx="3327652" cy="846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3">
                  <a:extLst>
                    <a:ext uri="{9D8B030D-6E8A-4147-A177-3AD203B41FA5}">
                      <a16:colId xmlns:a16="http://schemas.microsoft.com/office/drawing/2014/main" val="2024760603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701796028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2542229367"/>
                    </a:ext>
                  </a:extLst>
                </a:gridCol>
                <a:gridCol w="831913">
                  <a:extLst>
                    <a:ext uri="{9D8B030D-6E8A-4147-A177-3AD203B41FA5}">
                      <a16:colId xmlns:a16="http://schemas.microsoft.com/office/drawing/2014/main" val="4076867958"/>
                    </a:ext>
                  </a:extLst>
                </a:gridCol>
              </a:tblGrid>
              <a:tr h="84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664480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1F77D2-4C8E-2BC7-BB1C-E6BAC66B0B1A}"/>
              </a:ext>
            </a:extLst>
          </p:cNvPr>
          <p:cNvCxnSpPr/>
          <p:nvPr/>
        </p:nvCxnSpPr>
        <p:spPr>
          <a:xfrm>
            <a:off x="1807367" y="5639269"/>
            <a:ext cx="173391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7E9452D-19C4-1F90-C055-50FAFD7BF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98573"/>
              </p:ext>
            </p:extLst>
          </p:nvPr>
        </p:nvGraphicFramePr>
        <p:xfrm>
          <a:off x="6361907" y="3700604"/>
          <a:ext cx="4989600" cy="846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600">
                  <a:extLst>
                    <a:ext uri="{9D8B030D-6E8A-4147-A177-3AD203B41FA5}">
                      <a16:colId xmlns:a16="http://schemas.microsoft.com/office/drawing/2014/main" val="2024760603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701796028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2542229367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4076867958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1106937327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3893440661"/>
                    </a:ext>
                  </a:extLst>
                </a:gridCol>
              </a:tblGrid>
              <a:tr h="84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66448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00947A-DEC4-3971-1956-AD305406E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21822"/>
              </p:ext>
            </p:extLst>
          </p:nvPr>
        </p:nvGraphicFramePr>
        <p:xfrm>
          <a:off x="3867107" y="5215977"/>
          <a:ext cx="4989600" cy="846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600">
                  <a:extLst>
                    <a:ext uri="{9D8B030D-6E8A-4147-A177-3AD203B41FA5}">
                      <a16:colId xmlns:a16="http://schemas.microsoft.com/office/drawing/2014/main" val="2024760603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701796028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2542229367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4076867958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1106937327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3893440661"/>
                    </a:ext>
                  </a:extLst>
                </a:gridCol>
              </a:tblGrid>
              <a:tr h="84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3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66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53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b52a042-4ff5-49f4-b21c-96f89c387a5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BA0EFD6E4696C45B965BBAC127A2AA8" ma:contentTypeVersion="11" ma:contentTypeDescription="새 문서를 만듭니다." ma:contentTypeScope="" ma:versionID="57aee655f28b3ba02a26f682144610d2">
  <xsd:schema xmlns:xsd="http://www.w3.org/2001/XMLSchema" xmlns:xs="http://www.w3.org/2001/XMLSchema" xmlns:p="http://schemas.microsoft.com/office/2006/metadata/properties" xmlns:ns3="1b52a042-4ff5-49f4-b21c-96f89c387a58" targetNamespace="http://schemas.microsoft.com/office/2006/metadata/properties" ma:root="true" ma:fieldsID="a5df4fdda0ca5ce24e886ebeee1f8b04" ns3:_="">
    <xsd:import namespace="1b52a042-4ff5-49f4-b21c-96f89c387a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52a042-4ff5-49f4-b21c-96f89c387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283B16-43E3-4198-A2DC-97B2638A8BBE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1b52a042-4ff5-49f4-b21c-96f89c387a58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CF10FF3-016A-4FE0-BE5C-C0D6B1808C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6D225B-01EF-476C-B0CF-289D4EC88E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52a042-4ff5-49f4-b21c-96f89c387a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655</Words>
  <Application>Microsoft Office PowerPoint</Application>
  <PresentationFormat>와이드스크린</PresentationFormat>
  <Paragraphs>191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Pretendard</vt:lpstr>
      <vt:lpstr>맑은 고딕</vt:lpstr>
      <vt:lpstr>Arial</vt:lpstr>
      <vt:lpstr>Office 테마</vt:lpstr>
      <vt:lpstr>이펙티브 자바</vt:lpstr>
      <vt:lpstr>Item 54 null이 아닌, 빈 컬렉션이나 배열을 반환하라</vt:lpstr>
      <vt:lpstr>Item 54 null이 아닌, 빈 컬렉션이나 배열을 반환하라</vt:lpstr>
      <vt:lpstr>Item 54 null이 아닌, 빈 컬렉션이나 배열을 반환하라</vt:lpstr>
      <vt:lpstr>Item 54 null이 아닌, 빈 컬렉션이나 배열을 반환하라</vt:lpstr>
      <vt:lpstr>Item 54 null이 아닌, 빈 컬렉션이나 배열을 반환하라</vt:lpstr>
      <vt:lpstr>Item 54 null이 아닌, 빈 컬렉션이나 배열을 반환하라</vt:lpstr>
      <vt:lpstr>Item 54 null이 아닌, 빈 컬렉션이나 배열을 반환하라</vt:lpstr>
      <vt:lpstr>Item 54 null이 아닌, 빈 컬렉션이나 배열을 반환하라</vt:lpstr>
      <vt:lpstr>Item 54 null이 아닌, 빈 컬렉션이나 배열을 반환하라</vt:lpstr>
      <vt:lpstr>Item 54 null이 아닌, 빈 컬렉션이나 배열을 반환하라</vt:lpstr>
      <vt:lpstr>Item 54 null이 아닌, 빈 컬렉션이나 배열을 반환하라</vt:lpstr>
      <vt:lpstr>Item 54 null이 아닌, 빈 컬렉션이나 배열을 반환하라</vt:lpstr>
      <vt:lpstr>Item 55 옵셔널 반환은 신중히 하라</vt:lpstr>
      <vt:lpstr>Item 55 옵셔널 반환은 신중히 하라</vt:lpstr>
      <vt:lpstr>Item 55 옵셔널 반환은 신중히 하라</vt:lpstr>
      <vt:lpstr>Item 55 옵셔널 반환은 신중히 하라</vt:lpstr>
      <vt:lpstr>Item 55 옵셔널 반환은 신중히 하라</vt:lpstr>
      <vt:lpstr>Item 56 공개된 API 요소에는 항상 문서화 주석을 작성하라</vt:lpstr>
      <vt:lpstr>Item 56 공개된 API 요소에는 항상 문서화 주석을 작성하라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이펙티브 자바</dc:title>
  <dc:creator>박지원</dc:creator>
  <cp:lastModifiedBy>박지원</cp:lastModifiedBy>
  <cp:revision>8</cp:revision>
  <dcterms:created xsi:type="dcterms:W3CDTF">2024-03-04T23:58:01Z</dcterms:created>
  <dcterms:modified xsi:type="dcterms:W3CDTF">2024-05-21T14:34:58Z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0x0101004BA0EFD6E4696C45B965BBAC127A2AA8</vt:lpwstr>
  </property>
</Properties>
</file>