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56" r:id="rId5"/>
    <p:sldId id="283" r:id="rId6"/>
    <p:sldId id="278" r:id="rId7"/>
    <p:sldId id="286" r:id="rId8"/>
    <p:sldId id="279" r:id="rId9"/>
    <p:sldId id="282" r:id="rId10"/>
    <p:sldId id="28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2A62"/>
    <a:srgbClr val="F3A091"/>
    <a:srgbClr val="7ABAC5"/>
    <a:srgbClr val="CDDC85"/>
    <a:srgbClr val="2A49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52" autoAdjust="0"/>
  </p:normalViewPr>
  <p:slideViewPr>
    <p:cSldViewPr snapToGrid="0" showGuides="1">
      <p:cViewPr varScale="1">
        <p:scale>
          <a:sx n="82" d="100"/>
          <a:sy n="82" d="100"/>
        </p:scale>
        <p:origin x="720" y="72"/>
      </p:cViewPr>
      <p:guideLst>
        <p:guide orient="horz" pos="2328"/>
        <p:guide pos="3864"/>
        <p:guide pos="7512"/>
        <p:guide pos="144"/>
        <p:guide orient="horz" pos="624"/>
        <p:guide orient="horz" pos="405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465D3EB-CBDD-4100-83B7-3BFE0A8F411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2B4595-A79D-4567-9FE1-DCF31A42B3D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5C0719-993D-42E1-80ED-8F01056F36C2}" type="datetimeFigureOut">
              <a:rPr lang="en-US" smtClean="0"/>
              <a:t>7/8/2024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0E452F-E862-4273-987C-980229E5320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EE394C-9AD7-48EA-AB0F-18032A3E097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0421AD-3AC0-48CB-8727-BB447FD226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1598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3BC9C-6C58-464F-B94E-FD73C5FB016E}" type="datetimeFigureOut">
              <a:rPr lang="en-US" smtClean="0"/>
              <a:t>7/8/2024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60DC36-8EFA-4378-9855-E019C55AC4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5278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0310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1518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6819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5460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6254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91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F864C-44C4-4000-952D-01F31BFB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392E06-C914-467E-9D4F-BD763EDA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EFBAF-82E9-49AD-B2CF-7D154E02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7/8/2024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8006A-94B1-44F7-972D-56767EDE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7BFAB-D84B-45E1-A0BD-2516AC14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6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7B869-BFB2-4C20-8AB1-46704BB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F007DB-4F12-4428-9C48-5120DF070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FA8DA-0E31-4CA6-BBFC-2467AAD1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7/8/2024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974BD-9845-459A-9AAA-12731E25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71B0A-FDFB-4B2C-A9EC-2334C590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40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0B5D73-1652-4A8E-B5A3-101523D72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B7FB99-7425-444D-B602-01B672BCE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EA9C5-552A-48A1-AB54-ED54209B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7/8/2024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3AAA3-4155-48FB-8F00-16DBE0C9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94EAE-CB3C-4DEF-A66D-583C7AAC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80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07FBE-061D-452C-A8A6-213063C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A3535-1708-499D-B5D2-7D8F9FD1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06063-A112-49AB-80C8-504D99EC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7/8/2024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4C8D5-F898-4318-A76D-1FBD8732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6EC76-E8E8-4FFA-B671-7FA2F3E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28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2CABF-E3C1-431A-A69C-D4881CC4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584226-69DA-4211-B2C8-C29FD05A4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F82DB-B518-40FD-8A66-44B874C0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7/8/2024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1CCEE-725F-4745-837B-87EFB70E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1522A-E0E6-406B-BF30-A7C7A572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04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C9BDC-6F21-4EF5-A8DD-E35E27EA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68D5F-2AB6-42D3-A54E-AB3E60325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5AB07F-D5F7-402A-AE4E-027BF1CA9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108EDC-3863-43B9-93C7-37465DC7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7/8/2024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77D452-958D-4159-A9A4-16DD2968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9654B6-1460-48B9-AC7E-592F68BA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0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8C848-926A-4FD3-A311-A100A266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ECD90-B4F0-4DFB-BB3D-F23102078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5A6C3A-033E-474B-AB97-D8291A04E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32B928-3A23-4FCA-AD1F-E45A467B5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DC8376-6FC6-4A11-B0DB-9A148E9C0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80206F-8846-425C-A56E-16FFBA44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7/8/2024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45E89F-12CF-4561-A5F2-1E05783A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4DFE4-927C-43B1-A061-5CB97FFB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05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0E367-8DA0-4655-BCBC-F4280D86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EF9592-AA3C-4CF8-A5DB-4D010195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7/8/2024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2C9377-F93E-4515-852A-26470775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ED076D-476B-42BA-8795-14FE6C1E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55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A599B4-6AB2-4190-82B5-7667EE1E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7/8/2024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8FBFB3-AD86-4E39-B8AE-B4EC1452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A4AF55-C114-4B60-9A20-56B00A11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20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83DA1-5CB8-405D-9613-8A9B7BC5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2BB15-A24D-42E9-9CAE-BB8272263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F0849D-D3C3-462A-9751-4EAB0B914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80DD20-7A20-4574-98A4-42779587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7/8/2024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D0ED2B-71C4-421A-9DB0-676E00C1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C4572A-ADFC-4C53-BCA2-42BDF693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95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F5C67-EEEC-4AB0-9653-0F80D6B1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D50D6D-5277-4324-AF23-5FAF0078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275657-2BF9-4761-96B6-50EE3CFC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C3F7B-A4C8-4F9D-8165-BC5186EA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7/8/2024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696EA5-2FA2-464D-982F-C53E6426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11B398-191B-4AB1-86ED-00D0046E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60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3445CA-54C1-4DDE-A216-DD2414E3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06395A-6879-4E93-B24E-067F88AC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0FF5B-A6A6-4F0F-AA5D-3F0F69A43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A1498-92C7-4E4B-8045-C9195F453964}" type="datetimeFigureOut">
              <a:rPr lang="en-US" smtClean="0"/>
              <a:t>7/8/2024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8FAA-76CC-42EF-8BE0-466A41BBA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9FF02-6890-4E10-B958-1097AD32C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78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amond 3">
            <a:extLst>
              <a:ext uri="{FF2B5EF4-FFF2-40B4-BE49-F238E27FC236}">
                <a16:creationId xmlns:a16="http://schemas.microsoft.com/office/drawing/2014/main" id="{1C59176D-59A8-4C02-B448-EE01232FB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20601" y="922319"/>
            <a:ext cx="2607364" cy="2607364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A50B1817-3C7F-41BC-8557-7A00C928E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229041" y="445227"/>
            <a:ext cx="3541486" cy="3541486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48663" y="3203891"/>
            <a:ext cx="9144000" cy="1661993"/>
          </a:xfrm>
        </p:spPr>
        <p:txBody>
          <a:bodyPr lIns="0" tIns="0" rIns="0" bIns="0" anchor="t">
            <a:spAutoFit/>
          </a:bodyPr>
          <a:lstStyle/>
          <a:p>
            <a:r>
              <a:rPr lang="en-GB" sz="6000" b="1" dirty="0">
                <a:solidFill>
                  <a:schemeClr val="bg1"/>
                </a:solidFill>
              </a:rPr>
              <a:t>Analysis of US Business Loans for Covid-19 Relief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7" name="Group 6" descr="Icon of chart. ">
            <a:extLst>
              <a:ext uri="{FF2B5EF4-FFF2-40B4-BE49-F238E27FC236}">
                <a16:creationId xmlns:a16="http://schemas.microsoft.com/office/drawing/2014/main" id="{B95DF07A-CE7E-4D89-9AA0-25F4FFF3B9C7}"/>
              </a:ext>
            </a:extLst>
          </p:cNvPr>
          <p:cNvGrpSpPr/>
          <p:nvPr/>
        </p:nvGrpSpPr>
        <p:grpSpPr>
          <a:xfrm>
            <a:off x="5779303" y="2078380"/>
            <a:ext cx="489958" cy="492680"/>
            <a:chOff x="2025650" y="4786313"/>
            <a:chExt cx="285750" cy="287338"/>
          </a:xfrm>
          <a:solidFill>
            <a:schemeClr val="bg1"/>
          </a:solidFill>
        </p:grpSpPr>
        <p:sp>
          <p:nvSpPr>
            <p:cNvPr id="8" name="Freeform 565">
              <a:extLst>
                <a:ext uri="{FF2B5EF4-FFF2-40B4-BE49-F238E27FC236}">
                  <a16:creationId xmlns:a16="http://schemas.microsoft.com/office/drawing/2014/main" id="{548FC78B-EF83-4185-A63D-1A5A85640B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25650" y="4786313"/>
              <a:ext cx="285750" cy="287338"/>
            </a:xfrm>
            <a:custGeom>
              <a:avLst/>
              <a:gdLst>
                <a:gd name="T0" fmla="*/ 812 w 903"/>
                <a:gd name="T1" fmla="*/ 500 h 903"/>
                <a:gd name="T2" fmla="*/ 810 w 903"/>
                <a:gd name="T3" fmla="*/ 505 h 903"/>
                <a:gd name="T4" fmla="*/ 806 w 903"/>
                <a:gd name="T5" fmla="*/ 509 h 903"/>
                <a:gd name="T6" fmla="*/ 800 w 903"/>
                <a:gd name="T7" fmla="*/ 511 h 903"/>
                <a:gd name="T8" fmla="*/ 105 w 903"/>
                <a:gd name="T9" fmla="*/ 511 h 903"/>
                <a:gd name="T10" fmla="*/ 99 w 903"/>
                <a:gd name="T11" fmla="*/ 510 h 903"/>
                <a:gd name="T12" fmla="*/ 95 w 903"/>
                <a:gd name="T13" fmla="*/ 507 h 903"/>
                <a:gd name="T14" fmla="*/ 92 w 903"/>
                <a:gd name="T15" fmla="*/ 502 h 903"/>
                <a:gd name="T16" fmla="*/ 90 w 903"/>
                <a:gd name="T17" fmla="*/ 496 h 903"/>
                <a:gd name="T18" fmla="*/ 90 w 903"/>
                <a:gd name="T19" fmla="*/ 105 h 903"/>
                <a:gd name="T20" fmla="*/ 92 w 903"/>
                <a:gd name="T21" fmla="*/ 100 h 903"/>
                <a:gd name="T22" fmla="*/ 95 w 903"/>
                <a:gd name="T23" fmla="*/ 94 h 903"/>
                <a:gd name="T24" fmla="*/ 99 w 903"/>
                <a:gd name="T25" fmla="*/ 91 h 903"/>
                <a:gd name="T26" fmla="*/ 105 w 903"/>
                <a:gd name="T27" fmla="*/ 90 h 903"/>
                <a:gd name="T28" fmla="*/ 800 w 903"/>
                <a:gd name="T29" fmla="*/ 90 h 903"/>
                <a:gd name="T30" fmla="*/ 806 w 903"/>
                <a:gd name="T31" fmla="*/ 92 h 903"/>
                <a:gd name="T32" fmla="*/ 810 w 903"/>
                <a:gd name="T33" fmla="*/ 96 h 903"/>
                <a:gd name="T34" fmla="*/ 812 w 903"/>
                <a:gd name="T35" fmla="*/ 102 h 903"/>
                <a:gd name="T36" fmla="*/ 813 w 903"/>
                <a:gd name="T37" fmla="*/ 496 h 903"/>
                <a:gd name="T38" fmla="*/ 15 w 903"/>
                <a:gd name="T39" fmla="*/ 0 h 903"/>
                <a:gd name="T40" fmla="*/ 9 w 903"/>
                <a:gd name="T41" fmla="*/ 1 h 903"/>
                <a:gd name="T42" fmla="*/ 5 w 903"/>
                <a:gd name="T43" fmla="*/ 4 h 903"/>
                <a:gd name="T44" fmla="*/ 1 w 903"/>
                <a:gd name="T45" fmla="*/ 8 h 903"/>
                <a:gd name="T46" fmla="*/ 0 w 903"/>
                <a:gd name="T47" fmla="*/ 15 h 903"/>
                <a:gd name="T48" fmla="*/ 0 w 903"/>
                <a:gd name="T49" fmla="*/ 590 h 903"/>
                <a:gd name="T50" fmla="*/ 2 w 903"/>
                <a:gd name="T51" fmla="*/ 595 h 903"/>
                <a:gd name="T52" fmla="*/ 7 w 903"/>
                <a:gd name="T53" fmla="*/ 599 h 903"/>
                <a:gd name="T54" fmla="*/ 12 w 903"/>
                <a:gd name="T55" fmla="*/ 602 h 903"/>
                <a:gd name="T56" fmla="*/ 437 w 903"/>
                <a:gd name="T57" fmla="*/ 602 h 903"/>
                <a:gd name="T58" fmla="*/ 260 w 903"/>
                <a:gd name="T59" fmla="*/ 877 h 903"/>
                <a:gd name="T60" fmla="*/ 257 w 903"/>
                <a:gd name="T61" fmla="*/ 883 h 903"/>
                <a:gd name="T62" fmla="*/ 256 w 903"/>
                <a:gd name="T63" fmla="*/ 888 h 903"/>
                <a:gd name="T64" fmla="*/ 257 w 903"/>
                <a:gd name="T65" fmla="*/ 893 h 903"/>
                <a:gd name="T66" fmla="*/ 260 w 903"/>
                <a:gd name="T67" fmla="*/ 899 h 903"/>
                <a:gd name="T68" fmla="*/ 265 w 903"/>
                <a:gd name="T69" fmla="*/ 902 h 903"/>
                <a:gd name="T70" fmla="*/ 271 w 903"/>
                <a:gd name="T71" fmla="*/ 903 h 903"/>
                <a:gd name="T72" fmla="*/ 277 w 903"/>
                <a:gd name="T73" fmla="*/ 902 h 903"/>
                <a:gd name="T74" fmla="*/ 281 w 903"/>
                <a:gd name="T75" fmla="*/ 899 h 903"/>
                <a:gd name="T76" fmla="*/ 621 w 903"/>
                <a:gd name="T77" fmla="*/ 899 h 903"/>
                <a:gd name="T78" fmla="*/ 627 w 903"/>
                <a:gd name="T79" fmla="*/ 902 h 903"/>
                <a:gd name="T80" fmla="*/ 632 w 903"/>
                <a:gd name="T81" fmla="*/ 903 h 903"/>
                <a:gd name="T82" fmla="*/ 637 w 903"/>
                <a:gd name="T83" fmla="*/ 902 h 903"/>
                <a:gd name="T84" fmla="*/ 643 w 903"/>
                <a:gd name="T85" fmla="*/ 899 h 903"/>
                <a:gd name="T86" fmla="*/ 646 w 903"/>
                <a:gd name="T87" fmla="*/ 893 h 903"/>
                <a:gd name="T88" fmla="*/ 647 w 903"/>
                <a:gd name="T89" fmla="*/ 888 h 903"/>
                <a:gd name="T90" fmla="*/ 646 w 903"/>
                <a:gd name="T91" fmla="*/ 883 h 903"/>
                <a:gd name="T92" fmla="*/ 643 w 903"/>
                <a:gd name="T93" fmla="*/ 877 h 903"/>
                <a:gd name="T94" fmla="*/ 467 w 903"/>
                <a:gd name="T95" fmla="*/ 602 h 903"/>
                <a:gd name="T96" fmla="*/ 892 w 903"/>
                <a:gd name="T97" fmla="*/ 602 h 903"/>
                <a:gd name="T98" fmla="*/ 897 w 903"/>
                <a:gd name="T99" fmla="*/ 599 h 903"/>
                <a:gd name="T100" fmla="*/ 900 w 903"/>
                <a:gd name="T101" fmla="*/ 595 h 903"/>
                <a:gd name="T102" fmla="*/ 902 w 903"/>
                <a:gd name="T103" fmla="*/ 590 h 903"/>
                <a:gd name="T104" fmla="*/ 903 w 903"/>
                <a:gd name="T105" fmla="*/ 15 h 903"/>
                <a:gd name="T106" fmla="*/ 902 w 903"/>
                <a:gd name="T107" fmla="*/ 8 h 903"/>
                <a:gd name="T108" fmla="*/ 899 w 903"/>
                <a:gd name="T109" fmla="*/ 4 h 903"/>
                <a:gd name="T110" fmla="*/ 894 w 903"/>
                <a:gd name="T111" fmla="*/ 1 h 903"/>
                <a:gd name="T112" fmla="*/ 888 w 903"/>
                <a:gd name="T11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03" h="903">
                  <a:moveTo>
                    <a:pt x="813" y="496"/>
                  </a:moveTo>
                  <a:lnTo>
                    <a:pt x="812" y="500"/>
                  </a:lnTo>
                  <a:lnTo>
                    <a:pt x="811" y="502"/>
                  </a:lnTo>
                  <a:lnTo>
                    <a:pt x="810" y="505"/>
                  </a:lnTo>
                  <a:lnTo>
                    <a:pt x="808" y="507"/>
                  </a:lnTo>
                  <a:lnTo>
                    <a:pt x="806" y="509"/>
                  </a:lnTo>
                  <a:lnTo>
                    <a:pt x="804" y="510"/>
                  </a:lnTo>
                  <a:lnTo>
                    <a:pt x="800" y="511"/>
                  </a:lnTo>
                  <a:lnTo>
                    <a:pt x="797" y="511"/>
                  </a:lnTo>
                  <a:lnTo>
                    <a:pt x="105" y="511"/>
                  </a:lnTo>
                  <a:lnTo>
                    <a:pt x="102" y="511"/>
                  </a:lnTo>
                  <a:lnTo>
                    <a:pt x="99" y="510"/>
                  </a:lnTo>
                  <a:lnTo>
                    <a:pt x="97" y="509"/>
                  </a:lnTo>
                  <a:lnTo>
                    <a:pt x="95" y="507"/>
                  </a:lnTo>
                  <a:lnTo>
                    <a:pt x="93" y="505"/>
                  </a:lnTo>
                  <a:lnTo>
                    <a:pt x="92" y="502"/>
                  </a:lnTo>
                  <a:lnTo>
                    <a:pt x="90" y="500"/>
                  </a:lnTo>
                  <a:lnTo>
                    <a:pt x="90" y="496"/>
                  </a:lnTo>
                  <a:lnTo>
                    <a:pt x="90" y="316"/>
                  </a:lnTo>
                  <a:lnTo>
                    <a:pt x="90" y="105"/>
                  </a:lnTo>
                  <a:lnTo>
                    <a:pt x="90" y="102"/>
                  </a:lnTo>
                  <a:lnTo>
                    <a:pt x="92" y="100"/>
                  </a:lnTo>
                  <a:lnTo>
                    <a:pt x="93" y="96"/>
                  </a:lnTo>
                  <a:lnTo>
                    <a:pt x="95" y="94"/>
                  </a:lnTo>
                  <a:lnTo>
                    <a:pt x="97" y="92"/>
                  </a:lnTo>
                  <a:lnTo>
                    <a:pt x="99" y="91"/>
                  </a:lnTo>
                  <a:lnTo>
                    <a:pt x="102" y="90"/>
                  </a:lnTo>
                  <a:lnTo>
                    <a:pt x="105" y="90"/>
                  </a:lnTo>
                  <a:lnTo>
                    <a:pt x="798" y="90"/>
                  </a:lnTo>
                  <a:lnTo>
                    <a:pt x="800" y="90"/>
                  </a:lnTo>
                  <a:lnTo>
                    <a:pt x="804" y="91"/>
                  </a:lnTo>
                  <a:lnTo>
                    <a:pt x="806" y="92"/>
                  </a:lnTo>
                  <a:lnTo>
                    <a:pt x="808" y="94"/>
                  </a:lnTo>
                  <a:lnTo>
                    <a:pt x="810" y="96"/>
                  </a:lnTo>
                  <a:lnTo>
                    <a:pt x="811" y="100"/>
                  </a:lnTo>
                  <a:lnTo>
                    <a:pt x="812" y="102"/>
                  </a:lnTo>
                  <a:lnTo>
                    <a:pt x="813" y="105"/>
                  </a:lnTo>
                  <a:lnTo>
                    <a:pt x="813" y="496"/>
                  </a:lnTo>
                  <a:close/>
                  <a:moveTo>
                    <a:pt x="888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2" y="6"/>
                  </a:lnTo>
                  <a:lnTo>
                    <a:pt x="1" y="8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587"/>
                  </a:lnTo>
                  <a:lnTo>
                    <a:pt x="0" y="590"/>
                  </a:lnTo>
                  <a:lnTo>
                    <a:pt x="1" y="593"/>
                  </a:lnTo>
                  <a:lnTo>
                    <a:pt x="2" y="595"/>
                  </a:lnTo>
                  <a:lnTo>
                    <a:pt x="5" y="597"/>
                  </a:lnTo>
                  <a:lnTo>
                    <a:pt x="7" y="599"/>
                  </a:lnTo>
                  <a:lnTo>
                    <a:pt x="9" y="601"/>
                  </a:lnTo>
                  <a:lnTo>
                    <a:pt x="12" y="602"/>
                  </a:lnTo>
                  <a:lnTo>
                    <a:pt x="15" y="602"/>
                  </a:lnTo>
                  <a:lnTo>
                    <a:pt x="437" y="602"/>
                  </a:lnTo>
                  <a:lnTo>
                    <a:pt x="437" y="701"/>
                  </a:lnTo>
                  <a:lnTo>
                    <a:pt x="260" y="877"/>
                  </a:lnTo>
                  <a:lnTo>
                    <a:pt x="259" y="879"/>
                  </a:lnTo>
                  <a:lnTo>
                    <a:pt x="257" y="883"/>
                  </a:lnTo>
                  <a:lnTo>
                    <a:pt x="256" y="885"/>
                  </a:lnTo>
                  <a:lnTo>
                    <a:pt x="256" y="888"/>
                  </a:lnTo>
                  <a:lnTo>
                    <a:pt x="256" y="891"/>
                  </a:lnTo>
                  <a:lnTo>
                    <a:pt x="257" y="893"/>
                  </a:lnTo>
                  <a:lnTo>
                    <a:pt x="259" y="897"/>
                  </a:lnTo>
                  <a:lnTo>
                    <a:pt x="260" y="899"/>
                  </a:lnTo>
                  <a:lnTo>
                    <a:pt x="263" y="901"/>
                  </a:lnTo>
                  <a:lnTo>
                    <a:pt x="265" y="902"/>
                  </a:lnTo>
                  <a:lnTo>
                    <a:pt x="268" y="903"/>
                  </a:lnTo>
                  <a:lnTo>
                    <a:pt x="271" y="903"/>
                  </a:lnTo>
                  <a:lnTo>
                    <a:pt x="274" y="903"/>
                  </a:lnTo>
                  <a:lnTo>
                    <a:pt x="277" y="902"/>
                  </a:lnTo>
                  <a:lnTo>
                    <a:pt x="279" y="901"/>
                  </a:lnTo>
                  <a:lnTo>
                    <a:pt x="281" y="899"/>
                  </a:lnTo>
                  <a:lnTo>
                    <a:pt x="452" y="728"/>
                  </a:lnTo>
                  <a:lnTo>
                    <a:pt x="621" y="899"/>
                  </a:lnTo>
                  <a:lnTo>
                    <a:pt x="623" y="901"/>
                  </a:lnTo>
                  <a:lnTo>
                    <a:pt x="627" y="902"/>
                  </a:lnTo>
                  <a:lnTo>
                    <a:pt x="629" y="903"/>
                  </a:lnTo>
                  <a:lnTo>
                    <a:pt x="632" y="903"/>
                  </a:lnTo>
                  <a:lnTo>
                    <a:pt x="635" y="903"/>
                  </a:lnTo>
                  <a:lnTo>
                    <a:pt x="637" y="902"/>
                  </a:lnTo>
                  <a:lnTo>
                    <a:pt x="641" y="901"/>
                  </a:lnTo>
                  <a:lnTo>
                    <a:pt x="643" y="899"/>
                  </a:lnTo>
                  <a:lnTo>
                    <a:pt x="645" y="897"/>
                  </a:lnTo>
                  <a:lnTo>
                    <a:pt x="646" y="893"/>
                  </a:lnTo>
                  <a:lnTo>
                    <a:pt x="647" y="891"/>
                  </a:lnTo>
                  <a:lnTo>
                    <a:pt x="647" y="888"/>
                  </a:lnTo>
                  <a:lnTo>
                    <a:pt x="647" y="885"/>
                  </a:lnTo>
                  <a:lnTo>
                    <a:pt x="646" y="883"/>
                  </a:lnTo>
                  <a:lnTo>
                    <a:pt x="645" y="879"/>
                  </a:lnTo>
                  <a:lnTo>
                    <a:pt x="643" y="877"/>
                  </a:lnTo>
                  <a:lnTo>
                    <a:pt x="467" y="701"/>
                  </a:lnTo>
                  <a:lnTo>
                    <a:pt x="467" y="602"/>
                  </a:lnTo>
                  <a:lnTo>
                    <a:pt x="888" y="602"/>
                  </a:lnTo>
                  <a:lnTo>
                    <a:pt x="892" y="602"/>
                  </a:lnTo>
                  <a:lnTo>
                    <a:pt x="894" y="601"/>
                  </a:lnTo>
                  <a:lnTo>
                    <a:pt x="897" y="599"/>
                  </a:lnTo>
                  <a:lnTo>
                    <a:pt x="899" y="597"/>
                  </a:lnTo>
                  <a:lnTo>
                    <a:pt x="900" y="595"/>
                  </a:lnTo>
                  <a:lnTo>
                    <a:pt x="902" y="593"/>
                  </a:lnTo>
                  <a:lnTo>
                    <a:pt x="902" y="590"/>
                  </a:lnTo>
                  <a:lnTo>
                    <a:pt x="903" y="587"/>
                  </a:lnTo>
                  <a:lnTo>
                    <a:pt x="903" y="15"/>
                  </a:lnTo>
                  <a:lnTo>
                    <a:pt x="902" y="12"/>
                  </a:lnTo>
                  <a:lnTo>
                    <a:pt x="902" y="8"/>
                  </a:lnTo>
                  <a:lnTo>
                    <a:pt x="900" y="6"/>
                  </a:lnTo>
                  <a:lnTo>
                    <a:pt x="899" y="4"/>
                  </a:lnTo>
                  <a:lnTo>
                    <a:pt x="897" y="2"/>
                  </a:lnTo>
                  <a:lnTo>
                    <a:pt x="894" y="1"/>
                  </a:lnTo>
                  <a:lnTo>
                    <a:pt x="892" y="0"/>
                  </a:lnTo>
                  <a:lnTo>
                    <a:pt x="88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566">
              <a:extLst>
                <a:ext uri="{FF2B5EF4-FFF2-40B4-BE49-F238E27FC236}">
                  <a16:creationId xmlns:a16="http://schemas.microsoft.com/office/drawing/2014/main" id="{B7B50F87-A3AA-4FB6-9692-24BF5512FC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4225" y="4843463"/>
              <a:ext cx="200025" cy="73025"/>
            </a:xfrm>
            <a:custGeom>
              <a:avLst/>
              <a:gdLst>
                <a:gd name="T0" fmla="*/ 151 w 632"/>
                <a:gd name="T1" fmla="*/ 151 h 226"/>
                <a:gd name="T2" fmla="*/ 157 w 632"/>
                <a:gd name="T3" fmla="*/ 149 h 226"/>
                <a:gd name="T4" fmla="*/ 161 w 632"/>
                <a:gd name="T5" fmla="*/ 146 h 226"/>
                <a:gd name="T6" fmla="*/ 288 w 632"/>
                <a:gd name="T7" fmla="*/ 217 h 226"/>
                <a:gd name="T8" fmla="*/ 292 w 632"/>
                <a:gd name="T9" fmla="*/ 223 h 226"/>
                <a:gd name="T10" fmla="*/ 299 w 632"/>
                <a:gd name="T11" fmla="*/ 226 h 226"/>
                <a:gd name="T12" fmla="*/ 302 w 632"/>
                <a:gd name="T13" fmla="*/ 226 h 226"/>
                <a:gd name="T14" fmla="*/ 307 w 632"/>
                <a:gd name="T15" fmla="*/ 225 h 226"/>
                <a:gd name="T16" fmla="*/ 313 w 632"/>
                <a:gd name="T17" fmla="*/ 222 h 226"/>
                <a:gd name="T18" fmla="*/ 471 w 632"/>
                <a:gd name="T19" fmla="*/ 191 h 226"/>
                <a:gd name="T20" fmla="*/ 477 w 632"/>
                <a:gd name="T21" fmla="*/ 195 h 226"/>
                <a:gd name="T22" fmla="*/ 483 w 632"/>
                <a:gd name="T23" fmla="*/ 196 h 226"/>
                <a:gd name="T24" fmla="*/ 488 w 632"/>
                <a:gd name="T25" fmla="*/ 194 h 226"/>
                <a:gd name="T26" fmla="*/ 494 w 632"/>
                <a:gd name="T27" fmla="*/ 191 h 226"/>
                <a:gd name="T28" fmla="*/ 631 w 632"/>
                <a:gd name="T29" fmla="*/ 23 h 226"/>
                <a:gd name="T30" fmla="*/ 632 w 632"/>
                <a:gd name="T31" fmla="*/ 16 h 226"/>
                <a:gd name="T32" fmla="*/ 632 w 632"/>
                <a:gd name="T33" fmla="*/ 11 h 226"/>
                <a:gd name="T34" fmla="*/ 629 w 632"/>
                <a:gd name="T35" fmla="*/ 5 h 226"/>
                <a:gd name="T36" fmla="*/ 625 w 632"/>
                <a:gd name="T37" fmla="*/ 2 h 226"/>
                <a:gd name="T38" fmla="*/ 619 w 632"/>
                <a:gd name="T39" fmla="*/ 0 h 226"/>
                <a:gd name="T40" fmla="*/ 613 w 632"/>
                <a:gd name="T41" fmla="*/ 1 h 226"/>
                <a:gd name="T42" fmla="*/ 607 w 632"/>
                <a:gd name="T43" fmla="*/ 3 h 226"/>
                <a:gd name="T44" fmla="*/ 481 w 632"/>
                <a:gd name="T45" fmla="*/ 159 h 226"/>
                <a:gd name="T46" fmla="*/ 415 w 632"/>
                <a:gd name="T47" fmla="*/ 93 h 226"/>
                <a:gd name="T48" fmla="*/ 409 w 632"/>
                <a:gd name="T49" fmla="*/ 91 h 226"/>
                <a:gd name="T50" fmla="*/ 404 w 632"/>
                <a:gd name="T51" fmla="*/ 91 h 226"/>
                <a:gd name="T52" fmla="*/ 398 w 632"/>
                <a:gd name="T53" fmla="*/ 93 h 226"/>
                <a:gd name="T54" fmla="*/ 307 w 632"/>
                <a:gd name="T55" fmla="*/ 185 h 226"/>
                <a:gd name="T56" fmla="*/ 247 w 632"/>
                <a:gd name="T57" fmla="*/ 39 h 226"/>
                <a:gd name="T58" fmla="*/ 242 w 632"/>
                <a:gd name="T59" fmla="*/ 34 h 226"/>
                <a:gd name="T60" fmla="*/ 234 w 632"/>
                <a:gd name="T61" fmla="*/ 33 h 226"/>
                <a:gd name="T62" fmla="*/ 227 w 632"/>
                <a:gd name="T63" fmla="*/ 35 h 226"/>
                <a:gd name="T64" fmla="*/ 144 w 632"/>
                <a:gd name="T65" fmla="*/ 121 h 226"/>
                <a:gd name="T66" fmla="*/ 12 w 632"/>
                <a:gd name="T67" fmla="*/ 121 h 226"/>
                <a:gd name="T68" fmla="*/ 7 w 632"/>
                <a:gd name="T69" fmla="*/ 123 h 226"/>
                <a:gd name="T70" fmla="*/ 3 w 632"/>
                <a:gd name="T71" fmla="*/ 128 h 226"/>
                <a:gd name="T72" fmla="*/ 0 w 632"/>
                <a:gd name="T73" fmla="*/ 133 h 226"/>
                <a:gd name="T74" fmla="*/ 0 w 632"/>
                <a:gd name="T75" fmla="*/ 138 h 226"/>
                <a:gd name="T76" fmla="*/ 3 w 632"/>
                <a:gd name="T77" fmla="*/ 144 h 226"/>
                <a:gd name="T78" fmla="*/ 7 w 632"/>
                <a:gd name="T79" fmla="*/ 148 h 226"/>
                <a:gd name="T80" fmla="*/ 12 w 632"/>
                <a:gd name="T81" fmla="*/ 150 h 226"/>
                <a:gd name="T82" fmla="*/ 15 w 632"/>
                <a:gd name="T83" fmla="*/ 151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32" h="226">
                  <a:moveTo>
                    <a:pt x="15" y="151"/>
                  </a:moveTo>
                  <a:lnTo>
                    <a:pt x="151" y="151"/>
                  </a:lnTo>
                  <a:lnTo>
                    <a:pt x="154" y="150"/>
                  </a:lnTo>
                  <a:lnTo>
                    <a:pt x="157" y="149"/>
                  </a:lnTo>
                  <a:lnTo>
                    <a:pt x="159" y="148"/>
                  </a:lnTo>
                  <a:lnTo>
                    <a:pt x="161" y="146"/>
                  </a:lnTo>
                  <a:lnTo>
                    <a:pt x="230" y="75"/>
                  </a:lnTo>
                  <a:lnTo>
                    <a:pt x="288" y="217"/>
                  </a:lnTo>
                  <a:lnTo>
                    <a:pt x="289" y="220"/>
                  </a:lnTo>
                  <a:lnTo>
                    <a:pt x="292" y="223"/>
                  </a:lnTo>
                  <a:lnTo>
                    <a:pt x="294" y="224"/>
                  </a:lnTo>
                  <a:lnTo>
                    <a:pt x="299" y="226"/>
                  </a:lnTo>
                  <a:lnTo>
                    <a:pt x="300" y="226"/>
                  </a:lnTo>
                  <a:lnTo>
                    <a:pt x="302" y="226"/>
                  </a:lnTo>
                  <a:lnTo>
                    <a:pt x="304" y="226"/>
                  </a:lnTo>
                  <a:lnTo>
                    <a:pt x="307" y="225"/>
                  </a:lnTo>
                  <a:lnTo>
                    <a:pt x="309" y="223"/>
                  </a:lnTo>
                  <a:lnTo>
                    <a:pt x="313" y="222"/>
                  </a:lnTo>
                  <a:lnTo>
                    <a:pt x="407" y="127"/>
                  </a:lnTo>
                  <a:lnTo>
                    <a:pt x="471" y="191"/>
                  </a:lnTo>
                  <a:lnTo>
                    <a:pt x="473" y="193"/>
                  </a:lnTo>
                  <a:lnTo>
                    <a:pt x="477" y="195"/>
                  </a:lnTo>
                  <a:lnTo>
                    <a:pt x="480" y="196"/>
                  </a:lnTo>
                  <a:lnTo>
                    <a:pt x="483" y="196"/>
                  </a:lnTo>
                  <a:lnTo>
                    <a:pt x="486" y="195"/>
                  </a:lnTo>
                  <a:lnTo>
                    <a:pt x="488" y="194"/>
                  </a:lnTo>
                  <a:lnTo>
                    <a:pt x="492" y="193"/>
                  </a:lnTo>
                  <a:lnTo>
                    <a:pt x="494" y="191"/>
                  </a:lnTo>
                  <a:lnTo>
                    <a:pt x="629" y="25"/>
                  </a:lnTo>
                  <a:lnTo>
                    <a:pt x="631" y="23"/>
                  </a:lnTo>
                  <a:lnTo>
                    <a:pt x="632" y="19"/>
                  </a:lnTo>
                  <a:lnTo>
                    <a:pt x="632" y="16"/>
                  </a:lnTo>
                  <a:lnTo>
                    <a:pt x="632" y="14"/>
                  </a:lnTo>
                  <a:lnTo>
                    <a:pt x="632" y="11"/>
                  </a:lnTo>
                  <a:lnTo>
                    <a:pt x="631" y="9"/>
                  </a:lnTo>
                  <a:lnTo>
                    <a:pt x="629" y="5"/>
                  </a:lnTo>
                  <a:lnTo>
                    <a:pt x="627" y="3"/>
                  </a:lnTo>
                  <a:lnTo>
                    <a:pt x="625" y="2"/>
                  </a:lnTo>
                  <a:lnTo>
                    <a:pt x="621" y="1"/>
                  </a:lnTo>
                  <a:lnTo>
                    <a:pt x="619" y="0"/>
                  </a:lnTo>
                  <a:lnTo>
                    <a:pt x="616" y="0"/>
                  </a:lnTo>
                  <a:lnTo>
                    <a:pt x="613" y="1"/>
                  </a:lnTo>
                  <a:lnTo>
                    <a:pt x="611" y="2"/>
                  </a:lnTo>
                  <a:lnTo>
                    <a:pt x="607" y="3"/>
                  </a:lnTo>
                  <a:lnTo>
                    <a:pt x="605" y="5"/>
                  </a:lnTo>
                  <a:lnTo>
                    <a:pt x="481" y="159"/>
                  </a:lnTo>
                  <a:lnTo>
                    <a:pt x="418" y="95"/>
                  </a:lnTo>
                  <a:lnTo>
                    <a:pt x="415" y="93"/>
                  </a:lnTo>
                  <a:lnTo>
                    <a:pt x="412" y="91"/>
                  </a:lnTo>
                  <a:lnTo>
                    <a:pt x="409" y="91"/>
                  </a:lnTo>
                  <a:lnTo>
                    <a:pt x="407" y="90"/>
                  </a:lnTo>
                  <a:lnTo>
                    <a:pt x="404" y="91"/>
                  </a:lnTo>
                  <a:lnTo>
                    <a:pt x="400" y="91"/>
                  </a:lnTo>
                  <a:lnTo>
                    <a:pt x="398" y="93"/>
                  </a:lnTo>
                  <a:lnTo>
                    <a:pt x="396" y="95"/>
                  </a:lnTo>
                  <a:lnTo>
                    <a:pt x="307" y="185"/>
                  </a:lnTo>
                  <a:lnTo>
                    <a:pt x="249" y="42"/>
                  </a:lnTo>
                  <a:lnTo>
                    <a:pt x="247" y="39"/>
                  </a:lnTo>
                  <a:lnTo>
                    <a:pt x="244" y="36"/>
                  </a:lnTo>
                  <a:lnTo>
                    <a:pt x="242" y="34"/>
                  </a:lnTo>
                  <a:lnTo>
                    <a:pt x="237" y="33"/>
                  </a:lnTo>
                  <a:lnTo>
                    <a:pt x="234" y="33"/>
                  </a:lnTo>
                  <a:lnTo>
                    <a:pt x="230" y="33"/>
                  </a:lnTo>
                  <a:lnTo>
                    <a:pt x="227" y="35"/>
                  </a:lnTo>
                  <a:lnTo>
                    <a:pt x="224" y="38"/>
                  </a:lnTo>
                  <a:lnTo>
                    <a:pt x="144" y="121"/>
                  </a:lnTo>
                  <a:lnTo>
                    <a:pt x="15" y="121"/>
                  </a:lnTo>
                  <a:lnTo>
                    <a:pt x="12" y="121"/>
                  </a:lnTo>
                  <a:lnTo>
                    <a:pt x="9" y="122"/>
                  </a:lnTo>
                  <a:lnTo>
                    <a:pt x="7" y="123"/>
                  </a:lnTo>
                  <a:lnTo>
                    <a:pt x="5" y="126"/>
                  </a:lnTo>
                  <a:lnTo>
                    <a:pt x="3" y="128"/>
                  </a:lnTo>
                  <a:lnTo>
                    <a:pt x="2" y="130"/>
                  </a:lnTo>
                  <a:lnTo>
                    <a:pt x="0" y="133"/>
                  </a:lnTo>
                  <a:lnTo>
                    <a:pt x="0" y="136"/>
                  </a:lnTo>
                  <a:lnTo>
                    <a:pt x="0" y="138"/>
                  </a:lnTo>
                  <a:lnTo>
                    <a:pt x="2" y="142"/>
                  </a:lnTo>
                  <a:lnTo>
                    <a:pt x="3" y="144"/>
                  </a:lnTo>
                  <a:lnTo>
                    <a:pt x="5" y="146"/>
                  </a:lnTo>
                  <a:lnTo>
                    <a:pt x="7" y="148"/>
                  </a:lnTo>
                  <a:lnTo>
                    <a:pt x="9" y="150"/>
                  </a:lnTo>
                  <a:lnTo>
                    <a:pt x="12" y="150"/>
                  </a:lnTo>
                  <a:lnTo>
                    <a:pt x="15" y="151"/>
                  </a:lnTo>
                  <a:lnTo>
                    <a:pt x="15" y="1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FE9C8E5E-CFDB-0FF0-B812-7DAA07041FF3}"/>
              </a:ext>
            </a:extLst>
          </p:cNvPr>
          <p:cNvSpPr txBox="1"/>
          <p:nvPr/>
        </p:nvSpPr>
        <p:spPr>
          <a:xfrm>
            <a:off x="4720601" y="5262283"/>
            <a:ext cx="26566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Grammenos Konstantinos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Kalatzi Marilena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Tsadimas Anargyros</a:t>
            </a:r>
          </a:p>
        </p:txBody>
      </p:sp>
    </p:spTree>
    <p:extLst>
      <p:ext uri="{BB962C8B-B14F-4D97-AF65-F5344CB8AC3E}">
        <p14:creationId xmlns:p14="http://schemas.microsoft.com/office/powerpoint/2010/main" val="2387849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A588A72A-976E-478A-9DD3-765AB3ED4CD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8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0412963" y="382939"/>
            <a:ext cx="1779037" cy="19045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Analysis of US Business Loans for Covid-19 Relief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382939"/>
            <a:ext cx="1847461" cy="19045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C1CAF08-13B9-48BA-A271-8CE5B568A664}"/>
              </a:ext>
            </a:extLst>
          </p:cNvPr>
          <p:cNvSpPr/>
          <p:nvPr/>
        </p:nvSpPr>
        <p:spPr>
          <a:xfrm>
            <a:off x="1230086" y="1347561"/>
            <a:ext cx="4967514" cy="664797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latin typeface="+mj-lt"/>
              </a:rPr>
              <a:t>Paycheck Protection Program (PPP)</a:t>
            </a:r>
            <a:endParaRPr lang="en-US" b="1" dirty="0">
              <a:latin typeface="+mj-lt"/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D1B1E083-D07C-4934-9782-F7CCA3539ACF}"/>
              </a:ext>
            </a:extLst>
          </p:cNvPr>
          <p:cNvSpPr/>
          <p:nvPr/>
        </p:nvSpPr>
        <p:spPr>
          <a:xfrm>
            <a:off x="6313716" y="1347561"/>
            <a:ext cx="4967514" cy="664797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latin typeface="+mj-lt"/>
              </a:rPr>
              <a:t>Economic Injury Disaster Loan (EIDL)</a:t>
            </a:r>
            <a:endParaRPr lang="en-US" b="1" dirty="0">
              <a:latin typeface="+mj-lt"/>
            </a:endParaRP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EBD06280-71F4-4832-A31C-772537FAE929}"/>
              </a:ext>
            </a:extLst>
          </p:cNvPr>
          <p:cNvSpPr/>
          <p:nvPr/>
        </p:nvSpPr>
        <p:spPr>
          <a:xfrm rot="16200000">
            <a:off x="-1072744" y="3724462"/>
            <a:ext cx="4078515" cy="838738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+mj-lt"/>
              </a:rPr>
              <a:t>CHARACHTERISTICS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31A2EAE-EBE4-4CB7-9D0A-105837E80B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255658" y="2104573"/>
            <a:ext cx="0" cy="4078515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5ECF613A-FCF5-4CC5-AA46-DABB088D7230}"/>
              </a:ext>
            </a:extLst>
          </p:cNvPr>
          <p:cNvSpPr/>
          <p:nvPr/>
        </p:nvSpPr>
        <p:spPr>
          <a:xfrm>
            <a:off x="1632408" y="2720167"/>
            <a:ext cx="4162870" cy="2246769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285750" indent="-285750" algn="ctr">
              <a:spcBef>
                <a:spcPts val="1200"/>
              </a:spcBef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latin typeface="+mj-lt"/>
                <a:cs typeface="Arial" panose="020B0604020202020204" pitchFamily="34" charset="0"/>
              </a:rPr>
              <a:t>COVID-19 specific loan program</a:t>
            </a:r>
          </a:p>
          <a:p>
            <a:pPr algn="ctr">
              <a:spcBef>
                <a:spcPts val="1200"/>
              </a:spcBef>
              <a:buClr>
                <a:schemeClr val="tx2"/>
              </a:buClr>
            </a:pPr>
            <a:endParaRPr lang="en-US" sz="1600" dirty="0">
              <a:latin typeface="+mj-lt"/>
              <a:cs typeface="Arial" panose="020B0604020202020204" pitchFamily="34" charset="0"/>
            </a:endParaRPr>
          </a:p>
          <a:p>
            <a:pPr marL="285750" indent="-285750" algn="ctr">
              <a:spcBef>
                <a:spcPts val="1200"/>
              </a:spcBef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latin typeface="+mj-lt"/>
                <a:cs typeface="Arial" panose="020B0604020202020204" pitchFamily="34" charset="0"/>
              </a:rPr>
              <a:t>Forgivable loans for small businesses</a:t>
            </a:r>
          </a:p>
          <a:p>
            <a:pPr algn="ctr">
              <a:spcBef>
                <a:spcPts val="1200"/>
              </a:spcBef>
              <a:buClr>
                <a:schemeClr val="tx2"/>
              </a:buClr>
            </a:pPr>
            <a:endParaRPr lang="en-US" sz="1600" dirty="0">
              <a:latin typeface="+mj-lt"/>
              <a:cs typeface="Arial" panose="020B0604020202020204" pitchFamily="34" charset="0"/>
            </a:endParaRPr>
          </a:p>
          <a:p>
            <a:pPr marL="285750" indent="-285750" algn="ctr">
              <a:spcBef>
                <a:spcPts val="1200"/>
              </a:spcBef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latin typeface="+mj-lt"/>
                <a:cs typeface="Arial" panose="020B0604020202020204" pitchFamily="34" charset="0"/>
              </a:rPr>
              <a:t>Aims to maintain payroll</a:t>
            </a:r>
          </a:p>
          <a:p>
            <a:pPr marL="285750" indent="-285750">
              <a:spcBef>
                <a:spcPts val="1200"/>
              </a:spcBef>
              <a:buClr>
                <a:schemeClr val="tx2"/>
              </a:buClr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842CE6B-862D-4B18-B10B-3436A7D24058}"/>
              </a:ext>
            </a:extLst>
          </p:cNvPr>
          <p:cNvSpPr/>
          <p:nvPr/>
        </p:nvSpPr>
        <p:spPr>
          <a:xfrm>
            <a:off x="6716038" y="2504622"/>
            <a:ext cx="4162870" cy="2954655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285750" indent="-285750" algn="ctr">
              <a:spcBef>
                <a:spcPts val="1200"/>
              </a:spcBef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GB" sz="1600" dirty="0">
                <a:latin typeface="+mj-lt"/>
                <a:cs typeface="Arial" panose="020B0604020202020204" pitchFamily="34" charset="0"/>
              </a:rPr>
              <a:t>Long-standing loan assistance program</a:t>
            </a:r>
          </a:p>
          <a:p>
            <a:pPr algn="ctr">
              <a:spcBef>
                <a:spcPts val="1200"/>
              </a:spcBef>
              <a:buClr>
                <a:schemeClr val="tx2"/>
              </a:buClr>
            </a:pPr>
            <a:endParaRPr lang="en-GB" sz="1600" dirty="0">
              <a:latin typeface="+mj-lt"/>
              <a:cs typeface="Arial" panose="020B0604020202020204" pitchFamily="34" charset="0"/>
            </a:endParaRPr>
          </a:p>
          <a:p>
            <a:pPr marL="285750" indent="-285750" algn="ctr">
              <a:spcBef>
                <a:spcPts val="1200"/>
              </a:spcBef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GB" sz="1600" dirty="0">
                <a:latin typeface="+mj-lt"/>
                <a:cs typeface="Arial" panose="020B0604020202020204" pitchFamily="34" charset="0"/>
              </a:rPr>
              <a:t>Provides low-interest loans to businesses suffering economic injury</a:t>
            </a:r>
          </a:p>
          <a:p>
            <a:pPr algn="ctr">
              <a:spcBef>
                <a:spcPts val="1200"/>
              </a:spcBef>
              <a:buClr>
                <a:schemeClr val="tx2"/>
              </a:buClr>
            </a:pPr>
            <a:endParaRPr lang="en-GB" sz="1600" dirty="0">
              <a:latin typeface="+mj-lt"/>
              <a:cs typeface="Arial" panose="020B0604020202020204" pitchFamily="34" charset="0"/>
            </a:endParaRPr>
          </a:p>
          <a:p>
            <a:pPr marL="285750" indent="-285750" algn="ctr">
              <a:spcBef>
                <a:spcPts val="1200"/>
              </a:spcBef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GB" sz="1600" dirty="0">
                <a:latin typeface="+mj-lt"/>
                <a:cs typeface="Arial" panose="020B0604020202020204" pitchFamily="34" charset="0"/>
              </a:rPr>
              <a:t> Aims to help businesses recover from economic losses</a:t>
            </a:r>
          </a:p>
          <a:p>
            <a:pPr marL="285750" indent="-285750">
              <a:spcBef>
                <a:spcPts val="1200"/>
              </a:spcBef>
              <a:buClr>
                <a:schemeClr val="tx2"/>
              </a:buClr>
              <a:buFont typeface="Arial" panose="020B0604020202020204" pitchFamily="34" charset="0"/>
              <a:buChar char="•"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93309C3-04F8-F8D2-85F6-69B65F2864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9397" y="5137266"/>
            <a:ext cx="1216152" cy="121615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B09663C-55C2-460B-64EE-45220DA3BF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3412" y="4966936"/>
            <a:ext cx="1216152" cy="1216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364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16CB5CA-AAD4-3624-7EF5-A09561C49B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654" y="427195"/>
            <a:ext cx="4528060" cy="3386989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5B222177-F788-ED50-70B1-3ED3BB0C2E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6791" y="453121"/>
            <a:ext cx="4819261" cy="3522881"/>
          </a:xfrm>
          <a:prstGeom prst="rect">
            <a:avLst/>
          </a:prstGeom>
        </p:spPr>
      </p:pic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4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604449" y="522898"/>
            <a:ext cx="4327597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4607" y="314083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Analysis Per State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4607" y="522898"/>
            <a:ext cx="420216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9F23A462-D581-4451-A275-D8FA412E14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12633" y="3481736"/>
            <a:ext cx="1908993" cy="161493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233E4AB5-6FC1-4454-9421-850EF5A4AD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765436" y="4500512"/>
            <a:ext cx="1589892" cy="1334821"/>
          </a:xfrm>
          <a:prstGeom prst="ellipse">
            <a:avLst/>
          </a:prstGeom>
          <a:solidFill>
            <a:srgbClr val="F3A0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40123448-0B37-4226-B26C-A3081E6142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201845" y="4503367"/>
            <a:ext cx="1589892" cy="1249589"/>
          </a:xfrm>
          <a:prstGeom prst="ellipse">
            <a:avLst/>
          </a:prstGeom>
          <a:solidFill>
            <a:srgbClr val="CDDC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D3287700-63E7-4098-B825-B123C11134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167017" y="3481736"/>
            <a:ext cx="1831556" cy="161493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6BEBF752-C33D-4EC4-8210-F7B1D3A10097}"/>
              </a:ext>
            </a:extLst>
          </p:cNvPr>
          <p:cNvSpPr/>
          <p:nvPr/>
        </p:nvSpPr>
        <p:spPr>
          <a:xfrm>
            <a:off x="900709" y="3742370"/>
            <a:ext cx="1518536" cy="984885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GB" sz="16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GB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Arial" panose="020B0604020202020204" pitchFamily="34" charset="0"/>
              </a:rPr>
              <a:t>Mississippi (MS) and North Dakota (ND) the </a:t>
            </a:r>
            <a:r>
              <a:rPr lang="en-GB" sz="1600" b="1" dirty="0">
                <a:solidFill>
                  <a:srgbClr val="2A49E5"/>
                </a:solidFill>
                <a:latin typeface="+mj-lt"/>
                <a:cs typeface="Arial" panose="020B0604020202020204" pitchFamily="34" charset="0"/>
              </a:rPr>
              <a:t>highest</a:t>
            </a:r>
            <a:endParaRPr lang="en-US" b="1" dirty="0">
              <a:solidFill>
                <a:srgbClr val="2A49E5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D4EC02E4-F054-4111-9038-AE0BDA4C8060}"/>
              </a:ext>
            </a:extLst>
          </p:cNvPr>
          <p:cNvSpPr/>
          <p:nvPr/>
        </p:nvSpPr>
        <p:spPr>
          <a:xfrm>
            <a:off x="1193427" y="5835333"/>
            <a:ext cx="1225818" cy="49244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Customer Objectives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9771041D-83B6-4693-BC25-25AABB3CE3BF}"/>
              </a:ext>
            </a:extLst>
          </p:cNvPr>
          <p:cNvSpPr/>
          <p:nvPr/>
        </p:nvSpPr>
        <p:spPr>
          <a:xfrm>
            <a:off x="3936327" y="4775900"/>
            <a:ext cx="1225818" cy="830997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Number of Loans Per Firms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9F6EE26A-3174-49AD-900E-08C045755F3C}"/>
              </a:ext>
            </a:extLst>
          </p:cNvPr>
          <p:cNvSpPr/>
          <p:nvPr/>
        </p:nvSpPr>
        <p:spPr>
          <a:xfrm>
            <a:off x="6326499" y="4728885"/>
            <a:ext cx="1373667" cy="830997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10000"/>
                  </a:schemeClr>
                </a:solidFill>
                <a:latin typeface="+mj-lt"/>
              </a:rPr>
              <a:t>Total Loan Amount By Payroll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C7CFAFBF-6B2A-49A8-ADCE-FD94A08C87B3}"/>
              </a:ext>
            </a:extLst>
          </p:cNvPr>
          <p:cNvSpPr/>
          <p:nvPr/>
        </p:nvSpPr>
        <p:spPr>
          <a:xfrm>
            <a:off x="9309927" y="3756664"/>
            <a:ext cx="1501937" cy="984885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GB" sz="1600" b="1" dirty="0">
                <a:latin typeface="+mj-lt"/>
                <a:cs typeface="Arial" panose="020B0604020202020204" pitchFamily="34" charset="0"/>
              </a:rPr>
              <a:t>Florida (FL), and</a:t>
            </a:r>
          </a:p>
          <a:p>
            <a:pPr algn="ctr"/>
            <a:r>
              <a:rPr lang="en-GB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Arial" panose="020B0604020202020204" pitchFamily="34" charset="0"/>
              </a:rPr>
              <a:t>Maryland (MD) </a:t>
            </a:r>
            <a:r>
              <a:rPr lang="en-GB" sz="1600" b="1" dirty="0">
                <a:latin typeface="+mj-lt"/>
                <a:cs typeface="Arial" panose="020B0604020202020204" pitchFamily="34" charset="0"/>
              </a:rPr>
              <a:t>the </a:t>
            </a:r>
            <a:r>
              <a:rPr lang="en-GB" sz="1600" b="1" dirty="0">
                <a:solidFill>
                  <a:srgbClr val="2A49E5"/>
                </a:solidFill>
                <a:latin typeface="+mj-lt"/>
                <a:cs typeface="Arial" panose="020B0604020202020204" pitchFamily="34" charset="0"/>
              </a:rPr>
              <a:t>highest</a:t>
            </a:r>
            <a:endParaRPr lang="en-US" sz="1600" b="1" dirty="0">
              <a:solidFill>
                <a:srgbClr val="2A49E5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650145E-96E3-9202-7943-EBD6CFB477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26245" y="5225941"/>
            <a:ext cx="1908992" cy="161493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B9A9D3B-EE13-911A-AACE-E0891DEE7A28}"/>
              </a:ext>
            </a:extLst>
          </p:cNvPr>
          <p:cNvSpPr/>
          <p:nvPr/>
        </p:nvSpPr>
        <p:spPr>
          <a:xfrm>
            <a:off x="944693" y="5527986"/>
            <a:ext cx="1474551" cy="984885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GB" sz="16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GB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Arial" panose="020B0604020202020204" pitchFamily="34" charset="0"/>
              </a:rPr>
              <a:t>Minnesota (MN) and Wisconsin (WI) the </a:t>
            </a:r>
            <a:r>
              <a:rPr lang="en-GB" sz="1600" b="1" dirty="0">
                <a:solidFill>
                  <a:srgbClr val="E52A62"/>
                </a:solidFill>
                <a:latin typeface="+mj-lt"/>
                <a:cs typeface="Arial" panose="020B0604020202020204" pitchFamily="34" charset="0"/>
              </a:rPr>
              <a:t>lowest</a:t>
            </a:r>
            <a:endParaRPr lang="en-US" sz="1600" b="1" dirty="0">
              <a:solidFill>
                <a:srgbClr val="E52A62"/>
              </a:solidFill>
              <a:latin typeface="+mj-lt"/>
              <a:cs typeface="Arial" panose="020B0604020202020204" pitchFamily="34" charset="0"/>
            </a:endParaRPr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E856086C-1EEB-8C43-CC95-B951541411F0}"/>
              </a:ext>
            </a:extLst>
          </p:cNvPr>
          <p:cNvCxnSpPr>
            <a:cxnSpLocks/>
          </p:cNvCxnSpPr>
          <p:nvPr/>
        </p:nvCxnSpPr>
        <p:spPr>
          <a:xfrm>
            <a:off x="2690212" y="4289203"/>
            <a:ext cx="831121" cy="682834"/>
          </a:xfrm>
          <a:prstGeom prst="bentConnector3">
            <a:avLst>
              <a:gd name="adj1" fmla="val 50000"/>
            </a:avLst>
          </a:prstGeom>
          <a:ln w="444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C53A0B14-0BFD-5266-3E7E-BE5659D97A95}"/>
              </a:ext>
            </a:extLst>
          </p:cNvPr>
          <p:cNvCxnSpPr>
            <a:cxnSpLocks/>
          </p:cNvCxnSpPr>
          <p:nvPr/>
        </p:nvCxnSpPr>
        <p:spPr>
          <a:xfrm flipV="1">
            <a:off x="2679872" y="5351351"/>
            <a:ext cx="859873" cy="730203"/>
          </a:xfrm>
          <a:prstGeom prst="bentConnector3">
            <a:avLst>
              <a:gd name="adj1" fmla="val 50000"/>
            </a:avLst>
          </a:prstGeom>
          <a:ln w="444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2EFE1AAC-CD1D-E4F6-07B6-47F934922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167017" y="5244135"/>
            <a:ext cx="1831556" cy="1556358"/>
          </a:xfrm>
          <a:prstGeom prst="ellipse">
            <a:avLst/>
          </a:prstGeom>
          <a:solidFill>
            <a:srgbClr val="CDDC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203EE00-0B17-FCCC-F07D-7924431D841E}"/>
              </a:ext>
            </a:extLst>
          </p:cNvPr>
          <p:cNvSpPr/>
          <p:nvPr/>
        </p:nvSpPr>
        <p:spPr>
          <a:xfrm>
            <a:off x="9387281" y="5540966"/>
            <a:ext cx="1459092" cy="984885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fi-FI" sz="1600" b="1" dirty="0">
                <a:latin typeface="+mj-lt"/>
              </a:rPr>
              <a:t>Wisconsin (WI) and Arkansas (AR) the </a:t>
            </a:r>
            <a:r>
              <a:rPr lang="fi-FI" sz="1600" b="1" dirty="0">
                <a:solidFill>
                  <a:srgbClr val="E52A62"/>
                </a:solidFill>
                <a:latin typeface="+mj-lt"/>
              </a:rPr>
              <a:t>lowest</a:t>
            </a:r>
            <a:endParaRPr lang="en-US" sz="1600" b="1" dirty="0">
              <a:solidFill>
                <a:srgbClr val="E52A62"/>
              </a:solidFill>
              <a:latin typeface="+mj-lt"/>
            </a:endParaRPr>
          </a:p>
        </p:txBody>
      </p: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51A400EA-4AF4-75CD-77ED-48048023840D}"/>
              </a:ext>
            </a:extLst>
          </p:cNvPr>
          <p:cNvCxnSpPr>
            <a:cxnSpLocks/>
          </p:cNvCxnSpPr>
          <p:nvPr/>
        </p:nvCxnSpPr>
        <p:spPr>
          <a:xfrm rot="10800000" flipV="1">
            <a:off x="7957016" y="4294402"/>
            <a:ext cx="1002388" cy="682834"/>
          </a:xfrm>
          <a:prstGeom prst="bentConnector3">
            <a:avLst>
              <a:gd name="adj1" fmla="val 50000"/>
            </a:avLst>
          </a:prstGeom>
          <a:ln w="44450">
            <a:solidFill>
              <a:srgbClr val="CDDC8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302F2A26-33A7-F799-E916-4C8265C065D8}"/>
              </a:ext>
            </a:extLst>
          </p:cNvPr>
          <p:cNvCxnSpPr>
            <a:cxnSpLocks/>
          </p:cNvCxnSpPr>
          <p:nvPr/>
        </p:nvCxnSpPr>
        <p:spPr>
          <a:xfrm rot="10800000">
            <a:off x="7957016" y="5395905"/>
            <a:ext cx="1085939" cy="714101"/>
          </a:xfrm>
          <a:prstGeom prst="bentConnector3">
            <a:avLst>
              <a:gd name="adj1" fmla="val 50000"/>
            </a:avLst>
          </a:prstGeom>
          <a:ln w="44450">
            <a:solidFill>
              <a:srgbClr val="CDDC8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3768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D8963B09-56D8-F3E0-2006-2FA8A9794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117600" y="3052112"/>
            <a:ext cx="2089698" cy="661752"/>
          </a:xfrm>
          <a:prstGeom prst="roundRect">
            <a:avLst>
              <a:gd name="adj" fmla="val 50000"/>
            </a:avLst>
          </a:prstGeom>
          <a:solidFill>
            <a:srgbClr val="F3A0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Management</a:t>
            </a:r>
            <a:br>
              <a:rPr lang="en-US" b="1" dirty="0">
                <a:solidFill>
                  <a:schemeClr val="tx1"/>
                </a:solidFill>
                <a:latin typeface="+mj-lt"/>
              </a:rPr>
            </a:br>
            <a:r>
              <a:rPr lang="en-US" b="1" dirty="0">
                <a:solidFill>
                  <a:schemeClr val="tx1"/>
                </a:solidFill>
                <a:latin typeface="+mj-lt"/>
              </a:rPr>
              <a:t>of companies</a:t>
            </a:r>
            <a:endParaRPr lang="en-US" sz="14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4E4B8445-31EE-9E04-C352-B899E0A314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475459" y="3003426"/>
            <a:ext cx="939800" cy="839294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AD521A45-7488-BEA3-D19E-DF21B884B0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020412" y="5475626"/>
            <a:ext cx="2391728" cy="661752"/>
          </a:xfrm>
          <a:prstGeom prst="roundRect">
            <a:avLst>
              <a:gd name="adj" fmla="val 50000"/>
            </a:avLst>
          </a:prstGeom>
          <a:solidFill>
            <a:srgbClr val="F3A0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Utilities</a:t>
            </a:r>
            <a:endParaRPr lang="en-US" sz="16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E8F00950-0C04-8D9D-9CB7-051A7148E6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906466" y="5358806"/>
            <a:ext cx="939800" cy="839294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4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846266" y="507982"/>
            <a:ext cx="4032574" cy="14916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4607" y="314083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Analysis Per Industry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-326791" y="-691502"/>
            <a:ext cx="4009511" cy="13321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43EE272D-0D15-37D2-1147-10C0C83990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215883" y="862043"/>
            <a:ext cx="3660775" cy="3337218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7652F4E-9F09-A240-33D2-26D957B64A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114641" y="1659465"/>
            <a:ext cx="1851772" cy="1599996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Most</a:t>
            </a:r>
            <a:br>
              <a:rPr lang="en-US" b="1" dirty="0">
                <a:solidFill>
                  <a:schemeClr val="tx1"/>
                </a:solidFill>
                <a:latin typeface="+mj-lt"/>
              </a:rPr>
            </a:br>
            <a:r>
              <a:rPr lang="en-US" b="1" dirty="0">
                <a:solidFill>
                  <a:schemeClr val="tx1"/>
                </a:solidFill>
                <a:latin typeface="+mj-lt"/>
              </a:rPr>
              <a:t>Helped</a:t>
            </a:r>
            <a:br>
              <a:rPr lang="en-US" b="1" dirty="0">
                <a:solidFill>
                  <a:schemeClr val="tx1"/>
                </a:solidFill>
                <a:latin typeface="+mj-lt"/>
              </a:rPr>
            </a:br>
            <a:r>
              <a:rPr lang="en-US" b="1" dirty="0">
                <a:solidFill>
                  <a:schemeClr val="tx1"/>
                </a:solidFill>
                <a:latin typeface="+mj-lt"/>
              </a:rPr>
              <a:t>Industries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33AD1EDA-C95B-7573-8931-D1C68F83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40663" y="1089901"/>
            <a:ext cx="2144116" cy="581244"/>
          </a:xfrm>
          <a:prstGeom prst="roundRect">
            <a:avLst>
              <a:gd name="adj" fmla="val 50000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Non-classifiable Establishments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A4C3494-B7FA-B7A6-1730-5D1B84B8F2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67228" y="945166"/>
            <a:ext cx="939800" cy="839294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EAE870F7-2B75-94FF-547F-D83DB1BB19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9045" y="3114093"/>
            <a:ext cx="2391728" cy="661752"/>
          </a:xfrm>
          <a:prstGeom prst="roundRect">
            <a:avLst>
              <a:gd name="adj" fmla="val 50000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Arts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9C13D72-6E56-955B-FA15-0A153EA989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232526" y="3009859"/>
            <a:ext cx="939800" cy="839294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8075F524-43BC-E0E7-E6C2-487ED27E0D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5258" y="969713"/>
            <a:ext cx="763739" cy="763739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C9E2AF0F-5120-C7BC-442E-EFA9D8B78A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4422" y="2966743"/>
            <a:ext cx="813940" cy="813940"/>
          </a:xfrm>
          <a:prstGeom prst="rect">
            <a:avLst/>
          </a:prstGeom>
        </p:spPr>
      </p:pic>
      <p:sp>
        <p:nvSpPr>
          <p:cNvPr id="52" name="Oval 51">
            <a:extLst>
              <a:ext uri="{FF2B5EF4-FFF2-40B4-BE49-F238E27FC236}">
                <a16:creationId xmlns:a16="http://schemas.microsoft.com/office/drawing/2014/main" id="{F0D8958D-560F-44B3-CC51-08012123E0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235907" y="3083140"/>
            <a:ext cx="3660775" cy="3736853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F692D2DA-F4B1-F3ED-AF37-E192F582A2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134665" y="4088596"/>
            <a:ext cx="1851772" cy="1791597"/>
          </a:xfrm>
          <a:prstGeom prst="ellipse">
            <a:avLst/>
          </a:prstGeom>
          <a:solidFill>
            <a:srgbClr val="F3A0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Least</a:t>
            </a:r>
            <a:br>
              <a:rPr lang="en-US" b="1" dirty="0">
                <a:solidFill>
                  <a:schemeClr val="tx1"/>
                </a:solidFill>
                <a:latin typeface="+mj-lt"/>
              </a:rPr>
            </a:br>
            <a:r>
              <a:rPr lang="en-US" b="1" dirty="0">
                <a:solidFill>
                  <a:schemeClr val="tx1"/>
                </a:solidFill>
                <a:latin typeface="+mj-lt"/>
              </a:rPr>
              <a:t>Helped</a:t>
            </a:r>
            <a:br>
              <a:rPr lang="en-US" b="1" dirty="0">
                <a:solidFill>
                  <a:schemeClr val="tx1"/>
                </a:solidFill>
                <a:latin typeface="+mj-lt"/>
              </a:rPr>
            </a:br>
            <a:r>
              <a:rPr lang="en-US" b="1" dirty="0">
                <a:solidFill>
                  <a:schemeClr val="tx1"/>
                </a:solidFill>
                <a:latin typeface="+mj-lt"/>
              </a:rPr>
              <a:t>Industries</a:t>
            </a: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6EF5A99D-29E7-A4CF-6FF9-9E035BD5B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601152" y="1153367"/>
            <a:ext cx="2151449" cy="661752"/>
          </a:xfrm>
          <a:prstGeom prst="roundRect">
            <a:avLst>
              <a:gd name="adj" fmla="val 50000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Entertainment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701528AF-CC4F-1202-5711-6D26EE89DC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950772" y="1089901"/>
            <a:ext cx="939800" cy="839294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3E793C7D-580C-0449-2463-3FE457A7F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329337" y="3249149"/>
            <a:ext cx="2234311" cy="661752"/>
          </a:xfrm>
          <a:prstGeom prst="roundRect">
            <a:avLst>
              <a:gd name="adj" fmla="val 50000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Recreation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DA93C20A-6D92-A4F9-947E-AC5F3BF0A0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59316" y="3157870"/>
            <a:ext cx="939800" cy="839294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1C5C92F7-9047-8A3F-33A2-85BF621CA86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6413" y="3239619"/>
            <a:ext cx="702609" cy="702609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80572A82-47D1-8448-AD2F-BB10F8E73B2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2057" y="1144603"/>
            <a:ext cx="703268" cy="703268"/>
          </a:xfrm>
          <a:prstGeom prst="rect">
            <a:avLst/>
          </a:prstGeom>
        </p:spPr>
      </p:pic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82E86B30-1F9E-122F-17F4-0BC5FC4B68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4607" y="507982"/>
            <a:ext cx="396889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Picture 66">
            <a:extLst>
              <a:ext uri="{FF2B5EF4-FFF2-40B4-BE49-F238E27FC236}">
                <a16:creationId xmlns:a16="http://schemas.microsoft.com/office/drawing/2014/main" id="{85E3B11A-AE0A-26CD-362A-BFD39CD8955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055847" y="5458717"/>
            <a:ext cx="679539" cy="679539"/>
          </a:xfrm>
          <a:prstGeom prst="rect">
            <a:avLst/>
          </a:prstGeom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68415CDA-43CC-2287-2329-421E2F46134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663690" y="3080629"/>
            <a:ext cx="604718" cy="604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290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2AC0C949-7A02-4C95-8017-D82E7E71C4F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5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Impact on consumer spending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4176128-6116-4C3C-9CC3-394E6E116762}"/>
              </a:ext>
            </a:extLst>
          </p:cNvPr>
          <p:cNvSpPr/>
          <p:nvPr/>
        </p:nvSpPr>
        <p:spPr>
          <a:xfrm>
            <a:off x="4724403" y="5521007"/>
            <a:ext cx="2743195" cy="22339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3FEE8EA-AE6D-E311-E8DB-744C2BC8E9BD}"/>
              </a:ext>
            </a:extLst>
          </p:cNvPr>
          <p:cNvGrpSpPr/>
          <p:nvPr/>
        </p:nvGrpSpPr>
        <p:grpSpPr>
          <a:xfrm>
            <a:off x="5843484" y="1365250"/>
            <a:ext cx="304587" cy="4940660"/>
            <a:chOff x="5759311" y="1474755"/>
            <a:chExt cx="406116" cy="4831156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98C9EF27-5E76-0208-6981-053C6DC559CA}"/>
                </a:ext>
              </a:extLst>
            </p:cNvPr>
            <p:cNvSpPr/>
            <p:nvPr/>
          </p:nvSpPr>
          <p:spPr>
            <a:xfrm>
              <a:off x="5759311" y="1474755"/>
              <a:ext cx="406116" cy="4831156"/>
            </a:xfrm>
            <a:custGeom>
              <a:avLst/>
              <a:gdLst>
                <a:gd name="connsiteX0" fmla="*/ 21478 w 406116"/>
                <a:gd name="connsiteY0" fmla="*/ 0 h 4831156"/>
                <a:gd name="connsiteX1" fmla="*/ 250471 w 406116"/>
                <a:gd name="connsiteY1" fmla="*/ 0 h 4831156"/>
                <a:gd name="connsiteX2" fmla="*/ 406116 w 406116"/>
                <a:gd name="connsiteY2" fmla="*/ 4831156 h 4831156"/>
                <a:gd name="connsiteX3" fmla="*/ 0 w 406116"/>
                <a:gd name="connsiteY3" fmla="*/ 4831156 h 4831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6116" h="4831156">
                  <a:moveTo>
                    <a:pt x="21478" y="0"/>
                  </a:moveTo>
                  <a:lnTo>
                    <a:pt x="250471" y="0"/>
                  </a:lnTo>
                  <a:lnTo>
                    <a:pt x="406116" y="4831156"/>
                  </a:lnTo>
                  <a:lnTo>
                    <a:pt x="0" y="4831156"/>
                  </a:lnTo>
                  <a:close/>
                </a:path>
              </a:pathLst>
            </a:custGeom>
            <a:solidFill>
              <a:srgbClr val="D3D3D3">
                <a:lumMod val="50000"/>
              </a:srgbClr>
            </a:solidFill>
            <a:ln w="6516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7B5D30AF-947B-2F18-0C7D-6B884F05A203}"/>
                </a:ext>
              </a:extLst>
            </p:cNvPr>
            <p:cNvSpPr/>
            <p:nvPr/>
          </p:nvSpPr>
          <p:spPr>
            <a:xfrm>
              <a:off x="5759311" y="1474755"/>
              <a:ext cx="125233" cy="4831156"/>
            </a:xfrm>
            <a:custGeom>
              <a:avLst/>
              <a:gdLst>
                <a:gd name="connsiteX0" fmla="*/ 21478 w 125233"/>
                <a:gd name="connsiteY0" fmla="*/ 0 h 4831156"/>
                <a:gd name="connsiteX1" fmla="*/ 125233 w 125233"/>
                <a:gd name="connsiteY1" fmla="*/ 0 h 4831156"/>
                <a:gd name="connsiteX2" fmla="*/ 125233 w 125233"/>
                <a:gd name="connsiteY2" fmla="*/ 4831156 h 4831156"/>
                <a:gd name="connsiteX3" fmla="*/ 0 w 125233"/>
                <a:gd name="connsiteY3" fmla="*/ 4831156 h 4831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5233" h="4831156">
                  <a:moveTo>
                    <a:pt x="21478" y="0"/>
                  </a:moveTo>
                  <a:lnTo>
                    <a:pt x="125233" y="0"/>
                  </a:lnTo>
                  <a:lnTo>
                    <a:pt x="125233" y="4831156"/>
                  </a:lnTo>
                  <a:lnTo>
                    <a:pt x="0" y="4831156"/>
                  </a:lnTo>
                  <a:close/>
                </a:path>
              </a:pathLst>
            </a:custGeom>
            <a:solidFill>
              <a:srgbClr val="000000">
                <a:alpha val="5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6F6A8059-DB34-A268-2829-D7055900E927}"/>
              </a:ext>
            </a:extLst>
          </p:cNvPr>
          <p:cNvGrpSpPr/>
          <p:nvPr/>
        </p:nvGrpSpPr>
        <p:grpSpPr>
          <a:xfrm>
            <a:off x="4860439" y="1622174"/>
            <a:ext cx="2575262" cy="1083639"/>
            <a:chOff x="4686292" y="1551946"/>
            <a:chExt cx="2963099" cy="1246835"/>
          </a:xfrm>
          <a:solidFill>
            <a:srgbClr val="063951">
              <a:lumMod val="75000"/>
              <a:lumOff val="25000"/>
            </a:srgbClr>
          </a:solidFill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482AE07A-6EBE-1485-71F4-314B9BA59F07}"/>
                </a:ext>
              </a:extLst>
            </p:cNvPr>
            <p:cNvGrpSpPr/>
            <p:nvPr/>
          </p:nvGrpSpPr>
          <p:grpSpPr>
            <a:xfrm>
              <a:off x="4686292" y="1551946"/>
              <a:ext cx="2963099" cy="1246835"/>
              <a:chOff x="4686292" y="1551946"/>
              <a:chExt cx="2963099" cy="1246835"/>
            </a:xfrm>
            <a:grpFill/>
          </p:grpSpPr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37224DA3-A28D-06B1-F3AD-E69CCB3A57D4}"/>
                  </a:ext>
                </a:extLst>
              </p:cNvPr>
              <p:cNvSpPr/>
              <p:nvPr/>
            </p:nvSpPr>
            <p:spPr>
              <a:xfrm>
                <a:off x="4686302" y="2581071"/>
                <a:ext cx="2495239" cy="217710"/>
              </a:xfrm>
              <a:custGeom>
                <a:avLst/>
                <a:gdLst>
                  <a:gd name="connsiteX0" fmla="*/ 0 w 1264362"/>
                  <a:gd name="connsiteY0" fmla="*/ 0 h 39114"/>
                  <a:gd name="connsiteX1" fmla="*/ 1264362 w 1264362"/>
                  <a:gd name="connsiteY1" fmla="*/ 0 h 39114"/>
                  <a:gd name="connsiteX2" fmla="*/ 1264362 w 1264362"/>
                  <a:gd name="connsiteY2" fmla="*/ 39114 h 39114"/>
                  <a:gd name="connsiteX3" fmla="*/ 0 w 1264362"/>
                  <a:gd name="connsiteY3" fmla="*/ 39114 h 39114"/>
                  <a:gd name="connsiteX0" fmla="*/ 0 w 1264362"/>
                  <a:gd name="connsiteY0" fmla="*/ 0 h 39114"/>
                  <a:gd name="connsiteX1" fmla="*/ 645300 w 1264362"/>
                  <a:gd name="connsiteY1" fmla="*/ 1092 h 39114"/>
                  <a:gd name="connsiteX2" fmla="*/ 1264362 w 1264362"/>
                  <a:gd name="connsiteY2" fmla="*/ 0 h 39114"/>
                  <a:gd name="connsiteX3" fmla="*/ 1264362 w 1264362"/>
                  <a:gd name="connsiteY3" fmla="*/ 39114 h 39114"/>
                  <a:gd name="connsiteX4" fmla="*/ 0 w 1264362"/>
                  <a:gd name="connsiteY4" fmla="*/ 39114 h 39114"/>
                  <a:gd name="connsiteX5" fmla="*/ 0 w 1264362"/>
                  <a:gd name="connsiteY5" fmla="*/ 0 h 39114"/>
                  <a:gd name="connsiteX0" fmla="*/ 0 w 1264362"/>
                  <a:gd name="connsiteY0" fmla="*/ 71202 h 110316"/>
                  <a:gd name="connsiteX1" fmla="*/ 651872 w 1264362"/>
                  <a:gd name="connsiteY1" fmla="*/ 0 h 110316"/>
                  <a:gd name="connsiteX2" fmla="*/ 1264362 w 1264362"/>
                  <a:gd name="connsiteY2" fmla="*/ 71202 h 110316"/>
                  <a:gd name="connsiteX3" fmla="*/ 1264362 w 1264362"/>
                  <a:gd name="connsiteY3" fmla="*/ 110316 h 110316"/>
                  <a:gd name="connsiteX4" fmla="*/ 0 w 1264362"/>
                  <a:gd name="connsiteY4" fmla="*/ 110316 h 110316"/>
                  <a:gd name="connsiteX5" fmla="*/ 0 w 1264362"/>
                  <a:gd name="connsiteY5" fmla="*/ 71202 h 110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64362" h="110316">
                    <a:moveTo>
                      <a:pt x="0" y="71202"/>
                    </a:moveTo>
                    <a:lnTo>
                      <a:pt x="651872" y="0"/>
                    </a:lnTo>
                    <a:lnTo>
                      <a:pt x="1264362" y="71202"/>
                    </a:lnTo>
                    <a:lnTo>
                      <a:pt x="1264362" y="110316"/>
                    </a:lnTo>
                    <a:lnTo>
                      <a:pt x="0" y="110316"/>
                    </a:lnTo>
                    <a:lnTo>
                      <a:pt x="0" y="71202"/>
                    </a:lnTo>
                    <a:close/>
                  </a:path>
                </a:pathLst>
              </a:custGeom>
              <a:grpFill/>
              <a:ln w="6516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FE0FF10B-888B-40B5-4FAF-BFB91C24E83D}"/>
                  </a:ext>
                </a:extLst>
              </p:cNvPr>
              <p:cNvSpPr/>
              <p:nvPr/>
            </p:nvSpPr>
            <p:spPr>
              <a:xfrm>
                <a:off x="7181541" y="2071785"/>
                <a:ext cx="467850" cy="726996"/>
              </a:xfrm>
              <a:custGeom>
                <a:avLst/>
                <a:gdLst>
                  <a:gd name="connsiteX0" fmla="*/ 0 w 237063"/>
                  <a:gd name="connsiteY0" fmla="*/ 329262 h 368376"/>
                  <a:gd name="connsiteX1" fmla="*/ 237064 w 237063"/>
                  <a:gd name="connsiteY1" fmla="*/ 0 h 368376"/>
                  <a:gd name="connsiteX2" fmla="*/ 237064 w 237063"/>
                  <a:gd name="connsiteY2" fmla="*/ 39114 h 368376"/>
                  <a:gd name="connsiteX3" fmla="*/ 0 w 237063"/>
                  <a:gd name="connsiteY3" fmla="*/ 368376 h 368376"/>
                  <a:gd name="connsiteX0" fmla="*/ 0 w 237064"/>
                  <a:gd name="connsiteY0" fmla="*/ 329262 h 368376"/>
                  <a:gd name="connsiteX1" fmla="*/ 103873 w 237064"/>
                  <a:gd name="connsiteY1" fmla="*/ 172623 h 368376"/>
                  <a:gd name="connsiteX2" fmla="*/ 237064 w 237064"/>
                  <a:gd name="connsiteY2" fmla="*/ 0 h 368376"/>
                  <a:gd name="connsiteX3" fmla="*/ 237064 w 237064"/>
                  <a:gd name="connsiteY3" fmla="*/ 39114 h 368376"/>
                  <a:gd name="connsiteX4" fmla="*/ 0 w 237064"/>
                  <a:gd name="connsiteY4" fmla="*/ 368376 h 368376"/>
                  <a:gd name="connsiteX5" fmla="*/ 0 w 237064"/>
                  <a:gd name="connsiteY5" fmla="*/ 329262 h 368376"/>
                  <a:gd name="connsiteX0" fmla="*/ 0 w 237064"/>
                  <a:gd name="connsiteY0" fmla="*/ 329262 h 368376"/>
                  <a:gd name="connsiteX1" fmla="*/ 64440 w 237064"/>
                  <a:gd name="connsiteY1" fmla="*/ 149621 h 368376"/>
                  <a:gd name="connsiteX2" fmla="*/ 237064 w 237064"/>
                  <a:gd name="connsiteY2" fmla="*/ 0 h 368376"/>
                  <a:gd name="connsiteX3" fmla="*/ 237064 w 237064"/>
                  <a:gd name="connsiteY3" fmla="*/ 39114 h 368376"/>
                  <a:gd name="connsiteX4" fmla="*/ 0 w 237064"/>
                  <a:gd name="connsiteY4" fmla="*/ 368376 h 368376"/>
                  <a:gd name="connsiteX5" fmla="*/ 0 w 237064"/>
                  <a:gd name="connsiteY5" fmla="*/ 329262 h 3683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37064" h="368376">
                    <a:moveTo>
                      <a:pt x="0" y="329262"/>
                    </a:moveTo>
                    <a:lnTo>
                      <a:pt x="64440" y="149621"/>
                    </a:lnTo>
                    <a:lnTo>
                      <a:pt x="237064" y="0"/>
                    </a:lnTo>
                    <a:lnTo>
                      <a:pt x="237064" y="39114"/>
                    </a:lnTo>
                    <a:lnTo>
                      <a:pt x="0" y="368376"/>
                    </a:lnTo>
                    <a:lnTo>
                      <a:pt x="0" y="329262"/>
                    </a:lnTo>
                    <a:close/>
                  </a:path>
                </a:pathLst>
              </a:custGeom>
              <a:grpFill/>
              <a:ln w="6516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400F8640-E334-0158-309F-34AE6BCCD584}"/>
                  </a:ext>
                </a:extLst>
              </p:cNvPr>
              <p:cNvSpPr/>
              <p:nvPr/>
            </p:nvSpPr>
            <p:spPr>
              <a:xfrm>
                <a:off x="4686292" y="1551946"/>
                <a:ext cx="2963089" cy="1169643"/>
              </a:xfrm>
              <a:custGeom>
                <a:avLst/>
                <a:gdLst>
                  <a:gd name="connsiteX0" fmla="*/ 39512 w 1501425"/>
                  <a:gd name="connsiteY0" fmla="*/ 158047 h 592669"/>
                  <a:gd name="connsiteX1" fmla="*/ 0 w 1501425"/>
                  <a:gd name="connsiteY1" fmla="*/ 592669 h 592669"/>
                  <a:gd name="connsiteX2" fmla="*/ 1264362 w 1501425"/>
                  <a:gd name="connsiteY2" fmla="*/ 592669 h 592669"/>
                  <a:gd name="connsiteX3" fmla="*/ 1501426 w 1501425"/>
                  <a:gd name="connsiteY3" fmla="*/ 263407 h 592669"/>
                  <a:gd name="connsiteX4" fmla="*/ 1501426 w 1501425"/>
                  <a:gd name="connsiteY4" fmla="*/ 263407 h 592669"/>
                  <a:gd name="connsiteX5" fmla="*/ 1145827 w 1501425"/>
                  <a:gd name="connsiteY5" fmla="*/ 0 h 592669"/>
                  <a:gd name="connsiteX0" fmla="*/ 39512 w 1501426"/>
                  <a:gd name="connsiteY0" fmla="*/ 158047 h 592669"/>
                  <a:gd name="connsiteX1" fmla="*/ 0 w 1501426"/>
                  <a:gd name="connsiteY1" fmla="*/ 592669 h 592669"/>
                  <a:gd name="connsiteX2" fmla="*/ 1264362 w 1501426"/>
                  <a:gd name="connsiteY2" fmla="*/ 592669 h 592669"/>
                  <a:gd name="connsiteX3" fmla="*/ 1501426 w 1501426"/>
                  <a:gd name="connsiteY3" fmla="*/ 263407 h 592669"/>
                  <a:gd name="connsiteX4" fmla="*/ 1479995 w 1501426"/>
                  <a:gd name="connsiteY4" fmla="*/ 303888 h 592669"/>
                  <a:gd name="connsiteX5" fmla="*/ 1145827 w 1501426"/>
                  <a:gd name="connsiteY5" fmla="*/ 0 h 592669"/>
                  <a:gd name="connsiteX6" fmla="*/ 39512 w 1501426"/>
                  <a:gd name="connsiteY6" fmla="*/ 158047 h 592669"/>
                  <a:gd name="connsiteX0" fmla="*/ 39512 w 1506189"/>
                  <a:gd name="connsiteY0" fmla="*/ 158047 h 592669"/>
                  <a:gd name="connsiteX1" fmla="*/ 0 w 1506189"/>
                  <a:gd name="connsiteY1" fmla="*/ 592669 h 592669"/>
                  <a:gd name="connsiteX2" fmla="*/ 1264362 w 1506189"/>
                  <a:gd name="connsiteY2" fmla="*/ 592669 h 592669"/>
                  <a:gd name="connsiteX3" fmla="*/ 1501426 w 1506189"/>
                  <a:gd name="connsiteY3" fmla="*/ 263407 h 592669"/>
                  <a:gd name="connsiteX4" fmla="*/ 1506189 w 1506189"/>
                  <a:gd name="connsiteY4" fmla="*/ 270551 h 592669"/>
                  <a:gd name="connsiteX5" fmla="*/ 1145827 w 1506189"/>
                  <a:gd name="connsiteY5" fmla="*/ 0 h 592669"/>
                  <a:gd name="connsiteX6" fmla="*/ 39512 w 1506189"/>
                  <a:gd name="connsiteY6" fmla="*/ 158047 h 592669"/>
                  <a:gd name="connsiteX0" fmla="*/ 39512 w 1501426"/>
                  <a:gd name="connsiteY0" fmla="*/ 158047 h 592669"/>
                  <a:gd name="connsiteX1" fmla="*/ 0 w 1501426"/>
                  <a:gd name="connsiteY1" fmla="*/ 592669 h 592669"/>
                  <a:gd name="connsiteX2" fmla="*/ 1264362 w 1501426"/>
                  <a:gd name="connsiteY2" fmla="*/ 592669 h 592669"/>
                  <a:gd name="connsiteX3" fmla="*/ 1501426 w 1501426"/>
                  <a:gd name="connsiteY3" fmla="*/ 263407 h 592669"/>
                  <a:gd name="connsiteX4" fmla="*/ 1145827 w 1501426"/>
                  <a:gd name="connsiteY4" fmla="*/ 0 h 592669"/>
                  <a:gd name="connsiteX5" fmla="*/ 39512 w 1501426"/>
                  <a:gd name="connsiteY5" fmla="*/ 158047 h 5926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01426" h="592669">
                    <a:moveTo>
                      <a:pt x="39512" y="158047"/>
                    </a:moveTo>
                    <a:lnTo>
                      <a:pt x="0" y="592669"/>
                    </a:lnTo>
                    <a:lnTo>
                      <a:pt x="1264362" y="592669"/>
                    </a:lnTo>
                    <a:lnTo>
                      <a:pt x="1501426" y="263407"/>
                    </a:lnTo>
                    <a:lnTo>
                      <a:pt x="1145827" y="0"/>
                    </a:lnTo>
                    <a:lnTo>
                      <a:pt x="39512" y="158047"/>
                    </a:lnTo>
                    <a:close/>
                  </a:path>
                </a:pathLst>
              </a:custGeom>
              <a:grpFill/>
              <a:ln w="6516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A1BF1EC-B49C-653B-4D72-5AF25C03EC0B}"/>
                </a:ext>
              </a:extLst>
            </p:cNvPr>
            <p:cNvSpPr txBox="1"/>
            <p:nvPr/>
          </p:nvSpPr>
          <p:spPr>
            <a:xfrm rot="21441207">
              <a:off x="5033033" y="1912512"/>
              <a:ext cx="2008275" cy="672842"/>
            </a:xfrm>
            <a:prstGeom prst="rect">
              <a:avLst/>
            </a:prstGeom>
            <a:grpFill/>
          </p:spPr>
          <p:txBody>
            <a:bodyPr wrap="none" rtlCol="0"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1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Calibri" panose="020F0502020204030204"/>
                </a:rPr>
                <a:t>Michigan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931AEE7-7AF0-4DBB-C733-BE1810B71335}"/>
              </a:ext>
            </a:extLst>
          </p:cNvPr>
          <p:cNvGrpSpPr/>
          <p:nvPr/>
        </p:nvGrpSpPr>
        <p:grpSpPr>
          <a:xfrm>
            <a:off x="4371244" y="2963793"/>
            <a:ext cx="2746558" cy="1233089"/>
            <a:chOff x="4014331" y="2967174"/>
            <a:chExt cx="3160191" cy="1418793"/>
          </a:xfrm>
          <a:solidFill>
            <a:srgbClr val="F7931F">
              <a:lumMod val="75000"/>
            </a:srgbClr>
          </a:solidFill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A9665A7B-BB0F-F4B0-EE52-0BC27EC2C049}"/>
                </a:ext>
              </a:extLst>
            </p:cNvPr>
            <p:cNvGrpSpPr/>
            <p:nvPr/>
          </p:nvGrpSpPr>
          <p:grpSpPr>
            <a:xfrm>
              <a:off x="4014331" y="2967174"/>
              <a:ext cx="3142895" cy="1418793"/>
              <a:chOff x="4014331" y="2967174"/>
              <a:chExt cx="3142895" cy="1418793"/>
            </a:xfrm>
            <a:grpFill/>
          </p:grpSpPr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F718A3CF-0D88-1C30-B752-B666E43AB458}"/>
                  </a:ext>
                </a:extLst>
              </p:cNvPr>
              <p:cNvSpPr/>
              <p:nvPr/>
            </p:nvSpPr>
            <p:spPr>
              <a:xfrm>
                <a:off x="4014345" y="3683890"/>
                <a:ext cx="827065" cy="702077"/>
              </a:xfrm>
              <a:custGeom>
                <a:avLst/>
                <a:gdLst>
                  <a:gd name="connsiteX0" fmla="*/ 33 w 419081"/>
                  <a:gd name="connsiteY0" fmla="*/ -8 h 355748"/>
                  <a:gd name="connsiteX1" fmla="*/ 419115 w 419081"/>
                  <a:gd name="connsiteY1" fmla="*/ 316627 h 355748"/>
                  <a:gd name="connsiteX2" fmla="*/ 419115 w 419081"/>
                  <a:gd name="connsiteY2" fmla="*/ 355741 h 355748"/>
                  <a:gd name="connsiteX3" fmla="*/ 33 w 419081"/>
                  <a:gd name="connsiteY3" fmla="*/ 39106 h 355748"/>
                  <a:gd name="connsiteX0" fmla="*/ 0 w 419082"/>
                  <a:gd name="connsiteY0" fmla="*/ 0 h 355749"/>
                  <a:gd name="connsiteX1" fmla="*/ 220134 w 419082"/>
                  <a:gd name="connsiteY1" fmla="*/ 167412 h 355749"/>
                  <a:gd name="connsiteX2" fmla="*/ 419082 w 419082"/>
                  <a:gd name="connsiteY2" fmla="*/ 316635 h 355749"/>
                  <a:gd name="connsiteX3" fmla="*/ 419082 w 419082"/>
                  <a:gd name="connsiteY3" fmla="*/ 355749 h 355749"/>
                  <a:gd name="connsiteX4" fmla="*/ 0 w 419082"/>
                  <a:gd name="connsiteY4" fmla="*/ 39114 h 355749"/>
                  <a:gd name="connsiteX5" fmla="*/ 0 w 419082"/>
                  <a:gd name="connsiteY5" fmla="*/ 0 h 355749"/>
                  <a:gd name="connsiteX0" fmla="*/ 0 w 419082"/>
                  <a:gd name="connsiteY0" fmla="*/ 0 h 355749"/>
                  <a:gd name="connsiteX1" fmla="*/ 269425 w 419082"/>
                  <a:gd name="connsiteY1" fmla="*/ 124693 h 355749"/>
                  <a:gd name="connsiteX2" fmla="*/ 419082 w 419082"/>
                  <a:gd name="connsiteY2" fmla="*/ 316635 h 355749"/>
                  <a:gd name="connsiteX3" fmla="*/ 419082 w 419082"/>
                  <a:gd name="connsiteY3" fmla="*/ 355749 h 355749"/>
                  <a:gd name="connsiteX4" fmla="*/ 0 w 419082"/>
                  <a:gd name="connsiteY4" fmla="*/ 39114 h 355749"/>
                  <a:gd name="connsiteX5" fmla="*/ 0 w 419082"/>
                  <a:gd name="connsiteY5" fmla="*/ 0 h 3557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19082" h="355749">
                    <a:moveTo>
                      <a:pt x="0" y="0"/>
                    </a:moveTo>
                    <a:lnTo>
                      <a:pt x="269425" y="124693"/>
                    </a:lnTo>
                    <a:lnTo>
                      <a:pt x="419082" y="316635"/>
                    </a:lnTo>
                    <a:lnTo>
                      <a:pt x="419082" y="355749"/>
                    </a:lnTo>
                    <a:lnTo>
                      <a:pt x="0" y="3911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6516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36C86AE5-0744-77CE-2DB1-1E94A6DF036A}"/>
                  </a:ext>
                </a:extLst>
              </p:cNvPr>
              <p:cNvSpPr/>
              <p:nvPr/>
            </p:nvSpPr>
            <p:spPr>
              <a:xfrm>
                <a:off x="4841459" y="4098587"/>
                <a:ext cx="2315767" cy="287366"/>
              </a:xfrm>
              <a:custGeom>
                <a:avLst/>
                <a:gdLst>
                  <a:gd name="connsiteX0" fmla="*/ 33 w 1173421"/>
                  <a:gd name="connsiteY0" fmla="*/ 102432 h 141553"/>
                  <a:gd name="connsiteX1" fmla="*/ 1173455 w 1173421"/>
                  <a:gd name="connsiteY1" fmla="*/ -8 h 141553"/>
                  <a:gd name="connsiteX2" fmla="*/ 1173455 w 1173421"/>
                  <a:gd name="connsiteY2" fmla="*/ 39106 h 141553"/>
                  <a:gd name="connsiteX3" fmla="*/ 33 w 1173421"/>
                  <a:gd name="connsiteY3" fmla="*/ 141546 h 141553"/>
                  <a:gd name="connsiteX0" fmla="*/ 0 w 1173422"/>
                  <a:gd name="connsiteY0" fmla="*/ 102440 h 141554"/>
                  <a:gd name="connsiteX1" fmla="*/ 543679 w 1173422"/>
                  <a:gd name="connsiteY1" fmla="*/ 48520 h 141554"/>
                  <a:gd name="connsiteX2" fmla="*/ 1173422 w 1173422"/>
                  <a:gd name="connsiteY2" fmla="*/ 0 h 141554"/>
                  <a:gd name="connsiteX3" fmla="*/ 1173422 w 1173422"/>
                  <a:gd name="connsiteY3" fmla="*/ 39114 h 141554"/>
                  <a:gd name="connsiteX4" fmla="*/ 0 w 1173422"/>
                  <a:gd name="connsiteY4" fmla="*/ 141554 h 141554"/>
                  <a:gd name="connsiteX5" fmla="*/ 0 w 1173422"/>
                  <a:gd name="connsiteY5" fmla="*/ 102440 h 141554"/>
                  <a:gd name="connsiteX0" fmla="*/ 0 w 1173422"/>
                  <a:gd name="connsiteY0" fmla="*/ 106497 h 145611"/>
                  <a:gd name="connsiteX1" fmla="*/ 533821 w 1173422"/>
                  <a:gd name="connsiteY1" fmla="*/ 0 h 145611"/>
                  <a:gd name="connsiteX2" fmla="*/ 1173422 w 1173422"/>
                  <a:gd name="connsiteY2" fmla="*/ 4057 h 145611"/>
                  <a:gd name="connsiteX3" fmla="*/ 1173422 w 1173422"/>
                  <a:gd name="connsiteY3" fmla="*/ 43171 h 145611"/>
                  <a:gd name="connsiteX4" fmla="*/ 0 w 1173422"/>
                  <a:gd name="connsiteY4" fmla="*/ 145611 h 145611"/>
                  <a:gd name="connsiteX5" fmla="*/ 0 w 1173422"/>
                  <a:gd name="connsiteY5" fmla="*/ 106497 h 14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73422" h="145611">
                    <a:moveTo>
                      <a:pt x="0" y="106497"/>
                    </a:moveTo>
                    <a:lnTo>
                      <a:pt x="533821" y="0"/>
                    </a:lnTo>
                    <a:lnTo>
                      <a:pt x="1173422" y="4057"/>
                    </a:lnTo>
                    <a:lnTo>
                      <a:pt x="1173422" y="43171"/>
                    </a:lnTo>
                    <a:lnTo>
                      <a:pt x="0" y="145611"/>
                    </a:lnTo>
                    <a:lnTo>
                      <a:pt x="0" y="106497"/>
                    </a:lnTo>
                    <a:close/>
                  </a:path>
                </a:pathLst>
              </a:custGeom>
              <a:grpFill/>
              <a:ln w="6516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4A6A329F-AE98-93DF-499C-FC41873E25B2}"/>
                  </a:ext>
                </a:extLst>
              </p:cNvPr>
              <p:cNvSpPr/>
              <p:nvPr/>
            </p:nvSpPr>
            <p:spPr>
              <a:xfrm>
                <a:off x="4014331" y="2967174"/>
                <a:ext cx="3142829" cy="1341666"/>
              </a:xfrm>
              <a:custGeom>
                <a:avLst/>
                <a:gdLst>
                  <a:gd name="connsiteX0" fmla="*/ 1518024 w 1592502"/>
                  <a:gd name="connsiteY0" fmla="*/ 65182 h 679835"/>
                  <a:gd name="connsiteX1" fmla="*/ 353924 w 1592502"/>
                  <a:gd name="connsiteY1" fmla="*/ -8 h 679835"/>
                  <a:gd name="connsiteX2" fmla="*/ 33 w 1592502"/>
                  <a:gd name="connsiteY2" fmla="*/ 363192 h 679835"/>
                  <a:gd name="connsiteX3" fmla="*/ 419115 w 1592502"/>
                  <a:gd name="connsiteY3" fmla="*/ 679827 h 679835"/>
                  <a:gd name="connsiteX4" fmla="*/ 419115 w 1592502"/>
                  <a:gd name="connsiteY4" fmla="*/ 679827 h 679835"/>
                  <a:gd name="connsiteX5" fmla="*/ 1592536 w 1592502"/>
                  <a:gd name="connsiteY5" fmla="*/ 577387 h 679835"/>
                  <a:gd name="connsiteX6" fmla="*/ 1592536 w 1592502"/>
                  <a:gd name="connsiteY6" fmla="*/ 577387 h 6798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92502" h="679835">
                    <a:moveTo>
                      <a:pt x="1518024" y="65182"/>
                    </a:moveTo>
                    <a:lnTo>
                      <a:pt x="353924" y="-8"/>
                    </a:lnTo>
                    <a:lnTo>
                      <a:pt x="33" y="363192"/>
                    </a:lnTo>
                    <a:lnTo>
                      <a:pt x="419115" y="679827"/>
                    </a:lnTo>
                    <a:lnTo>
                      <a:pt x="419115" y="679827"/>
                    </a:lnTo>
                    <a:lnTo>
                      <a:pt x="1592536" y="577387"/>
                    </a:lnTo>
                    <a:lnTo>
                      <a:pt x="1592536" y="577387"/>
                    </a:lnTo>
                    <a:close/>
                  </a:path>
                </a:pathLst>
              </a:custGeom>
              <a:grpFill/>
              <a:ln w="6516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F100663-114D-A0E8-696A-D30A5FA6BD6A}"/>
                </a:ext>
              </a:extLst>
            </p:cNvPr>
            <p:cNvSpPr txBox="1"/>
            <p:nvPr/>
          </p:nvSpPr>
          <p:spPr>
            <a:xfrm rot="21441207">
              <a:off x="4086822" y="3297915"/>
              <a:ext cx="3087700" cy="67284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1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Calibri" panose="020F0502020204030204"/>
                </a:rPr>
                <a:t>North Carolina</a:t>
              </a: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8CCB5B5B-510A-7680-9AD1-8B4546471A54}"/>
              </a:ext>
            </a:extLst>
          </p:cNvPr>
          <p:cNvSpPr txBox="1"/>
          <p:nvPr/>
        </p:nvSpPr>
        <p:spPr>
          <a:xfrm>
            <a:off x="8609876" y="4701853"/>
            <a:ext cx="3089261" cy="523220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sz="1400" b="1" noProof="1">
                <a:latin typeface="+mj-lt"/>
                <a:cs typeface="Arial" panose="020B0604020202020204" pitchFamily="34" charset="0"/>
              </a:rPr>
              <a:t>Smaller workforce (250,132 employees)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5E55A62-7EB3-33CE-1A7A-232CD6ED7C55}"/>
              </a:ext>
            </a:extLst>
          </p:cNvPr>
          <p:cNvSpPr txBox="1"/>
          <p:nvPr/>
        </p:nvSpPr>
        <p:spPr>
          <a:xfrm>
            <a:off x="1050747" y="1821643"/>
            <a:ext cx="3102118" cy="738664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ctr"/>
            <a:r>
              <a:rPr lang="en-GB" sz="1400" b="1" dirty="0">
                <a:latin typeface="+mj-lt"/>
                <a:cs typeface="Arial" panose="020B0604020202020204" pitchFamily="34" charset="0"/>
              </a:rPr>
              <a:t>Number of loans (7508) and total loan amount ($165.88M) are comparable to Michigan</a:t>
            </a:r>
            <a:endParaRPr lang="en-US" sz="1400" b="1" noProof="1">
              <a:solidFill>
                <a:prstClr val="black">
                  <a:lumMod val="65000"/>
                  <a:lumOff val="35000"/>
                </a:prstClr>
              </a:solidFill>
              <a:latin typeface="+mj-lt"/>
              <a:cs typeface="Arial" panose="020B0604020202020204" pitchFamily="34" charset="0"/>
            </a:endParaRPr>
          </a:p>
        </p:txBody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id="{3FD94752-FF35-2081-1B6F-252F5826F5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6053" y="1930701"/>
            <a:ext cx="274320" cy="27432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A5195B1B-7C2D-4A60-3D88-5396B86A2A24}"/>
              </a:ext>
            </a:extLst>
          </p:cNvPr>
          <p:cNvSpPr txBox="1"/>
          <p:nvPr/>
        </p:nvSpPr>
        <p:spPr>
          <a:xfrm>
            <a:off x="8696404" y="1821643"/>
            <a:ext cx="3002733" cy="738664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GB" sz="1400" b="1" dirty="0">
                <a:latin typeface="+mj-lt"/>
                <a:cs typeface="Arial" panose="020B0604020202020204" pitchFamily="34" charset="0"/>
              </a:rPr>
              <a:t>Number of loans (8.006), total loan amount (($196.68M) and number of firms similar</a:t>
            </a:r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640FA50C-FD75-9902-0239-BE9A98C838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0575" y="2861659"/>
            <a:ext cx="274320" cy="27432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C46188C1-7FD3-FFA0-EF7F-DCF1C1042E61}"/>
              </a:ext>
            </a:extLst>
          </p:cNvPr>
          <p:cNvSpPr txBox="1"/>
          <p:nvPr/>
        </p:nvSpPr>
        <p:spPr>
          <a:xfrm>
            <a:off x="8672090" y="2806360"/>
            <a:ext cx="2707695" cy="523220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GB" sz="1400" b="1" dirty="0">
                <a:latin typeface="+mj-lt"/>
                <a:cs typeface="Arial" panose="020B0604020202020204" pitchFamily="34" charset="0"/>
              </a:rPr>
              <a:t>Almost triple loan amount per payroll ($24.07) than this of NC</a:t>
            </a:r>
            <a:endParaRPr lang="en-GB" sz="1400" b="1" cap="all" noProof="1">
              <a:solidFill>
                <a:srgbClr val="A2B969">
                  <a:lumMod val="50000"/>
                </a:srgbClr>
              </a:solidFill>
              <a:latin typeface="+mj-lt"/>
              <a:cs typeface="Arial" panose="020B0604020202020204" pitchFamily="34" charset="0"/>
            </a:endParaRPr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C55DA16A-8BDB-DFE8-B4F7-5CA9B1253B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6628" y="3865250"/>
            <a:ext cx="274320" cy="27432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6B030DCA-A3C8-5018-BB1A-1D1FAB163D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0575" y="4826303"/>
            <a:ext cx="274320" cy="27432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</p:pic>
      <p:sp>
        <p:nvSpPr>
          <p:cNvPr id="77" name="Isosceles Triangle 76">
            <a:extLst>
              <a:ext uri="{FF2B5EF4-FFF2-40B4-BE49-F238E27FC236}">
                <a16:creationId xmlns:a16="http://schemas.microsoft.com/office/drawing/2014/main" id="{10704C00-4B75-1CDA-703B-CAF2A5DD9D85}"/>
              </a:ext>
            </a:extLst>
          </p:cNvPr>
          <p:cNvSpPr/>
          <p:nvPr/>
        </p:nvSpPr>
        <p:spPr>
          <a:xfrm>
            <a:off x="548835" y="1928223"/>
            <a:ext cx="274320" cy="274320"/>
          </a:xfrm>
          <a:prstGeom prst="triangl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>
              <a:latin typeface="+mj-lt"/>
            </a:endParaRPr>
          </a:p>
        </p:txBody>
      </p:sp>
      <p:sp>
        <p:nvSpPr>
          <p:cNvPr id="78" name="Isosceles Triangle 77">
            <a:extLst>
              <a:ext uri="{FF2B5EF4-FFF2-40B4-BE49-F238E27FC236}">
                <a16:creationId xmlns:a16="http://schemas.microsoft.com/office/drawing/2014/main" id="{82AA0747-9583-D206-0788-C894EE822C15}"/>
              </a:ext>
            </a:extLst>
          </p:cNvPr>
          <p:cNvSpPr/>
          <p:nvPr/>
        </p:nvSpPr>
        <p:spPr>
          <a:xfrm>
            <a:off x="548835" y="2816278"/>
            <a:ext cx="274320" cy="274320"/>
          </a:xfrm>
          <a:prstGeom prst="triangl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>
              <a:latin typeface="+mj-lt"/>
            </a:endParaRPr>
          </a:p>
        </p:txBody>
      </p:sp>
      <p:sp>
        <p:nvSpPr>
          <p:cNvPr id="79" name="Isosceles Triangle 78">
            <a:extLst>
              <a:ext uri="{FF2B5EF4-FFF2-40B4-BE49-F238E27FC236}">
                <a16:creationId xmlns:a16="http://schemas.microsoft.com/office/drawing/2014/main" id="{19DD4057-2A80-D476-22D6-F3A54F40441B}"/>
              </a:ext>
            </a:extLst>
          </p:cNvPr>
          <p:cNvSpPr/>
          <p:nvPr/>
        </p:nvSpPr>
        <p:spPr>
          <a:xfrm>
            <a:off x="532225" y="3662124"/>
            <a:ext cx="274320" cy="274320"/>
          </a:xfrm>
          <a:prstGeom prst="triangl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>
              <a:latin typeface="+mj-lt"/>
            </a:endParaRPr>
          </a:p>
        </p:txBody>
      </p:sp>
      <p:sp>
        <p:nvSpPr>
          <p:cNvPr id="80" name="Isosceles Triangle 79">
            <a:extLst>
              <a:ext uri="{FF2B5EF4-FFF2-40B4-BE49-F238E27FC236}">
                <a16:creationId xmlns:a16="http://schemas.microsoft.com/office/drawing/2014/main" id="{AC98F89A-A98C-9358-4029-E99763C399B9}"/>
              </a:ext>
            </a:extLst>
          </p:cNvPr>
          <p:cNvSpPr/>
          <p:nvPr/>
        </p:nvSpPr>
        <p:spPr>
          <a:xfrm>
            <a:off x="530269" y="4589224"/>
            <a:ext cx="274320" cy="274320"/>
          </a:xfrm>
          <a:prstGeom prst="triangl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>
              <a:latin typeface="+mj-lt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857DB2A1-952F-F551-F91C-65A57AF7F0DD}"/>
              </a:ext>
            </a:extLst>
          </p:cNvPr>
          <p:cNvSpPr txBox="1"/>
          <p:nvPr/>
        </p:nvSpPr>
        <p:spPr>
          <a:xfrm>
            <a:off x="990432" y="2708618"/>
            <a:ext cx="3102118" cy="523220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ctr"/>
            <a:r>
              <a:rPr lang="en-GB" sz="1400" b="1" dirty="0">
                <a:latin typeface="+mj-lt"/>
                <a:cs typeface="Arial" panose="020B0604020202020204" pitchFamily="34" charset="0"/>
              </a:rPr>
              <a:t>Number of firms (59,317) is slightly higher than Michigan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F227A602-0D8E-D62A-E34D-63975AC65F83}"/>
              </a:ext>
            </a:extLst>
          </p:cNvPr>
          <p:cNvSpPr txBox="1"/>
          <p:nvPr/>
        </p:nvSpPr>
        <p:spPr>
          <a:xfrm>
            <a:off x="939499" y="3581847"/>
            <a:ext cx="3102118" cy="738664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ctr"/>
            <a:r>
              <a:rPr lang="en-GB" sz="1400" b="1" dirty="0">
                <a:latin typeface="+mj-lt"/>
                <a:cs typeface="Arial" panose="020B0604020202020204" pitchFamily="34" charset="0"/>
              </a:rPr>
              <a:t>Much lower loan amount per payroll ($7.45) compared to Michigan.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4B76AB48-0C41-63FD-B51A-0109493210BF}"/>
              </a:ext>
            </a:extLst>
          </p:cNvPr>
          <p:cNvSpPr txBox="1"/>
          <p:nvPr/>
        </p:nvSpPr>
        <p:spPr>
          <a:xfrm>
            <a:off x="964742" y="4547964"/>
            <a:ext cx="3102118" cy="523220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ctr"/>
            <a:r>
              <a:rPr lang="en-GB" sz="1400" b="1" dirty="0">
                <a:latin typeface="+mj-lt"/>
                <a:cs typeface="Arial" panose="020B0604020202020204" pitchFamily="34" charset="0"/>
              </a:rPr>
              <a:t>Significantly lower loan amount per employee ($370.96).</a:t>
            </a:r>
            <a:endParaRPr lang="en-US" sz="1400" b="1" noProof="1">
              <a:solidFill>
                <a:prstClr val="black">
                  <a:lumMod val="65000"/>
                  <a:lumOff val="35000"/>
                </a:prstClr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441BC99E-DD2A-28FD-67EF-51F9DA825607}"/>
              </a:ext>
            </a:extLst>
          </p:cNvPr>
          <p:cNvSpPr txBox="1"/>
          <p:nvPr/>
        </p:nvSpPr>
        <p:spPr>
          <a:xfrm>
            <a:off x="8653139" y="3754106"/>
            <a:ext cx="3089261" cy="523220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GB" sz="1400" b="1" noProof="1">
                <a:latin typeface="+mj-lt"/>
                <a:cs typeface="Arial" panose="020B0604020202020204" pitchFamily="34" charset="0"/>
              </a:rPr>
              <a:t>Significantly higher loan amount per employee ($786.29).</a:t>
            </a:r>
            <a:endParaRPr lang="en-US" sz="1400" b="1" noProof="1">
              <a:latin typeface="+mj-lt"/>
              <a:cs typeface="Arial" panose="020B0604020202020204" pitchFamily="34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FF00275-F605-28E3-ACA4-08D7A2769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325" y="401600"/>
            <a:ext cx="3296712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6F01906-93EC-D0FC-55FE-914B250A83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882743" y="401600"/>
            <a:ext cx="3309257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2140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7C70995F-D8C5-410A-AA8B-1EE172A2945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10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56580" y="522898"/>
            <a:ext cx="503542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129989" y="307042"/>
            <a:ext cx="117348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Conclusions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80526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ircle: Hollow 1">
            <a:extLst>
              <a:ext uri="{FF2B5EF4-FFF2-40B4-BE49-F238E27FC236}">
                <a16:creationId xmlns:a16="http://schemas.microsoft.com/office/drawing/2014/main" id="{D7E00E3F-CFD2-06E4-D8C2-F014A25DD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9154" y="1188198"/>
            <a:ext cx="429287" cy="400271"/>
          </a:xfrm>
          <a:prstGeom prst="donut">
            <a:avLst>
              <a:gd name="adj" fmla="val 12255"/>
            </a:avLst>
          </a:prstGeom>
          <a:solidFill>
            <a:schemeClr val="accent3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7A1FB0-4E67-B1B7-5C9C-A90E04569BF4}"/>
              </a:ext>
            </a:extLst>
          </p:cNvPr>
          <p:cNvSpPr txBox="1"/>
          <p:nvPr/>
        </p:nvSpPr>
        <p:spPr>
          <a:xfrm>
            <a:off x="1184091" y="5379564"/>
            <a:ext cx="86866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br>
              <a:rPr lang="en-US" dirty="0">
                <a:latin typeface="+mj-lt"/>
              </a:rPr>
            </a:br>
            <a:r>
              <a:rPr lang="en-US" dirty="0">
                <a:latin typeface="+mj-lt"/>
              </a:rPr>
              <a:t>Importance of tailored financial assistance to address the varied impacts of the pandemic across different regions and sectors.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1B4E0E-E739-FAF7-A12E-D09E9D5FC490}"/>
              </a:ext>
            </a:extLst>
          </p:cNvPr>
          <p:cNvSpPr txBox="1"/>
          <p:nvPr/>
        </p:nvSpPr>
        <p:spPr>
          <a:xfrm>
            <a:off x="1121097" y="1088458"/>
            <a:ext cx="75437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Mississippi, North Dakota, Florida and Maryland: </a:t>
            </a:r>
          </a:p>
          <a:p>
            <a:pPr algn="ctr"/>
            <a:r>
              <a:rPr lang="en-US" dirty="0">
                <a:latin typeface="+mj-lt"/>
              </a:rPr>
              <a:t>substantial financial support relative to their business populations   </a:t>
            </a:r>
          </a:p>
          <a:p>
            <a:pPr algn="ctr"/>
            <a:endParaRPr lang="en-US" dirty="0"/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7D19A9B2-9C44-0B6C-575F-EF2E470A1AA6}"/>
              </a:ext>
            </a:extLst>
          </p:cNvPr>
          <p:cNvSpPr/>
          <p:nvPr/>
        </p:nvSpPr>
        <p:spPr>
          <a:xfrm>
            <a:off x="8738908" y="1235166"/>
            <a:ext cx="467845" cy="306336"/>
          </a:xfrm>
          <a:prstGeom prst="rightArrow">
            <a:avLst/>
          </a:prstGeom>
          <a:solidFill>
            <a:srgbClr val="7ABAC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01E9EE0-B049-336D-9441-C6EC0692457D}"/>
              </a:ext>
            </a:extLst>
          </p:cNvPr>
          <p:cNvSpPr txBox="1"/>
          <p:nvPr/>
        </p:nvSpPr>
        <p:spPr>
          <a:xfrm>
            <a:off x="9444049" y="1079928"/>
            <a:ext cx="22846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effective outreach</a:t>
            </a:r>
          </a:p>
          <a:p>
            <a:r>
              <a:rPr lang="en-US" dirty="0">
                <a:latin typeface="+mj-lt"/>
              </a:rPr>
              <a:t>high demand</a:t>
            </a:r>
          </a:p>
        </p:txBody>
      </p:sp>
      <p:sp>
        <p:nvSpPr>
          <p:cNvPr id="28" name="Circle: Hollow 27">
            <a:extLst>
              <a:ext uri="{FF2B5EF4-FFF2-40B4-BE49-F238E27FC236}">
                <a16:creationId xmlns:a16="http://schemas.microsoft.com/office/drawing/2014/main" id="{38BCCBAA-F38A-C393-3AF4-0C4D078D4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9155" y="2319792"/>
            <a:ext cx="429287" cy="400271"/>
          </a:xfrm>
          <a:prstGeom prst="donut">
            <a:avLst>
              <a:gd name="adj" fmla="val 12255"/>
            </a:avLst>
          </a:prstGeom>
          <a:solidFill>
            <a:schemeClr val="accent3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8B8E14F-4E9E-D0B0-16C6-7B711B5A8DC8}"/>
              </a:ext>
            </a:extLst>
          </p:cNvPr>
          <p:cNvSpPr txBox="1"/>
          <p:nvPr/>
        </p:nvSpPr>
        <p:spPr>
          <a:xfrm>
            <a:off x="1121096" y="2266122"/>
            <a:ext cx="75437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Wisconsin, Arkansas and Minnesota: </a:t>
            </a:r>
          </a:p>
          <a:p>
            <a:pPr algn="ctr"/>
            <a:r>
              <a:rPr lang="en-US" dirty="0">
                <a:latin typeface="+mj-lt"/>
              </a:rPr>
              <a:t>lower support</a:t>
            </a:r>
          </a:p>
          <a:p>
            <a:pPr algn="ctr"/>
            <a:endParaRPr lang="en-US" dirty="0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432CF8A2-9407-6C34-0F4F-67459A364BE6}"/>
              </a:ext>
            </a:extLst>
          </p:cNvPr>
          <p:cNvSpPr/>
          <p:nvPr/>
        </p:nvSpPr>
        <p:spPr>
          <a:xfrm>
            <a:off x="8761560" y="2357296"/>
            <a:ext cx="467845" cy="306336"/>
          </a:xfrm>
          <a:prstGeom prst="rightArrow">
            <a:avLst/>
          </a:prstGeom>
          <a:solidFill>
            <a:srgbClr val="7ABAC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12BC581-B6BF-ACCA-B9A9-25BCE563BFC2}"/>
              </a:ext>
            </a:extLst>
          </p:cNvPr>
          <p:cNvSpPr txBox="1"/>
          <p:nvPr/>
        </p:nvSpPr>
        <p:spPr>
          <a:xfrm>
            <a:off x="9466701" y="2343679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access challenges</a:t>
            </a:r>
          </a:p>
        </p:txBody>
      </p:sp>
      <p:sp>
        <p:nvSpPr>
          <p:cNvPr id="32" name="Circle: Hollow 31">
            <a:extLst>
              <a:ext uri="{FF2B5EF4-FFF2-40B4-BE49-F238E27FC236}">
                <a16:creationId xmlns:a16="http://schemas.microsoft.com/office/drawing/2014/main" id="{F2169535-BA7B-E295-924C-187E287BB4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0482" y="3451385"/>
            <a:ext cx="429287" cy="400271"/>
          </a:xfrm>
          <a:prstGeom prst="donut">
            <a:avLst>
              <a:gd name="adj" fmla="val 12255"/>
            </a:avLst>
          </a:prstGeom>
          <a:solidFill>
            <a:srgbClr val="F3A091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D824693-D161-3807-C116-B1221422B0C2}"/>
              </a:ext>
            </a:extLst>
          </p:cNvPr>
          <p:cNvSpPr txBox="1"/>
          <p:nvPr/>
        </p:nvSpPr>
        <p:spPr>
          <a:xfrm>
            <a:off x="1121096" y="3359441"/>
            <a:ext cx="75437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Arts, entertainment, and recreation industries, diverse non classifiable establishment:</a:t>
            </a:r>
            <a:br>
              <a:rPr lang="en-US" dirty="0">
                <a:latin typeface="+mj-lt"/>
              </a:rPr>
            </a:br>
            <a:r>
              <a:rPr lang="en-US" dirty="0">
                <a:latin typeface="+mj-lt"/>
              </a:rPr>
              <a:t>benefited significantly</a:t>
            </a:r>
          </a:p>
          <a:p>
            <a:pPr algn="ctr"/>
            <a:endParaRPr lang="en-US" dirty="0"/>
          </a:p>
        </p:txBody>
      </p:sp>
      <p:sp>
        <p:nvSpPr>
          <p:cNvPr id="36" name="Circle: Hollow 35">
            <a:extLst>
              <a:ext uri="{FF2B5EF4-FFF2-40B4-BE49-F238E27FC236}">
                <a16:creationId xmlns:a16="http://schemas.microsoft.com/office/drawing/2014/main" id="{117BB0A0-7FB6-0ABA-46BF-9B51EFA0F6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1498" y="4577650"/>
            <a:ext cx="429287" cy="400271"/>
          </a:xfrm>
          <a:prstGeom prst="donut">
            <a:avLst>
              <a:gd name="adj" fmla="val 12255"/>
            </a:avLst>
          </a:prstGeom>
          <a:solidFill>
            <a:srgbClr val="F3A091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F156F32-1BE2-73EA-7F71-D10D70386E03}"/>
              </a:ext>
            </a:extLst>
          </p:cNvPr>
          <p:cNvSpPr txBox="1"/>
          <p:nvPr/>
        </p:nvSpPr>
        <p:spPr>
          <a:xfrm>
            <a:off x="1349455" y="4574909"/>
            <a:ext cx="75437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Utilities and administrative sectors:</a:t>
            </a:r>
            <a:br>
              <a:rPr lang="en-US" dirty="0">
                <a:latin typeface="+mj-lt"/>
              </a:rPr>
            </a:br>
            <a:r>
              <a:rPr lang="en-US" dirty="0">
                <a:latin typeface="+mj-lt"/>
              </a:rPr>
              <a:t>comparatively less assistance.</a:t>
            </a:r>
          </a:p>
          <a:p>
            <a:pPr algn="ctr"/>
            <a:endParaRPr lang="en-US" dirty="0"/>
          </a:p>
        </p:txBody>
      </p:sp>
      <p:sp>
        <p:nvSpPr>
          <p:cNvPr id="38" name="Circle: Hollow 37">
            <a:extLst>
              <a:ext uri="{FF2B5EF4-FFF2-40B4-BE49-F238E27FC236}">
                <a16:creationId xmlns:a16="http://schemas.microsoft.com/office/drawing/2014/main" id="{EF614B61-DC0C-3B2F-3BA5-3FB944D005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9156" y="5714572"/>
            <a:ext cx="429287" cy="400271"/>
          </a:xfrm>
          <a:prstGeom prst="donut">
            <a:avLst>
              <a:gd name="adj" fmla="val 12255"/>
            </a:avLst>
          </a:prstGeom>
          <a:solidFill>
            <a:schemeClr val="accent1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17136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62A21665-C64F-4BDA-B2DE-442D70605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325258" y="1544068"/>
            <a:ext cx="3541486" cy="3769865"/>
            <a:chOff x="4325258" y="1229517"/>
            <a:chExt cx="3541486" cy="3769865"/>
          </a:xfrm>
        </p:grpSpPr>
        <p:sp>
          <p:nvSpPr>
            <p:cNvPr id="12" name="Diamond 11">
              <a:extLst>
                <a:ext uri="{FF2B5EF4-FFF2-40B4-BE49-F238E27FC236}">
                  <a16:creationId xmlns:a16="http://schemas.microsoft.com/office/drawing/2014/main" id="{7DC8B409-5FAC-4539-B25A-26BE925A48AF}"/>
                </a:ext>
              </a:extLst>
            </p:cNvPr>
            <p:cNvSpPr/>
            <p:nvPr/>
          </p:nvSpPr>
          <p:spPr>
            <a:xfrm>
              <a:off x="4792319" y="2392018"/>
              <a:ext cx="2607364" cy="2607364"/>
            </a:xfrm>
            <a:prstGeom prst="diamond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91498E2F-539C-46D3-AF7C-BB1DAE76B114}"/>
                </a:ext>
              </a:extLst>
            </p:cNvPr>
            <p:cNvSpPr/>
            <p:nvPr/>
          </p:nvSpPr>
          <p:spPr>
            <a:xfrm>
              <a:off x="4325258" y="1229517"/>
              <a:ext cx="3541486" cy="3541486"/>
            </a:xfrm>
            <a:prstGeom prst="diamond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" name="Title 1">
            <a:extLst>
              <a:ext uri="{FF2B5EF4-FFF2-40B4-BE49-F238E27FC236}">
                <a16:creationId xmlns:a16="http://schemas.microsoft.com/office/drawing/2014/main" id="{FA061601-468D-486D-B8EE-42BD1BE3A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30403"/>
            <a:ext cx="9144000" cy="997196"/>
          </a:xfrm>
        </p:spPr>
        <p:txBody>
          <a:bodyPr lIns="0" tIns="0" rIns="0" bIns="0" anchor="ctr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</a:rPr>
              <a:t>Thank You</a:t>
            </a:r>
            <a:endParaRPr lang="en-US" sz="72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0381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73">
      <a:dk1>
        <a:srgbClr val="000000"/>
      </a:dk1>
      <a:lt1>
        <a:sysClr val="window" lastClr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455520_Project analysis, from 24Slides_SL_V1.potx" id="{55E7247F-78B2-40DB-9AFE-D4DD42FA8F09}" vid="{22E2FD65-A32D-4798-AF43-CE42F250BDD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FD05317-60D6-4B3A-8545-888496D1A8E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1A00BBF-EEBB-4E18-B8CB-F926EAAC48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F609EDA-869E-4BE5-AE5D-B898C584B6F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Project analysis, from 24Slides</Template>
  <TotalTime>184</TotalTime>
  <Words>371</Words>
  <Application>Microsoft Office PowerPoint</Application>
  <PresentationFormat>Widescreen</PresentationFormat>
  <Paragraphs>69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Century Gothic</vt:lpstr>
      <vt:lpstr>Segoe UI Light</vt:lpstr>
      <vt:lpstr>Office Theme</vt:lpstr>
      <vt:lpstr>Analysis of US Business Loans for Covid-19 Relief</vt:lpstr>
      <vt:lpstr>Project analysis slide 8</vt:lpstr>
      <vt:lpstr>Project analysis slide 4</vt:lpstr>
      <vt:lpstr>Project analysis slide 4</vt:lpstr>
      <vt:lpstr>Project analysis slide 5</vt:lpstr>
      <vt:lpstr>Project analysis slide 10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Analysis Presentation</dc:title>
  <dc:creator>KONSTANTINOS GRAMMENOS</dc:creator>
  <cp:lastModifiedBy>KONSTANTINOS GRAMMENOS</cp:lastModifiedBy>
  <cp:revision>35</cp:revision>
  <dcterms:created xsi:type="dcterms:W3CDTF">2024-06-18T17:30:30Z</dcterms:created>
  <dcterms:modified xsi:type="dcterms:W3CDTF">2024-07-08T13:52:26Z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