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3" r:id="rId7"/>
    <p:sldId id="277" r:id="rId8"/>
    <p:sldId id="278" r:id="rId9"/>
    <p:sldId id="28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272"/>
        <p:guide pos="3816"/>
        <p:guide pos="7512"/>
        <p:guide pos="144"/>
        <p:guide orient="horz" pos="624"/>
        <p:guide orient="horz" pos="4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3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979" y="2933244"/>
            <a:ext cx="9144000" cy="1606594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Difficulties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 Data Engineering Project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33436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68E6B3A-6CF0-D51C-BBEE-056A6D842379}"/>
              </a:ext>
            </a:extLst>
          </p:cNvPr>
          <p:cNvSpPr txBox="1">
            <a:spLocks/>
          </p:cNvSpPr>
          <p:nvPr/>
        </p:nvSpPr>
        <p:spPr>
          <a:xfrm>
            <a:off x="1670988" y="4919963"/>
            <a:ext cx="9144000" cy="11079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4"/>
                </a:solidFill>
              </a:rPr>
              <a:t>Presented by:  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Konstantinos Grammenos</a:t>
            </a:r>
          </a:p>
          <a:p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Date: 30/5/2024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Outline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EDA Analysis and</a:t>
            </a:r>
          </a:p>
          <a:p>
            <a:pPr algn="ctr"/>
            <a:r>
              <a:rPr lang="en-US" sz="1600" dirty="0"/>
              <a:t> Data Cleaning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Further 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Connection with </a:t>
            </a:r>
            <a:r>
              <a:rPr lang="en-US" sz="1600" dirty="0" err="1"/>
              <a:t>Github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 all the </a:t>
            </a:r>
          </a:p>
          <a:p>
            <a:pPr algn="ctr"/>
            <a:r>
              <a:rPr lang="en-US" sz="1600" dirty="0"/>
              <a:t>necessary files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55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  the downloaded</a:t>
            </a:r>
          </a:p>
          <a:p>
            <a:pPr algn="ctr"/>
            <a:r>
              <a:rPr lang="en-GB" sz="1600" dirty="0"/>
              <a:t> files</a:t>
            </a:r>
          </a:p>
          <a:p>
            <a:pPr algn="ctr"/>
            <a:r>
              <a:rPr lang="en-GB" sz="1600" dirty="0"/>
              <a:t> in the folder </a:t>
            </a:r>
            <a:r>
              <a:rPr lang="en-GB" sz="1600" dirty="0" err="1"/>
              <a:t>RawData</a:t>
            </a:r>
            <a:r>
              <a:rPr lang="en-GB" sz="1600" dirty="0"/>
              <a:t>.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the Data </a:t>
            </a:r>
          </a:p>
          <a:p>
            <a:pPr algn="ctr"/>
            <a:r>
              <a:rPr lang="en-US" sz="1600" dirty="0"/>
              <a:t>using Python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48316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F63D2-3412-F444-7DC8-C8064FE1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888" y="3530688"/>
            <a:ext cx="347472" cy="347472"/>
          </a:xfrm>
          <a:prstGeom prst="rect">
            <a:avLst/>
          </a:prstGeom>
          <a:noFill/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18B1335D-2F03-3A21-C6B7-914E2650B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065" y="1811496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the PPP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987490" y="855297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Challenges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41707" y="855297"/>
            <a:ext cx="496751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Solutions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911741" y="1671563"/>
            <a:ext cx="4648198" cy="31917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in loading and processing large datasets.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 an efficient way to load</a:t>
            </a:r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into Python</a:t>
            </a:r>
            <a:r>
              <a:rPr lang="el-GR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l-G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Data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number of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to concatenate datasets from all files into a single </a:t>
            </a:r>
            <a:r>
              <a:rPr lang="en-GB" sz="1400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32062" y="1688042"/>
            <a:ext cx="4162870" cy="578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Initially, load just one file to understand the structure of the dataset and to check the columns and their data types.</a:t>
            </a:r>
            <a:endParaRPr lang="el-GR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GB" sz="1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data type mapping </a:t>
            </a:r>
            <a:r>
              <a:rPr lang="en-GB" sz="1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en-GB" sz="1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align each column with the correct data type.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only the columns that are necessary.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function to load a random sample of 10% from each file. Load only the necessary columns and use the data mapping dictionary for memory optimization.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merge all these random samples into a single </a:t>
            </a:r>
            <a:r>
              <a:rPr lang="en-GB" sz="1400" b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1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4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 Challenges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48910" y="2561644"/>
            <a:ext cx="4711780" cy="218548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43229" y="2368246"/>
            <a:ext cx="4406456" cy="272522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420315" y="2752925"/>
            <a:ext cx="4636008" cy="218541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26321" y="2367926"/>
            <a:ext cx="4407408" cy="272491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50782" y="2657426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CHALLENGE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359177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035347" y="298067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MAKE THE PLOTS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624737" y="291899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58401" y="3663296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Investigate and decide which plots to create for Exploratory Data Analysis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580890" y="3429000"/>
            <a:ext cx="2725223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the assignment and its objectives. Concentrate on key variables such as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BorrowerState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InitialApprovalAmount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others.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778406" y="3696246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the suitable commands and libraries needed to generate these plots.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857979" y="230034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Research outline">
            <a:extLst>
              <a:ext uri="{FF2B5EF4-FFF2-40B4-BE49-F238E27FC236}">
                <a16:creationId xmlns:a16="http://schemas.microsoft.com/office/drawing/2014/main" id="{0C90AFE4-5DEA-15A6-0D31-4F8CEA8C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304" y="1715480"/>
            <a:ext cx="914400" cy="914400"/>
          </a:xfrm>
          <a:prstGeom prst="rect">
            <a:avLst/>
          </a:prstGeom>
        </p:spPr>
      </p:pic>
      <p:pic>
        <p:nvPicPr>
          <p:cNvPr id="12" name="Graphic 11" descr="Statistics with solid fill">
            <a:extLst>
              <a:ext uri="{FF2B5EF4-FFF2-40B4-BE49-F238E27FC236}">
                <a16:creationId xmlns:a16="http://schemas.microsoft.com/office/drawing/2014/main" id="{61A97D66-FD84-A553-2CE1-4B1A772B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7227" y="1843143"/>
            <a:ext cx="914400" cy="914400"/>
          </a:xfrm>
          <a:prstGeom prst="rect">
            <a:avLst/>
          </a:prstGeom>
        </p:spPr>
      </p:pic>
      <p:sp>
        <p:nvSpPr>
          <p:cNvPr id="13" name="Freeform 4344" descr="Icon of wrench. ">
            <a:extLst>
              <a:ext uri="{FF2B5EF4-FFF2-40B4-BE49-F238E27FC236}">
                <a16:creationId xmlns:a16="http://schemas.microsoft.com/office/drawing/2014/main" id="{2C3872B1-176D-89B3-B5D9-494628F96E47}"/>
              </a:ext>
            </a:extLst>
          </p:cNvPr>
          <p:cNvSpPr>
            <a:spLocks/>
          </p:cNvSpPr>
          <p:nvPr/>
        </p:nvSpPr>
        <p:spPr bwMode="auto">
          <a:xfrm>
            <a:off x="9136721" y="232431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D2093-6492-0C95-FEAF-3D1455BA1AC8}"/>
              </a:ext>
            </a:extLst>
          </p:cNvPr>
          <p:cNvSpPr/>
          <p:nvPr/>
        </p:nvSpPr>
        <p:spPr>
          <a:xfrm>
            <a:off x="8323678" y="3473116"/>
            <a:ext cx="2241829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matplotlib, seaborn, and other relevant libraries, research in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google,use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resources, and finally merge the data into a cohesive plot.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Challenges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90391" y="193732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771" y="355273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8087" y="201930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828" y="4861816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9BC2D6-8C58-1863-4C32-716D6D8A924C}"/>
              </a:ext>
            </a:extLst>
          </p:cNvPr>
          <p:cNvSpPr/>
          <p:nvPr/>
        </p:nvSpPr>
        <p:spPr>
          <a:xfrm>
            <a:off x="1123950" y="976757"/>
            <a:ext cx="3093244" cy="7143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0FC02F-2A53-A106-AD32-865B619909FE}"/>
              </a:ext>
            </a:extLst>
          </p:cNvPr>
          <p:cNvSpPr/>
          <p:nvPr/>
        </p:nvSpPr>
        <p:spPr>
          <a:xfrm flipH="1">
            <a:off x="7442596" y="976757"/>
            <a:ext cx="3093244" cy="71437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9E273-5E8B-A3AA-CB62-7201E53717DB}"/>
              </a:ext>
            </a:extLst>
          </p:cNvPr>
          <p:cNvSpPr/>
          <p:nvPr/>
        </p:nvSpPr>
        <p:spPr>
          <a:xfrm>
            <a:off x="1232893" y="1073198"/>
            <a:ext cx="2875359" cy="521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Challenges</a:t>
            </a:r>
            <a:endParaRPr lang="en-IN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A045B5-11DF-7D6B-A345-05CC737694CF}"/>
              </a:ext>
            </a:extLst>
          </p:cNvPr>
          <p:cNvSpPr/>
          <p:nvPr/>
        </p:nvSpPr>
        <p:spPr>
          <a:xfrm>
            <a:off x="7551538" y="1073198"/>
            <a:ext cx="2875359" cy="5214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Solutions</a:t>
            </a:r>
            <a:endParaRPr lang="en-IN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1C1DAF-BB4D-99E5-1988-B20A0ABB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9097" y="498332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3278B1-8BDE-2B44-2526-BD9E29E4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4472" y="190640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15594-046B-0C22-90EE-07C792E3D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476D8-ED26-8B84-C86C-0B173CE913C4}"/>
              </a:ext>
            </a:extLst>
          </p:cNvPr>
          <p:cNvSpPr/>
          <p:nvPr/>
        </p:nvSpPr>
        <p:spPr>
          <a:xfrm>
            <a:off x="2735676" y="2230787"/>
            <a:ext cx="1358321" cy="11982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csv file the State Name and the “Total Loan Amount per 100k residents”.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C4114D-D1F2-A9F5-8770-E559CFBC7B90}"/>
              </a:ext>
            </a:extLst>
          </p:cNvPr>
          <p:cNvSpPr/>
          <p:nvPr/>
        </p:nvSpPr>
        <p:spPr>
          <a:xfrm>
            <a:off x="1183750" y="3866181"/>
            <a:ext cx="1372598" cy="95455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Merged PPP loan data with population estimates.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40E90A-988A-B2A7-6E51-EE9BF8AFD579}"/>
              </a:ext>
            </a:extLst>
          </p:cNvPr>
          <p:cNvSpPr/>
          <p:nvPr/>
        </p:nvSpPr>
        <p:spPr>
          <a:xfrm>
            <a:off x="2413686" y="5299791"/>
            <a:ext cx="1358321" cy="95455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ames</a:t>
            </a:r>
            <a:r>
              <a:rPr lang="en-GB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States are in different format in the 2 datasets.</a:t>
            </a:r>
            <a:endParaRPr lang="en-GB" sz="1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E2A81A-ED35-AD22-BCE7-C419E6E6EE93}"/>
              </a:ext>
            </a:extLst>
          </p:cNvPr>
          <p:cNvSpPr/>
          <p:nvPr/>
        </p:nvSpPr>
        <p:spPr>
          <a:xfrm>
            <a:off x="8182417" y="5018730"/>
            <a:ext cx="1358321" cy="11982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dictionary to map state decoded states to full state names.</a:t>
            </a:r>
            <a:endParaRPr lang="en-GB" sz="1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028FEA-F956-2001-D19F-3753206C8A7B}"/>
              </a:ext>
            </a:extLst>
          </p:cNvPr>
          <p:cNvSpPr/>
          <p:nvPr/>
        </p:nvSpPr>
        <p:spPr>
          <a:xfrm>
            <a:off x="8150822" y="2344702"/>
            <a:ext cx="1358321" cy="7109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Aggregate loan amounts by state</a:t>
            </a:r>
            <a:r>
              <a:rPr lang="en-GB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C3282C-0012-9CCF-4941-3B250CD3A72E}"/>
              </a:ext>
            </a:extLst>
          </p:cNvPr>
          <p:cNvSpPr/>
          <p:nvPr/>
        </p:nvSpPr>
        <p:spPr>
          <a:xfrm>
            <a:off x="10212676" y="2391183"/>
            <a:ext cx="1358321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Summarize population estimates by state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8A00A-E008-2FC1-EEF3-70409897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2383" y="3252957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37F4B-77F3-3FE7-9A80-51CC5FE03762}"/>
              </a:ext>
            </a:extLst>
          </p:cNvPr>
          <p:cNvSpPr/>
          <p:nvPr/>
        </p:nvSpPr>
        <p:spPr>
          <a:xfrm>
            <a:off x="6423033" y="3557113"/>
            <a:ext cx="1587499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Cleaned data, handled missing values, and ensured consistent data types for merging.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FF62D1-1104-529D-6A42-AAA9A97A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01186" y="3670878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831D25-30C5-0DFC-9F81-197D5E480482}"/>
              </a:ext>
            </a:extLst>
          </p:cNvPr>
          <p:cNvSpPr/>
          <p:nvPr/>
        </p:nvSpPr>
        <p:spPr>
          <a:xfrm>
            <a:off x="4086225" y="3988148"/>
            <a:ext cx="1372598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Calculating loan amounts per 100k residents with correct data types</a:t>
            </a:r>
            <a:r>
              <a:rPr lang="en-GB" sz="1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en-GB" sz="1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580CFD-A8E4-CBE5-8EF0-C31835533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12676" y="434648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6CA7-514E-B7AD-F222-61FB18D38AE3}"/>
              </a:ext>
            </a:extLst>
          </p:cNvPr>
          <p:cNvSpPr/>
          <p:nvPr/>
        </p:nvSpPr>
        <p:spPr>
          <a:xfrm>
            <a:off x="10327265" y="4610645"/>
            <a:ext cx="1358321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necessary columns to floats and performed calculations.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Challenges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15594-046B-0C22-90EE-07C792E3D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4;p41">
            <a:extLst>
              <a:ext uri="{FF2B5EF4-FFF2-40B4-BE49-F238E27FC236}">
                <a16:creationId xmlns:a16="http://schemas.microsoft.com/office/drawing/2014/main" id="{ECB4B3C8-A78D-CD09-437C-B3BCA2A8282B}"/>
              </a:ext>
            </a:extLst>
          </p:cNvPr>
          <p:cNvSpPr txBox="1">
            <a:spLocks/>
          </p:cNvSpPr>
          <p:nvPr/>
        </p:nvSpPr>
        <p:spPr>
          <a:xfrm>
            <a:off x="694742" y="1071498"/>
            <a:ext cx="5129600" cy="1300000"/>
          </a:xfrm>
          <a:prstGeom prst="rect">
            <a:avLst/>
          </a:prstGeom>
        </p:spPr>
        <p:txBody>
          <a:bodyPr spcFirstLastPara="1" vert="horz" wrap="square" lIns="121900" tIns="121900" rIns="447033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biggest Challenge</a:t>
            </a:r>
          </a:p>
        </p:txBody>
      </p:sp>
      <p:pic>
        <p:nvPicPr>
          <p:cNvPr id="1026" name="Picture 2" descr="Premium Vector | Time management project deadline a person wants to stop  time inability to manage their time productively planning for the future  abstract funny illustration">
            <a:extLst>
              <a:ext uri="{FF2B5EF4-FFF2-40B4-BE49-F238E27FC236}">
                <a16:creationId xmlns:a16="http://schemas.microsoft.com/office/drawing/2014/main" id="{0FD63FCD-624C-FB4D-8A68-1B4EBE06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96" y="1207342"/>
            <a:ext cx="5217562" cy="5217562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31DA09-A77D-79D4-54F1-4395B151D2BC}"/>
              </a:ext>
            </a:extLst>
          </p:cNvPr>
          <p:cNvSpPr/>
          <p:nvPr/>
        </p:nvSpPr>
        <p:spPr>
          <a:xfrm>
            <a:off x="519290" y="3517641"/>
            <a:ext cx="3992158" cy="1646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VERY LIMITED TIME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62CBF68-806C-A357-EAAF-DF5ACC93E351}"/>
              </a:ext>
            </a:extLst>
          </p:cNvPr>
          <p:cNvSpPr/>
          <p:nvPr/>
        </p:nvSpPr>
        <p:spPr>
          <a:xfrm>
            <a:off x="2043112" y="2371498"/>
            <a:ext cx="700088" cy="105750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6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303</TotalTime>
  <Words>411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ui-sans-serif</vt:lpstr>
      <vt:lpstr>Office Theme</vt:lpstr>
      <vt:lpstr>Project Difficulties  A Data Engineering Project</vt:lpstr>
      <vt:lpstr>Project analysis slide 2</vt:lpstr>
      <vt:lpstr>Project analysis slide 8</vt:lpstr>
      <vt:lpstr>Project analysis slide 3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Difficulties </dc:title>
  <dc:creator>KONSTANTINOS GRAMMENOS</dc:creator>
  <cp:lastModifiedBy>KONSTANTINOS GRAMMENOS</cp:lastModifiedBy>
  <cp:revision>32</cp:revision>
  <dcterms:created xsi:type="dcterms:W3CDTF">2024-05-30T08:38:14Z</dcterms:created>
  <dcterms:modified xsi:type="dcterms:W3CDTF">2024-05-30T19:26:42Z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