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4" r:id="rId9"/>
    <p:sldId id="2146847062" r:id="rId10"/>
    <p:sldId id="265" r:id="rId11"/>
    <p:sldId id="266" r:id="rId12"/>
    <p:sldId id="2146847063" r:id="rId13"/>
    <p:sldId id="267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Power System Fault Detection and Classification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7929" y="3844685"/>
            <a:ext cx="951135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Kona Girish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Gayatri  Vidya Parishad College For Degree and PG Courses ( Autonomous)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Master of Computer Applications  ( MCA 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F6EF0E-3431-5749-C4CD-9EB7F47EA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284463"/>
            <a:ext cx="11029950" cy="42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Aerial"/>
              </a:rPr>
              <a:t>The proposed machine learning model offers a robust solution for real-time fault detection and classification in power </a:t>
            </a:r>
            <a:r>
              <a:rPr lang="en-US" sz="1800" dirty="0">
                <a:latin typeface="Aerial"/>
              </a:rPr>
              <a:t>distribution</a:t>
            </a:r>
            <a:r>
              <a:rPr lang="en-US" sz="2000" dirty="0">
                <a:latin typeface="Aerial"/>
              </a:rPr>
              <a:t> systems. By leveraging voltage and current phasors, it enables swift identification of fault types—line-to-ground, line-to-line, and three-phase—thereby enhancing system resilience, minimizing downtime, and supporting grid reliability.</a:t>
            </a:r>
            <a:endParaRPr lang="en-IN" sz="2000" dirty="0">
              <a:latin typeface="Aerial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3862B624-FDEF-43A0-E9BD-FB724A6BE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0378F79-5F49-431F-52E6-DAC93664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902011"/>
            <a:ext cx="10525760" cy="595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fault detection system lays the groundwork for intelligent grid monitoring, with exciting possibilities for future expansion:</a:t>
            </a:r>
          </a:p>
          <a:p>
            <a:pPr marL="285750" marR="0" lvl="0" indent="-28575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Smart Grids: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 the model within adaptive grid architectures for real-time response, decentralized    diagnostics, and autonomous fault handling. </a:t>
            </a:r>
          </a:p>
          <a:p>
            <a:pPr marL="285750" marR="0" lvl="0" indent="-28575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historical fault data to anticipate failures before they occur, improving equipment life and operational planning. </a:t>
            </a:r>
          </a:p>
          <a:p>
            <a:pPr marL="285750" marR="0" lvl="0" indent="-28575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Multi-Region Deployment: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 the model to handle varied topologies, voltages, and regulatory environments across multiple geographies. </a:t>
            </a:r>
          </a:p>
          <a:p>
            <a:pPr marL="285750" marR="0" lvl="0" indent="-28575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Signal Modeling: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phasor data with image/video input (e.g., thermal scans or drone footage) using multimodal learning. </a:t>
            </a:r>
          </a:p>
          <a:p>
            <a:pPr marL="285750" marR="0" lvl="0" indent="-28575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Cyber-Physical Security 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model capabilities to detect anomalous patterns caused by cyberattacks or operational intrusions. </a:t>
            </a:r>
          </a:p>
          <a:p>
            <a:pPr marL="285750" marR="0" lvl="0" indent="-28575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Frameworks: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continual learning pipelines that evolve as new fault types or configurations emerge. </a:t>
            </a:r>
          </a:p>
          <a:p>
            <a:pPr marL="0" marR="0" lvl="0" indent="0" algn="thai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BB7415-75AC-8739-9B52-3E35DDA9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1" y="1479958"/>
            <a:ext cx="108610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a publicly available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comprising electrical phasor measurements for fault classification.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Studio's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feature, the most optimized model—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—was automatically selected and fine-tuned for accuracy.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test records were provided post-training to ensure transparent validation and real-world benchmarking.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90E34-54B6-6A49-210C-2C6A0FFF9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315" y="1301750"/>
            <a:ext cx="606537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C3881-E3E3-5A35-9D11-8822D4AE6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839" y="1301750"/>
            <a:ext cx="605632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06709-5085-FD5F-7E60-FA7401EA5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574" y="1301750"/>
            <a:ext cx="750685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: </a:t>
            </a:r>
            <a:r>
              <a:rPr lang="en-US" sz="18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18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95" y="49809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800" b="1" dirty="0">
              <a:latin typeface="Aerial"/>
              <a:cs typeface="Calibri"/>
            </a:endParaRPr>
          </a:p>
          <a:p>
            <a:r>
              <a:rPr lang="en-US" sz="1800" dirty="0">
                <a:latin typeface="Aerial"/>
              </a:rPr>
              <a:t>This system addresses the challenge of accurately detecting and classifying faults in a power distribution network using electrical measurements. It leverages machine learning to ensure timely response and enhanced grid reliability.</a:t>
            </a:r>
          </a:p>
          <a:p>
            <a:pPr marL="305435" indent="-305435"/>
            <a:r>
              <a:rPr lang="en-IN" sz="1800" b="1" dirty="0">
                <a:latin typeface="Aerial"/>
                <a:ea typeface="+mn-lt"/>
                <a:cs typeface="+mn-lt"/>
              </a:rPr>
              <a:t>Data Collection:</a:t>
            </a:r>
          </a:p>
          <a:p>
            <a:pPr marL="629435" lvl="1" indent="-305435"/>
            <a:r>
              <a:rPr lang="en-US" sz="1800" dirty="0">
                <a:latin typeface="Aerial"/>
              </a:rPr>
              <a:t>Acquire historical electrical data including voltage and current phasors.</a:t>
            </a:r>
          </a:p>
          <a:p>
            <a:pPr marL="629435" lvl="1" indent="-305435"/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Utilize high-resolution event recordings from intelligent electronic devices (IEDs) and phasor measurement units (PMUs).</a:t>
            </a:r>
          </a:p>
          <a:p>
            <a:pPr marL="629435" lvl="1" indent="-305435"/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Supplement with contextual grid metadata such as line configurations and substation topology.</a:t>
            </a:r>
            <a:endParaRPr lang="en-IN" sz="1800" b="1" dirty="0">
              <a:latin typeface="Aerial"/>
              <a:cs typeface="Calibri"/>
            </a:endParaRPr>
          </a:p>
          <a:p>
            <a:pPr marL="305435" indent="-305435"/>
            <a:r>
              <a:rPr lang="en-IN" sz="1800" b="1" dirty="0">
                <a:latin typeface="Aerial"/>
                <a:ea typeface="+mn-lt"/>
                <a:cs typeface="+mn-lt"/>
              </a:rPr>
              <a:t>Data Preprocessing:</a:t>
            </a:r>
            <a:endParaRPr lang="en-IN" sz="1800" b="1" dirty="0">
              <a:latin typeface="Aerial"/>
              <a:cs typeface="Calibri"/>
            </a:endParaRPr>
          </a:p>
          <a:p>
            <a:pPr marL="629920" lvl="1" indent="-305435"/>
            <a:r>
              <a:rPr lang="en-US" sz="1800" dirty="0">
                <a:latin typeface="Aerial"/>
              </a:rPr>
              <a:t>Clean and synchronize time-series data from multiple sensors</a:t>
            </a:r>
          </a:p>
          <a:p>
            <a:pPr marL="629920" lvl="1" indent="-305435"/>
            <a:r>
              <a:rPr lang="en-US" sz="1800" dirty="0">
                <a:latin typeface="Aerial"/>
              </a:rPr>
              <a:t>Handle missing values and noise through interpolation and filtering.</a:t>
            </a:r>
            <a:r>
              <a:rPr lang="en-IN" sz="1800" b="1" dirty="0">
                <a:latin typeface="Aerial"/>
                <a:ea typeface="+mn-lt"/>
                <a:cs typeface="+mn-lt"/>
              </a:rPr>
              <a:t>.</a:t>
            </a:r>
            <a:r>
              <a:rPr lang="en-US" sz="1800" dirty="0">
                <a:latin typeface="Aerial"/>
              </a:rPr>
              <a:t> </a:t>
            </a:r>
          </a:p>
          <a:p>
            <a:pPr marL="629920" lvl="1" indent="-305435"/>
            <a:r>
              <a:rPr lang="en-US" sz="1800" dirty="0">
                <a:latin typeface="Aerial"/>
              </a:rPr>
              <a:t>Engineer domain-specific features (e.g., current imbalance, zero-sequence components, rate of change).</a:t>
            </a:r>
            <a:endParaRPr lang="en-IN" sz="1800" b="1" dirty="0">
              <a:latin typeface="Ae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51163-5A92-4A01-C9C3-4CBC49C33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F6934-194A-03FC-ABE9-F27EA62B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5738DA-CBB0-6AF1-479E-917CF862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95" y="49809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IN" sz="1800" b="1" dirty="0">
                <a:latin typeface="Aerial"/>
                <a:ea typeface="+mn-lt"/>
                <a:cs typeface="+mn-lt"/>
              </a:rPr>
              <a:t>Machine Learning Algorithm:</a:t>
            </a:r>
            <a:endParaRPr lang="en-IN" sz="1800" b="1" dirty="0">
              <a:latin typeface="Aerial"/>
              <a:cs typeface="Calibri"/>
            </a:endParaRPr>
          </a:p>
          <a:p>
            <a:pPr lvl="1"/>
            <a:r>
              <a:rPr lang="en-US" sz="1800" dirty="0">
                <a:latin typeface="Aerial"/>
              </a:rPr>
              <a:t>Implement supervised classification models:</a:t>
            </a:r>
          </a:p>
          <a:p>
            <a:pPr lvl="2"/>
            <a:r>
              <a:rPr lang="en-US" sz="1800" dirty="0">
                <a:latin typeface="Aerial"/>
              </a:rPr>
              <a:t>Baseline: Decision Trees or Random Forest for interpretability.</a:t>
            </a:r>
          </a:p>
          <a:p>
            <a:pPr lvl="2"/>
            <a:r>
              <a:rPr lang="en-US" sz="1800" dirty="0">
                <a:latin typeface="Aerial"/>
              </a:rPr>
              <a:t>Advanced: LSTM or 1D CNN to capture temporal dependencies and waveform patterns.</a:t>
            </a:r>
          </a:p>
          <a:p>
            <a:pPr marL="305435" indent="-305435"/>
            <a:r>
              <a:rPr lang="en-IN" sz="1800" b="1" dirty="0">
                <a:latin typeface="Aerial"/>
                <a:ea typeface="+mn-lt"/>
                <a:cs typeface="+mn-lt"/>
              </a:rPr>
              <a:t>Deployment:</a:t>
            </a:r>
            <a:endParaRPr lang="en-IN" sz="1800" b="1" dirty="0">
              <a:latin typeface="Aerial"/>
              <a:cs typeface="Calibri"/>
            </a:endParaRPr>
          </a:p>
          <a:p>
            <a:pPr marL="629920" lvl="1" indent="-305435"/>
            <a:r>
              <a:rPr lang="en-US" sz="1800" dirty="0">
                <a:latin typeface="Aerial"/>
              </a:rPr>
              <a:t>Build a real-time monitoring dashboard using IBM Cloud Lite and IBM Granite models.</a:t>
            </a:r>
          </a:p>
          <a:p>
            <a:pPr marL="629920" lvl="1" indent="-305435"/>
            <a:r>
              <a:rPr lang="en-US" sz="1800" dirty="0">
                <a:latin typeface="Aerial"/>
              </a:rPr>
              <a:t>Connect to field devices via secure APIs to stream live measurement data.</a:t>
            </a:r>
            <a:br>
              <a:rPr lang="en-US" sz="1800" dirty="0">
                <a:latin typeface="Aerial"/>
              </a:rPr>
            </a:br>
            <a:endParaRPr lang="en-IN" sz="1800" dirty="0">
              <a:latin typeface="Aerial"/>
            </a:endParaRPr>
          </a:p>
          <a:p>
            <a:pPr marL="0" indent="0">
              <a:buNone/>
            </a:pPr>
            <a:endParaRPr lang="en-IN" sz="1800" b="1" dirty="0">
              <a:latin typeface="Ae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8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B03C-4D66-E514-BA5C-453DE8855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DA5FAF-01E7-5532-1FC8-F774F7D8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4CBB0-7483-07C2-64E0-39515BF7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6419"/>
            <a:ext cx="11613485" cy="15542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800" b="1" dirty="0">
              <a:latin typeface="Aerial"/>
              <a:ea typeface="+mn-lt"/>
              <a:cs typeface="+mn-lt"/>
            </a:endParaRPr>
          </a:p>
          <a:p>
            <a:pPr marL="0" indent="0">
              <a:buNone/>
            </a:pPr>
            <a:endParaRPr lang="en-IN" sz="1800" b="1" dirty="0">
              <a:latin typeface="Aerial"/>
              <a:ea typeface="+mn-lt"/>
              <a:cs typeface="+mn-lt"/>
            </a:endParaRPr>
          </a:p>
          <a:p>
            <a:pPr marL="0" indent="0">
              <a:buNone/>
            </a:pPr>
            <a:endParaRPr lang="en-IN" sz="1800" b="1" dirty="0">
              <a:latin typeface="Aerial"/>
              <a:ea typeface="+mn-lt"/>
              <a:cs typeface="+mn-lt"/>
            </a:endParaRPr>
          </a:p>
          <a:p>
            <a:pPr marL="0" indent="0">
              <a:buNone/>
            </a:pPr>
            <a:endParaRPr lang="en-IN" sz="1800" b="1" dirty="0">
              <a:latin typeface="Ae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>
                <a:latin typeface="Aerial"/>
                <a:ea typeface="+mn-lt"/>
                <a:cs typeface="+mn-lt"/>
              </a:rPr>
              <a:t>Evaluation:</a:t>
            </a:r>
            <a:endParaRPr lang="en-IN" sz="1800" b="1" dirty="0">
              <a:latin typeface="Aerial"/>
              <a:cs typeface="Calibri"/>
            </a:endParaRPr>
          </a:p>
          <a:p>
            <a:pPr lvl="1"/>
            <a:r>
              <a:rPr lang="en-US" sz="1800" dirty="0">
                <a:latin typeface="Aerial"/>
              </a:rPr>
              <a:t>Use metrics like:</a:t>
            </a:r>
          </a:p>
          <a:p>
            <a:pPr lvl="2"/>
            <a:r>
              <a:rPr lang="en-US" sz="1800" dirty="0">
                <a:latin typeface="Aerial"/>
              </a:rPr>
              <a:t>Accuracy</a:t>
            </a:r>
          </a:p>
          <a:p>
            <a:pPr lvl="2"/>
            <a:r>
              <a:rPr lang="en-US" sz="1800" dirty="0">
                <a:latin typeface="Aerial"/>
              </a:rPr>
              <a:t>Precision, Recall, F1-Score for each fault category</a:t>
            </a:r>
          </a:p>
          <a:p>
            <a:pPr lvl="2"/>
            <a:r>
              <a:rPr lang="en-US" sz="1800" dirty="0">
                <a:latin typeface="Aerial"/>
              </a:rPr>
              <a:t>Confusion Matrix to visualize classification effectiveness</a:t>
            </a:r>
          </a:p>
          <a:p>
            <a:pPr lvl="2"/>
            <a:r>
              <a:rPr lang="en-US" sz="1800" dirty="0">
                <a:latin typeface="Aerial"/>
              </a:rPr>
              <a:t>Time-to-detection to evaluate operational speed</a:t>
            </a:r>
          </a:p>
          <a:p>
            <a:pPr lvl="1"/>
            <a:r>
              <a:rPr lang="en-IN" sz="1800" b="1" dirty="0">
                <a:latin typeface="Aerial"/>
                <a:ea typeface="+mn-lt"/>
                <a:cs typeface="+mn-lt"/>
              </a:rPr>
              <a:t>Result:</a:t>
            </a:r>
          </a:p>
          <a:p>
            <a:pPr lvl="2"/>
            <a:r>
              <a:rPr lang="en-IN" sz="1800" dirty="0">
                <a:latin typeface="Aerial"/>
              </a:rPr>
              <a:t>Rapid Fault Identification</a:t>
            </a:r>
            <a:r>
              <a:rPr lang="en-IN" sz="1800" b="1" dirty="0">
                <a:latin typeface="Aerial"/>
              </a:rPr>
              <a:t>:</a:t>
            </a:r>
            <a:r>
              <a:rPr lang="en-IN" sz="1800" dirty="0">
                <a:latin typeface="Aerial"/>
              </a:rPr>
              <a:t> Helps grid operators respond quickly and prevent cascaded failures.</a:t>
            </a:r>
          </a:p>
          <a:p>
            <a:pPr lvl="2"/>
            <a:r>
              <a:rPr lang="en-IN" sz="1800" dirty="0">
                <a:latin typeface="Aerial"/>
              </a:rPr>
              <a:t> Precise Fault Classification</a:t>
            </a:r>
            <a:r>
              <a:rPr lang="en-IN" sz="1800" b="1" dirty="0">
                <a:latin typeface="Aerial"/>
              </a:rPr>
              <a:t>:</a:t>
            </a:r>
            <a:r>
              <a:rPr lang="en-IN" sz="1800" dirty="0">
                <a:latin typeface="Aerial"/>
              </a:rPr>
              <a:t> Improves restoration planning and system diagnostics.</a:t>
            </a:r>
          </a:p>
          <a:p>
            <a:pPr lvl="2"/>
            <a:r>
              <a:rPr lang="en-IN" sz="1800" dirty="0">
                <a:latin typeface="Aerial"/>
              </a:rPr>
              <a:t>Scalable Deployment</a:t>
            </a:r>
            <a:r>
              <a:rPr lang="en-IN" sz="1800" b="1" dirty="0">
                <a:latin typeface="Aerial"/>
              </a:rPr>
              <a:t>:</a:t>
            </a:r>
            <a:r>
              <a:rPr lang="en-IN" sz="1800" dirty="0">
                <a:latin typeface="Aerial"/>
              </a:rPr>
              <a:t> Can be extended to different voltage levels or integrated with smart grid initiatives.</a:t>
            </a:r>
          </a:p>
          <a:p>
            <a:pPr lvl="2"/>
            <a:r>
              <a:rPr lang="en-IN" sz="1800" dirty="0">
                <a:latin typeface="Aerial"/>
              </a:rPr>
              <a:t> Reduced Downtime and Costs</a:t>
            </a:r>
            <a:r>
              <a:rPr lang="en-IN" sz="1800" b="1" dirty="0">
                <a:latin typeface="Aerial"/>
              </a:rPr>
              <a:t>:</a:t>
            </a:r>
            <a:r>
              <a:rPr lang="en-IN" sz="1800" dirty="0">
                <a:latin typeface="Aerial"/>
              </a:rPr>
              <a:t> Enhances preventive maintenance strategies.</a:t>
            </a:r>
          </a:p>
          <a:p>
            <a:pPr lvl="2"/>
            <a:endParaRPr lang="en-IN" sz="1800" dirty="0">
              <a:latin typeface="Aerial"/>
            </a:endParaRPr>
          </a:p>
          <a:p>
            <a:pPr marL="0" indent="0">
              <a:buNone/>
            </a:pPr>
            <a:endParaRPr lang="en-IN" sz="1800" dirty="0">
              <a:latin typeface="Aerial"/>
            </a:endParaRPr>
          </a:p>
        </p:txBody>
      </p:sp>
    </p:spTree>
    <p:extLst>
      <p:ext uri="{BB962C8B-B14F-4D97-AF65-F5344CB8AC3E}">
        <p14:creationId xmlns:p14="http://schemas.microsoft.com/office/powerpoint/2010/main" val="6484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81068"/>
            <a:ext cx="11029615" cy="46733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latin typeface="Aerial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Aerial"/>
              </a:rPr>
              <a:t>System requirements:</a:t>
            </a:r>
          </a:p>
          <a:p>
            <a:pPr marL="629435" lvl="1" indent="-305435"/>
            <a:r>
              <a:rPr lang="en-US" altLang="en-US" sz="1800" b="1" dirty="0">
                <a:solidFill>
                  <a:schemeClr val="tx1"/>
                </a:solidFill>
                <a:latin typeface="Aerial"/>
              </a:rPr>
              <a:t>Hardware:</a:t>
            </a:r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 Minimum Intel i5 processor, 8GB RAM; recommended GPU acceleration for rapid model training.</a:t>
            </a:r>
          </a:p>
          <a:p>
            <a:pPr marL="629435" lvl="1" indent="-305435"/>
            <a:r>
              <a:rPr lang="en-US" altLang="en-US" sz="1800" b="1" dirty="0">
                <a:solidFill>
                  <a:schemeClr val="tx1"/>
                </a:solidFill>
                <a:latin typeface="Aerial"/>
              </a:rPr>
              <a:t>Software Stack:</a:t>
            </a:r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 Python 3.8+, </a:t>
            </a:r>
            <a:r>
              <a:rPr lang="en-US" altLang="en-US" sz="1800" dirty="0" err="1">
                <a:solidFill>
                  <a:schemeClr val="tx1"/>
                </a:solidFill>
                <a:latin typeface="Aerial"/>
              </a:rPr>
              <a:t>Jupyter</a:t>
            </a:r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 Notebook, IBM Cloud Lite Services access via Studio</a:t>
            </a:r>
            <a:endParaRPr lang="en-IN" sz="1800" b="1" dirty="0">
              <a:solidFill>
                <a:srgbClr val="0F0F0F"/>
              </a:solidFill>
              <a:latin typeface="Aerial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Aerial"/>
              </a:rPr>
              <a:t>Library required to build the model :</a:t>
            </a:r>
          </a:p>
          <a:p>
            <a:pPr marL="629435" lvl="1" indent="-305435"/>
            <a:r>
              <a:rPr lang="en-US" altLang="en-US" sz="1800" dirty="0" err="1">
                <a:solidFill>
                  <a:schemeClr val="tx1"/>
                </a:solidFill>
                <a:latin typeface="Aerial"/>
              </a:rPr>
              <a:t>ibm</a:t>
            </a:r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-</a:t>
            </a:r>
            <a:r>
              <a:rPr lang="en-US" altLang="en-US" sz="1800" dirty="0" err="1">
                <a:solidFill>
                  <a:schemeClr val="tx1"/>
                </a:solidFill>
                <a:latin typeface="Aerial"/>
              </a:rPr>
              <a:t>watson</a:t>
            </a:r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-machine-learning – </a:t>
            </a:r>
            <a:r>
              <a:rPr lang="en-US" altLang="en-US" sz="1800" dirty="0" err="1">
                <a:solidFill>
                  <a:schemeClr val="tx1"/>
                </a:solidFill>
                <a:latin typeface="Aerial"/>
              </a:rPr>
              <a:t>AutoAI</a:t>
            </a:r>
            <a:r>
              <a:rPr lang="en-US" altLang="en-US" sz="1800" dirty="0">
                <a:solidFill>
                  <a:schemeClr val="tx1"/>
                </a:solidFill>
                <a:latin typeface="Aerial"/>
              </a:rPr>
              <a:t> integration for optimized model deployment </a:t>
            </a:r>
          </a:p>
          <a:p>
            <a:pPr marL="629435" lvl="1" indent="-305435"/>
            <a:endParaRPr lang="en-IN" sz="1800" b="1" dirty="0">
              <a:solidFill>
                <a:srgbClr val="0F0F0F"/>
              </a:solidFill>
              <a:latin typeface="Aerial"/>
            </a:endParaRPr>
          </a:p>
          <a:p>
            <a:pPr marL="629435" lvl="1" indent="-305435"/>
            <a:endParaRPr lang="en-IN" sz="1800" b="1" dirty="0">
              <a:solidFill>
                <a:srgbClr val="0F0F0F"/>
              </a:solidFill>
              <a:latin typeface="Aerial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746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1800" dirty="0">
                <a:latin typeface="Aerial"/>
                <a:ea typeface="+mn-lt"/>
                <a:cs typeface="+mn-lt"/>
              </a:rPr>
              <a:t>In the Algorithm section, describe the machine learning algorithm chosen for predicting fault detection and classification in power  distribution system . Here's an example structure for this section:</a:t>
            </a:r>
            <a:endParaRPr lang="en-IN" sz="1800" dirty="0">
              <a:latin typeface="Aerial"/>
            </a:endParaRPr>
          </a:p>
          <a:p>
            <a:pPr marL="305435" indent="-305435"/>
            <a:r>
              <a:rPr lang="en-IN" sz="1800" b="1" dirty="0">
                <a:latin typeface="Aerial"/>
                <a:ea typeface="+mn-lt"/>
                <a:cs typeface="+mn-lt"/>
              </a:rPr>
              <a:t>Algorithm Selection:</a:t>
            </a:r>
            <a:endParaRPr lang="en-IN" sz="1800" dirty="0">
              <a:latin typeface="Aeria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erial"/>
              </a:rPr>
              <a:t>The model utilizes a </a:t>
            </a:r>
            <a:r>
              <a:rPr lang="en-US" sz="1800" b="1" dirty="0">
                <a:latin typeface="Aerial"/>
              </a:rPr>
              <a:t>hybrid approach</a:t>
            </a:r>
            <a:r>
              <a:rPr lang="en-US" sz="1800" dirty="0">
                <a:latin typeface="Aerial"/>
              </a:rPr>
              <a:t> combining temporal and statistical classification 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erial"/>
              </a:rPr>
              <a:t>Long Short-Term Memory (LSTM)</a:t>
            </a:r>
            <a:r>
              <a:rPr lang="en-US" sz="1800" dirty="0">
                <a:latin typeface="Aerial"/>
              </a:rPr>
              <a:t> is chosen for modeling time-sequenced phasor data to capture the dynamic behavior of faults.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erial"/>
              </a:rPr>
              <a:t>Random Forest Classifier</a:t>
            </a:r>
            <a:r>
              <a:rPr lang="en-US" sz="1800" dirty="0">
                <a:latin typeface="Aerial"/>
              </a:rPr>
              <a:t> serves as a baseline model for initial classification due to its robustness and feature interpretability.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erial"/>
              </a:rPr>
              <a:t>Justification:</a:t>
            </a:r>
            <a:endParaRPr lang="en-US" sz="1800" dirty="0">
              <a:latin typeface="Ae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Aerial"/>
              </a:rPr>
              <a:t>LSTM excels at learning sequential dependencies in phasor waveform changes.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Aerial"/>
              </a:rPr>
              <a:t>Random Forest offers fast training and interpretable decision boundaries for fault types.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Aerial"/>
              </a:rPr>
              <a:t>The combination allows for both </a:t>
            </a:r>
            <a:r>
              <a:rPr lang="en-US" sz="1800" b="1" dirty="0">
                <a:latin typeface="Aerial"/>
              </a:rPr>
              <a:t>rapid detection</a:t>
            </a:r>
            <a:r>
              <a:rPr lang="en-US" sz="1800" dirty="0">
                <a:latin typeface="Aerial"/>
              </a:rPr>
              <a:t> and </a:t>
            </a:r>
            <a:r>
              <a:rPr lang="en-US" sz="1800" b="1" dirty="0">
                <a:latin typeface="Aerial"/>
              </a:rPr>
              <a:t>deep pattern analysis</a:t>
            </a:r>
            <a:r>
              <a:rPr lang="en-US" sz="1800" dirty="0">
                <a:latin typeface="Aerial"/>
              </a:rPr>
              <a:t>.</a:t>
            </a:r>
          </a:p>
          <a:p>
            <a:pPr marL="630000" lvl="2" indent="0">
              <a:buNone/>
            </a:pPr>
            <a:endParaRPr lang="en-IN" sz="1800" dirty="0">
              <a:latin typeface="Aerial"/>
            </a:endParaRPr>
          </a:p>
          <a:p>
            <a:pPr marL="305435" indent="-305435"/>
            <a:endParaRPr lang="en-IN" sz="1800" dirty="0">
              <a:latin typeface="Aerial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20BBB-0B83-407F-9723-EB1CA0687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308C57-D210-61C7-58C9-961C696D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7A6C5-122C-4488-4BFA-CB858785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6286"/>
            <a:ext cx="11029615" cy="484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Aerial"/>
                <a:ea typeface="+mn-lt"/>
                <a:cs typeface="+mn-lt"/>
              </a:rPr>
              <a:t>.</a:t>
            </a:r>
            <a:endParaRPr lang="en-IN" sz="1600" dirty="0">
              <a:latin typeface="Aerial"/>
            </a:endParaRPr>
          </a:p>
          <a:p>
            <a:pPr marL="305435" indent="-305435"/>
            <a:endParaRPr lang="en-IN" sz="1600" b="1" dirty="0">
              <a:latin typeface="Aerial"/>
              <a:ea typeface="+mn-lt"/>
              <a:cs typeface="+mn-lt"/>
            </a:endParaRPr>
          </a:p>
          <a:p>
            <a:pPr marL="305435" indent="-305435"/>
            <a:r>
              <a:rPr lang="en-IN" sz="1600" b="1" dirty="0">
                <a:latin typeface="Aerial"/>
                <a:ea typeface="+mn-lt"/>
                <a:cs typeface="+mn-lt"/>
              </a:rPr>
              <a:t>Data Input:</a:t>
            </a:r>
            <a:endParaRPr lang="en-IN" sz="1600" dirty="0">
              <a:latin typeface="Aerial"/>
            </a:endParaRPr>
          </a:p>
          <a:p>
            <a:pPr marL="629920" lvl="1" indent="-305435"/>
            <a:r>
              <a:rPr lang="en-US" sz="1600" dirty="0">
                <a:latin typeface="Aerial"/>
              </a:rPr>
              <a:t>Voltage and current phasors (magnitude and angle per phase), zero-sequence current, sequence components, total harmonic distortion (THD), rate of change, breaker status, and location metadata.</a:t>
            </a:r>
            <a:r>
              <a:rPr lang="en-IN" sz="1600" dirty="0">
                <a:latin typeface="Aerial"/>
                <a:ea typeface="+mn-lt"/>
                <a:cs typeface="+mn-lt"/>
              </a:rPr>
              <a:t>.</a:t>
            </a:r>
            <a:endParaRPr lang="en-IN" sz="1600" dirty="0">
              <a:latin typeface="Aerial"/>
            </a:endParaRPr>
          </a:p>
          <a:p>
            <a:pPr marL="305435" indent="-305435"/>
            <a:r>
              <a:rPr lang="en-IN" sz="1600" b="1" dirty="0">
                <a:latin typeface="Aerial"/>
                <a:ea typeface="+mn-lt"/>
                <a:cs typeface="+mn-lt"/>
              </a:rPr>
              <a:t>Training Process:</a:t>
            </a:r>
          </a:p>
          <a:p>
            <a:pPr marL="305435" indent="-305435"/>
            <a:endParaRPr lang="en-IN" sz="1600" dirty="0">
              <a:latin typeface="Aerial"/>
            </a:endParaRPr>
          </a:p>
          <a:p>
            <a:pPr marL="305435" indent="-305435"/>
            <a:endParaRPr lang="en-IN" sz="1600" dirty="0">
              <a:latin typeface="Aerial"/>
            </a:endParaRPr>
          </a:p>
          <a:p>
            <a:pPr marL="305435" indent="-305435"/>
            <a:endParaRPr lang="en-IN" sz="1600" dirty="0">
              <a:latin typeface="Aerial"/>
            </a:endParaRPr>
          </a:p>
          <a:p>
            <a:pPr marL="0" indent="0">
              <a:buNone/>
            </a:pPr>
            <a:endParaRPr lang="en-IN" sz="1600" dirty="0">
              <a:latin typeface="Aerial"/>
            </a:endParaRPr>
          </a:p>
          <a:p>
            <a:r>
              <a:rPr lang="en-IN" sz="1600" b="1" dirty="0">
                <a:latin typeface="Aerial"/>
              </a:rPr>
              <a:t>Model Training:</a:t>
            </a:r>
            <a:endParaRPr lang="en-IN" sz="1600" dirty="0">
              <a:latin typeface="Aerial"/>
            </a:endParaRPr>
          </a:p>
          <a:p>
            <a:pPr lvl="1"/>
            <a:r>
              <a:rPr lang="en-IN" sz="1600" b="1" dirty="0">
                <a:latin typeface="Aerial"/>
              </a:rPr>
              <a:t>LSTM:</a:t>
            </a:r>
            <a:r>
              <a:rPr lang="en-IN" sz="1600" dirty="0">
                <a:latin typeface="Aerial"/>
              </a:rPr>
              <a:t> Trained with sliding windows across time-series samples</a:t>
            </a:r>
          </a:p>
          <a:p>
            <a:pPr lvl="1"/>
            <a:r>
              <a:rPr lang="en-IN" sz="1600" b="1" dirty="0">
                <a:latin typeface="Aerial"/>
              </a:rPr>
              <a:t>Random Forest:</a:t>
            </a:r>
            <a:r>
              <a:rPr lang="en-IN" sz="1600" dirty="0">
                <a:latin typeface="Aerial"/>
              </a:rPr>
              <a:t> Trained on engineered snapshot features with label encoding</a:t>
            </a:r>
          </a:p>
          <a:p>
            <a:pPr lvl="1"/>
            <a:r>
              <a:rPr lang="en-IN" sz="1600" b="1" dirty="0">
                <a:latin typeface="Aerial"/>
              </a:rPr>
              <a:t>Optimization:</a:t>
            </a:r>
            <a:endParaRPr lang="en-IN" sz="1600" dirty="0">
              <a:latin typeface="Aerial"/>
            </a:endParaRPr>
          </a:p>
          <a:p>
            <a:pPr lvl="2"/>
            <a:r>
              <a:rPr lang="en-IN" sz="1600" dirty="0">
                <a:latin typeface="Aerial"/>
              </a:rPr>
              <a:t>Grid search for hyperparameters: window size, dropout, hidden units</a:t>
            </a:r>
          </a:p>
          <a:p>
            <a:pPr lvl="2"/>
            <a:r>
              <a:rPr lang="en-IN" sz="1600" dirty="0">
                <a:latin typeface="Aerial"/>
              </a:rPr>
              <a:t>Validation: </a:t>
            </a:r>
            <a:r>
              <a:rPr lang="en-IN" sz="1600" dirty="0" err="1">
                <a:latin typeface="Aerial"/>
              </a:rPr>
              <a:t>TimeSeriesSplit</a:t>
            </a:r>
            <a:r>
              <a:rPr lang="en-IN" sz="1600" dirty="0">
                <a:latin typeface="Aerial"/>
              </a:rPr>
              <a:t> or nested k-fold cross-validation</a:t>
            </a:r>
          </a:p>
          <a:p>
            <a:pPr marL="324485" lvl="1" indent="0">
              <a:buNone/>
            </a:pPr>
            <a:endParaRPr lang="en-IN" sz="1600" dirty="0">
              <a:latin typeface="Ae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48E9D2-DB1C-D844-7F89-4124C53D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2521059"/>
            <a:ext cx="103126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Data Segmentation: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erial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Labeled sequences spanning both fault and normal conditions.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Class labels: Normal, LG (Line-to-Ground), LL (Line-to-Line), DLG (Double Line-to-Ground), 3ϕ (Three-Phase Fault)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Preprocessing Steps: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erial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Synchronization and filtering (Butterworth, wavelet denoising)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Feature extraction and dimensionality reduction using PCA or t-SNE (for visualization)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7352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103</TotalTime>
  <Words>1025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Aerial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 </vt:lpstr>
      <vt:lpstr>OUTLINE</vt:lpstr>
      <vt:lpstr>Problem Statement</vt:lpstr>
      <vt:lpstr>Proposed Solution</vt:lpstr>
      <vt:lpstr>Proposed Solution</vt:lpstr>
      <vt:lpstr>Proposed Solution</vt:lpstr>
      <vt:lpstr>System 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Kona Girish Kumar</cp:lastModifiedBy>
  <cp:revision>25</cp:revision>
  <dcterms:created xsi:type="dcterms:W3CDTF">2021-05-26T16:50:10Z</dcterms:created>
  <dcterms:modified xsi:type="dcterms:W3CDTF">2025-08-04T09:31:57Z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