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4" r:id="rId8"/>
    <p:sldId id="265" r:id="rId9"/>
    <p:sldId id="270"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84C1F-60B8-D7BB-82F7-3DA5E3F3B8FB}" v="3" dt="2024-06-23T17:06:06.752"/>
    <p1510:client id="{1AC333AF-F60F-C092-26D4-3FEBF720810D}" v="34" dt="2024-06-21T22:07:00.591"/>
    <p1510:client id="{1D7A252F-F913-A1A0-28DF-098B7E7CD557}" v="236" dt="2024-06-22T14:27:30.700"/>
    <p1510:client id="{5511D159-403D-82B9-C86F-A62715868880}" v="220" dt="2024-06-22T21:35:39.839"/>
    <p1510:client id="{64C38491-9B63-FFE9-8843-DC908CFD4124}" v="203" dt="2024-06-23T16:56:48.955"/>
    <p1510:client id="{73B1BF98-1CD9-BC17-1FD0-60171159B965}" v="148" dt="2024-06-21T22:29:34.413"/>
    <p1510:client id="{86AB6548-3199-1553-07D9-B8CB57837B73}" v="8" dt="2024-06-22T00:43:45.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52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7811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41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2425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9739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348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1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4285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626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3465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6/23/2024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1461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6/23/2024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302776491"/>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rasoft.com/products/parasoft-c-ctest/" TargetMode="External"/><Relationship Id="rId2" Type="http://schemas.openxmlformats.org/officeDocument/2006/relationships/hyperlink" Target="https://www.absint.com/rulechecker/index.htm" TargetMode="External"/><Relationship Id="rId1" Type="http://schemas.openxmlformats.org/officeDocument/2006/relationships/slideLayout" Target="../slideLayouts/slideLayout2.xml"/><Relationship Id="rId4" Type="http://schemas.openxmlformats.org/officeDocument/2006/relationships/hyperlink" Target="https://www.absint.com/astree/inde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drops of water">
            <a:extLst>
              <a:ext uri="{FF2B5EF4-FFF2-40B4-BE49-F238E27FC236}">
                <a16:creationId xmlns:a16="http://schemas.microsoft.com/office/drawing/2014/main" id="{6D1416AB-B01F-EF87-F16D-ED97D27337DA}"/>
              </a:ext>
            </a:extLst>
          </p:cNvPr>
          <p:cNvPicPr>
            <a:picLocks noChangeAspect="1"/>
          </p:cNvPicPr>
          <p:nvPr/>
        </p:nvPicPr>
        <p:blipFill rotWithShape="1">
          <a:blip r:embed="rId2">
            <a:alphaModFix amt="50000"/>
          </a:blip>
          <a:srcRect t="4551" r="-2" b="11052"/>
          <a:stretch/>
        </p:blipFill>
        <p:spPr>
          <a:xfrm>
            <a:off x="20" y="10"/>
            <a:ext cx="12191980" cy="6857990"/>
          </a:xfrm>
          <a:prstGeom prst="rect">
            <a:avLst/>
          </a:prstGeom>
        </p:spPr>
      </p:pic>
      <p:sp>
        <p:nvSpPr>
          <p:cNvPr id="2" name="Title 1"/>
          <p:cNvSpPr>
            <a:spLocks noGrp="1"/>
          </p:cNvSpPr>
          <p:nvPr>
            <p:ph type="ctrTitle"/>
          </p:nvPr>
        </p:nvSpPr>
        <p:spPr>
          <a:xfrm>
            <a:off x="2238258" y="1424473"/>
            <a:ext cx="7714388" cy="2850146"/>
          </a:xfrm>
        </p:spPr>
        <p:txBody>
          <a:bodyPr>
            <a:normAutofit/>
          </a:bodyPr>
          <a:lstStyle/>
          <a:p>
            <a:pPr algn="ctr"/>
            <a:r>
              <a:rPr lang="en-US" dirty="0"/>
              <a:t>Project 2 Presentation </a:t>
            </a:r>
          </a:p>
        </p:txBody>
      </p:sp>
      <p:sp>
        <p:nvSpPr>
          <p:cNvPr id="3" name="Subtitle 2"/>
          <p:cNvSpPr>
            <a:spLocks noGrp="1"/>
          </p:cNvSpPr>
          <p:nvPr>
            <p:ph type="subTitle" idx="1"/>
          </p:nvPr>
        </p:nvSpPr>
        <p:spPr>
          <a:xfrm>
            <a:off x="2238258" y="4848464"/>
            <a:ext cx="7714388" cy="1085849"/>
          </a:xfrm>
        </p:spPr>
        <p:txBody>
          <a:bodyPr vert="horz" lIns="91440" tIns="45720" rIns="91440" bIns="45720" rtlCol="0" anchor="t">
            <a:normAutofit/>
          </a:bodyPr>
          <a:lstStyle/>
          <a:p>
            <a:pPr algn="ctr"/>
            <a:r>
              <a:rPr lang="en-US" dirty="0"/>
              <a:t>Jesse Draper</a:t>
            </a:r>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B79A-8060-7CDE-59A7-4AA5FE96D6CF}"/>
              </a:ext>
            </a:extLst>
          </p:cNvPr>
          <p:cNvSpPr>
            <a:spLocks noGrp="1"/>
          </p:cNvSpPr>
          <p:nvPr>
            <p:ph type="title"/>
          </p:nvPr>
        </p:nvSpPr>
        <p:spPr/>
        <p:txBody>
          <a:bodyPr/>
          <a:lstStyle/>
          <a:p>
            <a:r>
              <a:rPr lang="en-US" dirty="0"/>
              <a:t>Risks and benefits</a:t>
            </a:r>
          </a:p>
        </p:txBody>
      </p:sp>
      <p:sp>
        <p:nvSpPr>
          <p:cNvPr id="3" name="Content Placeholder 2">
            <a:extLst>
              <a:ext uri="{FF2B5EF4-FFF2-40B4-BE49-F238E27FC236}">
                <a16:creationId xmlns:a16="http://schemas.microsoft.com/office/drawing/2014/main" id="{BD628F3C-E676-D4CC-9666-DACDCE6A38D1}"/>
              </a:ext>
            </a:extLst>
          </p:cNvPr>
          <p:cNvSpPr>
            <a:spLocks noGrp="1"/>
          </p:cNvSpPr>
          <p:nvPr>
            <p:ph idx="1"/>
          </p:nvPr>
        </p:nvSpPr>
        <p:spPr/>
        <p:txBody>
          <a:bodyPr vert="horz" lIns="91440" tIns="45720" rIns="91440" bIns="45720" rtlCol="0" anchor="t">
            <a:normAutofit/>
          </a:bodyPr>
          <a:lstStyle/>
          <a:p>
            <a:r>
              <a:rPr lang="en-US" dirty="0"/>
              <a:t>Pros </a:t>
            </a:r>
          </a:p>
          <a:p>
            <a:pPr lvl="1" indent="-274320"/>
            <a:r>
              <a:rPr lang="en-US" b="0" dirty="0"/>
              <a:t> Early implementation allows for easier integration with minimized costs</a:t>
            </a:r>
          </a:p>
          <a:p>
            <a:pPr lvl="1" indent="-274320"/>
            <a:r>
              <a:rPr lang="en-US" b="0" dirty="0"/>
              <a:t> Proactive defense strategies are flexible and constantly improving</a:t>
            </a:r>
          </a:p>
          <a:p>
            <a:pPr lvl="1" indent="-274320"/>
            <a:r>
              <a:rPr lang="en-US" b="0" dirty="0"/>
              <a:t> Overall defense stronger</a:t>
            </a:r>
          </a:p>
          <a:p>
            <a:pPr lvl="1" indent="-274320"/>
            <a:endParaRPr lang="en-US" b="0" dirty="0"/>
          </a:p>
          <a:p>
            <a:pPr marL="285750" lvl="1" indent="-285750">
              <a:buFont typeface="Arial"/>
              <a:buChar char="•"/>
            </a:pPr>
            <a:r>
              <a:rPr lang="en-US" b="0" dirty="0"/>
              <a:t>Cons</a:t>
            </a:r>
          </a:p>
          <a:p>
            <a:pPr marL="468630" lvl="2" indent="-285750">
              <a:buFont typeface="Wingdings"/>
              <a:buChar char="§"/>
            </a:pPr>
            <a:r>
              <a:rPr lang="en-US" dirty="0"/>
              <a:t>Initial costs increase</a:t>
            </a:r>
          </a:p>
          <a:p>
            <a:pPr marL="468630" lvl="2" indent="-285750">
              <a:buFont typeface="Wingdings"/>
              <a:buChar char="§"/>
            </a:pPr>
            <a:r>
              <a:rPr lang="en-US" dirty="0"/>
              <a:t>More expertise to properly implement</a:t>
            </a:r>
          </a:p>
          <a:p>
            <a:pPr marL="468630" lvl="2" indent="-285750">
              <a:buFont typeface="Wingdings"/>
              <a:buChar char="§"/>
            </a:pPr>
            <a:r>
              <a:rPr lang="en-US" dirty="0"/>
              <a:t>Adds complexity</a:t>
            </a:r>
          </a:p>
        </p:txBody>
      </p:sp>
    </p:spTree>
    <p:extLst>
      <p:ext uri="{BB962C8B-B14F-4D97-AF65-F5344CB8AC3E}">
        <p14:creationId xmlns:p14="http://schemas.microsoft.com/office/powerpoint/2010/main" val="414400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C645-94ED-0298-50EE-F31DA2945C42}"/>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2A1DA8BB-8D98-9FFC-89F8-38F8E2BF436A}"/>
              </a:ext>
            </a:extLst>
          </p:cNvPr>
          <p:cNvSpPr>
            <a:spLocks noGrp="1"/>
          </p:cNvSpPr>
          <p:nvPr>
            <p:ph idx="1"/>
          </p:nvPr>
        </p:nvSpPr>
        <p:spPr/>
        <p:txBody>
          <a:bodyPr vert="horz" lIns="91440" tIns="45720" rIns="91440" bIns="45720" rtlCol="0" anchor="t">
            <a:normAutofit/>
          </a:bodyPr>
          <a:lstStyle/>
          <a:p>
            <a:r>
              <a:rPr lang="en-US" dirty="0"/>
              <a:t>Follow up on discoveries with tools and testing</a:t>
            </a:r>
          </a:p>
          <a:p>
            <a:r>
              <a:rPr lang="en-US" dirty="0"/>
              <a:t>Security as a foundation</a:t>
            </a:r>
          </a:p>
          <a:p>
            <a:r>
              <a:rPr lang="en-US" dirty="0"/>
              <a:t>Proactively implementing proper unit testing</a:t>
            </a:r>
          </a:p>
          <a:p>
            <a:r>
              <a:rPr lang="en-US" dirty="0"/>
              <a:t>Expectation of addressing to discrepancies</a:t>
            </a:r>
          </a:p>
        </p:txBody>
      </p:sp>
    </p:spTree>
    <p:extLst>
      <p:ext uri="{BB962C8B-B14F-4D97-AF65-F5344CB8AC3E}">
        <p14:creationId xmlns:p14="http://schemas.microsoft.com/office/powerpoint/2010/main" val="147653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9E77-6BFA-1790-6857-25ABB282A7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4A7046-8530-E272-6125-C0B249670EF6}"/>
              </a:ext>
            </a:extLst>
          </p:cNvPr>
          <p:cNvSpPr>
            <a:spLocks noGrp="1"/>
          </p:cNvSpPr>
          <p:nvPr>
            <p:ph idx="1"/>
          </p:nvPr>
        </p:nvSpPr>
        <p:spPr/>
        <p:txBody>
          <a:bodyPr vert="horz" lIns="91440" tIns="45720" rIns="91440" bIns="45720" rtlCol="0" anchor="t">
            <a:normAutofit lnSpcReduction="10000"/>
          </a:bodyPr>
          <a:lstStyle/>
          <a:p>
            <a:pPr marL="171450" indent="-171450"/>
            <a:r>
              <a:rPr lang="en-US" sz="700" dirty="0">
                <a:latin typeface="Arial"/>
                <a:cs typeface="Arial"/>
              </a:rPr>
              <a:t>  </a:t>
            </a:r>
            <a:r>
              <a:rPr lang="en-US" sz="1400" dirty="0">
                <a:latin typeface="Arial"/>
                <a:cs typeface="Arial"/>
              </a:rPr>
              <a:t>Validate</a:t>
            </a:r>
            <a:r>
              <a:rPr lang="en-US" sz="1400">
                <a:latin typeface="Arial"/>
                <a:cs typeface="Arial"/>
              </a:rPr>
              <a:t> Input Data   </a:t>
            </a:r>
            <a:endParaRPr lang="en-US" sz="1400" dirty="0">
              <a:latin typeface="Arial"/>
              <a:cs typeface="Arial"/>
            </a:endParaRPr>
          </a:p>
          <a:p>
            <a:pPr marL="171450" indent="-171450"/>
            <a:r>
              <a:rPr lang="en-US" sz="1400">
                <a:latin typeface="Arial"/>
                <a:cs typeface="Arial"/>
              </a:rPr>
              <a:t>Heed Compiler Warnings    </a:t>
            </a:r>
            <a:endParaRPr lang="en-US" sz="1400" dirty="0">
              <a:latin typeface="Arial"/>
              <a:cs typeface="Arial"/>
            </a:endParaRPr>
          </a:p>
          <a:p>
            <a:pPr marL="0" indent="0">
              <a:buNone/>
            </a:pPr>
            <a:r>
              <a:rPr lang="en-US" sz="1400">
                <a:latin typeface="Arial"/>
                <a:cs typeface="Arial"/>
              </a:rPr>
              <a:t>⦁    Architect and Design for Security Policies  </a:t>
            </a:r>
            <a:endParaRPr lang="en-US" sz="1400" dirty="0">
              <a:latin typeface="Arial"/>
              <a:cs typeface="Arial"/>
            </a:endParaRPr>
          </a:p>
          <a:p>
            <a:pPr marL="0" indent="0">
              <a:buNone/>
            </a:pPr>
            <a:r>
              <a:rPr lang="en-US" sz="1400" dirty="0">
                <a:latin typeface="Arial"/>
                <a:cs typeface="Arial"/>
              </a:rPr>
              <a:t>⦁    Keep It Simple    </a:t>
            </a:r>
          </a:p>
          <a:p>
            <a:pPr marL="0" indent="0">
              <a:buNone/>
            </a:pPr>
            <a:r>
              <a:rPr lang="en-US" sz="1400" dirty="0">
                <a:latin typeface="Arial"/>
                <a:cs typeface="Arial"/>
              </a:rPr>
              <a:t>⦁    Default Deny    </a:t>
            </a:r>
          </a:p>
          <a:p>
            <a:pPr marL="0" indent="0">
              <a:buNone/>
            </a:pPr>
            <a:r>
              <a:rPr lang="en-US" sz="1400">
                <a:latin typeface="Arial"/>
                <a:cs typeface="Arial"/>
              </a:rPr>
              <a:t>⦁    Adhere to the Principle of Least Privilege   </a:t>
            </a:r>
            <a:endParaRPr lang="en-US" sz="1400" dirty="0">
              <a:latin typeface="Arial"/>
              <a:cs typeface="Arial"/>
            </a:endParaRPr>
          </a:p>
          <a:p>
            <a:pPr marL="0" indent="0">
              <a:buNone/>
            </a:pPr>
            <a:r>
              <a:rPr lang="en-US" sz="1400">
                <a:latin typeface="Arial"/>
                <a:cs typeface="Arial"/>
              </a:rPr>
              <a:t>⦁    Sanitize Data Sent to Other Systems   </a:t>
            </a:r>
            <a:endParaRPr lang="en-US" sz="1400" dirty="0">
              <a:latin typeface="Arial"/>
              <a:cs typeface="Arial"/>
            </a:endParaRPr>
          </a:p>
          <a:p>
            <a:pPr marL="0" indent="0">
              <a:buNone/>
            </a:pPr>
            <a:r>
              <a:rPr lang="en-US" sz="1400" dirty="0">
                <a:latin typeface="Arial"/>
                <a:cs typeface="Arial"/>
              </a:rPr>
              <a:t>⦁    Practice Defense in Depth    </a:t>
            </a:r>
          </a:p>
          <a:p>
            <a:pPr marL="0" indent="0">
              <a:buNone/>
            </a:pPr>
            <a:r>
              <a:rPr lang="en-US" sz="1400" dirty="0">
                <a:latin typeface="Arial"/>
                <a:cs typeface="Arial"/>
              </a:rPr>
              <a:t>⦁    Use Effective Quality Assurance Techniques    </a:t>
            </a:r>
          </a:p>
          <a:p>
            <a:pPr marL="0" indent="0">
              <a:buNone/>
            </a:pPr>
            <a:r>
              <a:rPr lang="en-US" sz="1400" dirty="0">
                <a:latin typeface="Arial"/>
                <a:cs typeface="Arial"/>
              </a:rPr>
              <a:t>⦁    Adopt a Secure Coding Standard   </a:t>
            </a:r>
          </a:p>
        </p:txBody>
      </p:sp>
    </p:spTree>
    <p:extLst>
      <p:ext uri="{BB962C8B-B14F-4D97-AF65-F5344CB8AC3E}">
        <p14:creationId xmlns:p14="http://schemas.microsoft.com/office/powerpoint/2010/main" val="223193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BF55-4EE5-C89E-61A8-27CC440CA6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0DD128-39C1-87A7-EA6B-037D5E51C338}"/>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https://www.absint.com/rulechecker/index.htm</a:t>
            </a:r>
            <a:endParaRPr lang="en-US">
              <a:ea typeface="+mn-lt"/>
              <a:cs typeface="+mn-lt"/>
            </a:endParaRPr>
          </a:p>
          <a:p>
            <a:endParaRPr lang="en-US" dirty="0"/>
          </a:p>
          <a:p>
            <a:r>
              <a:rPr lang="en-US" dirty="0">
                <a:ea typeface="+mn-lt"/>
                <a:cs typeface="+mn-lt"/>
                <a:hlinkClick r:id="rId3"/>
              </a:rPr>
              <a:t>https://www.parasoft.com/products/parasoft-c-ctest/</a:t>
            </a:r>
          </a:p>
          <a:p>
            <a:endParaRPr lang="en-US" dirty="0">
              <a:ea typeface="+mn-lt"/>
              <a:cs typeface="+mn-lt"/>
            </a:endParaRPr>
          </a:p>
          <a:p>
            <a:r>
              <a:rPr lang="en-US" dirty="0">
                <a:ea typeface="+mn-lt"/>
                <a:cs typeface="+mn-lt"/>
                <a:hlinkClick r:id="rId4"/>
              </a:rPr>
              <a:t>https://www.absint.com/astree/index.htm</a:t>
            </a:r>
          </a:p>
          <a:p>
            <a:endParaRPr lang="en-US" dirty="0">
              <a:ea typeface="+mn-lt"/>
              <a:cs typeface="+mn-lt"/>
            </a:endParaRPr>
          </a:p>
        </p:txBody>
      </p:sp>
    </p:spTree>
    <p:extLst>
      <p:ext uri="{BB962C8B-B14F-4D97-AF65-F5344CB8AC3E}">
        <p14:creationId xmlns:p14="http://schemas.microsoft.com/office/powerpoint/2010/main" val="358169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85CE-B548-20AE-C742-A0F92C11105C}"/>
              </a:ext>
            </a:extLst>
          </p:cNvPr>
          <p:cNvSpPr>
            <a:spLocks noGrp="1"/>
          </p:cNvSpPr>
          <p:nvPr>
            <p:ph type="title"/>
          </p:nvPr>
        </p:nvSpPr>
        <p:spPr/>
        <p:txBody>
          <a:bodyPr/>
          <a:lstStyle/>
          <a:p>
            <a:r>
              <a:rPr lang="en-US" dirty="0"/>
              <a:t>Security Policy</a:t>
            </a:r>
          </a:p>
        </p:txBody>
      </p:sp>
      <p:sp>
        <p:nvSpPr>
          <p:cNvPr id="5" name="Content Placeholder 4">
            <a:extLst>
              <a:ext uri="{FF2B5EF4-FFF2-40B4-BE49-F238E27FC236}">
                <a16:creationId xmlns:a16="http://schemas.microsoft.com/office/drawing/2014/main" id="{3369193F-C2CB-4396-C4CF-5324CA6766A6}"/>
              </a:ext>
            </a:extLst>
          </p:cNvPr>
          <p:cNvSpPr>
            <a:spLocks noGrp="1"/>
          </p:cNvSpPr>
          <p:nvPr>
            <p:ph idx="1"/>
          </p:nvPr>
        </p:nvSpPr>
        <p:spPr/>
        <p:txBody>
          <a:bodyPr vert="horz" lIns="91440" tIns="45720" rIns="91440" bIns="45720" rtlCol="0" anchor="t">
            <a:normAutofit fontScale="85000" lnSpcReduction="20000"/>
          </a:bodyPr>
          <a:lstStyle/>
          <a:p>
            <a:r>
              <a:rPr lang="en-US" dirty="0"/>
              <a:t>Validate Input Data</a:t>
            </a:r>
          </a:p>
          <a:p>
            <a:r>
              <a:rPr lang="en-US" dirty="0"/>
              <a:t>Heed Compiler warnings</a:t>
            </a:r>
          </a:p>
          <a:p>
            <a:r>
              <a:rPr lang="en-US" dirty="0"/>
              <a:t>Architect and design for security policy</a:t>
            </a:r>
          </a:p>
          <a:p>
            <a:r>
              <a:rPr lang="en-US" dirty="0"/>
              <a:t>Keep it simple</a:t>
            </a:r>
          </a:p>
          <a:p>
            <a:r>
              <a:rPr lang="en-US" dirty="0"/>
              <a:t>Default Deny</a:t>
            </a:r>
          </a:p>
          <a:p>
            <a:r>
              <a:rPr lang="en-US" dirty="0"/>
              <a:t>Adhere to the principle of least privilege</a:t>
            </a:r>
          </a:p>
          <a:p>
            <a:r>
              <a:rPr lang="en-US" dirty="0"/>
              <a:t>Sanitize data sent to other systems</a:t>
            </a:r>
          </a:p>
          <a:p>
            <a:r>
              <a:rPr lang="en-US" dirty="0"/>
              <a:t>Practice defense in depth</a:t>
            </a:r>
          </a:p>
          <a:p>
            <a:r>
              <a:rPr lang="en-US" dirty="0"/>
              <a:t>Use effective quality assurance techniques</a:t>
            </a:r>
          </a:p>
          <a:p>
            <a:r>
              <a:rPr lang="en-US" dirty="0"/>
              <a:t>Adopt a secure coding standard</a:t>
            </a:r>
          </a:p>
        </p:txBody>
      </p:sp>
    </p:spTree>
    <p:extLst>
      <p:ext uri="{BB962C8B-B14F-4D97-AF65-F5344CB8AC3E}">
        <p14:creationId xmlns:p14="http://schemas.microsoft.com/office/powerpoint/2010/main" val="269401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0498-E3DF-6128-284E-622DB68100EB}"/>
              </a:ext>
            </a:extLst>
          </p:cNvPr>
          <p:cNvSpPr>
            <a:spLocks noGrp="1"/>
          </p:cNvSpPr>
          <p:nvPr>
            <p:ph type="title"/>
          </p:nvPr>
        </p:nvSpPr>
        <p:spPr>
          <a:xfrm>
            <a:off x="1429566" y="92945"/>
            <a:ext cx="9238434" cy="857559"/>
          </a:xfrm>
        </p:spPr>
        <p:txBody>
          <a:bodyPr/>
          <a:lstStyle/>
          <a:p>
            <a:r>
              <a:rPr lang="en-US" dirty="0"/>
              <a:t>Overview</a:t>
            </a:r>
          </a:p>
        </p:txBody>
      </p:sp>
      <p:sp>
        <p:nvSpPr>
          <p:cNvPr id="3" name="Content Placeholder 2">
            <a:extLst>
              <a:ext uri="{FF2B5EF4-FFF2-40B4-BE49-F238E27FC236}">
                <a16:creationId xmlns:a16="http://schemas.microsoft.com/office/drawing/2014/main" id="{BA3377DE-A36E-16D8-0210-1FBD8DBC0D9B}"/>
              </a:ext>
            </a:extLst>
          </p:cNvPr>
          <p:cNvSpPr>
            <a:spLocks noGrp="1"/>
          </p:cNvSpPr>
          <p:nvPr>
            <p:ph idx="1"/>
          </p:nvPr>
        </p:nvSpPr>
        <p:spPr>
          <a:xfrm>
            <a:off x="1429566" y="870857"/>
            <a:ext cx="9238434" cy="3810000"/>
          </a:xfrm>
        </p:spPr>
        <p:txBody>
          <a:bodyPr vert="horz" lIns="91440" tIns="45720" rIns="91440" bIns="45720" rtlCol="0" anchor="t">
            <a:normAutofit fontScale="40000" lnSpcReduction="20000"/>
          </a:bodyPr>
          <a:lstStyle/>
          <a:p>
            <a:r>
              <a:rPr lang="en-US" sz="3600" dirty="0"/>
              <a:t>Do not read uninitialized memory</a:t>
            </a:r>
          </a:p>
          <a:p>
            <a:r>
              <a:rPr lang="en-US" sz="3600"/>
              <a:t>Do not define a c style variadic function</a:t>
            </a:r>
          </a:p>
          <a:p>
            <a:r>
              <a:rPr lang="en-US" sz="3600"/>
              <a:t>Do not attempt to create a std::string from a null pointer</a:t>
            </a:r>
            <a:endParaRPr lang="en-US" sz="3600" dirty="0"/>
          </a:p>
          <a:p>
            <a:r>
              <a:rPr lang="en-US" sz="3600"/>
              <a:t>Prevent </a:t>
            </a:r>
            <a:r>
              <a:rPr lang="en-US" sz="3600" err="1"/>
              <a:t>sql</a:t>
            </a:r>
            <a:r>
              <a:rPr lang="en-US" sz="3600"/>
              <a:t> injection</a:t>
            </a:r>
          </a:p>
          <a:p>
            <a:r>
              <a:rPr lang="en-US" sz="3600" dirty="0"/>
              <a:t>Properly deallocate dynamically allocated resources</a:t>
            </a:r>
          </a:p>
          <a:p>
            <a:r>
              <a:rPr lang="en-US" sz="3600"/>
              <a:t>Use static assertions to teste the value of a constant expression</a:t>
            </a:r>
          </a:p>
          <a:p>
            <a:r>
              <a:rPr lang="en-US" sz="3600"/>
              <a:t>Handle all exceptions</a:t>
            </a:r>
            <a:endParaRPr lang="en-US" sz="3600" dirty="0"/>
          </a:p>
          <a:p>
            <a:r>
              <a:rPr lang="en-US" sz="3600" err="1"/>
              <a:t>Guarentee</a:t>
            </a:r>
            <a:r>
              <a:rPr lang="en-US" sz="3600"/>
              <a:t> that storage for strings has sufficient space for character data and the null terminator</a:t>
            </a:r>
          </a:p>
          <a:p>
            <a:r>
              <a:rPr lang="en-US" sz="3600"/>
              <a:t>Close files when they are no longer needed</a:t>
            </a:r>
            <a:endParaRPr lang="en-US" sz="3600" dirty="0"/>
          </a:p>
          <a:p>
            <a:r>
              <a:rPr lang="en-US" sz="3600" dirty="0"/>
              <a:t>Do not use std::rand() for generating pseudorandom numbers</a:t>
            </a:r>
          </a:p>
        </p:txBody>
      </p:sp>
    </p:spTree>
    <p:extLst>
      <p:ext uri="{BB962C8B-B14F-4D97-AF65-F5344CB8AC3E}">
        <p14:creationId xmlns:p14="http://schemas.microsoft.com/office/powerpoint/2010/main" val="223817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5CC9-A140-A69C-631E-2D098BBE87EC}"/>
              </a:ext>
            </a:extLst>
          </p:cNvPr>
          <p:cNvSpPr>
            <a:spLocks noGrp="1"/>
          </p:cNvSpPr>
          <p:nvPr>
            <p:ph type="title"/>
          </p:nvPr>
        </p:nvSpPr>
        <p:spPr/>
        <p:txBody>
          <a:bodyPr/>
          <a:lstStyle/>
          <a:p>
            <a:r>
              <a:rPr lang="en-US" dirty="0"/>
              <a:t>Severity </a:t>
            </a:r>
            <a:endParaRPr lang="en-US"/>
          </a:p>
        </p:txBody>
      </p:sp>
      <p:pic>
        <p:nvPicPr>
          <p:cNvPr id="4" name="Content Placeholder 3" descr="A table with text and numbers&#10;&#10;Description automatically generated">
            <a:extLst>
              <a:ext uri="{FF2B5EF4-FFF2-40B4-BE49-F238E27FC236}">
                <a16:creationId xmlns:a16="http://schemas.microsoft.com/office/drawing/2014/main" id="{A55CF513-6485-82B8-DB04-1A1D05980BF1}"/>
              </a:ext>
            </a:extLst>
          </p:cNvPr>
          <p:cNvPicPr>
            <a:picLocks noGrp="1" noChangeAspect="1"/>
          </p:cNvPicPr>
          <p:nvPr>
            <p:ph idx="1"/>
          </p:nvPr>
        </p:nvPicPr>
        <p:blipFill>
          <a:blip r:embed="rId2"/>
          <a:stretch>
            <a:fillRect/>
          </a:stretch>
        </p:blipFill>
        <p:spPr>
          <a:xfrm>
            <a:off x="1429566" y="2801846"/>
            <a:ext cx="9238434" cy="2778307"/>
          </a:xfrm>
        </p:spPr>
      </p:pic>
      <p:sp>
        <p:nvSpPr>
          <p:cNvPr id="3" name="TextBox 2">
            <a:extLst>
              <a:ext uri="{FF2B5EF4-FFF2-40B4-BE49-F238E27FC236}">
                <a16:creationId xmlns:a16="http://schemas.microsoft.com/office/drawing/2014/main" id="{6707277B-A1B3-5846-42D9-BA13C37504FC}"/>
              </a:ext>
            </a:extLst>
          </p:cNvPr>
          <p:cNvSpPr txBox="1"/>
          <p:nvPr/>
        </p:nvSpPr>
        <p:spPr>
          <a:xfrm>
            <a:off x="1316181" y="2177142"/>
            <a:ext cx="9345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higher the level of severity, the higher it should be prioritized over lower-level threats</a:t>
            </a:r>
          </a:p>
        </p:txBody>
      </p:sp>
    </p:spTree>
    <p:extLst>
      <p:ext uri="{BB962C8B-B14F-4D97-AF65-F5344CB8AC3E}">
        <p14:creationId xmlns:p14="http://schemas.microsoft.com/office/powerpoint/2010/main" val="209471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0C21-A7F1-E2F2-214A-434ECCAF3A3F}"/>
              </a:ext>
            </a:extLst>
          </p:cNvPr>
          <p:cNvSpPr>
            <a:spLocks noGrp="1"/>
          </p:cNvSpPr>
          <p:nvPr>
            <p:ph type="title"/>
          </p:nvPr>
        </p:nvSpPr>
        <p:spPr/>
        <p:txBody>
          <a:bodyPr/>
          <a:lstStyle/>
          <a:p>
            <a:r>
              <a:rPr lang="en-US" dirty="0"/>
              <a:t>Encryption strategy</a:t>
            </a:r>
          </a:p>
        </p:txBody>
      </p:sp>
      <p:sp>
        <p:nvSpPr>
          <p:cNvPr id="3" name="Content Placeholder 2">
            <a:extLst>
              <a:ext uri="{FF2B5EF4-FFF2-40B4-BE49-F238E27FC236}">
                <a16:creationId xmlns:a16="http://schemas.microsoft.com/office/drawing/2014/main" id="{B2B94289-9905-B749-69C2-18947A95AE1C}"/>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Encryption at rest:    Data that is stored on devices or accessed remotely needs to be protected. That is why data at rest on servers/databases must always be encrypted if it can be accessed. Various tools exist as well as storage device encryption to ensure the integrity of the data in question.</a:t>
            </a:r>
            <a:endParaRPr lang="en-US" dirty="0"/>
          </a:p>
          <a:p>
            <a:r>
              <a:rPr lang="en-US" dirty="0">
                <a:ea typeface="+mn-lt"/>
                <a:cs typeface="+mn-lt"/>
              </a:rPr>
              <a:t>Encryption in flight:    While in transit data can be vulnerable. Properly managing the requests and the inputs from users can help deter chances of corruption. Internal measures such as encrypting the data and properly handling can be used, as well as exterior measures such as firewall and authentication to protect remote accessing.</a:t>
            </a:r>
            <a:endParaRPr lang="en-US"/>
          </a:p>
          <a:p>
            <a:r>
              <a:rPr lang="en-US" dirty="0">
                <a:ea typeface="+mn-lt"/>
                <a:cs typeface="+mn-lt"/>
              </a:rPr>
              <a:t>Encryption in use:    Whenever new data is created it is important to properly format and store this information. This involves hashing or encrypting the information and properly storing it. Managing user access to the program can limit ill-intent to manipulate new data within a system and properly storing can make it adequately protected along with the rest of the information </a:t>
            </a:r>
            <a:endParaRPr lang="en-US"/>
          </a:p>
          <a:p>
            <a:endParaRPr lang="en-US" dirty="0"/>
          </a:p>
        </p:txBody>
      </p:sp>
    </p:spTree>
    <p:extLst>
      <p:ext uri="{BB962C8B-B14F-4D97-AF65-F5344CB8AC3E}">
        <p14:creationId xmlns:p14="http://schemas.microsoft.com/office/powerpoint/2010/main" val="427535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F79A-3236-8F33-7E37-D713A2F6E0DB}"/>
              </a:ext>
            </a:extLst>
          </p:cNvPr>
          <p:cNvSpPr>
            <a:spLocks noGrp="1"/>
          </p:cNvSpPr>
          <p:nvPr>
            <p:ph type="title"/>
          </p:nvPr>
        </p:nvSpPr>
        <p:spPr/>
        <p:txBody>
          <a:bodyPr/>
          <a:lstStyle/>
          <a:p>
            <a:r>
              <a:rPr lang="en-US" dirty="0"/>
              <a:t>Triple A-framework</a:t>
            </a:r>
          </a:p>
        </p:txBody>
      </p:sp>
      <p:sp>
        <p:nvSpPr>
          <p:cNvPr id="3" name="Content Placeholder 2">
            <a:extLst>
              <a:ext uri="{FF2B5EF4-FFF2-40B4-BE49-F238E27FC236}">
                <a16:creationId xmlns:a16="http://schemas.microsoft.com/office/drawing/2014/main" id="{B9404B98-565B-B18C-66C1-55BD3C5FD563}"/>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Authentication :   is necessary to confirm identity of a user/admin within the system. There are usually keys or passwords required to authenticate within a system. MFA is another tool that can greatly improve the accendibility of those authorized within the system. Ensuring that users have been authenticated greatly improves the overall security of data that these authenticated individuals have access to.</a:t>
            </a:r>
            <a:endParaRPr lang="en-US" dirty="0"/>
          </a:p>
          <a:p>
            <a:r>
              <a:rPr lang="en-US" dirty="0">
                <a:ea typeface="+mn-lt"/>
                <a:cs typeface="+mn-lt"/>
              </a:rPr>
              <a:t>Authorization:    give access rights to a system that otherwise average individuals would not be entitled to. By limiting access to crucial components within a system it allows for more vulnerable or sensitive information to be protected behind these right. This is one of the reasons why default denying privileges is a common practice within the industry and allows confidential data to have an additional level of security within the application protecting it. </a:t>
            </a:r>
            <a:endParaRPr lang="en-US"/>
          </a:p>
          <a:p>
            <a:r>
              <a:rPr lang="en-US" dirty="0">
                <a:ea typeface="+mn-lt"/>
                <a:cs typeface="+mn-lt"/>
              </a:rPr>
              <a:t>Accounting:    is necessary to implement to handle transactions within the system. Accurately tracking incoming and outgoing requests as well as system permissions can help confirm the accountability within a system. This also allows the system administrators to track user activity when necessary.</a:t>
            </a:r>
            <a:endParaRPr lang="en-US" dirty="0"/>
          </a:p>
          <a:p>
            <a:endParaRPr lang="en-US" dirty="0"/>
          </a:p>
        </p:txBody>
      </p:sp>
    </p:spTree>
    <p:extLst>
      <p:ext uri="{BB962C8B-B14F-4D97-AF65-F5344CB8AC3E}">
        <p14:creationId xmlns:p14="http://schemas.microsoft.com/office/powerpoint/2010/main" val="135134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2D86-1B61-C430-E18B-00BCE914EC87}"/>
              </a:ext>
            </a:extLst>
          </p:cNvPr>
          <p:cNvSpPr>
            <a:spLocks noGrp="1"/>
          </p:cNvSpPr>
          <p:nvPr>
            <p:ph type="title"/>
          </p:nvPr>
        </p:nvSpPr>
        <p:spPr/>
        <p:txBody>
          <a:bodyPr/>
          <a:lstStyle/>
          <a:p>
            <a:r>
              <a:rPr lang="en-US" dirty="0"/>
              <a:t>Unit testing</a:t>
            </a:r>
          </a:p>
        </p:txBody>
      </p:sp>
      <p:pic>
        <p:nvPicPr>
          <p:cNvPr id="4" name="Content Placeholder 3" descr="A computer screen with white text&#10;&#10;Description automatically generated">
            <a:extLst>
              <a:ext uri="{FF2B5EF4-FFF2-40B4-BE49-F238E27FC236}">
                <a16:creationId xmlns:a16="http://schemas.microsoft.com/office/drawing/2014/main" id="{E20EF92F-4F9D-B16F-9C38-D8C93A9F0F3E}"/>
              </a:ext>
            </a:extLst>
          </p:cNvPr>
          <p:cNvPicPr>
            <a:picLocks noGrp="1" noChangeAspect="1"/>
          </p:cNvPicPr>
          <p:nvPr>
            <p:ph idx="1"/>
          </p:nvPr>
        </p:nvPicPr>
        <p:blipFill>
          <a:blip r:embed="rId2"/>
          <a:stretch>
            <a:fillRect/>
          </a:stretch>
        </p:blipFill>
        <p:spPr>
          <a:xfrm>
            <a:off x="696002" y="1891342"/>
            <a:ext cx="4695825" cy="1752600"/>
          </a:xfrm>
        </p:spPr>
      </p:pic>
      <p:pic>
        <p:nvPicPr>
          <p:cNvPr id="5" name="Picture 4" descr="A screen shot of a computer code&#10;&#10;Description automatically generated">
            <a:extLst>
              <a:ext uri="{FF2B5EF4-FFF2-40B4-BE49-F238E27FC236}">
                <a16:creationId xmlns:a16="http://schemas.microsoft.com/office/drawing/2014/main" id="{D318E47C-EAE9-FA56-9364-0446C7A0DE7C}"/>
              </a:ext>
            </a:extLst>
          </p:cNvPr>
          <p:cNvPicPr>
            <a:picLocks noChangeAspect="1"/>
          </p:cNvPicPr>
          <p:nvPr/>
        </p:nvPicPr>
        <p:blipFill>
          <a:blip r:embed="rId3"/>
          <a:stretch>
            <a:fillRect/>
          </a:stretch>
        </p:blipFill>
        <p:spPr>
          <a:xfrm>
            <a:off x="6185768" y="1895566"/>
            <a:ext cx="5672048" cy="16147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574A0F96-0A87-2CAA-A16F-A1A5B5844109}"/>
              </a:ext>
            </a:extLst>
          </p:cNvPr>
          <p:cNvPicPr>
            <a:picLocks noChangeAspect="1"/>
          </p:cNvPicPr>
          <p:nvPr/>
        </p:nvPicPr>
        <p:blipFill>
          <a:blip r:embed="rId4"/>
          <a:stretch>
            <a:fillRect/>
          </a:stretch>
        </p:blipFill>
        <p:spPr>
          <a:xfrm>
            <a:off x="633323" y="4002837"/>
            <a:ext cx="4843733" cy="1713420"/>
          </a:xfrm>
          <a:prstGeom prst="rect">
            <a:avLst/>
          </a:prstGeom>
        </p:spPr>
      </p:pic>
      <p:pic>
        <p:nvPicPr>
          <p:cNvPr id="7" name="Picture 6" descr="A computer screen with white text&#10;&#10;Description automatically generated">
            <a:extLst>
              <a:ext uri="{FF2B5EF4-FFF2-40B4-BE49-F238E27FC236}">
                <a16:creationId xmlns:a16="http://schemas.microsoft.com/office/drawing/2014/main" id="{AB44821B-DAAF-991B-3B33-FFE795FC90C4}"/>
              </a:ext>
            </a:extLst>
          </p:cNvPr>
          <p:cNvPicPr>
            <a:picLocks noChangeAspect="1"/>
          </p:cNvPicPr>
          <p:nvPr/>
        </p:nvPicPr>
        <p:blipFill>
          <a:blip r:embed="rId5"/>
          <a:stretch>
            <a:fillRect/>
          </a:stretch>
        </p:blipFill>
        <p:spPr>
          <a:xfrm>
            <a:off x="6052419" y="3904531"/>
            <a:ext cx="5953125" cy="1866900"/>
          </a:xfrm>
          <a:prstGeom prst="rect">
            <a:avLst/>
          </a:prstGeom>
        </p:spPr>
      </p:pic>
    </p:spTree>
    <p:extLst>
      <p:ext uri="{BB962C8B-B14F-4D97-AF65-F5344CB8AC3E}">
        <p14:creationId xmlns:p14="http://schemas.microsoft.com/office/powerpoint/2010/main" val="402776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A61EF-ADD3-371D-2048-F7EE30A550A5}"/>
              </a:ext>
            </a:extLst>
          </p:cNvPr>
          <p:cNvSpPr>
            <a:spLocks noGrp="1"/>
          </p:cNvSpPr>
          <p:nvPr>
            <p:ph type="title"/>
          </p:nvPr>
        </p:nvSpPr>
        <p:spPr>
          <a:xfrm>
            <a:off x="1043180" y="2288987"/>
            <a:ext cx="4009639" cy="2283013"/>
          </a:xfrm>
        </p:spPr>
        <p:txBody>
          <a:bodyPr anchor="ctr">
            <a:normAutofit/>
          </a:bodyPr>
          <a:lstStyle/>
          <a:p>
            <a:pPr algn="ctr"/>
            <a:r>
              <a:rPr lang="en-US">
                <a:solidFill>
                  <a:schemeClr val="bg1"/>
                </a:solidFill>
              </a:rPr>
              <a:t>Automation</a:t>
            </a:r>
          </a:p>
        </p:txBody>
      </p:sp>
      <p:sp>
        <p:nvSpPr>
          <p:cNvPr id="8" name="Content Placeholder 7">
            <a:extLst>
              <a:ext uri="{FF2B5EF4-FFF2-40B4-BE49-F238E27FC236}">
                <a16:creationId xmlns:a16="http://schemas.microsoft.com/office/drawing/2014/main" id="{7AC2A64D-6AA9-2B08-EA22-BB71F14F92A4}"/>
              </a:ext>
            </a:extLst>
          </p:cNvPr>
          <p:cNvSpPr>
            <a:spLocks noGrp="1"/>
          </p:cNvSpPr>
          <p:nvPr>
            <p:ph idx="1"/>
          </p:nvPr>
        </p:nvSpPr>
        <p:spPr>
          <a:xfrm>
            <a:off x="6747435" y="762000"/>
            <a:ext cx="4338577" cy="3048000"/>
          </a:xfrm>
        </p:spPr>
        <p:txBody>
          <a:bodyPr anchor="ctr">
            <a:normAutofit fontScale="70000" lnSpcReduction="20000"/>
          </a:bodyPr>
          <a:lstStyle/>
          <a:p>
            <a:r>
              <a:rPr lang="en-US" dirty="0">
                <a:ea typeface="+mn-lt"/>
                <a:cs typeface="+mn-lt"/>
              </a:rPr>
              <a:t>Automation is crucial in enforcing and defining these security standards within pre-production as well as production. </a:t>
            </a:r>
            <a:endParaRPr lang="en-US">
              <a:ea typeface="+mn-lt"/>
              <a:cs typeface="+mn-lt"/>
            </a:endParaRPr>
          </a:p>
          <a:p>
            <a:r>
              <a:rPr lang="en-US" dirty="0">
                <a:ea typeface="+mn-lt"/>
                <a:cs typeface="+mn-lt"/>
              </a:rPr>
              <a:t>We can implement many of the practices in the entirety of coding practices throughout development. During designing and building, good coding practices and proper routing/handling can provide solid frameworks for activity within an application.</a:t>
            </a:r>
          </a:p>
          <a:p>
            <a:r>
              <a:rPr lang="en-US" dirty="0">
                <a:ea typeface="+mn-lt"/>
                <a:cs typeface="+mn-lt"/>
              </a:rPr>
              <a:t> We can verify and test results of these via assertion and health checking. From there, monitoring the systems and maintaining becomes a core responsibility of the team. </a:t>
            </a:r>
            <a:endParaRPr lang="en-US"/>
          </a:p>
          <a:p>
            <a:endParaRPr lang="en-US" dirty="0"/>
          </a:p>
        </p:txBody>
      </p:sp>
      <p:pic>
        <p:nvPicPr>
          <p:cNvPr id="4" name="Content Placeholder 3" descr="A diagram of a process&#10;&#10;Description automatically generated">
            <a:extLst>
              <a:ext uri="{FF2B5EF4-FFF2-40B4-BE49-F238E27FC236}">
                <a16:creationId xmlns:a16="http://schemas.microsoft.com/office/drawing/2014/main" id="{271F0F9F-298D-AF4F-5C9D-631AC7D9501C}"/>
              </a:ext>
            </a:extLst>
          </p:cNvPr>
          <p:cNvPicPr>
            <a:picLocks noChangeAspect="1"/>
          </p:cNvPicPr>
          <p:nvPr/>
        </p:nvPicPr>
        <p:blipFill>
          <a:blip r:embed="rId2"/>
          <a:stretch>
            <a:fillRect/>
          </a:stretch>
        </p:blipFill>
        <p:spPr>
          <a:xfrm>
            <a:off x="6009092" y="3719394"/>
            <a:ext cx="5542427" cy="2730392"/>
          </a:xfrm>
          <a:prstGeom prst="rect">
            <a:avLst/>
          </a:prstGeom>
        </p:spPr>
      </p:pic>
    </p:spTree>
    <p:extLst>
      <p:ext uri="{BB962C8B-B14F-4D97-AF65-F5344CB8AC3E}">
        <p14:creationId xmlns:p14="http://schemas.microsoft.com/office/powerpoint/2010/main" val="23556160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8DAF-834F-3C5F-5149-6DDD22087158}"/>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9BF309E-B38E-5009-7E0E-729D529C74E8}"/>
              </a:ext>
            </a:extLst>
          </p:cNvPr>
          <p:cNvSpPr>
            <a:spLocks noGrp="1"/>
          </p:cNvSpPr>
          <p:nvPr>
            <p:ph idx="1"/>
          </p:nvPr>
        </p:nvSpPr>
        <p:spPr/>
        <p:txBody>
          <a:bodyPr vert="horz" lIns="91440" tIns="45720" rIns="91440" bIns="45720" rtlCol="0" anchor="t">
            <a:normAutofit fontScale="92500" lnSpcReduction="20000"/>
          </a:bodyPr>
          <a:lstStyle/>
          <a:p>
            <a:r>
              <a:rPr lang="en-US" dirty="0" err="1"/>
              <a:t>Astree</a:t>
            </a:r>
            <a:r>
              <a:rPr lang="en-US" dirty="0"/>
              <a:t>: Fast and precise analyses</a:t>
            </a:r>
          </a:p>
          <a:p>
            <a:pPr lvl="1"/>
            <a:r>
              <a:rPr lang="en-US" b="0" dirty="0"/>
              <a:t> runtime error</a:t>
            </a:r>
          </a:p>
          <a:p>
            <a:pPr lvl="1"/>
            <a:r>
              <a:rPr lang="en-US" b="0" dirty="0"/>
              <a:t> non-interference analysis</a:t>
            </a:r>
          </a:p>
          <a:p>
            <a:pPr lvl="1"/>
            <a:r>
              <a:rPr lang="en-US" b="0" dirty="0"/>
              <a:t> automatically generated report files</a:t>
            </a:r>
          </a:p>
          <a:p>
            <a:r>
              <a:rPr lang="en-US" dirty="0" err="1"/>
              <a:t>Parasoft</a:t>
            </a:r>
            <a:r>
              <a:rPr lang="en-US" dirty="0"/>
              <a:t> C/C++ test: integrated tools for testing c and </a:t>
            </a:r>
            <a:r>
              <a:rPr lang="en-US" dirty="0" err="1"/>
              <a:t>c++</a:t>
            </a:r>
            <a:r>
              <a:rPr lang="en-US" dirty="0"/>
              <a:t> code (VS studio/eclipse plugin)</a:t>
            </a:r>
          </a:p>
          <a:p>
            <a:pPr lvl="1"/>
            <a:r>
              <a:rPr lang="en-US" b="0" dirty="0"/>
              <a:t> supports software development</a:t>
            </a:r>
          </a:p>
          <a:p>
            <a:pPr lvl="1"/>
            <a:r>
              <a:rPr lang="en-US" b="0" dirty="0"/>
              <a:t> static/dynamic code analysis</a:t>
            </a:r>
          </a:p>
          <a:p>
            <a:pPr lvl="1"/>
            <a:r>
              <a:rPr lang="en-US" b="0" dirty="0"/>
              <a:t> runtime error testing</a:t>
            </a:r>
          </a:p>
          <a:p>
            <a:r>
              <a:rPr lang="en-US" dirty="0" err="1"/>
              <a:t>RuleChecker</a:t>
            </a:r>
            <a:r>
              <a:rPr lang="en-US" dirty="0"/>
              <a:t>: Can be used to analyze handwritten or generated source code with complex memory usage</a:t>
            </a:r>
          </a:p>
          <a:p>
            <a:pPr lvl="1" indent="-274320"/>
            <a:r>
              <a:rPr lang="en-US" b="0" dirty="0"/>
              <a:t>  supports MISRA, SEI CERT, and ISO/IEC standards</a:t>
            </a:r>
          </a:p>
        </p:txBody>
      </p:sp>
    </p:spTree>
    <p:extLst>
      <p:ext uri="{BB962C8B-B14F-4D97-AF65-F5344CB8AC3E}">
        <p14:creationId xmlns:p14="http://schemas.microsoft.com/office/powerpoint/2010/main" val="691221003"/>
      </p:ext>
    </p:extLst>
  </p:cSld>
  <p:clrMapOvr>
    <a:masterClrMapping/>
  </p:clrMapOvr>
</p:sld>
</file>

<file path=ppt/theme/theme1.xml><?xml version="1.0" encoding="utf-8"?>
<a:theme xmlns:a="http://schemas.openxmlformats.org/drawingml/2006/main" name="PortalVTI">
  <a:themeElements>
    <a:clrScheme name="AnalogousFromRegularSeedRightStep">
      <a:dk1>
        <a:srgbClr val="000000"/>
      </a:dk1>
      <a:lt1>
        <a:srgbClr val="FFFFFF"/>
      </a:lt1>
      <a:dk2>
        <a:srgbClr val="1C2032"/>
      </a:dk2>
      <a:lt2>
        <a:srgbClr val="F2F0F3"/>
      </a:lt2>
      <a:accent1>
        <a:srgbClr val="47B620"/>
      </a:accent1>
      <a:accent2>
        <a:srgbClr val="14B92E"/>
      </a:accent2>
      <a:accent3>
        <a:srgbClr val="20B575"/>
      </a:accent3>
      <a:accent4>
        <a:srgbClr val="13B3B1"/>
      </a:accent4>
      <a:accent5>
        <a:srgbClr val="299AE7"/>
      </a:accent5>
      <a:accent6>
        <a:srgbClr val="1A3BD5"/>
      </a:accent6>
      <a:hlink>
        <a:srgbClr val="9E3F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PortalVTI</vt:lpstr>
      <vt:lpstr>Project 2 Presentation </vt:lpstr>
      <vt:lpstr>Security Policy</vt:lpstr>
      <vt:lpstr>Overview</vt:lpstr>
      <vt:lpstr>Severity </vt:lpstr>
      <vt:lpstr>Encryption strategy</vt:lpstr>
      <vt:lpstr>Triple A-framework</vt:lpstr>
      <vt:lpstr>Unit testing</vt:lpstr>
      <vt:lpstr>Automation</vt:lpstr>
      <vt:lpstr>tools</vt:lpstr>
      <vt:lpstr>Risks and benefits</vt:lpstr>
      <vt:lpstr>Recommendations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257</cp:revision>
  <dcterms:created xsi:type="dcterms:W3CDTF">2024-06-21T21:51:48Z</dcterms:created>
  <dcterms:modified xsi:type="dcterms:W3CDTF">2024-06-23T22:58:50Z</dcterms:modified>
</cp:coreProperties>
</file>