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2.xml" ContentType="application/vnd.openxmlformats-officedocument.presentationml.tags+xml"/>
  <Override PartName="/ppt/tags/tag63.xml" ContentType="application/vnd.openxmlformats-officedocument.presentationml.tags+xml"/>
  <Override PartName="/ppt/notesSlides/notesSlide1.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10"/>
  </p:handoutMasterIdLst>
  <p:sldIdLst>
    <p:sldId id="256" r:id="rId2"/>
    <p:sldId id="257" r:id="rId3"/>
    <p:sldId id="258" r:id="rId4"/>
    <p:sldId id="259" r:id="rId5"/>
    <p:sldId id="260" r:id="rId6"/>
    <p:sldId id="262" r:id="rId7"/>
    <p:sldId id="261"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273" y="57"/>
      </p:cViewPr>
      <p:guideLst>
        <p:guide orient="horz" pos="2160"/>
        <p:guide pos="3862"/>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2021/10/24</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2021/10/24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slideMaster" Target="../slideMasters/slideMaster1.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2021/10/24</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2021/10/24</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2021/10/24</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2021/10/24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2021/10/24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2021/10/24</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2021/10/24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2021/10/24</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2021/10/24</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2021/10/24</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2021/10/24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2021/10/24</a:t>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tags" Target="../tags/tag6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669882" y="1734206"/>
            <a:ext cx="10852237" cy="899167"/>
          </a:xfrm>
        </p:spPr>
        <p:txBody>
          <a:bodyPr/>
          <a:lstStyle/>
          <a:p>
            <a:r>
              <a:rPr lang="en-US" altLang="zh-CN" dirty="0">
                <a:latin typeface="HP Simplified Jpan" panose="020B0500000000000000" charset="-122"/>
                <a:ea typeface="HP Simplified Jpan" panose="020B0500000000000000" charset="-122"/>
              </a:rPr>
              <a:t>TEE OS Based on Rust</a:t>
            </a:r>
            <a:br>
              <a:rPr lang="en-US" altLang="zh-CN" dirty="0">
                <a:latin typeface="HP Simplified Jpan" panose="020B0500000000000000" charset="-122"/>
                <a:ea typeface="HP Simplified Jpan" panose="020B0500000000000000" charset="-122"/>
              </a:rPr>
            </a:br>
            <a:r>
              <a:rPr lang="en-US" altLang="zh-CN" sz="2800" dirty="0">
                <a:latin typeface="HP Simplified Jpan" panose="020B0500000000000000" charset="-122"/>
                <a:ea typeface="HP Simplified Jpan" panose="020B0500000000000000" charset="-122"/>
              </a:rPr>
              <a:t>——</a:t>
            </a:r>
            <a:r>
              <a:rPr lang="zh-CN" altLang="en-US" sz="2800" dirty="0">
                <a:latin typeface="HP Simplified Jpan" panose="020B0500000000000000" charset="-122"/>
                <a:ea typeface="HP Simplified Jpan" panose="020B0500000000000000" charset="-122"/>
              </a:rPr>
              <a:t>Side Channel Resistant Crypto Library </a:t>
            </a:r>
            <a:r>
              <a:rPr lang="en-US" altLang="zh-CN" sz="2800" dirty="0">
                <a:latin typeface="HP Simplified Jpan" panose="020B0500000000000000" charset="-122"/>
                <a:ea typeface="HP Simplified Jpan" panose="020B0500000000000000" charset="-122"/>
              </a:rPr>
              <a:t>For TEE OS</a:t>
            </a:r>
            <a:br>
              <a:rPr lang="en-US" altLang="zh-CN" sz="2800" dirty="0">
                <a:latin typeface="HP Simplified Jpan" panose="020B0500000000000000" charset="-122"/>
                <a:ea typeface="HP Simplified Jpan" panose="020B0500000000000000" charset="-122"/>
              </a:rPr>
            </a:br>
            <a:br>
              <a:rPr lang="en-US" altLang="zh-CN" sz="2800" dirty="0">
                <a:latin typeface="HP Simplified Jpan" panose="020B0500000000000000" charset="-122"/>
                <a:ea typeface="HP Simplified Jpan" panose="020B0500000000000000" charset="-122"/>
              </a:rPr>
            </a:br>
            <a:br>
              <a:rPr lang="en-US" altLang="zh-CN" sz="2800" dirty="0">
                <a:latin typeface="HP Simplified Jpan" panose="020B0500000000000000" charset="-122"/>
                <a:ea typeface="HP Simplified Jpan" panose="020B0500000000000000" charset="-122"/>
              </a:rPr>
            </a:br>
            <a:r>
              <a:rPr lang="en-US" altLang="zh-CN" sz="1600" dirty="0">
                <a:latin typeface="HP Simplified Jpan" panose="020B0500000000000000" charset="-122"/>
                <a:ea typeface="HP Simplified Jpan" panose="020B0500000000000000" charset="-122"/>
              </a:rPr>
              <a:t>11911409 </a:t>
            </a:r>
            <a:r>
              <a:rPr lang="zh-CN" altLang="en-US" sz="1600" dirty="0">
                <a:latin typeface="HP Simplified Jpan" panose="020B0500000000000000" charset="-122"/>
                <a:ea typeface="HP Simplified Jpan" panose="020B0500000000000000" charset="-122"/>
              </a:rPr>
              <a:t>孙永康</a:t>
            </a:r>
            <a:r>
              <a:rPr lang="en-US" altLang="zh-CN" sz="1600" dirty="0">
                <a:latin typeface="HP Simplified Jpan" panose="020B0500000000000000" charset="-122"/>
                <a:ea typeface="HP Simplified Jpan" panose="020B0500000000000000" charset="-122"/>
              </a:rPr>
              <a:t> 		11911104 </a:t>
            </a:r>
            <a:r>
              <a:rPr lang="zh-CN" altLang="en-US" sz="1600" dirty="0">
                <a:latin typeface="HP Simplified Jpan" panose="020B0500000000000000" charset="-122"/>
                <a:ea typeface="HP Simplified Jpan" panose="020B0500000000000000" charset="-122"/>
              </a:rPr>
              <a:t>王辰宇</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Background Knowledge</a:t>
            </a:r>
          </a:p>
        </p:txBody>
      </p:sp>
      <p:sp>
        <p:nvSpPr>
          <p:cNvPr id="3" name="内容占位符 2"/>
          <p:cNvSpPr>
            <a:spLocks noGrp="1"/>
          </p:cNvSpPr>
          <p:nvPr>
            <p:ph idx="1"/>
          </p:nvPr>
        </p:nvSpPr>
        <p:spPr>
          <a:xfrm>
            <a:off x="659087" y="1423000"/>
            <a:ext cx="10852237" cy="5041355"/>
          </a:xfrm>
        </p:spPr>
        <p:txBody>
          <a:bodyPr/>
          <a:lstStyle/>
          <a:p>
            <a:r>
              <a:rPr lang="en-US" altLang="zh-CN" b="1"/>
              <a:t>Side Channel Attack</a:t>
            </a:r>
          </a:p>
          <a:p>
            <a:r>
              <a:rPr lang="en-US" altLang="zh-CN"/>
              <a:t>In computer security, a side-channel attack is any attack based on information gained from the implementation of a computer system, rather than weaknesses in the implemented algorithm itself (e.g. cryptanalysis and software bugs). Timing information, power consumption, electromagnetic leaks or even sound can provide an extra source of information, which can be exploited.</a:t>
            </a:r>
          </a:p>
          <a:p>
            <a:r>
              <a:rPr lang="en-US" altLang="zh-CN"/>
              <a:t>cache side-channel attack </a:t>
            </a:r>
          </a:p>
          <a:p>
            <a:r>
              <a:rPr lang="en-US" altLang="zh-CN"/>
              <a:t>timing attack</a:t>
            </a:r>
          </a:p>
          <a:p>
            <a:r>
              <a:rPr lang="en-US" altLang="zh-CN"/>
              <a:t>power-analysis attack</a:t>
            </a:r>
          </a:p>
          <a:p>
            <a:r>
              <a:rPr lang="en-US" altLang="zh-CN"/>
              <a:t>deep-learning-based side-channel attack</a:t>
            </a:r>
          </a:p>
          <a:p>
            <a:r>
              <a:rPr lang="en-US" altLang="zh-CN"/>
              <a:t>...</a:t>
            </a:r>
          </a:p>
        </p:txBody>
      </p:sp>
      <p:cxnSp>
        <p:nvCxnSpPr>
          <p:cNvPr id="5" name="直接连接符 4"/>
          <p:cNvCxnSpPr/>
          <p:nvPr/>
        </p:nvCxnSpPr>
        <p:spPr>
          <a:xfrm>
            <a:off x="659130" y="1133475"/>
            <a:ext cx="10944860" cy="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9925" y="1296035"/>
            <a:ext cx="9298940" cy="5041265"/>
          </a:xfrm>
        </p:spPr>
        <p:txBody>
          <a:bodyPr/>
          <a:lstStyle/>
          <a:p>
            <a:r>
              <a:rPr lang="en-US" altLang="zh-CN" dirty="0"/>
              <a:t>Rust Crypto Library</a:t>
            </a:r>
          </a:p>
          <a:p>
            <a:r>
              <a:rPr lang="en-US" altLang="zh-CN" dirty="0"/>
              <a:t>A Crypto Lib implemented by Rust, including symmetric cryptography, hash algorithm, digital </a:t>
            </a:r>
            <a:r>
              <a:rPr lang="en-US" altLang="zh-CN" dirty="0" err="1"/>
              <a:t>signature.etc</a:t>
            </a:r>
            <a:endParaRPr lang="en-US" altLang="zh-CN" dirty="0"/>
          </a:p>
          <a:p>
            <a:r>
              <a:rPr lang="en-US" altLang="zh-CN" dirty="0"/>
              <a:t>The reason we choose Rust language: </a:t>
            </a:r>
          </a:p>
          <a:p>
            <a:pPr lvl="1"/>
            <a:r>
              <a:rPr lang="en-US" altLang="zh-CN" dirty="0"/>
              <a:t>Rust's compile-time memory safety scheme eliminates the need to check memory safety at run time, and it can also continue memory safety features during incremental iteration, eliminating expensive formal proofs.</a:t>
            </a:r>
          </a:p>
        </p:txBody>
      </p:sp>
      <p:sp>
        <p:nvSpPr>
          <p:cNvPr id="4" name="标题 1"/>
          <p:cNvSpPr>
            <a:spLocks noGrp="1"/>
          </p:cNvSpPr>
          <p:nvPr/>
        </p:nvSpPr>
        <p:spPr>
          <a:xfrm>
            <a:off x="796882" y="559000"/>
            <a:ext cx="10852237" cy="64800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r>
              <a:rPr lang="en-US" altLang="zh-CN"/>
              <a:t>Background Knowledge</a:t>
            </a:r>
          </a:p>
        </p:txBody>
      </p:sp>
      <p:cxnSp>
        <p:nvCxnSpPr>
          <p:cNvPr id="5" name="直接连接符 4"/>
          <p:cNvCxnSpPr/>
          <p:nvPr/>
        </p:nvCxnSpPr>
        <p:spPr>
          <a:xfrm>
            <a:off x="659130" y="1133475"/>
            <a:ext cx="10944860" cy="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9925" y="1296035"/>
            <a:ext cx="9298940" cy="5041265"/>
          </a:xfrm>
        </p:spPr>
        <p:txBody>
          <a:bodyPr/>
          <a:lstStyle/>
          <a:p>
            <a:r>
              <a:rPr lang="en-US" altLang="zh-CN" dirty="0"/>
              <a:t>TEE</a:t>
            </a:r>
          </a:p>
          <a:p>
            <a:r>
              <a:rPr lang="en-US" altLang="zh-CN" dirty="0"/>
              <a:t>A</a:t>
            </a:r>
            <a:r>
              <a:rPr lang="en-US" altLang="zh-CN" b="1" dirty="0"/>
              <a:t> trusted execution environment</a:t>
            </a:r>
            <a:r>
              <a:rPr lang="en-US" altLang="zh-CN" dirty="0"/>
              <a:t> (TEE) is a secure area of a main processor. It guarantees code and data loaded inside to be protected with respect to confidentiality and </a:t>
            </a:r>
            <a:r>
              <a:rPr lang="en-US" altLang="zh-CN" dirty="0" err="1"/>
              <a:t>integrity.A</a:t>
            </a:r>
            <a:r>
              <a:rPr lang="en-US" altLang="zh-CN" dirty="0"/>
              <a:t> TEE as an isolated execution environment provides security features such as isolated execution, integrity of applications executing with the TEE, along with confidentiality of their assets. In general terms, the TEE offers an execution space that provides a higher level of security for trusted applications running on the device than a rich operating system (OS) and more functionality than a 'secure element' (SE).</a:t>
            </a:r>
          </a:p>
          <a:p>
            <a:r>
              <a:rPr lang="en-US" altLang="zh-CN" dirty="0"/>
              <a:t>hardware support: Intel SGX , ARM </a:t>
            </a:r>
            <a:r>
              <a:rPr lang="en-US" altLang="zh-CN" dirty="0" err="1"/>
              <a:t>Tustzone.etc</a:t>
            </a:r>
            <a:endParaRPr lang="en-US" altLang="zh-CN" dirty="0"/>
          </a:p>
        </p:txBody>
      </p:sp>
      <p:sp>
        <p:nvSpPr>
          <p:cNvPr id="4" name="标题 1"/>
          <p:cNvSpPr>
            <a:spLocks noGrp="1"/>
          </p:cNvSpPr>
          <p:nvPr/>
        </p:nvSpPr>
        <p:spPr>
          <a:xfrm>
            <a:off x="796882" y="559000"/>
            <a:ext cx="10852237" cy="64800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r>
              <a:rPr lang="en-US" altLang="zh-CN"/>
              <a:t>Background Knowledge</a:t>
            </a:r>
          </a:p>
        </p:txBody>
      </p:sp>
      <p:cxnSp>
        <p:nvCxnSpPr>
          <p:cNvPr id="5" name="直接连接符 4"/>
          <p:cNvCxnSpPr/>
          <p:nvPr/>
        </p:nvCxnSpPr>
        <p:spPr>
          <a:xfrm>
            <a:off x="659130" y="1133475"/>
            <a:ext cx="10944860" cy="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59130" y="1257735"/>
            <a:ext cx="9298940" cy="5041265"/>
          </a:xfrm>
        </p:spPr>
        <p:txBody>
          <a:bodyPr/>
          <a:lstStyle/>
          <a:p>
            <a:r>
              <a:rPr lang="en-US" altLang="zh-CN" dirty="0"/>
              <a:t>Our main</a:t>
            </a:r>
            <a:r>
              <a:rPr lang="zh-CN" altLang="en-US" dirty="0"/>
              <a:t> </a:t>
            </a:r>
            <a:r>
              <a:rPr lang="en-US" altLang="zh-CN" dirty="0"/>
              <a:t>object of this project is to create a Rust language crypto library with side channel resistance.</a:t>
            </a:r>
          </a:p>
          <a:p>
            <a:r>
              <a:rPr lang="en-US" altLang="zh-CN" dirty="0"/>
              <a:t>The basic method we use is to prune and modify a current existed crypto library. And make it side channel resistant.</a:t>
            </a:r>
          </a:p>
          <a:p>
            <a:endParaRPr lang="en-US" altLang="zh-CN" dirty="0"/>
          </a:p>
          <a:p>
            <a:pPr marL="0" indent="0">
              <a:buNone/>
            </a:pPr>
            <a:r>
              <a:rPr lang="en-US" altLang="zh-CN" dirty="0"/>
              <a:t>Things we need to do:</a:t>
            </a:r>
          </a:p>
          <a:p>
            <a:r>
              <a:rPr lang="en-US" altLang="zh-CN" dirty="0"/>
              <a:t>Firstly, Learn background knowledge about some basic crypto algorithms (AES, ECC, etc.) and summarize existing side channel attacks to these algorithms.</a:t>
            </a:r>
          </a:p>
          <a:p>
            <a:r>
              <a:rPr lang="en-US" altLang="zh-CN" dirty="0"/>
              <a:t>Secondly, Learn and summarize some methods to mitigate the side channel attack.</a:t>
            </a:r>
          </a:p>
          <a:p>
            <a:r>
              <a:rPr lang="en-US" altLang="zh-CN" dirty="0"/>
              <a:t>Finally, Apply the mitigate method we learn into the existing RUST crypto library, and find ways to test its ability to resist SCA.</a:t>
            </a:r>
          </a:p>
        </p:txBody>
      </p:sp>
      <p:sp>
        <p:nvSpPr>
          <p:cNvPr id="4" name="标题 1"/>
          <p:cNvSpPr>
            <a:spLocks noGrp="1"/>
          </p:cNvSpPr>
          <p:nvPr/>
        </p:nvSpPr>
        <p:spPr>
          <a:xfrm>
            <a:off x="796882" y="559000"/>
            <a:ext cx="10852237" cy="64800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r>
              <a:rPr lang="en-US" altLang="zh-CN"/>
              <a:t>Main objective</a:t>
            </a:r>
          </a:p>
        </p:txBody>
      </p:sp>
      <p:cxnSp>
        <p:nvCxnSpPr>
          <p:cNvPr id="5" name="直接连接符 4"/>
          <p:cNvCxnSpPr/>
          <p:nvPr/>
        </p:nvCxnSpPr>
        <p:spPr>
          <a:xfrm>
            <a:off x="659130" y="1133475"/>
            <a:ext cx="10944860" cy="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59130" y="1257735"/>
            <a:ext cx="9298940" cy="5041265"/>
          </a:xfrm>
        </p:spPr>
        <p:txBody>
          <a:bodyPr/>
          <a:lstStyle/>
          <a:p>
            <a:r>
              <a:rPr lang="en-US" altLang="zh-CN" dirty="0"/>
              <a:t>Current week 6: </a:t>
            </a:r>
          </a:p>
          <a:p>
            <a:r>
              <a:rPr lang="en-US" altLang="zh-CN" dirty="0"/>
              <a:t>Until Week</a:t>
            </a:r>
            <a:r>
              <a:rPr lang="zh-CN" altLang="en-US" dirty="0"/>
              <a:t> </a:t>
            </a:r>
            <a:r>
              <a:rPr lang="en-US" altLang="zh-CN" dirty="0"/>
              <a:t>8: Finish learning existing Rust crypto library. Prune and try to use this existing library inside TEE (Intel SGX).</a:t>
            </a:r>
          </a:p>
          <a:p>
            <a:r>
              <a:rPr lang="en-US" altLang="zh-CN" dirty="0"/>
              <a:t>Until Week 10: Finish learning background knowledge of Side-Channel Attacks. Trying to find ways to perform a side channel attacks to these existed library.</a:t>
            </a:r>
          </a:p>
          <a:p>
            <a:r>
              <a:rPr lang="en-US" altLang="zh-CN" dirty="0"/>
              <a:t>Until Week 12: Finish learning methods to resist side channel attacks, and try to modify the most commonly used two algorithms: AES and ECC. </a:t>
            </a:r>
          </a:p>
          <a:p>
            <a:r>
              <a:rPr lang="en-US" altLang="zh-CN" dirty="0"/>
              <a:t>Until Week 13: Test and Debug the ability of AES and ECC resisting SAC. </a:t>
            </a:r>
          </a:p>
          <a:p>
            <a:r>
              <a:rPr lang="en-US" altLang="zh-CN" dirty="0"/>
              <a:t>Until Week 15: Complete other algorithms. Test the performance and ability of our modified library.</a:t>
            </a:r>
          </a:p>
          <a:p>
            <a:endParaRPr lang="en-US" altLang="zh-CN" dirty="0"/>
          </a:p>
          <a:p>
            <a:endParaRPr lang="en-US" altLang="zh-CN" dirty="0"/>
          </a:p>
        </p:txBody>
      </p:sp>
      <p:sp>
        <p:nvSpPr>
          <p:cNvPr id="4" name="标题 1"/>
          <p:cNvSpPr>
            <a:spLocks noGrp="1"/>
          </p:cNvSpPr>
          <p:nvPr/>
        </p:nvSpPr>
        <p:spPr>
          <a:xfrm>
            <a:off x="796882" y="559000"/>
            <a:ext cx="10852237" cy="64800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r>
              <a:rPr lang="en-US" altLang="zh-CN" dirty="0"/>
              <a:t>Time Line</a:t>
            </a:r>
          </a:p>
        </p:txBody>
      </p:sp>
      <p:cxnSp>
        <p:nvCxnSpPr>
          <p:cNvPr id="5" name="直接连接符 4"/>
          <p:cNvCxnSpPr/>
          <p:nvPr/>
        </p:nvCxnSpPr>
        <p:spPr>
          <a:xfrm>
            <a:off x="659130" y="1133475"/>
            <a:ext cx="10944860" cy="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388471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59130" y="1257735"/>
            <a:ext cx="9298940" cy="5041265"/>
          </a:xfrm>
        </p:spPr>
        <p:txBody>
          <a:bodyPr/>
          <a:lstStyle/>
          <a:p>
            <a:r>
              <a:rPr lang="en-US" altLang="zh-CN" dirty="0"/>
              <a:t>We currently facing some important problems:</a:t>
            </a:r>
          </a:p>
          <a:p>
            <a:pPr lvl="1"/>
            <a:r>
              <a:rPr lang="en-US" altLang="zh-CN" dirty="0"/>
              <a:t>Only a few related articles can be found, and most of them are related to hardware. For example, using FPGA or some other embedded chips to implement a side channel resistant crypto processor.</a:t>
            </a:r>
          </a:p>
          <a:p>
            <a:pPr lvl="1"/>
            <a:r>
              <a:rPr lang="en-US" altLang="zh-CN" dirty="0"/>
              <a:t>Since lack of related works, the method to achieve our goal is ambiguous.</a:t>
            </a:r>
          </a:p>
          <a:p>
            <a:pPr lvl="1"/>
            <a:r>
              <a:rPr lang="en-US" altLang="zh-CN" dirty="0"/>
              <a:t>We need to spend a lot of time on studying background knowledges. Time consuming is hard to control.</a:t>
            </a:r>
          </a:p>
        </p:txBody>
      </p:sp>
      <p:sp>
        <p:nvSpPr>
          <p:cNvPr id="4" name="标题 1"/>
          <p:cNvSpPr>
            <a:spLocks noGrp="1"/>
          </p:cNvSpPr>
          <p:nvPr/>
        </p:nvSpPr>
        <p:spPr>
          <a:xfrm>
            <a:off x="796882" y="559000"/>
            <a:ext cx="10852237" cy="64800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r>
              <a:rPr lang="en-US" altLang="zh-CN" dirty="0"/>
              <a:t>Problems</a:t>
            </a:r>
          </a:p>
        </p:txBody>
      </p:sp>
      <p:cxnSp>
        <p:nvCxnSpPr>
          <p:cNvPr id="5" name="直接连接符 4"/>
          <p:cNvCxnSpPr/>
          <p:nvPr/>
        </p:nvCxnSpPr>
        <p:spPr>
          <a:xfrm>
            <a:off x="659130" y="1133475"/>
            <a:ext cx="10944860" cy="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3728508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608</Words>
  <Application>Microsoft Office PowerPoint</Application>
  <PresentationFormat>宽屏</PresentationFormat>
  <Paragraphs>39</Paragraphs>
  <Slides>7</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HP Simplified Jpan</vt:lpstr>
      <vt:lpstr>微软雅黑</vt:lpstr>
      <vt:lpstr>Arial</vt:lpstr>
      <vt:lpstr>Office 主题​​</vt:lpstr>
      <vt:lpstr>TEE OS Based on Rust ——Side Channel Resistant Crypto Library For TEE OS   11911409 孙永康   11911104 王辰宇</vt:lpstr>
      <vt:lpstr>Background Knowledge</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TEE OS Based on Rust ——Side Channel Resistant Crypto Library For TEE OS   11911409 孙永康   11911104 王辰宇</dc:title>
  <dc:creator/>
  <cp:lastModifiedBy>孙永康</cp:lastModifiedBy>
  <cp:revision>28</cp:revision>
  <dcterms:created xsi:type="dcterms:W3CDTF">2019-06-19T02:08:00Z</dcterms:created>
  <dcterms:modified xsi:type="dcterms:W3CDTF">2021-10-24T05:45:39Z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2052-11.3.0.9221</vt:lpwstr>
  </property>
</Properties>
</file>