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7" r:id="rId2"/>
    <p:sldId id="338" r:id="rId3"/>
    <p:sldId id="366" r:id="rId4"/>
    <p:sldId id="354" r:id="rId5"/>
    <p:sldId id="381" r:id="rId6"/>
    <p:sldId id="382" r:id="rId7"/>
    <p:sldId id="384" r:id="rId8"/>
    <p:sldId id="385" r:id="rId9"/>
    <p:sldId id="387" r:id="rId10"/>
    <p:sldId id="386" r:id="rId11"/>
    <p:sldId id="388" r:id="rId12"/>
    <p:sldId id="390" r:id="rId13"/>
    <p:sldId id="395" r:id="rId14"/>
    <p:sldId id="391" r:id="rId15"/>
    <p:sldId id="393" r:id="rId16"/>
    <p:sldId id="397" r:id="rId17"/>
    <p:sldId id="396" r:id="rId18"/>
    <p:sldId id="394" r:id="rId19"/>
    <p:sldId id="257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871"/>
    <a:srgbClr val="FF0000"/>
    <a:srgbClr val="FF3832"/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 autoAdjust="0"/>
    <p:restoredTop sz="93258" autoAdjust="0"/>
  </p:normalViewPr>
  <p:slideViewPr>
    <p:cSldViewPr snapToGrid="0" showGuides="1">
      <p:cViewPr>
        <p:scale>
          <a:sx n="75" d="100"/>
          <a:sy n="75" d="100"/>
        </p:scale>
        <p:origin x="417" y="-36"/>
      </p:cViewPr>
      <p:guideLst>
        <p:guide orient="horz" pos="2108"/>
        <p:guide pos="3840"/>
      </p:guideLst>
    </p:cSldViewPr>
  </p:slideViewPr>
  <p:outlineViewPr>
    <p:cViewPr>
      <p:scale>
        <a:sx n="33" d="100"/>
        <a:sy n="33" d="100"/>
      </p:scale>
      <p:origin x="0" y="-4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21435"/>
            <a:ext cx="12192000" cy="183896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>
                <a:latin typeface="Comic Sans MS Regular" panose="030F0902030302020204" charset="0"/>
                <a:cs typeface="Comic Sans MS Regular" panose="030F0902030302020204" charset="0"/>
              </a:rPr>
              <a:t>Rust TEE</a:t>
            </a:r>
            <a:r>
              <a:rPr lang="en-US" altLang="zh-CN" sz="4400">
                <a:latin typeface="Comic Sans MS Regular" panose="030F0902030302020204" charset="0"/>
                <a:cs typeface="Comic Sans MS Regular" panose="030F0902030302020204" charset="0"/>
              </a:rPr>
              <a:t> </a:t>
            </a:r>
            <a:br>
              <a:rPr lang="en-US" altLang="zh-CN" sz="4400">
                <a:latin typeface="Comic Sans MS Regular" panose="030F0902030302020204" charset="0"/>
                <a:cs typeface="Comic Sans MS Regular" panose="030F0902030302020204" charset="0"/>
              </a:rPr>
            </a:br>
            <a:r>
              <a:rPr lang="en-US" altLang="zh-CN" sz="4400">
                <a:latin typeface="Comic Sans MS Regular" panose="030F0902030302020204" charset="0"/>
                <a:cs typeface="Comic Sans MS Regular" panose="030F0902030302020204" charset="0"/>
              </a:rPr>
              <a:t>			</a:t>
            </a:r>
            <a:endParaRPr lang="en-US" altLang="zh-CN" sz="32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7535" y="3915093"/>
            <a:ext cx="9144000" cy="1655762"/>
          </a:xfrm>
        </p:spPr>
        <p:txBody>
          <a:bodyPr/>
          <a:lstStyle/>
          <a:p>
            <a:pPr algn="r"/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Final Project Inspection</a:t>
            </a:r>
          </a:p>
          <a:p>
            <a:pPr algn="r"/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Group member: Yongkang Sun, </a:t>
            </a:r>
            <a:r>
              <a:rPr lang="en-US" altLang="zh-CN" dirty="0" err="1">
                <a:latin typeface="Comic Sans MS Regular" panose="030F0902030302020204" charset="0"/>
                <a:cs typeface="Comic Sans MS Regular" panose="030F0902030302020204" charset="0"/>
              </a:rPr>
              <a:t>Kunlong</a:t>
            </a:r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 Zhang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797175"/>
            <a:ext cx="12192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Side Channel Resistant Crypto Library for TEE</a:t>
            </a:r>
            <a:r>
              <a:rPr lang="en-US" altLang="zh-CN" sz="240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 </a:t>
            </a:r>
            <a:endParaRPr lang="en-US" altLang="zh-CN" sz="2400">
              <a:latin typeface="Comic Sans MS Regular" panose="030F0902030302020204" charset="0"/>
              <a:cs typeface="Comic Sans MS Regular" panose="030F0902030302020204" charset="0"/>
            </a:endParaRPr>
          </a:p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Is DATA compatible with SGX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8330" y="2417445"/>
            <a:ext cx="90639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DATA compatible with SGX</a:t>
            </a:r>
          </a:p>
          <a:p>
            <a:endParaRPr lang="en-US" sz="2400" dirty="0"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DATA Threat Model: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  - Accurately observe full, noisy-free address traces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  - Sequence of instruction pointers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    - addresses of instructions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  - Addresses of the operands accessed by each instruction</a:t>
            </a:r>
          </a:p>
          <a:p>
            <a:endParaRPr lang="en-US" sz="2400" dirty="0"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Interrupt-driven Attack can help data get the information it wants at instruction level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10" y="2766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dirty="0">
                <a:latin typeface="Comic Sans MS Regular" panose="030F0902030302020204" charset="0"/>
                <a:cs typeface="Comic Sans MS Regular" panose="030F0902030302020204" charset="0"/>
              </a:rPr>
              <a:t>MIRAI Verification - RSA</a:t>
            </a:r>
            <a:br>
              <a:rPr lang="en-US" altLang="zh-CN" sz="3200" dirty="0">
                <a:latin typeface="Comic Sans MS Regular" panose="030F0902030302020204" charset="0"/>
                <a:cs typeface="Comic Sans MS Regular" panose="030F0902030302020204" charset="0"/>
              </a:rPr>
            </a:br>
            <a:endParaRPr lang="en-US" sz="4800" dirty="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3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first function: multiply of 2 bits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AEAA57-C3BB-160F-6507-03B467DE2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" y="2107077"/>
            <a:ext cx="10378440" cy="47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first function: multiply of 2 bits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133B2-5B2E-B2E3-C393-69D4FA16C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0" y="2247699"/>
            <a:ext cx="10624240" cy="34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first function: multiply of 2 bits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488A28-E608-6E80-E6B4-CDE9D2E7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1" y="2701884"/>
            <a:ext cx="10839516" cy="22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80" y="87913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second function: addition of two big integer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5768D4-DA05-91EC-FB23-C9356CBDF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1951963"/>
            <a:ext cx="10604404" cy="4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5678DC7-061D-4804-8C7B-4B53DB571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4" y="1823765"/>
            <a:ext cx="6903651" cy="4798282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80" y="87913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second function: addition of two big integer</a:t>
            </a:r>
          </a:p>
        </p:txBody>
      </p:sp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DBABB-B340-F617-3F42-164A8574F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12" y="2498652"/>
            <a:ext cx="6556579" cy="3645920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4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80" y="87913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second function: addition of two big integer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98380-2CCF-7AA6-6697-5C7C974B2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2" y="1923395"/>
            <a:ext cx="5339476" cy="48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The second function: addition of two big integer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8E76F6-7E25-BCC9-C5E5-2D825D828A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3" y="2250601"/>
            <a:ext cx="8546053" cy="44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8575" y="2766060"/>
            <a:ext cx="4514850" cy="132588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mic Sans MS Regular" panose="030F0902030302020204" charset="0"/>
                <a:cs typeface="Comic Sans MS Regular" panose="030F0902030302020204" charset="0"/>
              </a:rPr>
              <a:t>Thank you！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4580"/>
            <a:ext cx="10515600" cy="1325563"/>
          </a:xfrm>
        </p:spPr>
        <p:txBody>
          <a:bodyPr/>
          <a:lstStyle/>
          <a:p>
            <a:r>
              <a:rPr lang="en-US" sz="4800" dirty="0">
                <a:latin typeface="Comic Sans MS Regular" panose="030F0902030302020204" charset="0"/>
                <a:cs typeface="Comic Sans MS Regular" panose="030F090203030202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0460"/>
            <a:ext cx="10515600" cy="38398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SGX - Side Channel Attack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DATA is compatible with SGX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MIRAI Verification - RSA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10" y="2766060"/>
            <a:ext cx="10515600" cy="1325563"/>
          </a:xfrm>
        </p:spPr>
        <p:txBody>
          <a:bodyPr/>
          <a:lstStyle/>
          <a:p>
            <a:pPr algn="ctr"/>
            <a:r>
              <a:rPr lang="en-US" sz="4800" dirty="0">
                <a:latin typeface="Comic Sans MS Regular" panose="030F0902030302020204" charset="0"/>
                <a:cs typeface="Comic Sans MS Regular" panose="030F0902030302020204" charset="0"/>
              </a:rPr>
              <a:t>SGX-Side Channel </a:t>
            </a:r>
            <a:r>
              <a:rPr lang="en-US" altLang="zh-CN" sz="48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Attack</a:t>
            </a:r>
            <a:endParaRPr lang="en-US" sz="4800" dirty="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Can SGX defend against side channel attacks?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8670" y="2489200"/>
            <a:ext cx="90639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Unfortunately NO</a:t>
            </a:r>
          </a:p>
          <a:p>
            <a:endParaRPr lang="en-US" sz="2800" dirty="0">
              <a:solidFill>
                <a:schemeClr val="tx1"/>
              </a:solidFill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800" dirty="0">
                <a:solidFill>
                  <a:schemeClr val="tx1"/>
                </a:solidFill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- 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Preventing side channel attacks is a matter for the enclave developer.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53455" y="5417185"/>
            <a:ext cx="5903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https://www.intel.com/content/www/us/en/developer/articles/technical/intel-sgx-and-side-channels.html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Cache attack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8330" y="2417445"/>
            <a:ext cx="906399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Flush+Reload: 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Not work 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Enclave doesn’t share memory with other process</a:t>
            </a:r>
          </a:p>
          <a:p>
            <a:endParaRPr lang="en-US" sz="2800" dirty="0"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8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Prime+Probe: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Work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Implemented by Johannes G ̈otzfried to attack an eclave which running a AES T-table implementation</a:t>
            </a:r>
            <a:r>
              <a:rPr lang="en-US" sz="28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TLB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8330" y="2417445"/>
            <a:ext cx="90639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Flush+Reload: 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Work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Attack the PTE managed by OS</a:t>
            </a: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Coarser granularity (32KB, 8 PTE in one cache line)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Controlled-Channel Attack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8330" y="2417445"/>
            <a:ext cx="90639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Page-level attack</a:t>
            </a:r>
          </a:p>
          <a:p>
            <a:endParaRPr lang="en-US" sz="2400" dirty="0"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Untrusted OS modify the present bit to trigger page fault to get the information of memory accesses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0915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555" dirty="0">
                <a:latin typeface="Comic Sans MS Regular" panose="030F0902030302020204" charset="0"/>
                <a:cs typeface="Comic Sans MS Regular" panose="030F0902030302020204" charset="0"/>
              </a:rPr>
              <a:t>Interrupt-driven Attack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8330" y="2417445"/>
            <a:ext cx="90639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Instruction level</a:t>
            </a:r>
          </a:p>
          <a:p>
            <a:endParaRPr lang="en-US" sz="2400" dirty="0"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Using the frequent timer interrupt of the Advanced Programmable Interrupt Controller (APIC) to suspend the enclave executation with an asynchronous exit event (AEX)</a:t>
            </a:r>
          </a:p>
          <a:p>
            <a:endParaRPr lang="en-US" sz="2400" dirty="0">
              <a:latin typeface="Comic Sans MS Regular" panose="030F0902030302020204" charset="0"/>
              <a:cs typeface="Comic Sans MS Regular" panose="030F0902030302020204" charset="0"/>
              <a:sym typeface="+mn-ea"/>
            </a:endParaRPr>
          </a:p>
          <a:p>
            <a:r>
              <a:rPr lang="en-US" sz="24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Modify the access bit of enclave’s PTE to get the information of enclave 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1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 sz="4800" dirty="0">
                <a:latin typeface="Comic Sans MS Regular" panose="030F0902030302020204" charset="0"/>
                <a:cs typeface="Comic Sans MS Regular" panose="030F0902030302020204" charset="0"/>
                <a:sym typeface="+mn-ea"/>
              </a:rPr>
              <a:t>DATA is compatible with SGX</a:t>
            </a:r>
            <a:endParaRPr lang="en-US" sz="4800" dirty="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JkYWYyZTJjMjIyMmFkODY4NTQ2OGUzM2E4Yzk0Y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354</Words>
  <Application>Microsoft Office PowerPoint</Application>
  <PresentationFormat>宽屏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Comic Sans MS Regular</vt:lpstr>
      <vt:lpstr>Arial</vt:lpstr>
      <vt:lpstr>Calibri</vt:lpstr>
      <vt:lpstr>Calibri Light</vt:lpstr>
      <vt:lpstr>Comic Sans MS</vt:lpstr>
      <vt:lpstr>Office 主题​​</vt:lpstr>
      <vt:lpstr>Rust TEE     </vt:lpstr>
      <vt:lpstr>Outline</vt:lpstr>
      <vt:lpstr>SGX-Side Channel Attack</vt:lpstr>
      <vt:lpstr>Can SGX defend against side channel attacks?</vt:lpstr>
      <vt:lpstr>Cache attack</vt:lpstr>
      <vt:lpstr>TLB</vt:lpstr>
      <vt:lpstr>Controlled-Channel Attack</vt:lpstr>
      <vt:lpstr>Interrupt-driven Attack</vt:lpstr>
      <vt:lpstr>DATA is compatible with SGX</vt:lpstr>
      <vt:lpstr>Is DATA compatible with SGX</vt:lpstr>
      <vt:lpstr>MIRAI Verification - RSA </vt:lpstr>
      <vt:lpstr>The first function: multiply of 2 bits</vt:lpstr>
      <vt:lpstr>The first function: multiply of 2 bits</vt:lpstr>
      <vt:lpstr>The first function: multiply of 2 bits</vt:lpstr>
      <vt:lpstr>The second function: addition of two big integer</vt:lpstr>
      <vt:lpstr>The second function: addition of two big integer</vt:lpstr>
      <vt:lpstr>The second function: addition of two big integer</vt:lpstr>
      <vt:lpstr>The second function: addition of two big integer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孙永康</cp:lastModifiedBy>
  <cp:revision>205</cp:revision>
  <dcterms:created xsi:type="dcterms:W3CDTF">2020-10-27T06:01:00Z</dcterms:created>
  <dcterms:modified xsi:type="dcterms:W3CDTF">2022-06-09T04:09:52Z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D83CC6B9DED840E088B00D3ABE72D535</vt:lpwstr>
  </property>
</Properties>
</file>