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325" r:id="rId2"/>
    <p:sldId id="379" r:id="rId3"/>
    <p:sldId id="361" r:id="rId4"/>
    <p:sldId id="363" r:id="rId5"/>
    <p:sldId id="405" r:id="rId6"/>
    <p:sldId id="406" r:id="rId7"/>
    <p:sldId id="407" r:id="rId8"/>
    <p:sldId id="386" r:id="rId9"/>
    <p:sldId id="409" r:id="rId10"/>
    <p:sldId id="410" r:id="rId11"/>
    <p:sldId id="381" r:id="rId12"/>
    <p:sldId id="408" r:id="rId13"/>
    <p:sldId id="378" r:id="rId14"/>
  </p:sldIdLst>
  <p:sldSz cx="10801350" cy="6480175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83">
          <p15:clr>
            <a:srgbClr val="A4A3A4"/>
          </p15:clr>
        </p15:guide>
        <p15:guide id="2" pos="353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AFAFA"/>
    <a:srgbClr val="606060"/>
    <a:srgbClr val="A6A6A6"/>
    <a:srgbClr val="FFB718"/>
    <a:srgbClr val="404040"/>
    <a:srgbClr val="FF9817"/>
    <a:srgbClr val="F79515"/>
    <a:srgbClr val="3CB19B"/>
    <a:srgbClr val="3CB1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654" y="102"/>
      </p:cViewPr>
      <p:guideLst>
        <p:guide orient="horz" pos="1883"/>
        <p:guide pos="353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7" d="100"/>
        <a:sy n="157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2021/10/28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defRPr>
            </a:lvl1pPr>
          </a:lstStyle>
          <a:p>
            <a:fld id="{DEAA6A68-0EB0-4211-9BA1-8BC8BA962E8D}" type="datetimeFigureOut">
              <a:rPr lang="zh-CN" altLang="en-US" smtClean="0"/>
              <a:t>2021/10/28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571500" y="685800"/>
            <a:ext cx="5715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defRPr>
            </a:lvl1pPr>
          </a:lstStyle>
          <a:p>
            <a:fld id="{5F11AE35-1DF0-4D2A-AC3B-20EBDD1DB53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思源黑体 CN Normal" panose="020B0400000000000000" charset="-122"/>
        <a:ea typeface="思源黑体 CN Normal" panose="020B0400000000000000" charset="-122"/>
        <a:cs typeface="思源黑体 CN Normal" panose="020B0400000000000000" charset="-12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思源黑体 CN Normal" panose="020B0400000000000000" charset="-122"/>
        <a:ea typeface="思源黑体 CN Normal" panose="020B0400000000000000" charset="-122"/>
        <a:cs typeface="思源黑体 CN Normal" panose="020B0400000000000000" charset="-122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思源黑体 CN Normal" panose="020B0400000000000000" charset="-122"/>
        <a:ea typeface="思源黑体 CN Normal" panose="020B0400000000000000" charset="-122"/>
        <a:cs typeface="思源黑体 CN Normal" panose="020B0400000000000000" charset="-122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思源黑体 CN Normal" panose="020B0400000000000000" charset="-122"/>
        <a:ea typeface="思源黑体 CN Normal" panose="020B0400000000000000" charset="-122"/>
        <a:cs typeface="思源黑体 CN Normal" panose="020B0400000000000000" charset="-122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思源黑体 CN Normal" panose="020B0400000000000000" charset="-122"/>
        <a:ea typeface="思源黑体 CN Normal" panose="020B0400000000000000" charset="-122"/>
        <a:cs typeface="思源黑体 CN Normal" panose="020B0400000000000000" charset="-122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18F03C3-53C1-4F10-8DAF-D1F318E96C6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8F03C3-53C1-4F10-8DAF-D1F318E96C6E}" type="slidenum">
              <a:rPr lang="zh-CN" altLang="en-US" smtClean="0">
                <a:solidFill>
                  <a:prstClr val="black"/>
                </a:solidFill>
              </a:rPr>
              <a:t>11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18F03C3-53C1-4F10-8DAF-D1F318E96C6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12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18F03C3-53C1-4F10-8DAF-D1F318E96C6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13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18F03C3-53C1-4F10-8DAF-D1F318E96C6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18F03C3-53C1-4F10-8DAF-D1F318E96C6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18F03C3-53C1-4F10-8DAF-D1F318E96C6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18F03C3-53C1-4F10-8DAF-D1F318E96C6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18F03C3-53C1-4F10-8DAF-D1F318E96C6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8F03C3-53C1-4F10-8DAF-D1F318E96C6E}" type="slidenum">
              <a:rPr lang="zh-CN" altLang="en-US" smtClean="0">
                <a:solidFill>
                  <a:prstClr val="black"/>
                </a:solidFill>
              </a:rPr>
              <a:t>8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18F03C3-53C1-4F10-8DAF-D1F318E96C6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18F03C3-53C1-4F10-8DAF-D1F318E96C6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10101" y="2013055"/>
            <a:ext cx="9181148" cy="1389038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620203" y="3672099"/>
            <a:ext cx="7560945" cy="165604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540067" y="6006163"/>
            <a:ext cx="2520315" cy="345009"/>
          </a:xfrm>
          <a:prstGeom prst="rect">
            <a:avLst/>
          </a:prstGeom>
        </p:spPr>
        <p:txBody>
          <a:bodyPr/>
          <a:lstStyle/>
          <a:p>
            <a:fld id="{7272D93A-2E87-41AA-AFB2-5BA3DB11C2E9}" type="datetimeFigureOut">
              <a:rPr lang="zh-CN" altLang="en-US" smtClean="0"/>
              <a:t>2021/10/28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690461" y="6006163"/>
            <a:ext cx="3420428" cy="345009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740968" y="6006163"/>
            <a:ext cx="2520315" cy="345009"/>
          </a:xfrm>
          <a:prstGeom prst="rect">
            <a:avLst/>
          </a:prstGeom>
        </p:spPr>
        <p:txBody>
          <a:bodyPr/>
          <a:lstStyle/>
          <a:p>
            <a:fld id="{53F0C697-95C2-4A28-A2BD-284144B657B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advClick="0" advTm="0">
    <p:push dir="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形状 2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-20955" y="3803650"/>
            <a:ext cx="3108960" cy="2700020"/>
          </a:xfrm>
          <a:prstGeom prst="rect">
            <a:avLst/>
          </a:prstGeom>
        </p:spPr>
      </p:pic>
      <p:pic>
        <p:nvPicPr>
          <p:cNvPr id="7" name="图片 6" descr="形状 3 拷贝"/>
          <p:cNvPicPr>
            <a:picLocks noChangeAspect="1"/>
          </p:cNvPicPr>
          <p:nvPr userDrawn="1"/>
        </p:nvPicPr>
        <p:blipFill>
          <a:blip r:embed="rId3" cstate="screen"/>
          <a:stretch>
            <a:fillRect/>
          </a:stretch>
        </p:blipFill>
        <p:spPr>
          <a:xfrm>
            <a:off x="-20955" y="4791710"/>
            <a:ext cx="3907790" cy="1711960"/>
          </a:xfrm>
          <a:prstGeom prst="rect">
            <a:avLst/>
          </a:prstGeom>
        </p:spPr>
      </p:pic>
      <p:pic>
        <p:nvPicPr>
          <p:cNvPr id="8" name="图片 7" descr="矩形 11"/>
          <p:cNvPicPr>
            <a:picLocks noChangeAspect="1"/>
          </p:cNvPicPr>
          <p:nvPr userDrawn="1"/>
        </p:nvPicPr>
        <p:blipFill>
          <a:blip r:embed="rId4" cstate="screen"/>
          <a:stretch>
            <a:fillRect/>
          </a:stretch>
        </p:blipFill>
        <p:spPr>
          <a:xfrm>
            <a:off x="5447030" y="5685155"/>
            <a:ext cx="1054100" cy="818515"/>
          </a:xfrm>
          <a:prstGeom prst="rect">
            <a:avLst/>
          </a:prstGeom>
        </p:spPr>
      </p:pic>
      <p:grpSp>
        <p:nvGrpSpPr>
          <p:cNvPr id="9" name="组合 8"/>
          <p:cNvGrpSpPr/>
          <p:nvPr userDrawn="1"/>
        </p:nvGrpSpPr>
        <p:grpSpPr>
          <a:xfrm>
            <a:off x="396875" y="168275"/>
            <a:ext cx="2037080" cy="369570"/>
            <a:chOff x="13571" y="223"/>
            <a:chExt cx="3208" cy="582"/>
          </a:xfrm>
        </p:grpSpPr>
        <p:sp>
          <p:nvSpPr>
            <p:cNvPr id="10" name="TextBox 5"/>
            <p:cNvSpPr txBox="1"/>
            <p:nvPr/>
          </p:nvSpPr>
          <p:spPr>
            <a:xfrm>
              <a:off x="13944" y="223"/>
              <a:ext cx="2835" cy="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1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思源黑体 CN Normal" panose="020B0400000000000000" charset="-122"/>
                  <a:sym typeface="+mn-ea"/>
                </a:rPr>
                <a:t>请输入您的标题</a:t>
              </a:r>
              <a:endParaRPr lang="zh-CN" altLang="en-US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思源黑体 CN Normal" panose="020B0400000000000000" charset="-122"/>
                <a:sym typeface="+mn-ea"/>
              </a:endParaRPr>
            </a:p>
          </p:txBody>
        </p:sp>
        <p:pic>
          <p:nvPicPr>
            <p:cNvPr id="11" name="图片 10" descr="矩形 6 拷贝"/>
            <p:cNvPicPr>
              <a:picLocks noChangeAspect="1"/>
            </p:cNvPicPr>
            <p:nvPr/>
          </p:nvPicPr>
          <p:blipFill>
            <a:blip r:embed="rId5" cstate="screen"/>
            <a:stretch>
              <a:fillRect/>
            </a:stretch>
          </p:blipFill>
          <p:spPr>
            <a:xfrm flipH="1">
              <a:off x="13571" y="388"/>
              <a:ext cx="266" cy="267"/>
            </a:xfrm>
            <a:prstGeom prst="rect">
              <a:avLst/>
            </a:prstGeom>
          </p:spPr>
        </p:pic>
      </p:grpSp>
    </p:spTree>
  </p:cSld>
  <p:clrMapOvr>
    <a:masterClrMapping/>
  </p:clrMapOvr>
  <p:transition advClick="0" advTm="0">
    <p:push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形状 2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 flipH="1">
            <a:off x="7717155" y="3803650"/>
            <a:ext cx="3108960" cy="2700020"/>
          </a:xfrm>
          <a:prstGeom prst="rect">
            <a:avLst/>
          </a:prstGeom>
        </p:spPr>
      </p:pic>
      <p:pic>
        <p:nvPicPr>
          <p:cNvPr id="7" name="图片 6" descr="形状 3 拷贝"/>
          <p:cNvPicPr>
            <a:picLocks noChangeAspect="1"/>
          </p:cNvPicPr>
          <p:nvPr userDrawn="1"/>
        </p:nvPicPr>
        <p:blipFill>
          <a:blip r:embed="rId3" cstate="screen"/>
          <a:stretch>
            <a:fillRect/>
          </a:stretch>
        </p:blipFill>
        <p:spPr>
          <a:xfrm flipH="1">
            <a:off x="6918325" y="4791710"/>
            <a:ext cx="3907790" cy="1711960"/>
          </a:xfrm>
          <a:prstGeom prst="rect">
            <a:avLst/>
          </a:prstGeom>
        </p:spPr>
      </p:pic>
      <p:pic>
        <p:nvPicPr>
          <p:cNvPr id="8" name="图片 7" descr="矩形 11"/>
          <p:cNvPicPr>
            <a:picLocks noChangeAspect="1"/>
          </p:cNvPicPr>
          <p:nvPr userDrawn="1"/>
        </p:nvPicPr>
        <p:blipFill>
          <a:blip r:embed="rId4" cstate="screen"/>
          <a:stretch>
            <a:fillRect/>
          </a:stretch>
        </p:blipFill>
        <p:spPr>
          <a:xfrm>
            <a:off x="5485130" y="5685155"/>
            <a:ext cx="1054100" cy="818515"/>
          </a:xfrm>
          <a:prstGeom prst="rect">
            <a:avLst/>
          </a:prstGeom>
        </p:spPr>
      </p:pic>
      <p:grpSp>
        <p:nvGrpSpPr>
          <p:cNvPr id="5" name="组合 4"/>
          <p:cNvGrpSpPr/>
          <p:nvPr userDrawn="1"/>
        </p:nvGrpSpPr>
        <p:grpSpPr>
          <a:xfrm>
            <a:off x="396875" y="168275"/>
            <a:ext cx="2037080" cy="369570"/>
            <a:chOff x="13571" y="223"/>
            <a:chExt cx="3208" cy="582"/>
          </a:xfrm>
        </p:grpSpPr>
        <p:sp>
          <p:nvSpPr>
            <p:cNvPr id="9" name="TextBox 5"/>
            <p:cNvSpPr txBox="1"/>
            <p:nvPr/>
          </p:nvSpPr>
          <p:spPr>
            <a:xfrm>
              <a:off x="13944" y="223"/>
              <a:ext cx="2835" cy="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1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思源黑体 CN Normal" panose="020B0400000000000000" charset="-122"/>
                  <a:sym typeface="+mn-ea"/>
                </a:rPr>
                <a:t>请输入您的标题</a:t>
              </a:r>
              <a:endParaRPr lang="zh-CN" altLang="en-US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思源黑体 CN Normal" panose="020B0400000000000000" charset="-122"/>
                <a:sym typeface="+mn-ea"/>
              </a:endParaRPr>
            </a:p>
          </p:txBody>
        </p:sp>
        <p:pic>
          <p:nvPicPr>
            <p:cNvPr id="10" name="图片 9" descr="矩形 6 拷贝"/>
            <p:cNvPicPr>
              <a:picLocks noChangeAspect="1"/>
            </p:cNvPicPr>
            <p:nvPr/>
          </p:nvPicPr>
          <p:blipFill>
            <a:blip r:embed="rId5" cstate="screen"/>
            <a:stretch>
              <a:fillRect/>
            </a:stretch>
          </p:blipFill>
          <p:spPr>
            <a:xfrm flipH="1">
              <a:off x="13571" y="388"/>
              <a:ext cx="266" cy="267"/>
            </a:xfrm>
            <a:prstGeom prst="rect">
              <a:avLst/>
            </a:prstGeom>
          </p:spPr>
        </p:pic>
      </p:grpSp>
    </p:spTree>
  </p:cSld>
  <p:clrMapOvr>
    <a:masterClrMapping/>
  </p:clrMapOvr>
  <p:transition advClick="0" advTm="0">
    <p:push dir="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形状 2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 flipH="1">
            <a:off x="10081895" y="5366385"/>
            <a:ext cx="744220" cy="1137285"/>
          </a:xfrm>
          <a:prstGeom prst="rect">
            <a:avLst/>
          </a:prstGeom>
        </p:spPr>
      </p:pic>
      <p:pic>
        <p:nvPicPr>
          <p:cNvPr id="8" name="图片 7" descr="形状 3 拷贝"/>
          <p:cNvPicPr>
            <a:picLocks noChangeAspect="1"/>
          </p:cNvPicPr>
          <p:nvPr userDrawn="1"/>
        </p:nvPicPr>
        <p:blipFill>
          <a:blip r:embed="rId3" cstate="screen"/>
          <a:stretch>
            <a:fillRect/>
          </a:stretch>
        </p:blipFill>
        <p:spPr>
          <a:xfrm>
            <a:off x="8934549" y="6021999"/>
            <a:ext cx="1891566" cy="481670"/>
          </a:xfrm>
          <a:prstGeom prst="rect">
            <a:avLst/>
          </a:prstGeom>
        </p:spPr>
      </p:pic>
      <p:grpSp>
        <p:nvGrpSpPr>
          <p:cNvPr id="9" name="组合 8"/>
          <p:cNvGrpSpPr/>
          <p:nvPr userDrawn="1"/>
        </p:nvGrpSpPr>
        <p:grpSpPr>
          <a:xfrm>
            <a:off x="396875" y="168275"/>
            <a:ext cx="2037080" cy="369570"/>
            <a:chOff x="13571" y="223"/>
            <a:chExt cx="3208" cy="582"/>
          </a:xfrm>
        </p:grpSpPr>
        <p:sp>
          <p:nvSpPr>
            <p:cNvPr id="10" name="TextBox 5"/>
            <p:cNvSpPr txBox="1"/>
            <p:nvPr/>
          </p:nvSpPr>
          <p:spPr>
            <a:xfrm>
              <a:off x="13944" y="223"/>
              <a:ext cx="2835" cy="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1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思源黑体 CN Normal" panose="020B0400000000000000" charset="-122"/>
                  <a:sym typeface="+mn-ea"/>
                </a:rPr>
                <a:t>请输入您的标题</a:t>
              </a:r>
              <a:endParaRPr lang="zh-CN" altLang="en-US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思源黑体 CN Normal" panose="020B0400000000000000" charset="-122"/>
                <a:sym typeface="+mn-ea"/>
              </a:endParaRPr>
            </a:p>
          </p:txBody>
        </p:sp>
        <p:pic>
          <p:nvPicPr>
            <p:cNvPr id="11" name="图片 10" descr="矩形 6 拷贝"/>
            <p:cNvPicPr>
              <a:picLocks noChangeAspect="1"/>
            </p:cNvPicPr>
            <p:nvPr/>
          </p:nvPicPr>
          <p:blipFill>
            <a:blip r:embed="rId4" cstate="screen"/>
            <a:stretch>
              <a:fillRect/>
            </a:stretch>
          </p:blipFill>
          <p:spPr>
            <a:xfrm flipH="1">
              <a:off x="13571" y="388"/>
              <a:ext cx="266" cy="267"/>
            </a:xfrm>
            <a:prstGeom prst="rect">
              <a:avLst/>
            </a:prstGeom>
          </p:spPr>
        </p:pic>
      </p:grpSp>
    </p:spTree>
  </p:cSld>
  <p:clrMapOvr>
    <a:masterClrMapping/>
  </p:clrMapOvr>
  <p:transition advClick="0" advTm="0">
    <p:push dir="d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540067" y="6006163"/>
            <a:ext cx="2520315" cy="345009"/>
          </a:xfrm>
          <a:prstGeom prst="rect">
            <a:avLst/>
          </a:prstGeom>
        </p:spPr>
        <p:txBody>
          <a:bodyPr/>
          <a:lstStyle/>
          <a:p>
            <a:fld id="{7272D93A-2E87-41AA-AFB2-5BA3DB11C2E9}" type="datetimeFigureOut">
              <a:rPr lang="zh-CN" altLang="en-US" smtClean="0"/>
              <a:t>2021/10/28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690461" y="6006163"/>
            <a:ext cx="3420428" cy="345009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740968" y="6006163"/>
            <a:ext cx="2520315" cy="345009"/>
          </a:xfrm>
          <a:prstGeom prst="rect">
            <a:avLst/>
          </a:prstGeom>
        </p:spPr>
        <p:txBody>
          <a:bodyPr/>
          <a:lstStyle/>
          <a:p>
            <a:fld id="{53F0C697-95C2-4A28-A2BD-284144B657B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advClick="0" advTm="0">
    <p:push dir="d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0068" y="258007"/>
            <a:ext cx="3553570" cy="109803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23028" y="258007"/>
            <a:ext cx="6038255" cy="553065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40068" y="1356037"/>
            <a:ext cx="3553570" cy="44326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540067" y="6006163"/>
            <a:ext cx="2520315" cy="345009"/>
          </a:xfrm>
          <a:prstGeom prst="rect">
            <a:avLst/>
          </a:prstGeom>
        </p:spPr>
        <p:txBody>
          <a:bodyPr/>
          <a:lstStyle/>
          <a:p>
            <a:fld id="{7272D93A-2E87-41AA-AFB2-5BA3DB11C2E9}" type="datetimeFigureOut">
              <a:rPr lang="zh-CN" altLang="en-US" smtClean="0"/>
              <a:t>2021/10/28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690461" y="6006163"/>
            <a:ext cx="3420428" cy="345009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7740968" y="6006163"/>
            <a:ext cx="2520315" cy="345009"/>
          </a:xfrm>
          <a:prstGeom prst="rect">
            <a:avLst/>
          </a:prstGeom>
        </p:spPr>
        <p:txBody>
          <a:bodyPr/>
          <a:lstStyle/>
          <a:p>
            <a:fld id="{53F0C697-95C2-4A28-A2BD-284144B657B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advClick="0" advTm="0">
    <p:push dir="d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17140" y="4536122"/>
            <a:ext cx="6480810" cy="535515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117140" y="579016"/>
            <a:ext cx="6480810" cy="388810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117140" y="5071637"/>
            <a:ext cx="6480810" cy="7605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540067" y="6006163"/>
            <a:ext cx="2520315" cy="345009"/>
          </a:xfrm>
          <a:prstGeom prst="rect">
            <a:avLst/>
          </a:prstGeom>
        </p:spPr>
        <p:txBody>
          <a:bodyPr/>
          <a:lstStyle/>
          <a:p>
            <a:fld id="{7272D93A-2E87-41AA-AFB2-5BA3DB11C2E9}" type="datetimeFigureOut">
              <a:rPr lang="zh-CN" altLang="en-US" smtClean="0"/>
              <a:t>2021/10/28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690461" y="6006163"/>
            <a:ext cx="3420428" cy="345009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7740968" y="6006163"/>
            <a:ext cx="2520315" cy="345009"/>
          </a:xfrm>
          <a:prstGeom prst="rect">
            <a:avLst/>
          </a:prstGeom>
        </p:spPr>
        <p:txBody>
          <a:bodyPr/>
          <a:lstStyle/>
          <a:p>
            <a:fld id="{53F0C697-95C2-4A28-A2BD-284144B657B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advClick="0" advTm="0">
    <p:push dir="d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0068" y="259508"/>
            <a:ext cx="9721215" cy="108002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40068" y="1512041"/>
            <a:ext cx="9721215" cy="4276616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540067" y="6006163"/>
            <a:ext cx="2520315" cy="345009"/>
          </a:xfrm>
          <a:prstGeom prst="rect">
            <a:avLst/>
          </a:prstGeom>
        </p:spPr>
        <p:txBody>
          <a:bodyPr/>
          <a:lstStyle/>
          <a:p>
            <a:fld id="{7272D93A-2E87-41AA-AFB2-5BA3DB11C2E9}" type="datetimeFigureOut">
              <a:rPr lang="zh-CN" altLang="en-US" smtClean="0"/>
              <a:t>2021/10/28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690461" y="6006163"/>
            <a:ext cx="3420428" cy="345009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740968" y="6006163"/>
            <a:ext cx="2520315" cy="345009"/>
          </a:xfrm>
          <a:prstGeom prst="rect">
            <a:avLst/>
          </a:prstGeom>
        </p:spPr>
        <p:txBody>
          <a:bodyPr/>
          <a:lstStyle/>
          <a:p>
            <a:fld id="{53F0C697-95C2-4A28-A2BD-284144B657B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advClick="0" advTm="0">
    <p:push dir="d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830979" y="259508"/>
            <a:ext cx="2430304" cy="5529149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40067" y="259508"/>
            <a:ext cx="7110889" cy="552914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540067" y="6006163"/>
            <a:ext cx="2520315" cy="345009"/>
          </a:xfrm>
          <a:prstGeom prst="rect">
            <a:avLst/>
          </a:prstGeom>
        </p:spPr>
        <p:txBody>
          <a:bodyPr/>
          <a:lstStyle/>
          <a:p>
            <a:fld id="{7272D93A-2E87-41AA-AFB2-5BA3DB11C2E9}" type="datetimeFigureOut">
              <a:rPr lang="zh-CN" altLang="en-US" smtClean="0"/>
              <a:t>2021/10/28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690461" y="6006163"/>
            <a:ext cx="3420428" cy="345009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740968" y="6006163"/>
            <a:ext cx="2520315" cy="345009"/>
          </a:xfrm>
          <a:prstGeom prst="rect">
            <a:avLst/>
          </a:prstGeom>
        </p:spPr>
        <p:txBody>
          <a:bodyPr/>
          <a:lstStyle/>
          <a:p>
            <a:fld id="{53F0C697-95C2-4A28-A2BD-284144B657B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advClick="0" advTm="0">
    <p:push dir="d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0068" y="259508"/>
            <a:ext cx="9721215" cy="108002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0068" y="1512041"/>
            <a:ext cx="9721215" cy="427661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540067" y="6006163"/>
            <a:ext cx="2520315" cy="345009"/>
          </a:xfrm>
          <a:prstGeom prst="rect">
            <a:avLst/>
          </a:prstGeom>
        </p:spPr>
        <p:txBody>
          <a:bodyPr/>
          <a:lstStyle/>
          <a:p>
            <a:fld id="{7272D93A-2E87-41AA-AFB2-5BA3DB11C2E9}" type="datetimeFigureOut">
              <a:rPr lang="zh-CN" altLang="en-US" smtClean="0"/>
              <a:t>2021/10/28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690461" y="6006163"/>
            <a:ext cx="3420428" cy="345009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740968" y="6006163"/>
            <a:ext cx="2520315" cy="345009"/>
          </a:xfrm>
          <a:prstGeom prst="rect">
            <a:avLst/>
          </a:prstGeom>
        </p:spPr>
        <p:txBody>
          <a:bodyPr/>
          <a:lstStyle/>
          <a:p>
            <a:fld id="{53F0C697-95C2-4A28-A2BD-284144B657B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advClick="0" advTm="0">
    <p:push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3232" y="4164113"/>
            <a:ext cx="9181148" cy="128703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53232" y="2746575"/>
            <a:ext cx="9181148" cy="1417538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540067" y="6006163"/>
            <a:ext cx="2520315" cy="345009"/>
          </a:xfrm>
          <a:prstGeom prst="rect">
            <a:avLst/>
          </a:prstGeom>
        </p:spPr>
        <p:txBody>
          <a:bodyPr/>
          <a:lstStyle/>
          <a:p>
            <a:fld id="{7272D93A-2E87-41AA-AFB2-5BA3DB11C2E9}" type="datetimeFigureOut">
              <a:rPr lang="zh-CN" altLang="en-US" smtClean="0"/>
              <a:t>2021/10/28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690461" y="6006163"/>
            <a:ext cx="3420428" cy="345009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740968" y="6006163"/>
            <a:ext cx="2520315" cy="345009"/>
          </a:xfrm>
          <a:prstGeom prst="rect">
            <a:avLst/>
          </a:prstGeom>
        </p:spPr>
        <p:txBody>
          <a:bodyPr/>
          <a:lstStyle/>
          <a:p>
            <a:fld id="{53F0C697-95C2-4A28-A2BD-284144B657B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advClick="0" advTm="0">
    <p:push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0068" y="259508"/>
            <a:ext cx="9721215" cy="108002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40068" y="1512041"/>
            <a:ext cx="4770596" cy="427661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490686" y="1512041"/>
            <a:ext cx="4770596" cy="427661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540067" y="6006163"/>
            <a:ext cx="2520315" cy="345009"/>
          </a:xfrm>
          <a:prstGeom prst="rect">
            <a:avLst/>
          </a:prstGeom>
        </p:spPr>
        <p:txBody>
          <a:bodyPr/>
          <a:lstStyle/>
          <a:p>
            <a:fld id="{7272D93A-2E87-41AA-AFB2-5BA3DB11C2E9}" type="datetimeFigureOut">
              <a:rPr lang="zh-CN" altLang="en-US" smtClean="0"/>
              <a:t>2021/10/28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690461" y="6006163"/>
            <a:ext cx="3420428" cy="345009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7740968" y="6006163"/>
            <a:ext cx="2520315" cy="345009"/>
          </a:xfrm>
          <a:prstGeom prst="rect">
            <a:avLst/>
          </a:prstGeom>
        </p:spPr>
        <p:txBody>
          <a:bodyPr/>
          <a:lstStyle/>
          <a:p>
            <a:fld id="{53F0C697-95C2-4A28-A2BD-284144B657B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advClick="0" advTm="0">
    <p:push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0068" y="259508"/>
            <a:ext cx="9721215" cy="108002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40068" y="1450540"/>
            <a:ext cx="4772472" cy="604516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40068" y="2055056"/>
            <a:ext cx="4772472" cy="3733601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486936" y="1450540"/>
            <a:ext cx="4774347" cy="604516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486936" y="2055056"/>
            <a:ext cx="4774347" cy="3733601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540067" y="6006163"/>
            <a:ext cx="2520315" cy="345009"/>
          </a:xfrm>
          <a:prstGeom prst="rect">
            <a:avLst/>
          </a:prstGeom>
        </p:spPr>
        <p:txBody>
          <a:bodyPr/>
          <a:lstStyle/>
          <a:p>
            <a:fld id="{7272D93A-2E87-41AA-AFB2-5BA3DB11C2E9}" type="datetimeFigureOut">
              <a:rPr lang="zh-CN" altLang="en-US" smtClean="0"/>
              <a:t>2021/10/28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690461" y="6006163"/>
            <a:ext cx="3420428" cy="345009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7740968" y="6006163"/>
            <a:ext cx="2520315" cy="345009"/>
          </a:xfrm>
          <a:prstGeom prst="rect">
            <a:avLst/>
          </a:prstGeom>
        </p:spPr>
        <p:txBody>
          <a:bodyPr/>
          <a:lstStyle/>
          <a:p>
            <a:fld id="{53F0C697-95C2-4A28-A2BD-284144B657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8250845" y="6048399"/>
            <a:ext cx="96625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www.1ppt.com/moban/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www.1ppt.com/jieri/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素材：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www.1ppt.com/beijing/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图表：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精美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www.1ppt.com/kejian/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www.1ppt.com/ziti/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工作总结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www.1ppt.com/xiazai/zongjie/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工作计划：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www.1ppt.com/xiazai/jihua/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商务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www.1ppt.com/moban/shangwu/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个人简历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www.1ppt.com/xiazai/jianli/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毕业答辩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www.1ppt.com/xiazai/dabian/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工作汇报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www.1ppt.com/xiazai/huibao/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</a:t>
            </a:r>
          </a:p>
        </p:txBody>
      </p:sp>
    </p:spTree>
  </p:cSld>
  <p:clrMapOvr>
    <a:masterClrMapping/>
  </p:clrMapOvr>
  <p:transition advClick="0" advTm="0">
    <p:push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0068" y="259508"/>
            <a:ext cx="9721215" cy="108002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540067" y="6006163"/>
            <a:ext cx="2520315" cy="345009"/>
          </a:xfrm>
          <a:prstGeom prst="rect">
            <a:avLst/>
          </a:prstGeom>
        </p:spPr>
        <p:txBody>
          <a:bodyPr/>
          <a:lstStyle/>
          <a:p>
            <a:fld id="{7272D93A-2E87-41AA-AFB2-5BA3DB11C2E9}" type="datetimeFigureOut">
              <a:rPr lang="zh-CN" altLang="en-US" smtClean="0"/>
              <a:t>2021/10/28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690461" y="6006163"/>
            <a:ext cx="3420428" cy="345009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7740968" y="6006163"/>
            <a:ext cx="2520315" cy="345009"/>
          </a:xfrm>
          <a:prstGeom prst="rect">
            <a:avLst/>
          </a:prstGeom>
        </p:spPr>
        <p:txBody>
          <a:bodyPr/>
          <a:lstStyle/>
          <a:p>
            <a:fld id="{53F0C697-95C2-4A28-A2BD-284144B657B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advClick="0" advTm="0">
    <p:push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形状 3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6356350" y="-22225"/>
            <a:ext cx="3688080" cy="825500"/>
          </a:xfrm>
          <a:prstGeom prst="rect">
            <a:avLst/>
          </a:prstGeom>
        </p:spPr>
      </p:pic>
      <p:pic>
        <p:nvPicPr>
          <p:cNvPr id="7" name="图片 6" descr="形状 4 拷贝 4"/>
          <p:cNvPicPr>
            <a:picLocks noChangeAspect="1"/>
          </p:cNvPicPr>
          <p:nvPr userDrawn="1"/>
        </p:nvPicPr>
        <p:blipFill>
          <a:blip r:embed="rId3" cstate="screen"/>
          <a:srcRect b="18404"/>
          <a:stretch>
            <a:fillRect/>
          </a:stretch>
        </p:blipFill>
        <p:spPr>
          <a:xfrm>
            <a:off x="8961755" y="-22225"/>
            <a:ext cx="1857375" cy="2941955"/>
          </a:xfrm>
          <a:prstGeom prst="rect">
            <a:avLst/>
          </a:prstGeom>
        </p:spPr>
      </p:pic>
      <p:pic>
        <p:nvPicPr>
          <p:cNvPr id="8" name="图片 7" descr="形状 4 拷贝"/>
          <p:cNvPicPr>
            <a:picLocks noChangeAspect="1"/>
          </p:cNvPicPr>
          <p:nvPr userDrawn="1"/>
        </p:nvPicPr>
        <p:blipFill>
          <a:blip r:embed="rId4" cstate="screen"/>
          <a:srcRect/>
          <a:stretch>
            <a:fillRect/>
          </a:stretch>
        </p:blipFill>
        <p:spPr>
          <a:xfrm>
            <a:off x="9302115" y="316230"/>
            <a:ext cx="1517015" cy="2670175"/>
          </a:xfrm>
          <a:prstGeom prst="rect">
            <a:avLst/>
          </a:prstGeom>
        </p:spPr>
      </p:pic>
      <p:pic>
        <p:nvPicPr>
          <p:cNvPr id="9" name="图片 8" descr="形状 2"/>
          <p:cNvPicPr>
            <a:picLocks noChangeAspect="1"/>
          </p:cNvPicPr>
          <p:nvPr userDrawn="1"/>
        </p:nvPicPr>
        <p:blipFill>
          <a:blip r:embed="rId5" cstate="screen"/>
          <a:stretch>
            <a:fillRect/>
          </a:stretch>
        </p:blipFill>
        <p:spPr>
          <a:xfrm>
            <a:off x="-20955" y="3801293"/>
            <a:ext cx="3108960" cy="2700020"/>
          </a:xfrm>
          <a:prstGeom prst="rect">
            <a:avLst/>
          </a:prstGeom>
        </p:spPr>
      </p:pic>
      <p:pic>
        <p:nvPicPr>
          <p:cNvPr id="10" name="图片 9" descr="形状 3 拷贝"/>
          <p:cNvPicPr>
            <a:picLocks noChangeAspect="1"/>
          </p:cNvPicPr>
          <p:nvPr userDrawn="1"/>
        </p:nvPicPr>
        <p:blipFill>
          <a:blip r:embed="rId6" cstate="screen"/>
          <a:stretch>
            <a:fillRect/>
          </a:stretch>
        </p:blipFill>
        <p:spPr>
          <a:xfrm>
            <a:off x="-20955" y="4789353"/>
            <a:ext cx="3907790" cy="1711960"/>
          </a:xfrm>
          <a:prstGeom prst="rect">
            <a:avLst/>
          </a:prstGeom>
        </p:spPr>
      </p:pic>
      <p:pic>
        <p:nvPicPr>
          <p:cNvPr id="11" name="图片 10" descr="形状 3 拷贝 2"/>
          <p:cNvPicPr>
            <a:picLocks noChangeAspect="1"/>
          </p:cNvPicPr>
          <p:nvPr userDrawn="1"/>
        </p:nvPicPr>
        <p:blipFill>
          <a:blip r:embed="rId7" cstate="screen"/>
          <a:srcRect l="20145" r="26814"/>
          <a:stretch>
            <a:fillRect/>
          </a:stretch>
        </p:blipFill>
        <p:spPr>
          <a:xfrm>
            <a:off x="3200400" y="5758363"/>
            <a:ext cx="2176780" cy="742950"/>
          </a:xfrm>
          <a:prstGeom prst="rect">
            <a:avLst/>
          </a:prstGeom>
        </p:spPr>
      </p:pic>
      <p:pic>
        <p:nvPicPr>
          <p:cNvPr id="12" name="图片 11" descr="矩形 11"/>
          <p:cNvPicPr>
            <a:picLocks noChangeAspect="1"/>
          </p:cNvPicPr>
          <p:nvPr userDrawn="1"/>
        </p:nvPicPr>
        <p:blipFill>
          <a:blip r:embed="rId8" cstate="screen"/>
          <a:stretch>
            <a:fillRect/>
          </a:stretch>
        </p:blipFill>
        <p:spPr>
          <a:xfrm>
            <a:off x="5447030" y="5682798"/>
            <a:ext cx="1054100" cy="818515"/>
          </a:xfrm>
          <a:prstGeom prst="rect">
            <a:avLst/>
          </a:prstGeom>
        </p:spPr>
      </p:pic>
    </p:spTree>
  </p:cSld>
  <p:clrMapOvr>
    <a:masterClrMapping/>
  </p:clrMapOvr>
  <p:transition advClick="0" advTm="0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形状 2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 flipH="1">
            <a:off x="7717155" y="3803650"/>
            <a:ext cx="3108960" cy="2700020"/>
          </a:xfrm>
          <a:prstGeom prst="rect">
            <a:avLst/>
          </a:prstGeom>
        </p:spPr>
      </p:pic>
      <p:pic>
        <p:nvPicPr>
          <p:cNvPr id="7" name="图片 6" descr="形状 3 拷贝"/>
          <p:cNvPicPr>
            <a:picLocks noChangeAspect="1"/>
          </p:cNvPicPr>
          <p:nvPr userDrawn="1"/>
        </p:nvPicPr>
        <p:blipFill>
          <a:blip r:embed="rId3" cstate="screen"/>
          <a:stretch>
            <a:fillRect/>
          </a:stretch>
        </p:blipFill>
        <p:spPr>
          <a:xfrm flipH="1">
            <a:off x="6918325" y="4791710"/>
            <a:ext cx="3907790" cy="1711960"/>
          </a:xfrm>
          <a:prstGeom prst="rect">
            <a:avLst/>
          </a:prstGeom>
        </p:spPr>
      </p:pic>
      <p:pic>
        <p:nvPicPr>
          <p:cNvPr id="8" name="图片 7" descr="矩形 11"/>
          <p:cNvPicPr>
            <a:picLocks noChangeAspect="1"/>
          </p:cNvPicPr>
          <p:nvPr userDrawn="1"/>
        </p:nvPicPr>
        <p:blipFill>
          <a:blip r:embed="rId4" cstate="screen"/>
          <a:stretch>
            <a:fillRect/>
          </a:stretch>
        </p:blipFill>
        <p:spPr>
          <a:xfrm>
            <a:off x="5485130" y="5685155"/>
            <a:ext cx="1054100" cy="818515"/>
          </a:xfrm>
          <a:prstGeom prst="rect">
            <a:avLst/>
          </a:prstGeom>
        </p:spPr>
      </p:pic>
    </p:spTree>
  </p:cSld>
  <p:clrMapOvr>
    <a:masterClrMapping/>
  </p:clrMapOvr>
  <p:transition advClick="0" advTm="0">
    <p:push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-17145" y="901700"/>
            <a:ext cx="2165350" cy="4554220"/>
            <a:chOff x="3" y="1420"/>
            <a:chExt cx="3410" cy="7172"/>
          </a:xfrm>
        </p:grpSpPr>
        <p:pic>
          <p:nvPicPr>
            <p:cNvPr id="7" name="图片 6" descr="形状 4 拷贝 2"/>
            <p:cNvPicPr>
              <a:picLocks noChangeAspect="1"/>
            </p:cNvPicPr>
            <p:nvPr/>
          </p:nvPicPr>
          <p:blipFill>
            <a:blip r:embed="rId2" cstate="screen"/>
            <a:srcRect t="11946" b="21986"/>
            <a:stretch>
              <a:fillRect/>
            </a:stretch>
          </p:blipFill>
          <p:spPr>
            <a:xfrm>
              <a:off x="3" y="1420"/>
              <a:ext cx="3411" cy="7173"/>
            </a:xfrm>
            <a:prstGeom prst="rect">
              <a:avLst/>
            </a:prstGeom>
          </p:spPr>
        </p:pic>
        <p:pic>
          <p:nvPicPr>
            <p:cNvPr id="8" name="图片 7" descr="形状 4"/>
            <p:cNvPicPr>
              <a:picLocks noChangeAspect="1"/>
            </p:cNvPicPr>
            <p:nvPr/>
          </p:nvPicPr>
          <p:blipFill>
            <a:blip r:embed="rId3" cstate="screen"/>
            <a:srcRect t="17770" b="26313"/>
            <a:stretch>
              <a:fillRect/>
            </a:stretch>
          </p:blipFill>
          <p:spPr>
            <a:xfrm>
              <a:off x="3" y="2256"/>
              <a:ext cx="2641" cy="5727"/>
            </a:xfrm>
            <a:prstGeom prst="rect">
              <a:avLst/>
            </a:prstGeom>
          </p:spPr>
        </p:pic>
      </p:grpSp>
      <p:cxnSp>
        <p:nvCxnSpPr>
          <p:cNvPr id="9" name="直接连接符 8"/>
          <p:cNvCxnSpPr/>
          <p:nvPr userDrawn="1"/>
        </p:nvCxnSpPr>
        <p:spPr>
          <a:xfrm>
            <a:off x="2356485" y="3171190"/>
            <a:ext cx="1800000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ransition advClick="0" advTm="0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0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ransition advClick="0" advTm="0">
    <p:push dir="d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思源黑体 CN Normal" panose="020B0400000000000000" charset="-122"/>
          <a:ea typeface="思源黑体 CN Normal" panose="020B0400000000000000" charset="-122"/>
          <a:cs typeface="思源黑体 CN Normal" panose="020B0400000000000000" charset="-122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思源黑体 CN Normal" panose="020B0400000000000000" charset="-122"/>
          <a:ea typeface="思源黑体 CN Normal" panose="020B0400000000000000" charset="-122"/>
          <a:cs typeface="思源黑体 CN Normal" panose="020B0400000000000000" charset="-122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思源黑体 CN Normal" panose="020B0400000000000000" charset="-122"/>
          <a:ea typeface="思源黑体 CN Normal" panose="020B0400000000000000" charset="-122"/>
          <a:cs typeface="思源黑体 CN Normal" panose="020B0400000000000000" charset="-122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思源黑体 CN Normal" panose="020B0400000000000000" charset="-122"/>
          <a:ea typeface="思源黑体 CN Normal" panose="020B0400000000000000" charset="-122"/>
          <a:cs typeface="思源黑体 CN Normal" panose="020B0400000000000000" charset="-122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思源黑体 CN Normal" panose="020B0400000000000000" charset="-122"/>
          <a:ea typeface="思源黑体 CN Normal" panose="020B0400000000000000" charset="-122"/>
          <a:cs typeface="思源黑体 CN Normal" panose="020B0400000000000000" charset="-122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思源黑体 CN Normal" panose="020B0400000000000000" charset="-122"/>
          <a:ea typeface="思源黑体 CN Normal" panose="020B0400000000000000" charset="-122"/>
          <a:cs typeface="思源黑体 CN Normal" panose="020B0400000000000000" charset="-122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13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10" Type="http://schemas.openxmlformats.org/officeDocument/2006/relationships/image" Target="../media/image13.png"/><Relationship Id="rId4" Type="http://schemas.openxmlformats.org/officeDocument/2006/relationships/tags" Target="../tags/tag4.xml"/><Relationship Id="rId9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blog.quarkslab.com/overview-of-intel-sgx-part-1-sgx-internals.html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ustCrypto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59"/>
          <p:cNvSpPr>
            <a:spLocks noChangeArrowheads="1"/>
          </p:cNvSpPr>
          <p:nvPr/>
        </p:nvSpPr>
        <p:spPr bwMode="auto">
          <a:xfrm>
            <a:off x="2806065" y="3096260"/>
            <a:ext cx="5677535" cy="4152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fontAlgn="base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1800" dirty="0">
                <a:latin typeface="Arial" panose="020B0604020202020204" pitchFamily="34" charset="0"/>
                <a:ea typeface="HP Simplified Jpan" panose="020B0500000000000000" charset="-122"/>
                <a:cs typeface="Arial" panose="020B0604020202020204" pitchFamily="34" charset="0"/>
                <a:sym typeface="+mn-ea"/>
              </a:rPr>
              <a:t>——</a:t>
            </a:r>
            <a:r>
              <a:rPr lang="zh-CN" altLang="en-US" sz="1800" dirty="0">
                <a:latin typeface="Arial" panose="020B0604020202020204" pitchFamily="34" charset="0"/>
                <a:ea typeface="HP Simplified Jpan" panose="020B0500000000000000" charset="-122"/>
                <a:cs typeface="Arial" panose="020B0604020202020204" pitchFamily="34" charset="0"/>
                <a:sym typeface="+mn-ea"/>
              </a:rPr>
              <a:t>Side Channel Resistant Crypto Library </a:t>
            </a:r>
            <a:r>
              <a:rPr lang="en-US" altLang="zh-CN" sz="1800" dirty="0">
                <a:latin typeface="Arial" panose="020B0604020202020204" pitchFamily="34" charset="0"/>
                <a:ea typeface="HP Simplified Jpan" panose="020B0500000000000000" charset="-122"/>
                <a:cs typeface="Arial" panose="020B0604020202020204" pitchFamily="34" charset="0"/>
                <a:sym typeface="+mn-ea"/>
              </a:rPr>
              <a:t>For TEE OS</a:t>
            </a:r>
            <a:endParaRPr lang="en-US" altLang="zh-CN" sz="1800" dirty="0">
              <a:solidFill>
                <a:srgbClr val="A6A6A6"/>
              </a:solidFill>
              <a:latin typeface="Arial" panose="020B0604020202020204" pitchFamily="34" charset="0"/>
              <a:ea typeface="HP Simplified Jpan" panose="020B0500000000000000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24" name="矩形 259"/>
          <p:cNvSpPr>
            <a:spLocks noChangeArrowheads="1"/>
          </p:cNvSpPr>
          <p:nvPr/>
        </p:nvSpPr>
        <p:spPr bwMode="auto">
          <a:xfrm>
            <a:off x="1368227" y="1956717"/>
            <a:ext cx="8208912" cy="9232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fontAlgn="base"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6000" dirty="0">
                <a:latin typeface="Arial" panose="020B0604020202020204" pitchFamily="34" charset="0"/>
                <a:ea typeface="HP Simplified Jpan" panose="020B0500000000000000" charset="-122"/>
                <a:cs typeface="Arial" panose="020B0604020202020204" pitchFamily="34" charset="0"/>
                <a:sym typeface="+mn-ea"/>
              </a:rPr>
              <a:t>TEE OS Based on Rust</a:t>
            </a:r>
            <a:endParaRPr lang="en-US" altLang="zh-CN" sz="6000" b="1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矩形 259"/>
          <p:cNvSpPr>
            <a:spLocks noChangeArrowheads="1"/>
          </p:cNvSpPr>
          <p:nvPr/>
        </p:nvSpPr>
        <p:spPr bwMode="auto">
          <a:xfrm>
            <a:off x="3204698" y="4090099"/>
            <a:ext cx="4065460" cy="2152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 anchorCtr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fontAlgn="base"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sz="14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微软雅黑" panose="020B0503020204020204" pitchFamily="34" charset="-122"/>
              </a:rPr>
              <a:t>11911409 </a:t>
            </a:r>
            <a:r>
              <a:rPr lang="zh-CN" altLang="en-US" sz="14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微软雅黑" panose="020B0503020204020204" pitchFamily="34" charset="-122"/>
              </a:rPr>
              <a:t>孙永康    </a:t>
            </a:r>
            <a:r>
              <a:rPr lang="en-US" altLang="zh-CN" sz="14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微软雅黑" panose="020B0503020204020204" pitchFamily="34" charset="-122"/>
              </a:rPr>
              <a:t>11911104 </a:t>
            </a:r>
            <a:r>
              <a:rPr lang="zh-CN" altLang="en-US" sz="14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微软雅黑" panose="020B0503020204020204" pitchFamily="34" charset="-122"/>
              </a:rPr>
              <a:t>王辰宇</a:t>
            </a:r>
          </a:p>
        </p:txBody>
      </p:sp>
      <p:pic>
        <p:nvPicPr>
          <p:cNvPr id="2" name="图片 1" descr="图标（背景透明）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5" y="-14605"/>
            <a:ext cx="1532890" cy="15405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 advTm="0">
        <p:randomBar dir="vert"/>
      </p:transition>
    </mc:Choice>
    <mc:Fallback xmlns="">
      <p:transition spd="slow" advClick="0" advTm="0">
        <p:randomBar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450"/>
                            </p:stCondLst>
                            <p:childTnLst>
                              <p:par>
                                <p:cTn id="1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 tmFilter="0,0; .5, 1; 1, 1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950"/>
                            </p:stCondLst>
                            <p:childTnLst>
                              <p:par>
                                <p:cTn id="26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7" dur="5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" dur="25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450"/>
                            </p:stCondLst>
                            <p:childTnLst>
                              <p:par>
                                <p:cTn id="3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ldLvl="0" animBg="1"/>
      <p:bldP spid="23" grpId="1" bldLvl="0" animBg="1"/>
      <p:bldP spid="24" grpId="0" bldLvl="0" animBg="1"/>
      <p:bldP spid="24" grpId="1" bldLvl="0" animBg="1"/>
      <p:bldP spid="25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组合 67"/>
          <p:cNvGrpSpPr/>
          <p:nvPr/>
        </p:nvGrpSpPr>
        <p:grpSpPr>
          <a:xfrm>
            <a:off x="565785" y="347345"/>
            <a:ext cx="3045460" cy="1924050"/>
            <a:chOff x="1353" y="1180"/>
            <a:chExt cx="4796" cy="3030"/>
          </a:xfrm>
        </p:grpSpPr>
        <p:sp>
          <p:nvSpPr>
            <p:cNvPr id="69" name="文本框 68"/>
            <p:cNvSpPr txBox="1"/>
            <p:nvPr/>
          </p:nvSpPr>
          <p:spPr>
            <a:xfrm>
              <a:off x="1460" y="1180"/>
              <a:ext cx="36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思源黑体 CN Normal" panose="020B0400000000000000" charset="-122"/>
                </a:rPr>
                <a:t>请输入您的标题内容</a:t>
              </a:r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1353" y="3776"/>
              <a:ext cx="4796" cy="43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lvl="1" indent="0" algn="r">
                <a:buFont typeface="Arial" panose="020B0604020202020204" pitchFamily="34" charset="0"/>
                <a:buNone/>
              </a:pP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思源黑体 CN Normal" panose="020B0400000000000000" charset="-122"/>
                <a:sym typeface="Arial" panose="020B0604020202020204" pitchFamily="34" charset="0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216535" y="143510"/>
            <a:ext cx="3168015" cy="72009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17525" y="254000"/>
            <a:ext cx="834072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/>
              <a:t>Thinds We Need to Do</a:t>
            </a:r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418465" y="1007745"/>
            <a:ext cx="10094595" cy="374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594360" y="1264920"/>
            <a:ext cx="8982710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ym typeface="+mn-ea"/>
              </a:rPr>
              <a:t>Firstly, Learn background knowledge about TWO basic crypto algorithms (RSA, ECDSA) and summarize existing side channel attacks to these algorithms.</a:t>
            </a: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ym typeface="+mn-ea"/>
              </a:rPr>
              <a:t>Secondly, Learn and summarize some methods to mitigate the side channel attack.</a:t>
            </a: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ym typeface="+mn-ea"/>
              </a:rPr>
              <a:t>Finally, Apply the mitigate method we learn into the existing RUST crypto library, and find ways to test its ability to resist SCA.</a:t>
            </a:r>
            <a:endParaRPr lang="en-US" altLang="zh-CN" sz="240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 advTm="0">
        <p:randomBar dir="vert"/>
      </p:transition>
    </mc:Choice>
    <mc:Fallback xmlns="">
      <p:transition spd="slow" advClick="0" advTm="0">
        <p:randomBar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5000258" y="2726171"/>
            <a:ext cx="4324739" cy="77787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5060" b="1" dirty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Schedule</a:t>
            </a:r>
          </a:p>
        </p:txBody>
      </p:sp>
      <p:sp>
        <p:nvSpPr>
          <p:cNvPr id="16" name="文本框 6"/>
          <p:cNvSpPr txBox="1"/>
          <p:nvPr/>
        </p:nvSpPr>
        <p:spPr>
          <a:xfrm>
            <a:off x="0" y="2375991"/>
            <a:ext cx="1224211" cy="147732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9600" dirty="0">
                <a:solidFill>
                  <a:prstClr val="white"/>
                </a:solidFill>
                <a:latin typeface="Agency FB" panose="020B0503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03</a:t>
            </a:r>
            <a:endParaRPr lang="zh-CN" altLang="en-US" sz="9600" dirty="0">
              <a:solidFill>
                <a:prstClr val="white"/>
              </a:solidFill>
              <a:latin typeface="Agency FB" panose="020B0503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 advTm="0">
        <p:randomBar dir="vert"/>
      </p:transition>
    </mc:Choice>
    <mc:Fallback xmlns="">
      <p:transition spd="slow" advClick="0" advTm="0">
        <p:randomBar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9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10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11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12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Freeform 21"/>
          <p:cNvSpPr/>
          <p:nvPr/>
        </p:nvSpPr>
        <p:spPr>
          <a:xfrm rot="19805282">
            <a:off x="1290716" y="1376898"/>
            <a:ext cx="8283039" cy="3903186"/>
          </a:xfrm>
          <a:custGeom>
            <a:avLst/>
            <a:gdLst>
              <a:gd name="connsiteX0" fmla="*/ 9210674 w 9350488"/>
              <a:gd name="connsiteY0" fmla="*/ 3819266 h 4399344"/>
              <a:gd name="connsiteX1" fmla="*/ 9350488 w 9350488"/>
              <a:gd name="connsiteY1" fmla="*/ 4082226 h 4399344"/>
              <a:gd name="connsiteX2" fmla="*/ 9033370 w 9350488"/>
              <a:gd name="connsiteY2" fmla="*/ 4399344 h 4399344"/>
              <a:gd name="connsiteX3" fmla="*/ 6852320 w 9350488"/>
              <a:gd name="connsiteY3" fmla="*/ 4399344 h 4399344"/>
              <a:gd name="connsiteX4" fmla="*/ 6844759 w 9350488"/>
              <a:gd name="connsiteY4" fmla="*/ 4398581 h 4399344"/>
              <a:gd name="connsiteX5" fmla="*/ 6831730 w 9350488"/>
              <a:gd name="connsiteY5" fmla="*/ 4398964 h 4399344"/>
              <a:gd name="connsiteX6" fmla="*/ 6805150 w 9350488"/>
              <a:gd name="connsiteY6" fmla="*/ 4394589 h 4399344"/>
              <a:gd name="connsiteX7" fmla="*/ 6788410 w 9350488"/>
              <a:gd name="connsiteY7" fmla="*/ 4392901 h 4399344"/>
              <a:gd name="connsiteX8" fmla="*/ 6781081 w 9350488"/>
              <a:gd name="connsiteY8" fmla="*/ 4390626 h 4399344"/>
              <a:gd name="connsiteX9" fmla="*/ 6771692 w 9350488"/>
              <a:gd name="connsiteY9" fmla="*/ 4389080 h 4399344"/>
              <a:gd name="connsiteX10" fmla="*/ 6748678 w 9350488"/>
              <a:gd name="connsiteY10" fmla="*/ 4380567 h 4399344"/>
              <a:gd name="connsiteX11" fmla="*/ 6728884 w 9350488"/>
              <a:gd name="connsiteY11" fmla="*/ 4374423 h 4399344"/>
              <a:gd name="connsiteX12" fmla="*/ 6722076 w 9350488"/>
              <a:gd name="connsiteY12" fmla="*/ 4370728 h 4399344"/>
              <a:gd name="connsiteX13" fmla="*/ 6714626 w 9350488"/>
              <a:gd name="connsiteY13" fmla="*/ 4367972 h 4399344"/>
              <a:gd name="connsiteX14" fmla="*/ 6695104 w 9350488"/>
              <a:gd name="connsiteY14" fmla="*/ 4356088 h 4399344"/>
              <a:gd name="connsiteX15" fmla="*/ 6675017 w 9350488"/>
              <a:gd name="connsiteY15" fmla="*/ 4345185 h 4399344"/>
              <a:gd name="connsiteX16" fmla="*/ 6668890 w 9350488"/>
              <a:gd name="connsiteY16" fmla="*/ 4340130 h 4399344"/>
              <a:gd name="connsiteX17" fmla="*/ 6662274 w 9350488"/>
              <a:gd name="connsiteY17" fmla="*/ 4336102 h 4399344"/>
              <a:gd name="connsiteX18" fmla="*/ 6647012 w 9350488"/>
              <a:gd name="connsiteY18" fmla="*/ 4322079 h 4399344"/>
              <a:gd name="connsiteX19" fmla="*/ 6628085 w 9350488"/>
              <a:gd name="connsiteY19" fmla="*/ 4306462 h 4399344"/>
              <a:gd name="connsiteX20" fmla="*/ 6622029 w 9350488"/>
              <a:gd name="connsiteY20" fmla="*/ 4299122 h 4399344"/>
              <a:gd name="connsiteX21" fmla="*/ 6616378 w 9350488"/>
              <a:gd name="connsiteY21" fmla="*/ 4293931 h 4399344"/>
              <a:gd name="connsiteX22" fmla="*/ 6606505 w 9350488"/>
              <a:gd name="connsiteY22" fmla="*/ 4280307 h 4399344"/>
              <a:gd name="connsiteX23" fmla="*/ 6589361 w 9350488"/>
              <a:gd name="connsiteY23" fmla="*/ 4259529 h 4399344"/>
              <a:gd name="connsiteX24" fmla="*/ 6583143 w 9350488"/>
              <a:gd name="connsiteY24" fmla="*/ 4248073 h 4399344"/>
              <a:gd name="connsiteX25" fmla="*/ 6578683 w 9350488"/>
              <a:gd name="connsiteY25" fmla="*/ 4241920 h 4399344"/>
              <a:gd name="connsiteX26" fmla="*/ 5577164 w 9350488"/>
              <a:gd name="connsiteY26" fmla="*/ 2519482 h 4399344"/>
              <a:gd name="connsiteX27" fmla="*/ 3584720 w 9350488"/>
              <a:gd name="connsiteY27" fmla="*/ 2519482 h 4399344"/>
              <a:gd name="connsiteX28" fmla="*/ 3577151 w 9350488"/>
              <a:gd name="connsiteY28" fmla="*/ 2518719 h 4399344"/>
              <a:gd name="connsiteX29" fmla="*/ 3564128 w 9350488"/>
              <a:gd name="connsiteY29" fmla="*/ 2519102 h 4399344"/>
              <a:gd name="connsiteX30" fmla="*/ 3537559 w 9350488"/>
              <a:gd name="connsiteY30" fmla="*/ 2514728 h 4399344"/>
              <a:gd name="connsiteX31" fmla="*/ 3520810 w 9350488"/>
              <a:gd name="connsiteY31" fmla="*/ 2513039 h 4399344"/>
              <a:gd name="connsiteX32" fmla="*/ 3513476 w 9350488"/>
              <a:gd name="connsiteY32" fmla="*/ 2510763 h 4399344"/>
              <a:gd name="connsiteX33" fmla="*/ 3504091 w 9350488"/>
              <a:gd name="connsiteY33" fmla="*/ 2509217 h 4399344"/>
              <a:gd name="connsiteX34" fmla="*/ 3481082 w 9350488"/>
              <a:gd name="connsiteY34" fmla="*/ 2500707 h 4399344"/>
              <a:gd name="connsiteX35" fmla="*/ 3461284 w 9350488"/>
              <a:gd name="connsiteY35" fmla="*/ 2494561 h 4399344"/>
              <a:gd name="connsiteX36" fmla="*/ 3454474 w 9350488"/>
              <a:gd name="connsiteY36" fmla="*/ 2490865 h 4399344"/>
              <a:gd name="connsiteX37" fmla="*/ 3447024 w 9350488"/>
              <a:gd name="connsiteY37" fmla="*/ 2488109 h 4399344"/>
              <a:gd name="connsiteX38" fmla="*/ 3427503 w 9350488"/>
              <a:gd name="connsiteY38" fmla="*/ 2476226 h 4399344"/>
              <a:gd name="connsiteX39" fmla="*/ 3407416 w 9350488"/>
              <a:gd name="connsiteY39" fmla="*/ 2465323 h 4399344"/>
              <a:gd name="connsiteX40" fmla="*/ 3401290 w 9350488"/>
              <a:gd name="connsiteY40" fmla="*/ 2460268 h 4399344"/>
              <a:gd name="connsiteX41" fmla="*/ 3394672 w 9350488"/>
              <a:gd name="connsiteY41" fmla="*/ 2456239 h 4399344"/>
              <a:gd name="connsiteX42" fmla="*/ 3379407 w 9350488"/>
              <a:gd name="connsiteY42" fmla="*/ 2442213 h 4399344"/>
              <a:gd name="connsiteX43" fmla="*/ 3360484 w 9350488"/>
              <a:gd name="connsiteY43" fmla="*/ 2426600 h 4399344"/>
              <a:gd name="connsiteX44" fmla="*/ 3354430 w 9350488"/>
              <a:gd name="connsiteY44" fmla="*/ 2419263 h 4399344"/>
              <a:gd name="connsiteX45" fmla="*/ 3348776 w 9350488"/>
              <a:gd name="connsiteY45" fmla="*/ 2414068 h 4399344"/>
              <a:gd name="connsiteX46" fmla="*/ 3338897 w 9350488"/>
              <a:gd name="connsiteY46" fmla="*/ 2400437 h 4399344"/>
              <a:gd name="connsiteX47" fmla="*/ 3321761 w 9350488"/>
              <a:gd name="connsiteY47" fmla="*/ 2379667 h 4399344"/>
              <a:gd name="connsiteX48" fmla="*/ 3315545 w 9350488"/>
              <a:gd name="connsiteY48" fmla="*/ 2368216 h 4399344"/>
              <a:gd name="connsiteX49" fmla="*/ 3311081 w 9350488"/>
              <a:gd name="connsiteY49" fmla="*/ 2362057 h 4399344"/>
              <a:gd name="connsiteX50" fmla="*/ 2309562 w 9350488"/>
              <a:gd name="connsiteY50" fmla="*/ 639619 h 4399344"/>
              <a:gd name="connsiteX51" fmla="*/ 317118 w 9350488"/>
              <a:gd name="connsiteY51" fmla="*/ 639619 h 4399344"/>
              <a:gd name="connsiteX52" fmla="*/ 1 w 9350488"/>
              <a:gd name="connsiteY52" fmla="*/ 322501 h 4399344"/>
              <a:gd name="connsiteX53" fmla="*/ 317119 w 9350488"/>
              <a:gd name="connsiteY53" fmla="*/ 5383 h 4399344"/>
              <a:gd name="connsiteX54" fmla="*/ 2436279 w 9350488"/>
              <a:gd name="connsiteY54" fmla="*/ 5383 h 4399344"/>
              <a:gd name="connsiteX55" fmla="*/ 2448735 w 9350488"/>
              <a:gd name="connsiteY55" fmla="*/ 2523 h 4399344"/>
              <a:gd name="connsiteX56" fmla="*/ 2627103 w 9350488"/>
              <a:gd name="connsiteY56" fmla="*/ 31715 h 4399344"/>
              <a:gd name="connsiteX57" fmla="*/ 2650943 w 9350488"/>
              <a:gd name="connsiteY57" fmla="*/ 46228 h 4399344"/>
              <a:gd name="connsiteX58" fmla="*/ 2675472 w 9350488"/>
              <a:gd name="connsiteY58" fmla="*/ 59542 h 4399344"/>
              <a:gd name="connsiteX59" fmla="*/ 2790366 w 9350488"/>
              <a:gd name="connsiteY59" fmla="*/ 199065 h 4399344"/>
              <a:gd name="connsiteX60" fmla="*/ 2794154 w 9350488"/>
              <a:gd name="connsiteY60" fmla="*/ 211270 h 4399344"/>
              <a:gd name="connsiteX61" fmla="*/ 3767495 w 9350488"/>
              <a:gd name="connsiteY61" fmla="*/ 1885246 h 4399344"/>
              <a:gd name="connsiteX62" fmla="*/ 5703881 w 9350488"/>
              <a:gd name="connsiteY62" fmla="*/ 1885246 h 4399344"/>
              <a:gd name="connsiteX63" fmla="*/ 5716337 w 9350488"/>
              <a:gd name="connsiteY63" fmla="*/ 1882386 h 4399344"/>
              <a:gd name="connsiteX64" fmla="*/ 5894704 w 9350488"/>
              <a:gd name="connsiteY64" fmla="*/ 1911577 h 4399344"/>
              <a:gd name="connsiteX65" fmla="*/ 5930433 w 9350488"/>
              <a:gd name="connsiteY65" fmla="*/ 1933328 h 4399344"/>
              <a:gd name="connsiteX66" fmla="*/ 5943074 w 9350488"/>
              <a:gd name="connsiteY66" fmla="*/ 1939405 h 4399344"/>
              <a:gd name="connsiteX67" fmla="*/ 6044613 w 9350488"/>
              <a:gd name="connsiteY67" fmla="*/ 2051207 h 4399344"/>
              <a:gd name="connsiteX68" fmla="*/ 6057322 w 9350488"/>
              <a:gd name="connsiteY68" fmla="*/ 2083506 h 4399344"/>
              <a:gd name="connsiteX69" fmla="*/ 7035096 w 9350488"/>
              <a:gd name="connsiteY69" fmla="*/ 3765107 h 4399344"/>
              <a:gd name="connsiteX70" fmla="*/ 9033370 w 9350488"/>
              <a:gd name="connsiteY70" fmla="*/ 3765107 h 4399344"/>
              <a:gd name="connsiteX71" fmla="*/ 9210674 w 9350488"/>
              <a:gd name="connsiteY71" fmla="*/ 3819266 h 4399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9350488" h="4399344">
                <a:moveTo>
                  <a:pt x="9210674" y="3819266"/>
                </a:moveTo>
                <a:cubicBezTo>
                  <a:pt x="9295028" y="3876255"/>
                  <a:pt x="9350488" y="3972763"/>
                  <a:pt x="9350488" y="4082226"/>
                </a:cubicBezTo>
                <a:cubicBezTo>
                  <a:pt x="9350488" y="4257365"/>
                  <a:pt x="9208509" y="4399344"/>
                  <a:pt x="9033370" y="4399344"/>
                </a:cubicBezTo>
                <a:lnTo>
                  <a:pt x="6852320" y="4399344"/>
                </a:lnTo>
                <a:lnTo>
                  <a:pt x="6844759" y="4398581"/>
                </a:lnTo>
                <a:lnTo>
                  <a:pt x="6831730" y="4398964"/>
                </a:lnTo>
                <a:lnTo>
                  <a:pt x="6805150" y="4394589"/>
                </a:lnTo>
                <a:lnTo>
                  <a:pt x="6788410" y="4392901"/>
                </a:lnTo>
                <a:lnTo>
                  <a:pt x="6781081" y="4390626"/>
                </a:lnTo>
                <a:lnTo>
                  <a:pt x="6771692" y="4389080"/>
                </a:lnTo>
                <a:lnTo>
                  <a:pt x="6748678" y="4380567"/>
                </a:lnTo>
                <a:lnTo>
                  <a:pt x="6728884" y="4374423"/>
                </a:lnTo>
                <a:lnTo>
                  <a:pt x="6722076" y="4370728"/>
                </a:lnTo>
                <a:lnTo>
                  <a:pt x="6714626" y="4367972"/>
                </a:lnTo>
                <a:lnTo>
                  <a:pt x="6695104" y="4356088"/>
                </a:lnTo>
                <a:lnTo>
                  <a:pt x="6675017" y="4345185"/>
                </a:lnTo>
                <a:lnTo>
                  <a:pt x="6668890" y="4340130"/>
                </a:lnTo>
                <a:lnTo>
                  <a:pt x="6662274" y="4336102"/>
                </a:lnTo>
                <a:lnTo>
                  <a:pt x="6647012" y="4322079"/>
                </a:lnTo>
                <a:lnTo>
                  <a:pt x="6628085" y="4306462"/>
                </a:lnTo>
                <a:lnTo>
                  <a:pt x="6622029" y="4299122"/>
                </a:lnTo>
                <a:lnTo>
                  <a:pt x="6616378" y="4293931"/>
                </a:lnTo>
                <a:lnTo>
                  <a:pt x="6606505" y="4280307"/>
                </a:lnTo>
                <a:lnTo>
                  <a:pt x="6589361" y="4259529"/>
                </a:lnTo>
                <a:lnTo>
                  <a:pt x="6583143" y="4248073"/>
                </a:lnTo>
                <a:lnTo>
                  <a:pt x="6578683" y="4241920"/>
                </a:lnTo>
                <a:lnTo>
                  <a:pt x="5577164" y="2519482"/>
                </a:lnTo>
                <a:lnTo>
                  <a:pt x="3584720" y="2519482"/>
                </a:lnTo>
                <a:lnTo>
                  <a:pt x="3577151" y="2518719"/>
                </a:lnTo>
                <a:lnTo>
                  <a:pt x="3564128" y="2519102"/>
                </a:lnTo>
                <a:lnTo>
                  <a:pt x="3537559" y="2514728"/>
                </a:lnTo>
                <a:lnTo>
                  <a:pt x="3520810" y="2513039"/>
                </a:lnTo>
                <a:lnTo>
                  <a:pt x="3513476" y="2510763"/>
                </a:lnTo>
                <a:lnTo>
                  <a:pt x="3504091" y="2509217"/>
                </a:lnTo>
                <a:lnTo>
                  <a:pt x="3481082" y="2500707"/>
                </a:lnTo>
                <a:lnTo>
                  <a:pt x="3461284" y="2494561"/>
                </a:lnTo>
                <a:lnTo>
                  <a:pt x="3454474" y="2490865"/>
                </a:lnTo>
                <a:lnTo>
                  <a:pt x="3447024" y="2488109"/>
                </a:lnTo>
                <a:lnTo>
                  <a:pt x="3427503" y="2476226"/>
                </a:lnTo>
                <a:lnTo>
                  <a:pt x="3407416" y="2465323"/>
                </a:lnTo>
                <a:lnTo>
                  <a:pt x="3401290" y="2460268"/>
                </a:lnTo>
                <a:lnTo>
                  <a:pt x="3394672" y="2456239"/>
                </a:lnTo>
                <a:lnTo>
                  <a:pt x="3379407" y="2442213"/>
                </a:lnTo>
                <a:lnTo>
                  <a:pt x="3360484" y="2426600"/>
                </a:lnTo>
                <a:lnTo>
                  <a:pt x="3354430" y="2419263"/>
                </a:lnTo>
                <a:lnTo>
                  <a:pt x="3348776" y="2414068"/>
                </a:lnTo>
                <a:lnTo>
                  <a:pt x="3338897" y="2400437"/>
                </a:lnTo>
                <a:lnTo>
                  <a:pt x="3321761" y="2379667"/>
                </a:lnTo>
                <a:lnTo>
                  <a:pt x="3315545" y="2368216"/>
                </a:lnTo>
                <a:lnTo>
                  <a:pt x="3311081" y="2362057"/>
                </a:lnTo>
                <a:lnTo>
                  <a:pt x="2309562" y="639619"/>
                </a:lnTo>
                <a:lnTo>
                  <a:pt x="317118" y="639619"/>
                </a:lnTo>
                <a:cubicBezTo>
                  <a:pt x="141979" y="639619"/>
                  <a:pt x="0" y="497640"/>
                  <a:pt x="1" y="322501"/>
                </a:cubicBezTo>
                <a:cubicBezTo>
                  <a:pt x="0" y="147362"/>
                  <a:pt x="141979" y="5383"/>
                  <a:pt x="317119" y="5383"/>
                </a:cubicBezTo>
                <a:lnTo>
                  <a:pt x="2436279" y="5383"/>
                </a:lnTo>
                <a:lnTo>
                  <a:pt x="2448735" y="2523"/>
                </a:lnTo>
                <a:cubicBezTo>
                  <a:pt x="2510031" y="-5274"/>
                  <a:pt x="2572102" y="5149"/>
                  <a:pt x="2627103" y="31715"/>
                </a:cubicBezTo>
                <a:lnTo>
                  <a:pt x="2650943" y="46228"/>
                </a:lnTo>
                <a:lnTo>
                  <a:pt x="2675472" y="59542"/>
                </a:lnTo>
                <a:cubicBezTo>
                  <a:pt x="2726084" y="93735"/>
                  <a:pt x="2766295" y="142156"/>
                  <a:pt x="2790366" y="199065"/>
                </a:cubicBezTo>
                <a:lnTo>
                  <a:pt x="2794154" y="211270"/>
                </a:lnTo>
                <a:lnTo>
                  <a:pt x="3767495" y="1885246"/>
                </a:lnTo>
                <a:lnTo>
                  <a:pt x="5703881" y="1885246"/>
                </a:lnTo>
                <a:lnTo>
                  <a:pt x="5716337" y="1882386"/>
                </a:lnTo>
                <a:cubicBezTo>
                  <a:pt x="5777633" y="1874589"/>
                  <a:pt x="5839704" y="1885011"/>
                  <a:pt x="5894704" y="1911577"/>
                </a:cubicBezTo>
                <a:lnTo>
                  <a:pt x="5930433" y="1933328"/>
                </a:lnTo>
                <a:lnTo>
                  <a:pt x="5943074" y="1939405"/>
                </a:lnTo>
                <a:cubicBezTo>
                  <a:pt x="5985251" y="1967899"/>
                  <a:pt x="6020204" y="2006273"/>
                  <a:pt x="6044613" y="2051207"/>
                </a:cubicBezTo>
                <a:lnTo>
                  <a:pt x="6057322" y="2083506"/>
                </a:lnTo>
                <a:lnTo>
                  <a:pt x="7035096" y="3765107"/>
                </a:lnTo>
                <a:lnTo>
                  <a:pt x="9033370" y="3765107"/>
                </a:lnTo>
                <a:cubicBezTo>
                  <a:pt x="9099047" y="3765107"/>
                  <a:pt x="9160061" y="3785073"/>
                  <a:pt x="9210674" y="3819266"/>
                </a:cubicBezTo>
                <a:close/>
              </a:path>
            </a:pathLst>
          </a:custGeom>
          <a:solidFill>
            <a:sysClr val="window" lastClr="FFFFFF">
              <a:lumMod val="85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just" defTabSz="91440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GB" sz="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16535" y="143510"/>
            <a:ext cx="3168015" cy="72009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Rounded Rectangle 4"/>
          <p:cNvSpPr/>
          <p:nvPr/>
        </p:nvSpPr>
        <p:spPr>
          <a:xfrm rot="19805282">
            <a:off x="975713" y="3515390"/>
            <a:ext cx="562428" cy="562707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 w="28575" cap="flat" cmpd="sng" algn="ctr">
            <a:noFill/>
            <a:prstDash val="solid"/>
            <a:miter lim="800000"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GB" sz="2110" b="1" kern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25" name="Rounded Rectangle 17"/>
          <p:cNvSpPr/>
          <p:nvPr/>
        </p:nvSpPr>
        <p:spPr>
          <a:xfrm rot="19805282">
            <a:off x="2637433" y="2579357"/>
            <a:ext cx="562428" cy="562707"/>
          </a:xfrm>
          <a:prstGeom prst="roundRect">
            <a:avLst>
              <a:gd name="adj" fmla="val 50000"/>
            </a:avLst>
          </a:prstGeom>
          <a:solidFill>
            <a:srgbClr val="A6A6A6"/>
          </a:solidFill>
          <a:ln w="28575" cap="flat" cmpd="sng" algn="ctr">
            <a:noFill/>
            <a:prstDash val="solid"/>
            <a:miter lim="800000"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GB" sz="2110" b="1" kern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26" name="Rounded Rectangle 18"/>
          <p:cNvSpPr/>
          <p:nvPr/>
        </p:nvSpPr>
        <p:spPr>
          <a:xfrm rot="19805282">
            <a:off x="4302659" y="3519060"/>
            <a:ext cx="562428" cy="562707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 w="28575" cap="flat" cmpd="sng" algn="ctr">
            <a:noFill/>
            <a:prstDash val="solid"/>
            <a:miter lim="800000"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GB" sz="2110" b="1" kern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27" name="Rounded Rectangle 19"/>
          <p:cNvSpPr/>
          <p:nvPr/>
        </p:nvSpPr>
        <p:spPr>
          <a:xfrm rot="19805282">
            <a:off x="5980345" y="2579360"/>
            <a:ext cx="562428" cy="562707"/>
          </a:xfrm>
          <a:prstGeom prst="roundRect">
            <a:avLst>
              <a:gd name="adj" fmla="val 50000"/>
            </a:avLst>
          </a:prstGeom>
          <a:solidFill>
            <a:srgbClr val="A6A6A6"/>
          </a:solidFill>
          <a:ln w="28575" cap="flat" cmpd="sng" algn="ctr">
            <a:noFill/>
            <a:prstDash val="solid"/>
            <a:miter lim="800000"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GB" sz="2110" b="1" kern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28" name="Rounded Rectangle 20"/>
          <p:cNvSpPr/>
          <p:nvPr/>
        </p:nvSpPr>
        <p:spPr>
          <a:xfrm rot="19805282">
            <a:off x="9318319" y="2579358"/>
            <a:ext cx="562428" cy="562707"/>
          </a:xfrm>
          <a:prstGeom prst="roundRect">
            <a:avLst>
              <a:gd name="adj" fmla="val 50000"/>
            </a:avLst>
          </a:prstGeom>
          <a:solidFill>
            <a:srgbClr val="A6A6A6"/>
          </a:solidFill>
          <a:ln w="28575" cap="flat" cmpd="sng" algn="ctr">
            <a:noFill/>
            <a:prstDash val="solid"/>
            <a:miter lim="800000"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GB" sz="2110" b="1" kern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29" name="Rounded Rectangle 22"/>
          <p:cNvSpPr/>
          <p:nvPr/>
        </p:nvSpPr>
        <p:spPr>
          <a:xfrm rot="19805282">
            <a:off x="7631982" y="3515391"/>
            <a:ext cx="562428" cy="562707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 w="28575" cap="flat" cmpd="sng" algn="ctr">
            <a:noFill/>
            <a:prstDash val="solid"/>
            <a:miter lim="800000"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GB" sz="2110" b="1" kern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30" name="Freeform 23"/>
          <p:cNvSpPr>
            <a:spLocks noEditPoints="1"/>
          </p:cNvSpPr>
          <p:nvPr/>
        </p:nvSpPr>
        <p:spPr bwMode="auto">
          <a:xfrm>
            <a:off x="2747067" y="2689709"/>
            <a:ext cx="343159" cy="342002"/>
          </a:xfrm>
          <a:custGeom>
            <a:avLst/>
            <a:gdLst>
              <a:gd name="T0" fmla="*/ 6 w 94"/>
              <a:gd name="T1" fmla="*/ 28 h 94"/>
              <a:gd name="T2" fmla="*/ 32 w 94"/>
              <a:gd name="T3" fmla="*/ 4 h 94"/>
              <a:gd name="T4" fmla="*/ 67 w 94"/>
              <a:gd name="T5" fmla="*/ 6 h 94"/>
              <a:gd name="T6" fmla="*/ 90 w 94"/>
              <a:gd name="T7" fmla="*/ 32 h 94"/>
              <a:gd name="T8" fmla="*/ 88 w 94"/>
              <a:gd name="T9" fmla="*/ 67 h 94"/>
              <a:gd name="T10" fmla="*/ 88 w 94"/>
              <a:gd name="T11" fmla="*/ 67 h 94"/>
              <a:gd name="T12" fmla="*/ 62 w 94"/>
              <a:gd name="T13" fmla="*/ 90 h 94"/>
              <a:gd name="T14" fmla="*/ 27 w 94"/>
              <a:gd name="T15" fmla="*/ 89 h 94"/>
              <a:gd name="T16" fmla="*/ 27 w 94"/>
              <a:gd name="T17" fmla="*/ 89 h 94"/>
              <a:gd name="T18" fmla="*/ 4 w 94"/>
              <a:gd name="T19" fmla="*/ 62 h 94"/>
              <a:gd name="T20" fmla="*/ 6 w 94"/>
              <a:gd name="T21" fmla="*/ 28 h 94"/>
              <a:gd name="T22" fmla="*/ 6 w 94"/>
              <a:gd name="T23" fmla="*/ 28 h 94"/>
              <a:gd name="T24" fmla="*/ 20 w 94"/>
              <a:gd name="T25" fmla="*/ 27 h 94"/>
              <a:gd name="T26" fmla="*/ 16 w 94"/>
              <a:gd name="T27" fmla="*/ 32 h 94"/>
              <a:gd name="T28" fmla="*/ 16 w 94"/>
              <a:gd name="T29" fmla="*/ 32 h 94"/>
              <a:gd name="T30" fmla="*/ 15 w 94"/>
              <a:gd name="T31" fmla="*/ 35 h 94"/>
              <a:gd name="T32" fmla="*/ 36 w 94"/>
              <a:gd name="T33" fmla="*/ 37 h 94"/>
              <a:gd name="T34" fmla="*/ 34 w 94"/>
              <a:gd name="T35" fmla="*/ 40 h 94"/>
              <a:gd name="T36" fmla="*/ 32 w 94"/>
              <a:gd name="T37" fmla="*/ 45 h 94"/>
              <a:gd name="T38" fmla="*/ 13 w 94"/>
              <a:gd name="T39" fmla="*/ 53 h 94"/>
              <a:gd name="T40" fmla="*/ 15 w 94"/>
              <a:gd name="T41" fmla="*/ 59 h 94"/>
              <a:gd name="T42" fmla="*/ 15 w 94"/>
              <a:gd name="T43" fmla="*/ 59 h 94"/>
              <a:gd name="T44" fmla="*/ 16 w 94"/>
              <a:gd name="T45" fmla="*/ 60 h 94"/>
              <a:gd name="T46" fmla="*/ 29 w 94"/>
              <a:gd name="T47" fmla="*/ 54 h 94"/>
              <a:gd name="T48" fmla="*/ 26 w 94"/>
              <a:gd name="T49" fmla="*/ 74 h 94"/>
              <a:gd name="T50" fmla="*/ 32 w 94"/>
              <a:gd name="T51" fmla="*/ 78 h 94"/>
              <a:gd name="T52" fmla="*/ 32 w 94"/>
              <a:gd name="T53" fmla="*/ 78 h 94"/>
              <a:gd name="T54" fmla="*/ 33 w 94"/>
              <a:gd name="T55" fmla="*/ 79 h 94"/>
              <a:gd name="T56" fmla="*/ 34 w 94"/>
              <a:gd name="T57" fmla="*/ 78 h 94"/>
              <a:gd name="T58" fmla="*/ 36 w 94"/>
              <a:gd name="T59" fmla="*/ 55 h 94"/>
              <a:gd name="T60" fmla="*/ 48 w 94"/>
              <a:gd name="T61" fmla="*/ 67 h 94"/>
              <a:gd name="T62" fmla="*/ 60 w 94"/>
              <a:gd name="T63" fmla="*/ 79 h 94"/>
              <a:gd name="T64" fmla="*/ 65 w 94"/>
              <a:gd name="T65" fmla="*/ 77 h 94"/>
              <a:gd name="T66" fmla="*/ 66 w 94"/>
              <a:gd name="T67" fmla="*/ 74 h 94"/>
              <a:gd name="T68" fmla="*/ 54 w 94"/>
              <a:gd name="T69" fmla="*/ 62 h 94"/>
              <a:gd name="T70" fmla="*/ 39 w 94"/>
              <a:gd name="T71" fmla="*/ 48 h 94"/>
              <a:gd name="T72" fmla="*/ 41 w 94"/>
              <a:gd name="T73" fmla="*/ 43 h 94"/>
              <a:gd name="T74" fmla="*/ 43 w 94"/>
              <a:gd name="T75" fmla="*/ 39 h 94"/>
              <a:gd name="T76" fmla="*/ 49 w 94"/>
              <a:gd name="T77" fmla="*/ 42 h 94"/>
              <a:gd name="T78" fmla="*/ 77 w 94"/>
              <a:gd name="T79" fmla="*/ 64 h 94"/>
              <a:gd name="T80" fmla="*/ 78 w 94"/>
              <a:gd name="T81" fmla="*/ 62 h 94"/>
              <a:gd name="T82" fmla="*/ 78 w 94"/>
              <a:gd name="T83" fmla="*/ 62 h 94"/>
              <a:gd name="T84" fmla="*/ 80 w 94"/>
              <a:gd name="T85" fmla="*/ 56 h 94"/>
              <a:gd name="T86" fmla="*/ 53 w 94"/>
              <a:gd name="T87" fmla="*/ 35 h 94"/>
              <a:gd name="T88" fmla="*/ 47 w 94"/>
              <a:gd name="T89" fmla="*/ 32 h 94"/>
              <a:gd name="T90" fmla="*/ 50 w 94"/>
              <a:gd name="T91" fmla="*/ 28 h 94"/>
              <a:gd name="T92" fmla="*/ 56 w 94"/>
              <a:gd name="T93" fmla="*/ 30 h 94"/>
              <a:gd name="T94" fmla="*/ 74 w 94"/>
              <a:gd name="T95" fmla="*/ 28 h 94"/>
              <a:gd name="T96" fmla="*/ 71 w 94"/>
              <a:gd name="T97" fmla="*/ 23 h 94"/>
              <a:gd name="T98" fmla="*/ 70 w 94"/>
              <a:gd name="T99" fmla="*/ 22 h 94"/>
              <a:gd name="T100" fmla="*/ 58 w 94"/>
              <a:gd name="T101" fmla="*/ 23 h 94"/>
              <a:gd name="T102" fmla="*/ 55 w 94"/>
              <a:gd name="T103" fmla="*/ 22 h 94"/>
              <a:gd name="T104" fmla="*/ 62 w 94"/>
              <a:gd name="T105" fmla="*/ 16 h 94"/>
              <a:gd name="T106" fmla="*/ 53 w 94"/>
              <a:gd name="T107" fmla="*/ 14 h 94"/>
              <a:gd name="T108" fmla="*/ 49 w 94"/>
              <a:gd name="T109" fmla="*/ 18 h 94"/>
              <a:gd name="T110" fmla="*/ 43 w 94"/>
              <a:gd name="T111" fmla="*/ 13 h 94"/>
              <a:gd name="T112" fmla="*/ 37 w 94"/>
              <a:gd name="T113" fmla="*/ 15 h 94"/>
              <a:gd name="T114" fmla="*/ 35 w 94"/>
              <a:gd name="T115" fmla="*/ 16 h 94"/>
              <a:gd name="T116" fmla="*/ 44 w 94"/>
              <a:gd name="T117" fmla="*/ 24 h 94"/>
              <a:gd name="T118" fmla="*/ 40 w 94"/>
              <a:gd name="T119" fmla="*/ 30 h 94"/>
              <a:gd name="T120" fmla="*/ 20 w 94"/>
              <a:gd name="T121" fmla="*/ 27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94" h="94">
                <a:moveTo>
                  <a:pt x="6" y="28"/>
                </a:moveTo>
                <a:cubicBezTo>
                  <a:pt x="11" y="16"/>
                  <a:pt x="21" y="8"/>
                  <a:pt x="32" y="4"/>
                </a:cubicBezTo>
                <a:cubicBezTo>
                  <a:pt x="43" y="0"/>
                  <a:pt x="56" y="1"/>
                  <a:pt x="67" y="6"/>
                </a:cubicBezTo>
                <a:cubicBezTo>
                  <a:pt x="78" y="12"/>
                  <a:pt x="86" y="21"/>
                  <a:pt x="90" y="32"/>
                </a:cubicBezTo>
                <a:cubicBezTo>
                  <a:pt x="94" y="43"/>
                  <a:pt x="94" y="56"/>
                  <a:pt x="88" y="67"/>
                </a:cubicBezTo>
                <a:cubicBezTo>
                  <a:pt x="88" y="67"/>
                  <a:pt x="88" y="67"/>
                  <a:pt x="88" y="67"/>
                </a:cubicBezTo>
                <a:cubicBezTo>
                  <a:pt x="83" y="78"/>
                  <a:pt x="73" y="87"/>
                  <a:pt x="62" y="90"/>
                </a:cubicBezTo>
                <a:cubicBezTo>
                  <a:pt x="51" y="94"/>
                  <a:pt x="39" y="94"/>
                  <a:pt x="27" y="89"/>
                </a:cubicBezTo>
                <a:cubicBezTo>
                  <a:pt x="27" y="89"/>
                  <a:pt x="27" y="89"/>
                  <a:pt x="27" y="89"/>
                </a:cubicBezTo>
                <a:cubicBezTo>
                  <a:pt x="16" y="83"/>
                  <a:pt x="8" y="73"/>
                  <a:pt x="4" y="62"/>
                </a:cubicBezTo>
                <a:cubicBezTo>
                  <a:pt x="0" y="51"/>
                  <a:pt x="1" y="39"/>
                  <a:pt x="6" y="28"/>
                </a:cubicBezTo>
                <a:cubicBezTo>
                  <a:pt x="6" y="28"/>
                  <a:pt x="6" y="28"/>
                  <a:pt x="6" y="28"/>
                </a:cubicBezTo>
                <a:close/>
                <a:moveTo>
                  <a:pt x="20" y="27"/>
                </a:moveTo>
                <a:cubicBezTo>
                  <a:pt x="18" y="29"/>
                  <a:pt x="17" y="30"/>
                  <a:pt x="16" y="32"/>
                </a:cubicBezTo>
                <a:cubicBezTo>
                  <a:pt x="16" y="32"/>
                  <a:pt x="16" y="32"/>
                  <a:pt x="16" y="32"/>
                </a:cubicBezTo>
                <a:cubicBezTo>
                  <a:pt x="16" y="33"/>
                  <a:pt x="15" y="34"/>
                  <a:pt x="15" y="35"/>
                </a:cubicBezTo>
                <a:cubicBezTo>
                  <a:pt x="21" y="34"/>
                  <a:pt x="28" y="34"/>
                  <a:pt x="36" y="37"/>
                </a:cubicBezTo>
                <a:cubicBezTo>
                  <a:pt x="35" y="38"/>
                  <a:pt x="35" y="39"/>
                  <a:pt x="34" y="40"/>
                </a:cubicBezTo>
                <a:cubicBezTo>
                  <a:pt x="33" y="42"/>
                  <a:pt x="32" y="43"/>
                  <a:pt x="32" y="45"/>
                </a:cubicBezTo>
                <a:cubicBezTo>
                  <a:pt x="26" y="45"/>
                  <a:pt x="20" y="47"/>
                  <a:pt x="13" y="53"/>
                </a:cubicBezTo>
                <a:cubicBezTo>
                  <a:pt x="14" y="55"/>
                  <a:pt x="14" y="57"/>
                  <a:pt x="15" y="59"/>
                </a:cubicBezTo>
                <a:cubicBezTo>
                  <a:pt x="15" y="59"/>
                  <a:pt x="15" y="59"/>
                  <a:pt x="15" y="59"/>
                </a:cubicBezTo>
                <a:cubicBezTo>
                  <a:pt x="16" y="60"/>
                  <a:pt x="16" y="60"/>
                  <a:pt x="16" y="60"/>
                </a:cubicBezTo>
                <a:cubicBezTo>
                  <a:pt x="21" y="56"/>
                  <a:pt x="25" y="54"/>
                  <a:pt x="29" y="54"/>
                </a:cubicBezTo>
                <a:cubicBezTo>
                  <a:pt x="27" y="61"/>
                  <a:pt x="26" y="68"/>
                  <a:pt x="26" y="74"/>
                </a:cubicBezTo>
                <a:cubicBezTo>
                  <a:pt x="28" y="76"/>
                  <a:pt x="30" y="77"/>
                  <a:pt x="32" y="78"/>
                </a:cubicBezTo>
                <a:cubicBezTo>
                  <a:pt x="32" y="78"/>
                  <a:pt x="32" y="78"/>
                  <a:pt x="32" y="78"/>
                </a:cubicBezTo>
                <a:cubicBezTo>
                  <a:pt x="33" y="78"/>
                  <a:pt x="33" y="78"/>
                  <a:pt x="33" y="79"/>
                </a:cubicBezTo>
                <a:cubicBezTo>
                  <a:pt x="34" y="78"/>
                  <a:pt x="34" y="78"/>
                  <a:pt x="34" y="78"/>
                </a:cubicBezTo>
                <a:cubicBezTo>
                  <a:pt x="33" y="72"/>
                  <a:pt x="34" y="64"/>
                  <a:pt x="36" y="55"/>
                </a:cubicBezTo>
                <a:cubicBezTo>
                  <a:pt x="41" y="58"/>
                  <a:pt x="44" y="62"/>
                  <a:pt x="48" y="67"/>
                </a:cubicBezTo>
                <a:cubicBezTo>
                  <a:pt x="52" y="71"/>
                  <a:pt x="56" y="76"/>
                  <a:pt x="60" y="79"/>
                </a:cubicBezTo>
                <a:cubicBezTo>
                  <a:pt x="62" y="78"/>
                  <a:pt x="63" y="78"/>
                  <a:pt x="65" y="77"/>
                </a:cubicBezTo>
                <a:cubicBezTo>
                  <a:pt x="66" y="74"/>
                  <a:pt x="66" y="74"/>
                  <a:pt x="66" y="74"/>
                </a:cubicBezTo>
                <a:cubicBezTo>
                  <a:pt x="62" y="71"/>
                  <a:pt x="58" y="67"/>
                  <a:pt x="54" y="62"/>
                </a:cubicBezTo>
                <a:cubicBezTo>
                  <a:pt x="49" y="56"/>
                  <a:pt x="44" y="51"/>
                  <a:pt x="39" y="48"/>
                </a:cubicBezTo>
                <a:cubicBezTo>
                  <a:pt x="40" y="46"/>
                  <a:pt x="40" y="45"/>
                  <a:pt x="41" y="43"/>
                </a:cubicBezTo>
                <a:cubicBezTo>
                  <a:pt x="42" y="42"/>
                  <a:pt x="42" y="40"/>
                  <a:pt x="43" y="39"/>
                </a:cubicBezTo>
                <a:cubicBezTo>
                  <a:pt x="45" y="40"/>
                  <a:pt x="47" y="41"/>
                  <a:pt x="49" y="42"/>
                </a:cubicBezTo>
                <a:cubicBezTo>
                  <a:pt x="61" y="47"/>
                  <a:pt x="71" y="55"/>
                  <a:pt x="77" y="64"/>
                </a:cubicBezTo>
                <a:cubicBezTo>
                  <a:pt x="77" y="63"/>
                  <a:pt x="78" y="63"/>
                  <a:pt x="78" y="62"/>
                </a:cubicBezTo>
                <a:cubicBezTo>
                  <a:pt x="78" y="62"/>
                  <a:pt x="78" y="62"/>
                  <a:pt x="78" y="62"/>
                </a:cubicBezTo>
                <a:cubicBezTo>
                  <a:pt x="79" y="60"/>
                  <a:pt x="80" y="58"/>
                  <a:pt x="80" y="56"/>
                </a:cubicBezTo>
                <a:cubicBezTo>
                  <a:pt x="74" y="47"/>
                  <a:pt x="63" y="40"/>
                  <a:pt x="53" y="35"/>
                </a:cubicBezTo>
                <a:cubicBezTo>
                  <a:pt x="51" y="34"/>
                  <a:pt x="49" y="33"/>
                  <a:pt x="47" y="32"/>
                </a:cubicBezTo>
                <a:cubicBezTo>
                  <a:pt x="48" y="31"/>
                  <a:pt x="49" y="29"/>
                  <a:pt x="50" y="28"/>
                </a:cubicBezTo>
                <a:cubicBezTo>
                  <a:pt x="52" y="29"/>
                  <a:pt x="54" y="30"/>
                  <a:pt x="56" y="30"/>
                </a:cubicBezTo>
                <a:cubicBezTo>
                  <a:pt x="66" y="32"/>
                  <a:pt x="73" y="28"/>
                  <a:pt x="74" y="28"/>
                </a:cubicBezTo>
                <a:cubicBezTo>
                  <a:pt x="71" y="23"/>
                  <a:pt x="71" y="23"/>
                  <a:pt x="71" y="23"/>
                </a:cubicBezTo>
                <a:cubicBezTo>
                  <a:pt x="71" y="22"/>
                  <a:pt x="70" y="22"/>
                  <a:pt x="70" y="22"/>
                </a:cubicBezTo>
                <a:cubicBezTo>
                  <a:pt x="68" y="22"/>
                  <a:pt x="63" y="24"/>
                  <a:pt x="58" y="23"/>
                </a:cubicBezTo>
                <a:cubicBezTo>
                  <a:pt x="57" y="23"/>
                  <a:pt x="56" y="22"/>
                  <a:pt x="55" y="22"/>
                </a:cubicBezTo>
                <a:cubicBezTo>
                  <a:pt x="57" y="20"/>
                  <a:pt x="60" y="18"/>
                  <a:pt x="62" y="16"/>
                </a:cubicBezTo>
                <a:cubicBezTo>
                  <a:pt x="59" y="15"/>
                  <a:pt x="56" y="14"/>
                  <a:pt x="53" y="14"/>
                </a:cubicBezTo>
                <a:cubicBezTo>
                  <a:pt x="52" y="15"/>
                  <a:pt x="50" y="16"/>
                  <a:pt x="49" y="18"/>
                </a:cubicBezTo>
                <a:cubicBezTo>
                  <a:pt x="47" y="16"/>
                  <a:pt x="45" y="15"/>
                  <a:pt x="43" y="13"/>
                </a:cubicBezTo>
                <a:cubicBezTo>
                  <a:pt x="41" y="14"/>
                  <a:pt x="39" y="14"/>
                  <a:pt x="37" y="15"/>
                </a:cubicBezTo>
                <a:cubicBezTo>
                  <a:pt x="35" y="16"/>
                  <a:pt x="35" y="16"/>
                  <a:pt x="35" y="16"/>
                </a:cubicBezTo>
                <a:cubicBezTo>
                  <a:pt x="35" y="16"/>
                  <a:pt x="39" y="20"/>
                  <a:pt x="44" y="24"/>
                </a:cubicBezTo>
                <a:cubicBezTo>
                  <a:pt x="42" y="26"/>
                  <a:pt x="41" y="28"/>
                  <a:pt x="40" y="30"/>
                </a:cubicBezTo>
                <a:cubicBezTo>
                  <a:pt x="33" y="28"/>
                  <a:pt x="26" y="27"/>
                  <a:pt x="20" y="27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</p:spPr>
        <p:txBody>
          <a:bodyPr vert="horz" wrap="square" lIns="96430" tIns="48216" rIns="96430" bIns="48216" numCol="1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1" name="Freeform 24"/>
          <p:cNvSpPr>
            <a:spLocks noEditPoints="1"/>
          </p:cNvSpPr>
          <p:nvPr/>
        </p:nvSpPr>
        <p:spPr bwMode="auto">
          <a:xfrm>
            <a:off x="6094204" y="2689709"/>
            <a:ext cx="334709" cy="321685"/>
          </a:xfrm>
          <a:custGeom>
            <a:avLst/>
            <a:gdLst>
              <a:gd name="T0" fmla="*/ 80 w 198"/>
              <a:gd name="T1" fmla="*/ 39 h 190"/>
              <a:gd name="T2" fmla="*/ 32 w 198"/>
              <a:gd name="T3" fmla="*/ 39 h 190"/>
              <a:gd name="T4" fmla="*/ 24 w 198"/>
              <a:gd name="T5" fmla="*/ 52 h 190"/>
              <a:gd name="T6" fmla="*/ 32 w 198"/>
              <a:gd name="T7" fmla="*/ 65 h 190"/>
              <a:gd name="T8" fmla="*/ 80 w 198"/>
              <a:gd name="T9" fmla="*/ 65 h 190"/>
              <a:gd name="T10" fmla="*/ 80 w 198"/>
              <a:gd name="T11" fmla="*/ 39 h 190"/>
              <a:gd name="T12" fmla="*/ 80 w 198"/>
              <a:gd name="T13" fmla="*/ 39 h 190"/>
              <a:gd name="T14" fmla="*/ 114 w 198"/>
              <a:gd name="T15" fmla="*/ 65 h 190"/>
              <a:gd name="T16" fmla="*/ 170 w 198"/>
              <a:gd name="T17" fmla="*/ 65 h 190"/>
              <a:gd name="T18" fmla="*/ 177 w 198"/>
              <a:gd name="T19" fmla="*/ 65 h 190"/>
              <a:gd name="T20" fmla="*/ 179 w 198"/>
              <a:gd name="T21" fmla="*/ 69 h 190"/>
              <a:gd name="T22" fmla="*/ 194 w 198"/>
              <a:gd name="T23" fmla="*/ 93 h 190"/>
              <a:gd name="T24" fmla="*/ 198 w 198"/>
              <a:gd name="T25" fmla="*/ 99 h 190"/>
              <a:gd name="T26" fmla="*/ 194 w 198"/>
              <a:gd name="T27" fmla="*/ 103 h 190"/>
              <a:gd name="T28" fmla="*/ 179 w 198"/>
              <a:gd name="T29" fmla="*/ 127 h 190"/>
              <a:gd name="T30" fmla="*/ 177 w 198"/>
              <a:gd name="T31" fmla="*/ 134 h 190"/>
              <a:gd name="T32" fmla="*/ 170 w 198"/>
              <a:gd name="T33" fmla="*/ 134 h 190"/>
              <a:gd name="T34" fmla="*/ 114 w 198"/>
              <a:gd name="T35" fmla="*/ 134 h 190"/>
              <a:gd name="T36" fmla="*/ 114 w 198"/>
              <a:gd name="T37" fmla="*/ 164 h 190"/>
              <a:gd name="T38" fmla="*/ 164 w 198"/>
              <a:gd name="T39" fmla="*/ 164 h 190"/>
              <a:gd name="T40" fmla="*/ 164 w 198"/>
              <a:gd name="T41" fmla="*/ 190 h 190"/>
              <a:gd name="T42" fmla="*/ 37 w 198"/>
              <a:gd name="T43" fmla="*/ 190 h 190"/>
              <a:gd name="T44" fmla="*/ 37 w 198"/>
              <a:gd name="T45" fmla="*/ 164 h 190"/>
              <a:gd name="T46" fmla="*/ 82 w 198"/>
              <a:gd name="T47" fmla="*/ 164 h 190"/>
              <a:gd name="T48" fmla="*/ 82 w 198"/>
              <a:gd name="T49" fmla="*/ 86 h 190"/>
              <a:gd name="T50" fmla="*/ 26 w 198"/>
              <a:gd name="T51" fmla="*/ 86 h 190"/>
              <a:gd name="T52" fmla="*/ 19 w 198"/>
              <a:gd name="T53" fmla="*/ 86 h 190"/>
              <a:gd name="T54" fmla="*/ 17 w 198"/>
              <a:gd name="T55" fmla="*/ 80 h 190"/>
              <a:gd name="T56" fmla="*/ 2 w 198"/>
              <a:gd name="T57" fmla="*/ 56 h 190"/>
              <a:gd name="T58" fmla="*/ 0 w 198"/>
              <a:gd name="T59" fmla="*/ 52 h 190"/>
              <a:gd name="T60" fmla="*/ 2 w 198"/>
              <a:gd name="T61" fmla="*/ 45 h 190"/>
              <a:gd name="T62" fmla="*/ 17 w 198"/>
              <a:gd name="T63" fmla="*/ 21 h 190"/>
              <a:gd name="T64" fmla="*/ 19 w 198"/>
              <a:gd name="T65" fmla="*/ 17 h 190"/>
              <a:gd name="T66" fmla="*/ 26 w 198"/>
              <a:gd name="T67" fmla="*/ 17 h 190"/>
              <a:gd name="T68" fmla="*/ 82 w 198"/>
              <a:gd name="T69" fmla="*/ 17 h 190"/>
              <a:gd name="T70" fmla="*/ 82 w 198"/>
              <a:gd name="T71" fmla="*/ 13 h 190"/>
              <a:gd name="T72" fmla="*/ 99 w 198"/>
              <a:gd name="T73" fmla="*/ 0 h 190"/>
              <a:gd name="T74" fmla="*/ 114 w 198"/>
              <a:gd name="T75" fmla="*/ 13 h 190"/>
              <a:gd name="T76" fmla="*/ 114 w 198"/>
              <a:gd name="T77" fmla="*/ 65 h 190"/>
              <a:gd name="T78" fmla="*/ 114 w 198"/>
              <a:gd name="T79" fmla="*/ 65 h 190"/>
              <a:gd name="T80" fmla="*/ 166 w 198"/>
              <a:gd name="T81" fmla="*/ 84 h 190"/>
              <a:gd name="T82" fmla="*/ 116 w 198"/>
              <a:gd name="T83" fmla="*/ 84 h 190"/>
              <a:gd name="T84" fmla="*/ 116 w 198"/>
              <a:gd name="T85" fmla="*/ 112 h 190"/>
              <a:gd name="T86" fmla="*/ 166 w 198"/>
              <a:gd name="T87" fmla="*/ 112 h 190"/>
              <a:gd name="T88" fmla="*/ 175 w 198"/>
              <a:gd name="T89" fmla="*/ 99 h 190"/>
              <a:gd name="T90" fmla="*/ 166 w 198"/>
              <a:gd name="T91" fmla="*/ 84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98" h="190">
                <a:moveTo>
                  <a:pt x="80" y="39"/>
                </a:moveTo>
                <a:lnTo>
                  <a:pt x="32" y="39"/>
                </a:lnTo>
                <a:lnTo>
                  <a:pt x="24" y="52"/>
                </a:lnTo>
                <a:lnTo>
                  <a:pt x="32" y="65"/>
                </a:lnTo>
                <a:lnTo>
                  <a:pt x="80" y="65"/>
                </a:lnTo>
                <a:lnTo>
                  <a:pt x="80" y="39"/>
                </a:lnTo>
                <a:lnTo>
                  <a:pt x="80" y="39"/>
                </a:lnTo>
                <a:close/>
                <a:moveTo>
                  <a:pt x="114" y="65"/>
                </a:moveTo>
                <a:lnTo>
                  <a:pt x="170" y="65"/>
                </a:lnTo>
                <a:lnTo>
                  <a:pt x="177" y="65"/>
                </a:lnTo>
                <a:lnTo>
                  <a:pt x="179" y="69"/>
                </a:lnTo>
                <a:lnTo>
                  <a:pt x="194" y="93"/>
                </a:lnTo>
                <a:lnTo>
                  <a:pt x="198" y="99"/>
                </a:lnTo>
                <a:lnTo>
                  <a:pt x="194" y="103"/>
                </a:lnTo>
                <a:lnTo>
                  <a:pt x="179" y="127"/>
                </a:lnTo>
                <a:lnTo>
                  <a:pt x="177" y="134"/>
                </a:lnTo>
                <a:lnTo>
                  <a:pt x="170" y="134"/>
                </a:lnTo>
                <a:lnTo>
                  <a:pt x="114" y="134"/>
                </a:lnTo>
                <a:lnTo>
                  <a:pt x="114" y="164"/>
                </a:lnTo>
                <a:lnTo>
                  <a:pt x="164" y="164"/>
                </a:lnTo>
                <a:lnTo>
                  <a:pt x="164" y="190"/>
                </a:lnTo>
                <a:lnTo>
                  <a:pt x="37" y="190"/>
                </a:lnTo>
                <a:lnTo>
                  <a:pt x="37" y="164"/>
                </a:lnTo>
                <a:lnTo>
                  <a:pt x="82" y="164"/>
                </a:lnTo>
                <a:lnTo>
                  <a:pt x="82" y="86"/>
                </a:lnTo>
                <a:lnTo>
                  <a:pt x="26" y="86"/>
                </a:lnTo>
                <a:lnTo>
                  <a:pt x="19" y="86"/>
                </a:lnTo>
                <a:lnTo>
                  <a:pt x="17" y="80"/>
                </a:lnTo>
                <a:lnTo>
                  <a:pt x="2" y="56"/>
                </a:lnTo>
                <a:lnTo>
                  <a:pt x="0" y="52"/>
                </a:lnTo>
                <a:lnTo>
                  <a:pt x="2" y="45"/>
                </a:lnTo>
                <a:lnTo>
                  <a:pt x="17" y="21"/>
                </a:lnTo>
                <a:lnTo>
                  <a:pt x="19" y="17"/>
                </a:lnTo>
                <a:lnTo>
                  <a:pt x="26" y="17"/>
                </a:lnTo>
                <a:lnTo>
                  <a:pt x="82" y="17"/>
                </a:lnTo>
                <a:lnTo>
                  <a:pt x="82" y="13"/>
                </a:lnTo>
                <a:lnTo>
                  <a:pt x="99" y="0"/>
                </a:lnTo>
                <a:lnTo>
                  <a:pt x="114" y="13"/>
                </a:lnTo>
                <a:lnTo>
                  <a:pt x="114" y="65"/>
                </a:lnTo>
                <a:lnTo>
                  <a:pt x="114" y="65"/>
                </a:lnTo>
                <a:close/>
                <a:moveTo>
                  <a:pt x="166" y="84"/>
                </a:moveTo>
                <a:lnTo>
                  <a:pt x="116" y="84"/>
                </a:lnTo>
                <a:lnTo>
                  <a:pt x="116" y="112"/>
                </a:lnTo>
                <a:lnTo>
                  <a:pt x="166" y="112"/>
                </a:lnTo>
                <a:lnTo>
                  <a:pt x="175" y="99"/>
                </a:lnTo>
                <a:lnTo>
                  <a:pt x="166" y="84"/>
                </a:lnTo>
                <a:close/>
              </a:path>
            </a:pathLst>
          </a:custGeom>
          <a:solidFill>
            <a:sysClr val="window" lastClr="FFFFFF"/>
          </a:solidFill>
          <a:ln>
            <a:noFill/>
          </a:ln>
        </p:spPr>
        <p:txBody>
          <a:bodyPr vert="horz" wrap="square" lIns="96430" tIns="48216" rIns="96430" bIns="48216" numCol="1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8" name="Freeform 25"/>
          <p:cNvSpPr>
            <a:spLocks noEditPoints="1"/>
          </p:cNvSpPr>
          <p:nvPr/>
        </p:nvSpPr>
        <p:spPr bwMode="auto">
          <a:xfrm>
            <a:off x="4434268" y="3650292"/>
            <a:ext cx="299209" cy="292903"/>
          </a:xfrm>
          <a:custGeom>
            <a:avLst/>
            <a:gdLst>
              <a:gd name="T0" fmla="*/ 74 w 82"/>
              <a:gd name="T1" fmla="*/ 6 h 80"/>
              <a:gd name="T2" fmla="*/ 67 w 82"/>
              <a:gd name="T3" fmla="*/ 27 h 80"/>
              <a:gd name="T4" fmla="*/ 65 w 82"/>
              <a:gd name="T5" fmla="*/ 30 h 80"/>
              <a:gd name="T6" fmla="*/ 75 w 82"/>
              <a:gd name="T7" fmla="*/ 71 h 80"/>
              <a:gd name="T8" fmla="*/ 66 w 82"/>
              <a:gd name="T9" fmla="*/ 80 h 80"/>
              <a:gd name="T10" fmla="*/ 44 w 82"/>
              <a:gd name="T11" fmla="*/ 50 h 80"/>
              <a:gd name="T12" fmla="*/ 36 w 82"/>
              <a:gd name="T13" fmla="*/ 57 h 80"/>
              <a:gd name="T14" fmla="*/ 39 w 82"/>
              <a:gd name="T15" fmla="*/ 70 h 80"/>
              <a:gd name="T16" fmla="*/ 34 w 82"/>
              <a:gd name="T17" fmla="*/ 75 h 80"/>
              <a:gd name="T18" fmla="*/ 26 w 82"/>
              <a:gd name="T19" fmla="*/ 61 h 80"/>
              <a:gd name="T20" fmla="*/ 21 w 82"/>
              <a:gd name="T21" fmla="*/ 67 h 80"/>
              <a:gd name="T22" fmla="*/ 16 w 82"/>
              <a:gd name="T23" fmla="*/ 62 h 80"/>
              <a:gd name="T24" fmla="*/ 21 w 82"/>
              <a:gd name="T25" fmla="*/ 57 h 80"/>
              <a:gd name="T26" fmla="*/ 7 w 82"/>
              <a:gd name="T27" fmla="*/ 50 h 80"/>
              <a:gd name="T28" fmla="*/ 12 w 82"/>
              <a:gd name="T29" fmla="*/ 44 h 80"/>
              <a:gd name="T30" fmla="*/ 25 w 82"/>
              <a:gd name="T31" fmla="*/ 47 h 80"/>
              <a:gd name="T32" fmla="*/ 32 w 82"/>
              <a:gd name="T33" fmla="*/ 39 h 80"/>
              <a:gd name="T34" fmla="*/ 0 w 82"/>
              <a:gd name="T35" fmla="*/ 18 h 80"/>
              <a:gd name="T36" fmla="*/ 9 w 82"/>
              <a:gd name="T37" fmla="*/ 8 h 80"/>
              <a:gd name="T38" fmla="*/ 51 w 82"/>
              <a:gd name="T39" fmla="*/ 16 h 80"/>
              <a:gd name="T40" fmla="*/ 53 w 82"/>
              <a:gd name="T41" fmla="*/ 13 h 80"/>
              <a:gd name="T42" fmla="*/ 74 w 82"/>
              <a:gd name="T43" fmla="*/ 6 h 80"/>
              <a:gd name="T44" fmla="*/ 82 w 82"/>
              <a:gd name="T45" fmla="*/ 50 h 80"/>
              <a:gd name="T46" fmla="*/ 74 w 82"/>
              <a:gd name="T47" fmla="*/ 42 h 80"/>
              <a:gd name="T48" fmla="*/ 72 w 82"/>
              <a:gd name="T49" fmla="*/ 44 h 80"/>
              <a:gd name="T50" fmla="*/ 76 w 82"/>
              <a:gd name="T51" fmla="*/ 57 h 80"/>
              <a:gd name="T52" fmla="*/ 82 w 82"/>
              <a:gd name="T53" fmla="*/ 50 h 80"/>
              <a:gd name="T54" fmla="*/ 29 w 82"/>
              <a:gd name="T55" fmla="*/ 0 h 80"/>
              <a:gd name="T56" fmla="*/ 23 w 82"/>
              <a:gd name="T57" fmla="*/ 7 h 80"/>
              <a:gd name="T58" fmla="*/ 36 w 82"/>
              <a:gd name="T59" fmla="*/ 10 h 80"/>
              <a:gd name="T60" fmla="*/ 37 w 82"/>
              <a:gd name="T61" fmla="*/ 8 h 80"/>
              <a:gd name="T62" fmla="*/ 29 w 82"/>
              <a:gd name="T63" fmla="*/ 0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82" h="80">
                <a:moveTo>
                  <a:pt x="74" y="6"/>
                </a:moveTo>
                <a:cubicBezTo>
                  <a:pt x="76" y="15"/>
                  <a:pt x="74" y="21"/>
                  <a:pt x="67" y="27"/>
                </a:cubicBezTo>
                <a:cubicBezTo>
                  <a:pt x="65" y="30"/>
                  <a:pt x="65" y="30"/>
                  <a:pt x="65" y="30"/>
                </a:cubicBezTo>
                <a:cubicBezTo>
                  <a:pt x="75" y="71"/>
                  <a:pt x="75" y="71"/>
                  <a:pt x="75" y="71"/>
                </a:cubicBezTo>
                <a:cubicBezTo>
                  <a:pt x="66" y="80"/>
                  <a:pt x="66" y="80"/>
                  <a:pt x="66" y="80"/>
                </a:cubicBezTo>
                <a:cubicBezTo>
                  <a:pt x="44" y="50"/>
                  <a:pt x="44" y="50"/>
                  <a:pt x="44" y="50"/>
                </a:cubicBezTo>
                <a:cubicBezTo>
                  <a:pt x="36" y="57"/>
                  <a:pt x="36" y="57"/>
                  <a:pt x="36" y="57"/>
                </a:cubicBezTo>
                <a:cubicBezTo>
                  <a:pt x="39" y="70"/>
                  <a:pt x="39" y="70"/>
                  <a:pt x="39" y="70"/>
                </a:cubicBezTo>
                <a:cubicBezTo>
                  <a:pt x="34" y="75"/>
                  <a:pt x="34" y="75"/>
                  <a:pt x="34" y="75"/>
                </a:cubicBezTo>
                <a:cubicBezTo>
                  <a:pt x="26" y="61"/>
                  <a:pt x="26" y="61"/>
                  <a:pt x="26" y="61"/>
                </a:cubicBezTo>
                <a:cubicBezTo>
                  <a:pt x="21" y="67"/>
                  <a:pt x="21" y="67"/>
                  <a:pt x="21" y="67"/>
                </a:cubicBezTo>
                <a:cubicBezTo>
                  <a:pt x="16" y="62"/>
                  <a:pt x="16" y="62"/>
                  <a:pt x="16" y="62"/>
                </a:cubicBezTo>
                <a:cubicBezTo>
                  <a:pt x="21" y="57"/>
                  <a:pt x="21" y="57"/>
                  <a:pt x="21" y="57"/>
                </a:cubicBezTo>
                <a:cubicBezTo>
                  <a:pt x="7" y="50"/>
                  <a:pt x="7" y="50"/>
                  <a:pt x="7" y="50"/>
                </a:cubicBezTo>
                <a:cubicBezTo>
                  <a:pt x="12" y="44"/>
                  <a:pt x="12" y="44"/>
                  <a:pt x="12" y="44"/>
                </a:cubicBezTo>
                <a:cubicBezTo>
                  <a:pt x="25" y="47"/>
                  <a:pt x="25" y="47"/>
                  <a:pt x="25" y="47"/>
                </a:cubicBezTo>
                <a:cubicBezTo>
                  <a:pt x="32" y="39"/>
                  <a:pt x="32" y="39"/>
                  <a:pt x="32" y="39"/>
                </a:cubicBezTo>
                <a:cubicBezTo>
                  <a:pt x="0" y="18"/>
                  <a:pt x="0" y="18"/>
                  <a:pt x="0" y="18"/>
                </a:cubicBezTo>
                <a:cubicBezTo>
                  <a:pt x="9" y="8"/>
                  <a:pt x="9" y="8"/>
                  <a:pt x="9" y="8"/>
                </a:cubicBezTo>
                <a:cubicBezTo>
                  <a:pt x="51" y="16"/>
                  <a:pt x="51" y="16"/>
                  <a:pt x="51" y="16"/>
                </a:cubicBezTo>
                <a:cubicBezTo>
                  <a:pt x="53" y="13"/>
                  <a:pt x="53" y="13"/>
                  <a:pt x="53" y="13"/>
                </a:cubicBezTo>
                <a:cubicBezTo>
                  <a:pt x="60" y="5"/>
                  <a:pt x="67" y="4"/>
                  <a:pt x="74" y="6"/>
                </a:cubicBezTo>
                <a:close/>
                <a:moveTo>
                  <a:pt x="82" y="50"/>
                </a:moveTo>
                <a:cubicBezTo>
                  <a:pt x="74" y="42"/>
                  <a:pt x="74" y="42"/>
                  <a:pt x="74" y="42"/>
                </a:cubicBezTo>
                <a:cubicBezTo>
                  <a:pt x="72" y="44"/>
                  <a:pt x="72" y="44"/>
                  <a:pt x="72" y="44"/>
                </a:cubicBezTo>
                <a:cubicBezTo>
                  <a:pt x="76" y="57"/>
                  <a:pt x="76" y="57"/>
                  <a:pt x="76" y="57"/>
                </a:cubicBezTo>
                <a:cubicBezTo>
                  <a:pt x="82" y="50"/>
                  <a:pt x="82" y="50"/>
                  <a:pt x="82" y="50"/>
                </a:cubicBezTo>
                <a:close/>
                <a:moveTo>
                  <a:pt x="29" y="0"/>
                </a:moveTo>
                <a:cubicBezTo>
                  <a:pt x="23" y="7"/>
                  <a:pt x="23" y="7"/>
                  <a:pt x="23" y="7"/>
                </a:cubicBezTo>
                <a:cubicBezTo>
                  <a:pt x="36" y="10"/>
                  <a:pt x="36" y="10"/>
                  <a:pt x="36" y="10"/>
                </a:cubicBezTo>
                <a:cubicBezTo>
                  <a:pt x="37" y="8"/>
                  <a:pt x="37" y="8"/>
                  <a:pt x="37" y="8"/>
                </a:cubicBezTo>
                <a:lnTo>
                  <a:pt x="29" y="0"/>
                </a:lnTo>
                <a:close/>
              </a:path>
            </a:pathLst>
          </a:custGeom>
          <a:solidFill>
            <a:sysClr val="window" lastClr="FFFFFF"/>
          </a:solidFill>
          <a:ln>
            <a:noFill/>
          </a:ln>
        </p:spPr>
        <p:txBody>
          <a:bodyPr vert="horz" wrap="square" lIns="96430" tIns="48216" rIns="96430" bIns="48216" numCol="1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9" name="Freeform 26"/>
          <p:cNvSpPr>
            <a:spLocks noEditPoints="1"/>
          </p:cNvSpPr>
          <p:nvPr/>
        </p:nvSpPr>
        <p:spPr bwMode="auto">
          <a:xfrm>
            <a:off x="7772888" y="3626589"/>
            <a:ext cx="280614" cy="340309"/>
          </a:xfrm>
          <a:custGeom>
            <a:avLst/>
            <a:gdLst>
              <a:gd name="T0" fmla="*/ 0 w 77"/>
              <a:gd name="T1" fmla="*/ 85 h 93"/>
              <a:gd name="T2" fmla="*/ 30 w 77"/>
              <a:gd name="T3" fmla="*/ 20 h 93"/>
              <a:gd name="T4" fmla="*/ 38 w 77"/>
              <a:gd name="T5" fmla="*/ 26 h 93"/>
              <a:gd name="T6" fmla="*/ 39 w 77"/>
              <a:gd name="T7" fmla="*/ 27 h 93"/>
              <a:gd name="T8" fmla="*/ 39 w 77"/>
              <a:gd name="T9" fmla="*/ 27 h 93"/>
              <a:gd name="T10" fmla="*/ 40 w 77"/>
              <a:gd name="T11" fmla="*/ 27 h 93"/>
              <a:gd name="T12" fmla="*/ 40 w 77"/>
              <a:gd name="T13" fmla="*/ 28 h 93"/>
              <a:gd name="T14" fmla="*/ 40 w 77"/>
              <a:gd name="T15" fmla="*/ 28 h 93"/>
              <a:gd name="T16" fmla="*/ 41 w 77"/>
              <a:gd name="T17" fmla="*/ 28 h 93"/>
              <a:gd name="T18" fmla="*/ 41 w 77"/>
              <a:gd name="T19" fmla="*/ 29 h 93"/>
              <a:gd name="T20" fmla="*/ 42 w 77"/>
              <a:gd name="T21" fmla="*/ 29 h 93"/>
              <a:gd name="T22" fmla="*/ 42 w 77"/>
              <a:gd name="T23" fmla="*/ 29 h 93"/>
              <a:gd name="T24" fmla="*/ 43 w 77"/>
              <a:gd name="T25" fmla="*/ 29 h 93"/>
              <a:gd name="T26" fmla="*/ 43 w 77"/>
              <a:gd name="T27" fmla="*/ 30 h 93"/>
              <a:gd name="T28" fmla="*/ 43 w 77"/>
              <a:gd name="T29" fmla="*/ 30 h 93"/>
              <a:gd name="T30" fmla="*/ 48 w 77"/>
              <a:gd name="T31" fmla="*/ 33 h 93"/>
              <a:gd name="T32" fmla="*/ 48 w 77"/>
              <a:gd name="T33" fmla="*/ 33 h 93"/>
              <a:gd name="T34" fmla="*/ 49 w 77"/>
              <a:gd name="T35" fmla="*/ 34 h 93"/>
              <a:gd name="T36" fmla="*/ 49 w 77"/>
              <a:gd name="T37" fmla="*/ 34 h 93"/>
              <a:gd name="T38" fmla="*/ 50 w 77"/>
              <a:gd name="T39" fmla="*/ 34 h 93"/>
              <a:gd name="T40" fmla="*/ 50 w 77"/>
              <a:gd name="T41" fmla="*/ 35 h 93"/>
              <a:gd name="T42" fmla="*/ 50 w 77"/>
              <a:gd name="T43" fmla="*/ 35 h 93"/>
              <a:gd name="T44" fmla="*/ 51 w 77"/>
              <a:gd name="T45" fmla="*/ 35 h 93"/>
              <a:gd name="T46" fmla="*/ 51 w 77"/>
              <a:gd name="T47" fmla="*/ 36 h 93"/>
              <a:gd name="T48" fmla="*/ 52 w 77"/>
              <a:gd name="T49" fmla="*/ 36 h 93"/>
              <a:gd name="T50" fmla="*/ 52 w 77"/>
              <a:gd name="T51" fmla="*/ 36 h 93"/>
              <a:gd name="T52" fmla="*/ 53 w 77"/>
              <a:gd name="T53" fmla="*/ 37 h 93"/>
              <a:gd name="T54" fmla="*/ 53 w 77"/>
              <a:gd name="T55" fmla="*/ 37 h 93"/>
              <a:gd name="T56" fmla="*/ 48 w 77"/>
              <a:gd name="T57" fmla="*/ 79 h 93"/>
              <a:gd name="T58" fmla="*/ 7 w 77"/>
              <a:gd name="T59" fmla="*/ 91 h 93"/>
              <a:gd name="T60" fmla="*/ 35 w 77"/>
              <a:gd name="T61" fmla="*/ 64 h 93"/>
              <a:gd name="T62" fmla="*/ 19 w 77"/>
              <a:gd name="T63" fmla="*/ 53 h 93"/>
              <a:gd name="T64" fmla="*/ 3 w 77"/>
              <a:gd name="T65" fmla="*/ 88 h 93"/>
              <a:gd name="T66" fmla="*/ 73 w 77"/>
              <a:gd name="T67" fmla="*/ 93 h 93"/>
              <a:gd name="T68" fmla="*/ 54 w 77"/>
              <a:gd name="T69" fmla="*/ 83 h 93"/>
              <a:gd name="T70" fmla="*/ 69 w 77"/>
              <a:gd name="T71" fmla="*/ 42 h 93"/>
              <a:gd name="T72" fmla="*/ 34 w 77"/>
              <a:gd name="T73" fmla="*/ 0 h 93"/>
              <a:gd name="T74" fmla="*/ 69 w 77"/>
              <a:gd name="T75" fmla="*/ 42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77" h="93">
                <a:moveTo>
                  <a:pt x="3" y="88"/>
                </a:moveTo>
                <a:cubicBezTo>
                  <a:pt x="2" y="87"/>
                  <a:pt x="1" y="86"/>
                  <a:pt x="0" y="85"/>
                </a:cubicBezTo>
                <a:cubicBezTo>
                  <a:pt x="0" y="72"/>
                  <a:pt x="0" y="58"/>
                  <a:pt x="0" y="45"/>
                </a:cubicBezTo>
                <a:cubicBezTo>
                  <a:pt x="12" y="40"/>
                  <a:pt x="21" y="32"/>
                  <a:pt x="30" y="20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7"/>
                  <a:pt x="38" y="27"/>
                  <a:pt x="38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28"/>
                  <a:pt x="40" y="28"/>
                  <a:pt x="40" y="28"/>
                </a:cubicBezTo>
                <a:cubicBezTo>
                  <a:pt x="40" y="28"/>
                  <a:pt x="40" y="28"/>
                  <a:pt x="40" y="28"/>
                </a:cubicBezTo>
                <a:cubicBezTo>
                  <a:pt x="40" y="28"/>
                  <a:pt x="40" y="28"/>
                  <a:pt x="40" y="28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29"/>
                  <a:pt x="41" y="29"/>
                  <a:pt x="41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3" y="29"/>
                  <a:pt x="43" y="29"/>
                  <a:pt x="43" y="29"/>
                </a:cubicBezTo>
                <a:cubicBezTo>
                  <a:pt x="43" y="30"/>
                  <a:pt x="43" y="30"/>
                  <a:pt x="43" y="30"/>
                </a:cubicBezTo>
                <a:cubicBezTo>
                  <a:pt x="43" y="30"/>
                  <a:pt x="43" y="30"/>
                  <a:pt x="43" y="30"/>
                </a:cubicBezTo>
                <a:cubicBezTo>
                  <a:pt x="43" y="30"/>
                  <a:pt x="43" y="30"/>
                  <a:pt x="43" y="30"/>
                </a:cubicBezTo>
                <a:cubicBezTo>
                  <a:pt x="43" y="30"/>
                  <a:pt x="43" y="30"/>
                  <a:pt x="43" y="30"/>
                </a:cubicBezTo>
                <a:cubicBezTo>
                  <a:pt x="44" y="30"/>
                  <a:pt x="44" y="30"/>
                  <a:pt x="44" y="30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4"/>
                  <a:pt x="48" y="34"/>
                  <a:pt x="48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50" y="34"/>
                  <a:pt x="50" y="34"/>
                  <a:pt x="50" y="34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5"/>
                  <a:pt x="50" y="35"/>
                  <a:pt x="50" y="35"/>
                </a:cubicBezTo>
                <a:cubicBezTo>
                  <a:pt x="51" y="35"/>
                  <a:pt x="51" y="35"/>
                  <a:pt x="51" y="35"/>
                </a:cubicBezTo>
                <a:cubicBezTo>
                  <a:pt x="51" y="35"/>
                  <a:pt x="51" y="35"/>
                  <a:pt x="51" y="35"/>
                </a:cubicBezTo>
                <a:cubicBezTo>
                  <a:pt x="51" y="35"/>
                  <a:pt x="51" y="35"/>
                  <a:pt x="51" y="35"/>
                </a:cubicBezTo>
                <a:cubicBezTo>
                  <a:pt x="51" y="36"/>
                  <a:pt x="51" y="36"/>
                  <a:pt x="51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3" y="37"/>
                  <a:pt x="53" y="37"/>
                  <a:pt x="53" y="37"/>
                </a:cubicBezTo>
                <a:cubicBezTo>
                  <a:pt x="53" y="37"/>
                  <a:pt x="53" y="37"/>
                  <a:pt x="53" y="37"/>
                </a:cubicBezTo>
                <a:cubicBezTo>
                  <a:pt x="53" y="37"/>
                  <a:pt x="53" y="37"/>
                  <a:pt x="53" y="37"/>
                </a:cubicBezTo>
                <a:cubicBezTo>
                  <a:pt x="62" y="43"/>
                  <a:pt x="62" y="43"/>
                  <a:pt x="62" y="43"/>
                </a:cubicBezTo>
                <a:cubicBezTo>
                  <a:pt x="53" y="55"/>
                  <a:pt x="49" y="67"/>
                  <a:pt x="48" y="79"/>
                </a:cubicBezTo>
                <a:cubicBezTo>
                  <a:pt x="36" y="84"/>
                  <a:pt x="23" y="88"/>
                  <a:pt x="11" y="93"/>
                </a:cubicBezTo>
                <a:cubicBezTo>
                  <a:pt x="9" y="92"/>
                  <a:pt x="8" y="91"/>
                  <a:pt x="7" y="91"/>
                </a:cubicBezTo>
                <a:cubicBezTo>
                  <a:pt x="23" y="68"/>
                  <a:pt x="23" y="68"/>
                  <a:pt x="23" y="68"/>
                </a:cubicBezTo>
                <a:cubicBezTo>
                  <a:pt x="27" y="69"/>
                  <a:pt x="32" y="68"/>
                  <a:pt x="35" y="64"/>
                </a:cubicBezTo>
                <a:cubicBezTo>
                  <a:pt x="38" y="60"/>
                  <a:pt x="37" y="54"/>
                  <a:pt x="32" y="51"/>
                </a:cubicBezTo>
                <a:cubicBezTo>
                  <a:pt x="28" y="47"/>
                  <a:pt x="22" y="49"/>
                  <a:pt x="19" y="53"/>
                </a:cubicBezTo>
                <a:cubicBezTo>
                  <a:pt x="16" y="57"/>
                  <a:pt x="16" y="62"/>
                  <a:pt x="19" y="65"/>
                </a:cubicBezTo>
                <a:cubicBezTo>
                  <a:pt x="3" y="88"/>
                  <a:pt x="3" y="88"/>
                  <a:pt x="3" y="88"/>
                </a:cubicBezTo>
                <a:close/>
                <a:moveTo>
                  <a:pt x="27" y="93"/>
                </a:moveTo>
                <a:cubicBezTo>
                  <a:pt x="73" y="93"/>
                  <a:pt x="73" y="93"/>
                  <a:pt x="73" y="93"/>
                </a:cubicBezTo>
                <a:cubicBezTo>
                  <a:pt x="73" y="83"/>
                  <a:pt x="73" y="83"/>
                  <a:pt x="73" y="83"/>
                </a:cubicBezTo>
                <a:cubicBezTo>
                  <a:pt x="54" y="83"/>
                  <a:pt x="54" y="83"/>
                  <a:pt x="54" y="83"/>
                </a:cubicBezTo>
                <a:cubicBezTo>
                  <a:pt x="27" y="93"/>
                  <a:pt x="27" y="93"/>
                  <a:pt x="27" y="93"/>
                </a:cubicBezTo>
                <a:close/>
                <a:moveTo>
                  <a:pt x="69" y="42"/>
                </a:moveTo>
                <a:cubicBezTo>
                  <a:pt x="77" y="31"/>
                  <a:pt x="77" y="31"/>
                  <a:pt x="77" y="31"/>
                </a:cubicBezTo>
                <a:cubicBezTo>
                  <a:pt x="34" y="0"/>
                  <a:pt x="34" y="0"/>
                  <a:pt x="34" y="0"/>
                </a:cubicBezTo>
                <a:cubicBezTo>
                  <a:pt x="26" y="12"/>
                  <a:pt x="26" y="12"/>
                  <a:pt x="26" y="12"/>
                </a:cubicBezTo>
                <a:lnTo>
                  <a:pt x="69" y="42"/>
                </a:lnTo>
                <a:close/>
              </a:path>
            </a:pathLst>
          </a:custGeom>
          <a:solidFill>
            <a:sysClr val="window" lastClr="FFFFFF"/>
          </a:solidFill>
          <a:ln>
            <a:noFill/>
          </a:ln>
        </p:spPr>
        <p:txBody>
          <a:bodyPr vert="horz" wrap="square" lIns="96430" tIns="48216" rIns="96430" bIns="48216" numCol="1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cxnSp>
        <p:nvCxnSpPr>
          <p:cNvPr id="60" name="Straight Arrow Connector 37"/>
          <p:cNvCxnSpPr/>
          <p:nvPr/>
        </p:nvCxnSpPr>
        <p:spPr>
          <a:xfrm>
            <a:off x="2918646" y="3328491"/>
            <a:ext cx="0" cy="852580"/>
          </a:xfrm>
          <a:prstGeom prst="straightConnector1">
            <a:avLst/>
          </a:prstGeom>
          <a:noFill/>
          <a:ln w="6350" cap="flat" cmpd="sng" algn="ctr">
            <a:solidFill>
              <a:sysClr val="window" lastClr="FFFFFF">
                <a:lumMod val="65000"/>
              </a:sysClr>
            </a:solidFill>
            <a:prstDash val="sysDash"/>
            <a:miter lim="800000"/>
            <a:tailEnd type="triangle"/>
          </a:ln>
          <a:effectLst/>
        </p:spPr>
      </p:cxnSp>
      <p:cxnSp>
        <p:nvCxnSpPr>
          <p:cNvPr id="73" name="Straight Arrow Connector 40"/>
          <p:cNvCxnSpPr/>
          <p:nvPr/>
        </p:nvCxnSpPr>
        <p:spPr>
          <a:xfrm>
            <a:off x="6261558" y="3328491"/>
            <a:ext cx="0" cy="852580"/>
          </a:xfrm>
          <a:prstGeom prst="straightConnector1">
            <a:avLst/>
          </a:prstGeom>
          <a:noFill/>
          <a:ln w="6350" cap="flat" cmpd="sng" algn="ctr">
            <a:solidFill>
              <a:sysClr val="window" lastClr="FFFFFF">
                <a:lumMod val="65000"/>
              </a:sysClr>
            </a:solidFill>
            <a:prstDash val="sysDash"/>
            <a:miter lim="800000"/>
            <a:tailEnd type="triangle"/>
          </a:ln>
          <a:effectLst/>
        </p:spPr>
      </p:cxnSp>
      <p:cxnSp>
        <p:nvCxnSpPr>
          <p:cNvPr id="74" name="Straight Arrow Connector 41"/>
          <p:cNvCxnSpPr/>
          <p:nvPr/>
        </p:nvCxnSpPr>
        <p:spPr>
          <a:xfrm flipV="1">
            <a:off x="7930237" y="2476383"/>
            <a:ext cx="0" cy="852580"/>
          </a:xfrm>
          <a:prstGeom prst="straightConnector1">
            <a:avLst/>
          </a:prstGeom>
          <a:noFill/>
          <a:ln w="6350" cap="flat" cmpd="sng" algn="ctr">
            <a:solidFill>
              <a:sysClr val="window" lastClr="FFFFFF">
                <a:lumMod val="65000"/>
              </a:sysClr>
            </a:solidFill>
            <a:prstDash val="sysDash"/>
            <a:miter lim="800000"/>
            <a:tailEnd type="triangle"/>
          </a:ln>
          <a:effectLst/>
        </p:spPr>
      </p:cxnSp>
      <p:cxnSp>
        <p:nvCxnSpPr>
          <p:cNvPr id="75" name="Straight Arrow Connector 42"/>
          <p:cNvCxnSpPr/>
          <p:nvPr/>
        </p:nvCxnSpPr>
        <p:spPr>
          <a:xfrm flipV="1">
            <a:off x="4600319" y="2476383"/>
            <a:ext cx="0" cy="852580"/>
          </a:xfrm>
          <a:prstGeom prst="straightConnector1">
            <a:avLst/>
          </a:prstGeom>
          <a:noFill/>
          <a:ln w="6350" cap="flat" cmpd="sng" algn="ctr">
            <a:solidFill>
              <a:sysClr val="window" lastClr="FFFFFF">
                <a:lumMod val="65000"/>
              </a:sysClr>
            </a:solidFill>
            <a:prstDash val="sysDash"/>
            <a:miter lim="800000"/>
            <a:tailEnd type="triangle"/>
          </a:ln>
          <a:effectLst/>
        </p:spPr>
      </p:cxnSp>
      <p:grpSp>
        <p:nvGrpSpPr>
          <p:cNvPr id="76" name="Group 5"/>
          <p:cNvGrpSpPr/>
          <p:nvPr/>
        </p:nvGrpSpPr>
        <p:grpSpPr>
          <a:xfrm>
            <a:off x="1852177" y="4184729"/>
            <a:ext cx="2131669" cy="1230695"/>
            <a:chOff x="1928729" y="4908274"/>
            <a:chExt cx="2729132" cy="1387130"/>
          </a:xfrm>
        </p:grpSpPr>
        <p:sp>
          <p:nvSpPr>
            <p:cNvPr id="77" name="TextBox 46"/>
            <p:cNvSpPr txBox="1"/>
            <p:nvPr/>
          </p:nvSpPr>
          <p:spPr>
            <a:xfrm>
              <a:off x="2349835" y="4908274"/>
              <a:ext cx="1888547" cy="4351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Until Week 8:</a:t>
              </a:r>
            </a:p>
          </p:txBody>
        </p:sp>
        <p:sp>
          <p:nvSpPr>
            <p:cNvPr id="78" name="Rectangle 44"/>
            <p:cNvSpPr/>
            <p:nvPr/>
          </p:nvSpPr>
          <p:spPr>
            <a:xfrm>
              <a:off x="1928729" y="5195349"/>
              <a:ext cx="2729132" cy="11000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200" dirty="0">
                  <a:sym typeface="+mn-ea"/>
                </a:rPr>
                <a:t>Finish learning existing Rust crypto library. Prune and try to use this existing library inside TEE (Intel SGX).</a:t>
              </a:r>
              <a:endParaRPr lang="en-US" altLang="zh-CN" sz="1200" dirty="0">
                <a:solidFill>
                  <a:prstClr val="white">
                    <a:lumMod val="6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endParaRPr>
            </a:p>
          </p:txBody>
        </p:sp>
      </p:grpSp>
      <p:grpSp>
        <p:nvGrpSpPr>
          <p:cNvPr id="79" name="Group 8"/>
          <p:cNvGrpSpPr/>
          <p:nvPr/>
        </p:nvGrpSpPr>
        <p:grpSpPr>
          <a:xfrm>
            <a:off x="4968394" y="4375957"/>
            <a:ext cx="2630170" cy="1209674"/>
            <a:chOff x="5412214" y="4932005"/>
            <a:chExt cx="3367353" cy="1363438"/>
          </a:xfrm>
        </p:grpSpPr>
        <p:sp>
          <p:nvSpPr>
            <p:cNvPr id="80" name="TextBox 49"/>
            <p:cNvSpPr txBox="1"/>
            <p:nvPr/>
          </p:nvSpPr>
          <p:spPr>
            <a:xfrm>
              <a:off x="6078433" y="4932005"/>
              <a:ext cx="1978787" cy="4351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Until Week 12</a:t>
              </a:r>
            </a:p>
          </p:txBody>
        </p:sp>
        <p:sp>
          <p:nvSpPr>
            <p:cNvPr id="81" name="Rectangle 48"/>
            <p:cNvSpPr/>
            <p:nvPr/>
          </p:nvSpPr>
          <p:spPr>
            <a:xfrm>
              <a:off x="5412214" y="5195388"/>
              <a:ext cx="3367353" cy="11000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200" dirty="0">
                  <a:sym typeface="+mn-ea"/>
                </a:rPr>
                <a:t>Finish learning methods to resist side channel attacks, and try to modify the most commonly used two algorithms: RSA and ECDSA. </a:t>
              </a:r>
              <a:endParaRPr lang="en-GB" altLang="zh-CN" sz="1200" dirty="0">
                <a:solidFill>
                  <a:prstClr val="white">
                    <a:lumMod val="6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82" name="Group 6"/>
          <p:cNvGrpSpPr/>
          <p:nvPr/>
        </p:nvGrpSpPr>
        <p:grpSpPr>
          <a:xfrm>
            <a:off x="3191213" y="1060004"/>
            <a:ext cx="2686050" cy="1361440"/>
            <a:chOff x="3728775" y="1425018"/>
            <a:chExt cx="2821667" cy="1534499"/>
          </a:xfrm>
        </p:grpSpPr>
        <p:sp>
          <p:nvSpPr>
            <p:cNvPr id="83" name="TextBox 52"/>
            <p:cNvSpPr txBox="1"/>
            <p:nvPr/>
          </p:nvSpPr>
          <p:spPr>
            <a:xfrm>
              <a:off x="4378543" y="1425018"/>
              <a:ext cx="1623626" cy="4351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Until Week 10</a:t>
              </a:r>
            </a:p>
          </p:txBody>
        </p:sp>
        <p:sp>
          <p:nvSpPr>
            <p:cNvPr id="84" name="Rectangle 50"/>
            <p:cNvSpPr/>
            <p:nvPr/>
          </p:nvSpPr>
          <p:spPr>
            <a:xfrm>
              <a:off x="3728775" y="1859459"/>
              <a:ext cx="2821667" cy="11000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200" dirty="0">
                  <a:sym typeface="+mn-ea"/>
                </a:rPr>
                <a:t> Finish learning background knowledge of Side-Channel Attacks. Trying to find ways to perform a side channel attacks to these existed library.</a:t>
              </a:r>
              <a:endParaRPr lang="en-GB" altLang="zh-CN" sz="1200" dirty="0">
                <a:solidFill>
                  <a:prstClr val="white">
                    <a:lumMod val="6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85" name="Group 7"/>
          <p:cNvGrpSpPr/>
          <p:nvPr/>
        </p:nvGrpSpPr>
        <p:grpSpPr>
          <a:xfrm>
            <a:off x="6816502" y="1445449"/>
            <a:ext cx="2193386" cy="772980"/>
            <a:chOff x="7780247" y="1629001"/>
            <a:chExt cx="2304129" cy="871241"/>
          </a:xfrm>
        </p:grpSpPr>
        <p:sp>
          <p:nvSpPr>
            <p:cNvPr id="86" name="TextBox 55"/>
            <p:cNvSpPr txBox="1"/>
            <p:nvPr/>
          </p:nvSpPr>
          <p:spPr>
            <a:xfrm>
              <a:off x="8244797" y="1629001"/>
              <a:ext cx="1410834" cy="4351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600" dirty="0">
                  <a:sym typeface="+mn-ea"/>
                </a:rPr>
                <a:t>Until Week 13</a:t>
              </a:r>
              <a:endParaRPr lang="en-GB" sz="1600" dirty="0">
                <a:solidFill>
                  <a:prstClr val="white">
                    <a:lumMod val="6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87" name="Rectangle 52"/>
            <p:cNvSpPr/>
            <p:nvPr/>
          </p:nvSpPr>
          <p:spPr>
            <a:xfrm>
              <a:off x="7780247" y="1899037"/>
              <a:ext cx="2304129" cy="60120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200" dirty="0">
                  <a:sym typeface="+mn-ea"/>
                </a:rPr>
                <a:t>Test and Debug the ability of RSA and ECDSA resisting SAC. </a:t>
              </a:r>
              <a:endParaRPr lang="en-GB" altLang="zh-CN" sz="1200" dirty="0">
                <a:solidFill>
                  <a:prstClr val="white">
                    <a:lumMod val="6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cxnSp>
        <p:nvCxnSpPr>
          <p:cNvPr id="89" name="Straight Arrow Connector 42"/>
          <p:cNvCxnSpPr/>
          <p:nvPr/>
        </p:nvCxnSpPr>
        <p:spPr>
          <a:xfrm flipV="1">
            <a:off x="1257044" y="2475748"/>
            <a:ext cx="0" cy="852580"/>
          </a:xfrm>
          <a:prstGeom prst="straightConnector1">
            <a:avLst/>
          </a:prstGeom>
          <a:noFill/>
          <a:ln w="6350" cap="flat" cmpd="sng" algn="ctr">
            <a:solidFill>
              <a:sysClr val="window" lastClr="FFFFFF">
                <a:lumMod val="65000"/>
              </a:sysClr>
            </a:solidFill>
            <a:prstDash val="sysDash"/>
            <a:miter lim="800000"/>
            <a:tailEnd type="triangle"/>
          </a:ln>
          <a:effectLst/>
        </p:spPr>
      </p:cxnSp>
      <p:grpSp>
        <p:nvGrpSpPr>
          <p:cNvPr id="92" name="Group 6"/>
          <p:cNvGrpSpPr/>
          <p:nvPr/>
        </p:nvGrpSpPr>
        <p:grpSpPr>
          <a:xfrm>
            <a:off x="340698" y="1060003"/>
            <a:ext cx="2193386" cy="1140651"/>
            <a:chOff x="4038291" y="1464382"/>
            <a:chExt cx="2304129" cy="1285645"/>
          </a:xfrm>
        </p:grpSpPr>
        <p:sp>
          <p:nvSpPr>
            <p:cNvPr id="93" name="TextBox 52"/>
            <p:cNvSpPr txBox="1"/>
            <p:nvPr/>
          </p:nvSpPr>
          <p:spPr>
            <a:xfrm>
              <a:off x="4499280" y="1464382"/>
              <a:ext cx="1127333" cy="4351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Currently</a:t>
              </a:r>
            </a:p>
          </p:txBody>
        </p:sp>
        <p:sp>
          <p:nvSpPr>
            <p:cNvPr id="94" name="Rectangle 50"/>
            <p:cNvSpPr/>
            <p:nvPr/>
          </p:nvSpPr>
          <p:spPr>
            <a:xfrm>
              <a:off x="4038291" y="1899038"/>
              <a:ext cx="2304129" cy="85098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We have learnd some basic concepts of TEE and Rust programming language</a:t>
              </a:r>
            </a:p>
          </p:txBody>
        </p:sp>
      </p:grpSp>
      <p:cxnSp>
        <p:nvCxnSpPr>
          <p:cNvPr id="95" name="Straight Arrow Connector 40"/>
          <p:cNvCxnSpPr/>
          <p:nvPr/>
        </p:nvCxnSpPr>
        <p:spPr>
          <a:xfrm>
            <a:off x="9617533" y="3311981"/>
            <a:ext cx="0" cy="852580"/>
          </a:xfrm>
          <a:prstGeom prst="straightConnector1">
            <a:avLst/>
          </a:prstGeom>
          <a:noFill/>
          <a:ln w="6350" cap="flat" cmpd="sng" algn="ctr">
            <a:solidFill>
              <a:sysClr val="window" lastClr="FFFFFF">
                <a:lumMod val="65000"/>
              </a:sysClr>
            </a:solidFill>
            <a:prstDash val="sysDash"/>
            <a:miter lim="800000"/>
            <a:tailEnd type="triangle"/>
          </a:ln>
          <a:effectLst/>
        </p:spPr>
      </p:cxnSp>
      <p:grpSp>
        <p:nvGrpSpPr>
          <p:cNvPr id="96" name="Group 8"/>
          <p:cNvGrpSpPr/>
          <p:nvPr/>
        </p:nvGrpSpPr>
        <p:grpSpPr>
          <a:xfrm>
            <a:off x="8516139" y="4359447"/>
            <a:ext cx="2167255" cy="1056005"/>
            <a:chOff x="5657733" y="4932005"/>
            <a:chExt cx="2774692" cy="1190236"/>
          </a:xfrm>
        </p:grpSpPr>
        <p:sp>
          <p:nvSpPr>
            <p:cNvPr id="97" name="TextBox 49"/>
            <p:cNvSpPr txBox="1"/>
            <p:nvPr/>
          </p:nvSpPr>
          <p:spPr>
            <a:xfrm>
              <a:off x="6078433" y="4932005"/>
              <a:ext cx="1978787" cy="4351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Until Week 15</a:t>
              </a:r>
            </a:p>
          </p:txBody>
        </p:sp>
        <p:sp>
          <p:nvSpPr>
            <p:cNvPr id="98" name="Rectangle 48"/>
            <p:cNvSpPr/>
            <p:nvPr/>
          </p:nvSpPr>
          <p:spPr>
            <a:xfrm>
              <a:off x="5657733" y="5271255"/>
              <a:ext cx="2774692" cy="8509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200" dirty="0">
                  <a:sym typeface="+mn-ea"/>
                </a:rPr>
                <a:t>Complete other algorithms. Test the performance and ability of our modified library.</a:t>
              </a:r>
              <a:endParaRPr lang="en-GB" altLang="zh-CN" sz="1200" dirty="0">
                <a:solidFill>
                  <a:prstClr val="white">
                    <a:lumMod val="6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99" name="文本框 98"/>
          <p:cNvSpPr txBox="1"/>
          <p:nvPr/>
        </p:nvSpPr>
        <p:spPr>
          <a:xfrm>
            <a:off x="340995" y="143510"/>
            <a:ext cx="489521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/>
              <a:t>Schedule</a:t>
            </a:r>
          </a:p>
        </p:txBody>
      </p:sp>
      <p:cxnSp>
        <p:nvCxnSpPr>
          <p:cNvPr id="100" name="直接连接符 99"/>
          <p:cNvCxnSpPr/>
          <p:nvPr/>
        </p:nvCxnSpPr>
        <p:spPr>
          <a:xfrm flipV="1">
            <a:off x="295910" y="826135"/>
            <a:ext cx="10094595" cy="374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 advTm="0">
        <p:randomBar dir="vert"/>
      </p:transition>
    </mc:Choice>
    <mc:Fallback xmlns="">
      <p:transition spd="slow" advClick="0" advTm="0">
        <p:randomBar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形状 3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6337300" y="-3175"/>
            <a:ext cx="3688080" cy="825500"/>
          </a:xfrm>
          <a:prstGeom prst="rect">
            <a:avLst/>
          </a:prstGeom>
        </p:spPr>
      </p:pic>
      <p:pic>
        <p:nvPicPr>
          <p:cNvPr id="3" name="图片 2" descr="形状 4 拷贝 4"/>
          <p:cNvPicPr>
            <a:picLocks noChangeAspect="1"/>
          </p:cNvPicPr>
          <p:nvPr/>
        </p:nvPicPr>
        <p:blipFill>
          <a:blip r:embed="rId4" cstate="screen"/>
          <a:srcRect b="18404"/>
          <a:stretch>
            <a:fillRect/>
          </a:stretch>
        </p:blipFill>
        <p:spPr>
          <a:xfrm>
            <a:off x="8942705" y="-3175"/>
            <a:ext cx="1857375" cy="2941955"/>
          </a:xfrm>
          <a:prstGeom prst="rect">
            <a:avLst/>
          </a:prstGeom>
        </p:spPr>
      </p:pic>
      <p:pic>
        <p:nvPicPr>
          <p:cNvPr id="4" name="图片 3" descr="形状 4 拷贝"/>
          <p:cNvPicPr>
            <a:picLocks noChangeAspect="1"/>
          </p:cNvPicPr>
          <p:nvPr/>
        </p:nvPicPr>
        <p:blipFill>
          <a:blip r:embed="rId5" cstate="screen"/>
          <a:srcRect/>
          <a:stretch>
            <a:fillRect/>
          </a:stretch>
        </p:blipFill>
        <p:spPr>
          <a:xfrm>
            <a:off x="9283065" y="335280"/>
            <a:ext cx="1517015" cy="2670175"/>
          </a:xfrm>
          <a:prstGeom prst="rect">
            <a:avLst/>
          </a:prstGeom>
        </p:spPr>
      </p:pic>
      <p:pic>
        <p:nvPicPr>
          <p:cNvPr id="5" name="图片 4" descr="形状 2"/>
          <p:cNvPicPr>
            <a:picLocks noChangeAspect="1"/>
          </p:cNvPicPr>
          <p:nvPr/>
        </p:nvPicPr>
        <p:blipFill>
          <a:blip r:embed="rId6" cstate="screen"/>
          <a:stretch>
            <a:fillRect/>
          </a:stretch>
        </p:blipFill>
        <p:spPr>
          <a:xfrm>
            <a:off x="-20955" y="3784600"/>
            <a:ext cx="3108960" cy="2700020"/>
          </a:xfrm>
          <a:prstGeom prst="rect">
            <a:avLst/>
          </a:prstGeom>
        </p:spPr>
      </p:pic>
      <p:pic>
        <p:nvPicPr>
          <p:cNvPr id="6" name="图片 5" descr="形状 3 拷贝"/>
          <p:cNvPicPr>
            <a:picLocks noChangeAspect="1"/>
          </p:cNvPicPr>
          <p:nvPr/>
        </p:nvPicPr>
        <p:blipFill>
          <a:blip r:embed="rId7" cstate="screen"/>
          <a:stretch>
            <a:fillRect/>
          </a:stretch>
        </p:blipFill>
        <p:spPr>
          <a:xfrm>
            <a:off x="-20955" y="4772660"/>
            <a:ext cx="3907790" cy="1711960"/>
          </a:xfrm>
          <a:prstGeom prst="rect">
            <a:avLst/>
          </a:prstGeom>
        </p:spPr>
      </p:pic>
      <p:pic>
        <p:nvPicPr>
          <p:cNvPr id="7" name="图片 6" descr="形状 3 拷贝 2"/>
          <p:cNvPicPr>
            <a:picLocks noChangeAspect="1"/>
          </p:cNvPicPr>
          <p:nvPr/>
        </p:nvPicPr>
        <p:blipFill>
          <a:blip r:embed="rId8" cstate="screen"/>
          <a:srcRect l="20145" r="26814"/>
          <a:stretch>
            <a:fillRect/>
          </a:stretch>
        </p:blipFill>
        <p:spPr>
          <a:xfrm>
            <a:off x="3200400" y="5741670"/>
            <a:ext cx="2176780" cy="742950"/>
          </a:xfrm>
          <a:prstGeom prst="rect">
            <a:avLst/>
          </a:prstGeom>
        </p:spPr>
      </p:pic>
      <p:pic>
        <p:nvPicPr>
          <p:cNvPr id="8" name="图片 7" descr="矩形 11"/>
          <p:cNvPicPr>
            <a:picLocks noChangeAspect="1"/>
          </p:cNvPicPr>
          <p:nvPr/>
        </p:nvPicPr>
        <p:blipFill>
          <a:blip r:embed="rId9" cstate="screen"/>
          <a:stretch>
            <a:fillRect/>
          </a:stretch>
        </p:blipFill>
        <p:spPr>
          <a:xfrm>
            <a:off x="5447030" y="5666105"/>
            <a:ext cx="1054100" cy="818515"/>
          </a:xfrm>
          <a:prstGeom prst="rect">
            <a:avLst/>
          </a:prstGeom>
        </p:spPr>
      </p:pic>
      <p:sp>
        <p:nvSpPr>
          <p:cNvPr id="20" name="矩形 259"/>
          <p:cNvSpPr>
            <a:spLocks noChangeArrowheads="1"/>
          </p:cNvSpPr>
          <p:nvPr/>
        </p:nvSpPr>
        <p:spPr bwMode="auto">
          <a:xfrm>
            <a:off x="1985645" y="1624965"/>
            <a:ext cx="6647180" cy="12306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fontAlgn="base"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80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 !</a:t>
            </a:r>
          </a:p>
        </p:txBody>
      </p:sp>
      <p:pic>
        <p:nvPicPr>
          <p:cNvPr id="9" name="图片 8" descr="图标（背景透明）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8575" y="-14605"/>
            <a:ext cx="1532890" cy="15405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 advTm="0">
        <p:randomBar dir="vert"/>
      </p:transition>
    </mc:Choice>
    <mc:Fallback xmlns="">
      <p:transition spd="slow" advClick="0" advTm="0">
        <p:randomBar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 tmFilter="0,0; .5, 1; 1, 1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7" dur="5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" dur="25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ldLvl="0" animBg="1"/>
      <p:bldP spid="20" grpId="1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MH_Number_1"/>
          <p:cNvSpPr/>
          <p:nvPr>
            <p:custDataLst>
              <p:tags r:id="rId1"/>
            </p:custDataLst>
          </p:nvPr>
        </p:nvSpPr>
        <p:spPr>
          <a:xfrm>
            <a:off x="2911138" y="2199110"/>
            <a:ext cx="379667" cy="379667"/>
          </a:xfrm>
          <a:prstGeom prst="ellipse">
            <a:avLst/>
          </a:prstGeom>
          <a:solidFill>
            <a:srgbClr val="FFC000"/>
          </a:solidFill>
          <a:ln w="28575" cap="flat" cmpd="sng" algn="ctr">
            <a:noFill/>
            <a:prstDash val="solid"/>
            <a:miter lim="800000"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11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1</a:t>
            </a:r>
            <a:endParaRPr kumimoji="0" lang="zh-CN" altLang="en-US" sz="211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11" name="MH_Entry_1"/>
          <p:cNvSpPr/>
          <p:nvPr>
            <p:custDataLst>
              <p:tags r:id="rId2"/>
            </p:custDataLst>
          </p:nvPr>
        </p:nvSpPr>
        <p:spPr>
          <a:xfrm>
            <a:off x="3528695" y="2231073"/>
            <a:ext cx="4017010" cy="388620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 cmpd="sng" algn="ctr">
            <a:noFill/>
            <a:prstDash val="solid"/>
            <a:bevel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53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Back</a:t>
            </a:r>
            <a:r>
              <a:rPr kumimoji="0" lang="en-US" altLang="zh-CN" sz="253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ground introduction</a:t>
            </a:r>
          </a:p>
        </p:txBody>
      </p:sp>
      <p:sp>
        <p:nvSpPr>
          <p:cNvPr id="12" name="MH_Number_2"/>
          <p:cNvSpPr/>
          <p:nvPr>
            <p:custDataLst>
              <p:tags r:id="rId3"/>
            </p:custDataLst>
          </p:nvPr>
        </p:nvSpPr>
        <p:spPr>
          <a:xfrm>
            <a:off x="2911138" y="3081704"/>
            <a:ext cx="379667" cy="379667"/>
          </a:xfrm>
          <a:prstGeom prst="ellipse">
            <a:avLst/>
          </a:prstGeom>
          <a:solidFill>
            <a:srgbClr val="A6A6A6"/>
          </a:solidFill>
          <a:ln w="28575" cap="flat" cmpd="sng" algn="ctr">
            <a:noFill/>
            <a:prstDash val="solid"/>
            <a:miter lim="800000"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110" b="1" kern="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2</a:t>
            </a:r>
            <a:endParaRPr lang="zh-CN" altLang="en-US" sz="2110" b="1" kern="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13" name="MH_Entry_2"/>
          <p:cNvSpPr/>
          <p:nvPr>
            <p:custDataLst>
              <p:tags r:id="rId4"/>
            </p:custDataLst>
          </p:nvPr>
        </p:nvSpPr>
        <p:spPr>
          <a:xfrm>
            <a:off x="3528653" y="3123818"/>
            <a:ext cx="2251181" cy="368935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 cmpd="sng" algn="ctr">
            <a:noFill/>
            <a:prstDash val="solid"/>
            <a:bevel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Main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Objective 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14" name="MH_Number_3"/>
          <p:cNvSpPr/>
          <p:nvPr>
            <p:custDataLst>
              <p:tags r:id="rId5"/>
            </p:custDataLst>
          </p:nvPr>
        </p:nvSpPr>
        <p:spPr>
          <a:xfrm>
            <a:off x="2911289" y="3932820"/>
            <a:ext cx="379667" cy="379667"/>
          </a:xfrm>
          <a:prstGeom prst="ellipse">
            <a:avLst/>
          </a:prstGeom>
          <a:solidFill>
            <a:srgbClr val="FFC000"/>
          </a:solidFill>
          <a:ln w="28575" cap="flat" cmpd="sng" algn="ctr">
            <a:noFill/>
            <a:prstDash val="solid"/>
            <a:miter lim="800000"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110" b="1" kern="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3</a:t>
            </a:r>
            <a:endParaRPr lang="zh-CN" altLang="en-US" sz="2110" b="1" kern="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15" name="MH_Entry_3"/>
          <p:cNvSpPr/>
          <p:nvPr>
            <p:custDataLst>
              <p:tags r:id="rId6"/>
            </p:custDataLst>
          </p:nvPr>
        </p:nvSpPr>
        <p:spPr>
          <a:xfrm>
            <a:off x="3528804" y="3965091"/>
            <a:ext cx="2251181" cy="388620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 cmpd="sng" algn="ctr">
            <a:noFill/>
            <a:prstDash val="solid"/>
            <a:bevel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53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Schedule 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16" name="MH_Number_4"/>
          <p:cNvSpPr/>
          <p:nvPr>
            <p:custDataLst>
              <p:tags r:id="rId7"/>
            </p:custDataLst>
          </p:nvPr>
        </p:nvSpPr>
        <p:spPr>
          <a:xfrm>
            <a:off x="2911289" y="4780488"/>
            <a:ext cx="379667" cy="379667"/>
          </a:xfrm>
          <a:prstGeom prst="ellipse">
            <a:avLst/>
          </a:prstGeom>
          <a:solidFill>
            <a:srgbClr val="A6A6A6"/>
          </a:solidFill>
          <a:ln w="28575" cap="flat" cmpd="sng" algn="ctr">
            <a:noFill/>
            <a:prstDash val="solid"/>
            <a:miter lim="800000"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110" b="1" kern="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4</a:t>
            </a:r>
            <a:endParaRPr lang="zh-CN" altLang="en-US" sz="2110" b="1" kern="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21" name="MH_Others_2"/>
          <p:cNvSpPr txBox="1"/>
          <p:nvPr>
            <p:custDataLst>
              <p:tags r:id="rId8"/>
            </p:custDataLst>
          </p:nvPr>
        </p:nvSpPr>
        <p:spPr>
          <a:xfrm>
            <a:off x="3291459" y="1023510"/>
            <a:ext cx="2330017" cy="492443"/>
          </a:xfrm>
          <a:prstGeom prst="rect">
            <a:avLst/>
          </a:prstGeom>
          <a:noFill/>
        </p:spPr>
        <p:txBody>
          <a:bodyPr vert="horz" wrap="square" lIns="0" tIns="0" rIns="0" bIns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3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CONTENTS</a:t>
            </a:r>
            <a:endParaRPr lang="zh-CN" altLang="en-US" sz="32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3" name="图片 2" descr="图标（背景透明）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8575" y="-14605"/>
            <a:ext cx="1532890" cy="1540510"/>
          </a:xfrm>
          <a:prstGeom prst="rect">
            <a:avLst/>
          </a:prstGeom>
        </p:spPr>
      </p:pic>
    </p:spTree>
  </p:cSld>
  <p:clrMapOvr>
    <a:masterClrMapping/>
  </p:clrMapOvr>
  <p:transition advClick="0" advTm="0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38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39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4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4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  <p:bldP spid="11" grpId="0" bldLvl="0" animBg="1"/>
      <p:bldP spid="12" grpId="0" bldLvl="0" animBg="1"/>
      <p:bldP spid="13" grpId="0" bldLvl="0" animBg="1"/>
      <p:bldP spid="14" grpId="0" bldLvl="0" animBg="1"/>
      <p:bldP spid="15" grpId="0" bldLvl="0" animBg="1"/>
      <p:bldP spid="16" grpId="0" bldLvl="0" animBg="1"/>
      <p:bldP spid="2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679825" y="2409825"/>
            <a:ext cx="7301230" cy="15563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5055" kern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Back</a:t>
            </a:r>
            <a:r>
              <a:rPr lang="en-US" altLang="zh-CN" sz="5055" kern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ground introduction</a:t>
            </a:r>
            <a:endParaRPr kumimoji="0" lang="en-US" altLang="zh-CN" sz="5055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GB" altLang="zh-CN" sz="5060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126865" y="3330575"/>
            <a:ext cx="6407785" cy="34607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25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TEE, Rust Crypto Library &amp; Side Channel Attack</a:t>
            </a:r>
          </a:p>
        </p:txBody>
      </p:sp>
      <p:sp>
        <p:nvSpPr>
          <p:cNvPr id="16" name="文本框 6"/>
          <p:cNvSpPr txBox="1"/>
          <p:nvPr/>
        </p:nvSpPr>
        <p:spPr>
          <a:xfrm>
            <a:off x="11430" y="2409646"/>
            <a:ext cx="1224211" cy="147732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9600" dirty="0">
                <a:solidFill>
                  <a:schemeClr val="bg1"/>
                </a:solidFill>
                <a:latin typeface="Agency FB" panose="020B0503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01</a:t>
            </a:r>
            <a:endParaRPr lang="zh-CN" altLang="en-US" sz="9600" dirty="0">
              <a:solidFill>
                <a:schemeClr val="bg1"/>
              </a:solidFill>
              <a:latin typeface="Agency FB" panose="020B0503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 advTm="0">
        <p:randomBar dir="vert"/>
      </p:transition>
    </mc:Choice>
    <mc:Fallback xmlns="">
      <p:transition spd="slow" advClick="0" advTm="0">
        <p:randomBar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9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10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11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12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19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18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19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20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21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14" grpId="0"/>
      <p:bldP spid="14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组合 67"/>
          <p:cNvGrpSpPr/>
          <p:nvPr/>
        </p:nvGrpSpPr>
        <p:grpSpPr>
          <a:xfrm>
            <a:off x="565785" y="347345"/>
            <a:ext cx="3045460" cy="1924050"/>
            <a:chOff x="1353" y="1180"/>
            <a:chExt cx="4796" cy="3030"/>
          </a:xfrm>
        </p:grpSpPr>
        <p:sp>
          <p:nvSpPr>
            <p:cNvPr id="69" name="文本框 68"/>
            <p:cNvSpPr txBox="1"/>
            <p:nvPr/>
          </p:nvSpPr>
          <p:spPr>
            <a:xfrm>
              <a:off x="1460" y="1180"/>
              <a:ext cx="36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思源黑体 CN Normal" panose="020B0400000000000000" charset="-122"/>
                </a:rPr>
                <a:t>请输入您的标题内容</a:t>
              </a:r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1353" y="3776"/>
              <a:ext cx="4796" cy="43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lvl="1" indent="0" algn="r">
                <a:buFont typeface="Arial" panose="020B0604020202020204" pitchFamily="34" charset="0"/>
                <a:buNone/>
              </a:pP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思源黑体 CN Normal" panose="020B0400000000000000" charset="-122"/>
                <a:sym typeface="Arial" panose="020B0604020202020204" pitchFamily="34" charset="0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216535" y="143510"/>
            <a:ext cx="3168015" cy="72009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17525" y="254000"/>
            <a:ext cx="834072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/>
              <a:t>TEE(Trusted Execution Environment)</a:t>
            </a:r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418465" y="1007745"/>
            <a:ext cx="10094595" cy="374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594360" y="1264920"/>
            <a:ext cx="8982710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/>
              <a:t>A trusted execution environment (TEE) is a secure area of a main processor. It guarantees </a:t>
            </a:r>
            <a:r>
              <a:rPr lang="zh-CN" altLang="en-US" sz="2400" b="1"/>
              <a:t>code </a:t>
            </a:r>
            <a:r>
              <a:rPr lang="zh-CN" altLang="en-US" sz="2400"/>
              <a:t>and </a:t>
            </a:r>
            <a:r>
              <a:rPr lang="zh-CN" altLang="en-US" sz="2400" b="1"/>
              <a:t>data</a:t>
            </a:r>
            <a:r>
              <a:rPr lang="zh-CN" altLang="en-US" sz="2400"/>
              <a:t> loaded inside to be protected with respect to </a:t>
            </a:r>
            <a:r>
              <a:rPr lang="zh-CN" altLang="en-US" sz="2400" b="1"/>
              <a:t>confidentiality</a:t>
            </a:r>
            <a:r>
              <a:rPr lang="zh-CN" altLang="en-US" sz="2400"/>
              <a:t> and </a:t>
            </a:r>
            <a:r>
              <a:rPr lang="zh-CN" altLang="en-US" sz="2400" b="1"/>
              <a:t>integrity</a:t>
            </a:r>
            <a:r>
              <a:rPr lang="en-US" altLang="zh-CN" sz="2400"/>
              <a:t>.(Wikipedia)</a:t>
            </a:r>
            <a:endParaRPr lang="zh-CN" altLang="en-US" sz="2400" b="1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sz="2400" b="1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/>
              <a:t>Hardware support: Intel SGX, AMD TrustZone.etc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/>
              <a:t>In this project, Intel SGX is used.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 advTm="0">
        <p:randomBar dir="vert"/>
      </p:transition>
    </mc:Choice>
    <mc:Fallback xmlns="">
      <p:transition spd="slow" advClick="0" advTm="0">
        <p:randomBar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组合 67"/>
          <p:cNvGrpSpPr/>
          <p:nvPr/>
        </p:nvGrpSpPr>
        <p:grpSpPr>
          <a:xfrm>
            <a:off x="565785" y="347345"/>
            <a:ext cx="3045460" cy="1924050"/>
            <a:chOff x="1353" y="1180"/>
            <a:chExt cx="4796" cy="3030"/>
          </a:xfrm>
        </p:grpSpPr>
        <p:sp>
          <p:nvSpPr>
            <p:cNvPr id="69" name="文本框 68"/>
            <p:cNvSpPr txBox="1"/>
            <p:nvPr/>
          </p:nvSpPr>
          <p:spPr>
            <a:xfrm>
              <a:off x="1460" y="1180"/>
              <a:ext cx="36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思源黑体 CN Normal" panose="020B0400000000000000" charset="-122"/>
                </a:rPr>
                <a:t>请输入您的标题内容</a:t>
              </a:r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1353" y="3776"/>
              <a:ext cx="4796" cy="43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lvl="1" indent="0" algn="r">
                <a:buFont typeface="Arial" panose="020B0604020202020204" pitchFamily="34" charset="0"/>
                <a:buNone/>
              </a:pP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思源黑体 CN Normal" panose="020B0400000000000000" charset="-122"/>
                <a:sym typeface="Arial" panose="020B0604020202020204" pitchFamily="34" charset="0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216535" y="143510"/>
            <a:ext cx="3168015" cy="72009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17525" y="254000"/>
            <a:ext cx="834072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/>
              <a:t>TEE(Trusted Execution Environment)</a:t>
            </a:r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418465" y="1007745"/>
            <a:ext cx="10094595" cy="374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565785" y="1264920"/>
            <a:ext cx="898271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/>
              <a:t>Intel SGX</a:t>
            </a:r>
            <a:br>
              <a:rPr lang="en-US" altLang="zh-CN" sz="2400"/>
            </a:br>
            <a:r>
              <a:rPr lang="en-US" altLang="zh-CN" sz="2400"/>
              <a:t>Intel Software Guard Extensions (SGX) is a set of security-related instruction codes that are built into some modern Intel central processing units (CPUs)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/>
          </a:p>
        </p:txBody>
      </p:sp>
      <p:pic>
        <p:nvPicPr>
          <p:cNvPr id="3" name="图片 2" descr="SGX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1855" y="2648585"/>
            <a:ext cx="3853815" cy="300164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072890" y="5779135"/>
            <a:ext cx="50717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(</a:t>
            </a:r>
            <a:r>
              <a:rPr lang="en-US" altLang="zh-CN">
                <a:hlinkClick r:id="rId4" action="ppaction://hlinkfile"/>
              </a:rPr>
              <a:t> </a:t>
            </a:r>
            <a:r>
              <a:rPr lang="zh-CN" altLang="en-US">
                <a:hlinkClick r:id="rId4" action="ppaction://hlinkfile"/>
              </a:rPr>
              <a:t>https://blog.quarkslab.com/overview-of-intel-sgx-part-1-sgx-internals.html</a:t>
            </a:r>
            <a:r>
              <a:rPr lang="zh-CN" altLang="en-US"/>
              <a:t>)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 advTm="0">
        <p:randomBar dir="vert"/>
      </p:transition>
    </mc:Choice>
    <mc:Fallback xmlns="">
      <p:transition spd="slow" advClick="0" advTm="0">
        <p:randomBar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组合 67"/>
          <p:cNvGrpSpPr/>
          <p:nvPr/>
        </p:nvGrpSpPr>
        <p:grpSpPr>
          <a:xfrm>
            <a:off x="565785" y="347345"/>
            <a:ext cx="3045460" cy="1924050"/>
            <a:chOff x="1353" y="1180"/>
            <a:chExt cx="4796" cy="3030"/>
          </a:xfrm>
        </p:grpSpPr>
        <p:sp>
          <p:nvSpPr>
            <p:cNvPr id="69" name="文本框 68"/>
            <p:cNvSpPr txBox="1"/>
            <p:nvPr/>
          </p:nvSpPr>
          <p:spPr>
            <a:xfrm>
              <a:off x="1460" y="1180"/>
              <a:ext cx="36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思源黑体 CN Normal" panose="020B0400000000000000" charset="-122"/>
                </a:rPr>
                <a:t>请输入您的标题内容</a:t>
              </a:r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1353" y="3776"/>
              <a:ext cx="4796" cy="43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lvl="1" indent="0" algn="r">
                <a:buFont typeface="Arial" panose="020B0604020202020204" pitchFamily="34" charset="0"/>
                <a:buNone/>
              </a:pP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思源黑体 CN Normal" panose="020B0400000000000000" charset="-122"/>
                <a:sym typeface="Arial" panose="020B0604020202020204" pitchFamily="34" charset="0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216535" y="143510"/>
            <a:ext cx="3168015" cy="72009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17525" y="254000"/>
            <a:ext cx="834072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/>
              <a:t>Rust Crypto Library</a:t>
            </a:r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418465" y="1007745"/>
            <a:ext cx="10094595" cy="374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594360" y="1264920"/>
            <a:ext cx="8982710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Why Rust?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2400"/>
              <a:t>     Rust provides excellent memory safety.</a:t>
            </a:r>
          </a:p>
          <a:p>
            <a:pPr indent="0">
              <a:buFont typeface="Arial" panose="020B0604020202020204" pitchFamily="34" charset="0"/>
              <a:buNone/>
            </a:pPr>
            <a:endParaRPr lang="en-US" sz="240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ym typeface="+mn-ea"/>
              </a:rPr>
              <a:t>An existing Crypto Lib implemented by Rust, including symmetric/asymmetric cryptography, hash algorithm, digital </a:t>
            </a:r>
            <a:r>
              <a:rPr lang="en-US" altLang="zh-CN" sz="2400" dirty="0" err="1">
                <a:sym typeface="+mn-ea"/>
              </a:rPr>
              <a:t>signature.etc</a:t>
            </a:r>
          </a:p>
          <a:p>
            <a:pPr lvl="0" indent="0">
              <a:buFont typeface="Arial" panose="020B0604020202020204" pitchFamily="34" charset="0"/>
              <a:buNone/>
            </a:pPr>
            <a:r>
              <a:rPr lang="en-US" altLang="zh-CN" sz="2400" dirty="0"/>
              <a:t>     </a:t>
            </a:r>
            <a:r>
              <a:rPr lang="en-US" altLang="zh-CN" sz="2400" dirty="0">
                <a:hlinkClick r:id="rId3" action="ppaction://hlinkfile"/>
              </a:rPr>
              <a:t>https://github.com/RustCrypto</a:t>
            </a:r>
          </a:p>
          <a:p>
            <a:pPr lvl="0" indent="0">
              <a:buFont typeface="Arial" panose="020B0604020202020204" pitchFamily="34" charset="0"/>
              <a:buNone/>
            </a:pPr>
            <a:endParaRPr lang="en-US" altLang="zh-CN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 advTm="0">
        <p:randomBar dir="vert"/>
      </p:transition>
    </mc:Choice>
    <mc:Fallback xmlns="">
      <p:transition spd="slow" advClick="0" advTm="0">
        <p:randomBar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组合 67"/>
          <p:cNvGrpSpPr/>
          <p:nvPr/>
        </p:nvGrpSpPr>
        <p:grpSpPr>
          <a:xfrm>
            <a:off x="565785" y="347345"/>
            <a:ext cx="3045460" cy="1924050"/>
            <a:chOff x="1353" y="1180"/>
            <a:chExt cx="4796" cy="3030"/>
          </a:xfrm>
        </p:grpSpPr>
        <p:sp>
          <p:nvSpPr>
            <p:cNvPr id="69" name="文本框 68"/>
            <p:cNvSpPr txBox="1"/>
            <p:nvPr/>
          </p:nvSpPr>
          <p:spPr>
            <a:xfrm>
              <a:off x="1460" y="1180"/>
              <a:ext cx="36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思源黑体 CN Normal" panose="020B0400000000000000" charset="-122"/>
                </a:rPr>
                <a:t>请输入您的标题内容</a:t>
              </a:r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1353" y="3776"/>
              <a:ext cx="4796" cy="43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lvl="1" indent="0" algn="r">
                <a:buFont typeface="Arial" panose="020B0604020202020204" pitchFamily="34" charset="0"/>
                <a:buNone/>
              </a:pP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思源黑体 CN Normal" panose="020B0400000000000000" charset="-122"/>
                <a:sym typeface="Arial" panose="020B0604020202020204" pitchFamily="34" charset="0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216535" y="143510"/>
            <a:ext cx="3168015" cy="72009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17525" y="254000"/>
            <a:ext cx="834072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/>
              <a:t>Side Channel Attack</a:t>
            </a:r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418465" y="1007745"/>
            <a:ext cx="10094595" cy="374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594360" y="1264920"/>
            <a:ext cx="898271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>
                <a:sym typeface="+mn-ea"/>
              </a:rPr>
              <a:t>In computer security, a side-channel attack is any attack based on information gained from the implementation of a computer system, rather than weaknesses in the implemented algorithm itself (e.g. cryptanalysis and software bugs)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altLang="zh-CN" sz="2400">
                <a:solidFill>
                  <a:schemeClr val="tx1"/>
                </a:solidFill>
              </a:rPr>
              <a:t>examples: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>
                <a:sym typeface="+mn-ea"/>
              </a:rPr>
              <a:t>cache side-channel attack </a:t>
            </a:r>
            <a:endParaRPr lang="en-US" altLang="zh-CN" sz="240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>
                <a:sym typeface="+mn-ea"/>
              </a:rPr>
              <a:t>timing attack</a:t>
            </a:r>
            <a:endParaRPr lang="en-US" altLang="zh-CN" sz="240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>
                <a:sym typeface="+mn-ea"/>
              </a:rPr>
              <a:t>power-analysis attack</a:t>
            </a:r>
            <a:endParaRPr lang="en-US" altLang="zh-CN" sz="240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>
                <a:sym typeface="+mn-ea"/>
              </a:rPr>
              <a:t>...</a:t>
            </a:r>
            <a:endParaRPr lang="en-US" altLang="zh-CN" sz="240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 advTm="0">
        <p:randomBar dir="vert"/>
      </p:transition>
    </mc:Choice>
    <mc:Fallback xmlns="">
      <p:transition spd="slow" advClick="0" advTm="0">
        <p:randomBar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4652913" y="2726171"/>
            <a:ext cx="4324739" cy="77787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5055" kern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Main Objective</a:t>
            </a:r>
            <a:endParaRPr lang="zh-CN" altLang="en-US" sz="5060" b="1" dirty="0">
              <a:solidFill>
                <a:prstClr val="white">
                  <a:lumMod val="50000"/>
                </a:prst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6" name="文本框 6"/>
          <p:cNvSpPr txBox="1"/>
          <p:nvPr/>
        </p:nvSpPr>
        <p:spPr>
          <a:xfrm>
            <a:off x="0" y="2375991"/>
            <a:ext cx="1224211" cy="147732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9600" dirty="0">
                <a:solidFill>
                  <a:prstClr val="white"/>
                </a:solidFill>
                <a:latin typeface="Agency FB" panose="020B0503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02</a:t>
            </a:r>
            <a:endParaRPr lang="zh-CN" altLang="en-US" sz="9600" dirty="0">
              <a:solidFill>
                <a:prstClr val="white"/>
              </a:solidFill>
              <a:latin typeface="Agency FB" panose="020B0503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 advTm="0">
        <p:randomBar dir="vert"/>
      </p:transition>
    </mc:Choice>
    <mc:Fallback xmlns="">
      <p:transition spd="slow" advClick="0" advTm="0">
        <p:randomBar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9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10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11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12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组合 67"/>
          <p:cNvGrpSpPr/>
          <p:nvPr/>
        </p:nvGrpSpPr>
        <p:grpSpPr>
          <a:xfrm>
            <a:off x="565785" y="347345"/>
            <a:ext cx="3045460" cy="1924050"/>
            <a:chOff x="1353" y="1180"/>
            <a:chExt cx="4796" cy="3030"/>
          </a:xfrm>
        </p:grpSpPr>
        <p:sp>
          <p:nvSpPr>
            <p:cNvPr id="69" name="文本框 68"/>
            <p:cNvSpPr txBox="1"/>
            <p:nvPr/>
          </p:nvSpPr>
          <p:spPr>
            <a:xfrm>
              <a:off x="1460" y="1180"/>
              <a:ext cx="36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思源黑体 CN Normal" panose="020B0400000000000000" charset="-122"/>
                </a:rPr>
                <a:t>请输入您的标题内容</a:t>
              </a:r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1353" y="3776"/>
              <a:ext cx="4796" cy="43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lvl="1" indent="0" algn="r">
                <a:buFont typeface="Arial" panose="020B0604020202020204" pitchFamily="34" charset="0"/>
                <a:buNone/>
              </a:pP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思源黑体 CN Normal" panose="020B0400000000000000" charset="-122"/>
                <a:sym typeface="Arial" panose="020B0604020202020204" pitchFamily="34" charset="0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216535" y="143510"/>
            <a:ext cx="3168015" cy="72009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17525" y="254000"/>
            <a:ext cx="834072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/>
              <a:t>Main Objective</a:t>
            </a:r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418465" y="1007745"/>
            <a:ext cx="10094595" cy="374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594360" y="1264920"/>
            <a:ext cx="898271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ym typeface="+mn-ea"/>
              </a:rPr>
              <a:t>Our main</a:t>
            </a:r>
            <a:r>
              <a:rPr lang="zh-CN" altLang="en-US" sz="2400" dirty="0">
                <a:sym typeface="+mn-ea"/>
              </a:rPr>
              <a:t> </a:t>
            </a:r>
            <a:r>
              <a:rPr lang="en-US" altLang="zh-CN" sz="2400" dirty="0">
                <a:sym typeface="+mn-ea"/>
              </a:rPr>
              <a:t>object of this project is to create a Rust language crypto library with side channel resistance.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ym typeface="+mn-ea"/>
              </a:rPr>
              <a:t>The basic method we use is to prune and modify a current existed crypto library. And make it side channel resistant.</a:t>
            </a:r>
            <a:endParaRPr lang="en-US" altLang="zh-CN" sz="240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 advTm="0">
        <p:randomBar dir="vert"/>
      </p:transition>
    </mc:Choice>
    <mc:Fallback xmlns="">
      <p:transition spd="slow" advClick="0" advTm="0">
        <p:randomBar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558</Words>
  <Application>Microsoft Office PowerPoint</Application>
  <PresentationFormat>自定义</PresentationFormat>
  <Paragraphs>80</Paragraphs>
  <Slides>13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思源黑体 CN Normal</vt:lpstr>
      <vt:lpstr>微软雅黑</vt:lpstr>
      <vt:lpstr>Agency FB</vt:lpstr>
      <vt:lpstr>Arial</vt:lpstr>
      <vt:lpstr>Calibri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第一PPT</Manager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橙灰商务</dc:title>
  <dc:creator>第一PPT</dc:creator>
  <cp:keywords>www.1ppt.com</cp:keywords>
  <dc:description>www.1ppt.com</dc:description>
  <cp:lastModifiedBy>孙永康</cp:lastModifiedBy>
  <cp:revision>51</cp:revision>
  <dcterms:created xsi:type="dcterms:W3CDTF">2019-06-24T08:08:00Z</dcterms:created>
  <dcterms:modified xsi:type="dcterms:W3CDTF">2021-10-27T18:10:41Z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2052-11.3.0.9221</vt:lpwstr>
  </property>
</Properties>
</file>