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810" y="-19"/>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2050" name="Rectangle 2"/>
          <p:cNvSpPr>
            <a:spLocks noGrp="1" noChangeArrowheads="1"/>
          </p:cNvSpPr>
          <p:nvPr>
            <p:ph type="hdr"/>
          </p:nvPr>
        </p:nvSpPr>
        <p:spPr bwMode="auto">
          <a:xfrm>
            <a:off x="0" y="0"/>
            <a:ext cx="2970213" cy="45720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B-TECH PROJECT MID-SEM PRESENTATION 2011</a:t>
            </a:r>
          </a:p>
        </p:txBody>
      </p:sp>
      <p:sp>
        <p:nvSpPr>
          <p:cNvPr id="2051" name="Rectangle 3"/>
          <p:cNvSpPr>
            <a:spLocks noGrp="1" noChangeArrowheads="1"/>
          </p:cNvSpPr>
          <p:nvPr>
            <p:ph type="dt"/>
          </p:nvPr>
        </p:nvSpPr>
        <p:spPr bwMode="auto">
          <a:xfrm>
            <a:off x="3886200" y="0"/>
            <a:ext cx="2970213" cy="4556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endParaRPr lang="en-US"/>
          </a:p>
        </p:txBody>
      </p:sp>
      <p:sp>
        <p:nvSpPr>
          <p:cNvPr id="2052" name="Rectangle 4"/>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p:spPr>
      </p:sp>
      <p:sp>
        <p:nvSpPr>
          <p:cNvPr id="2053" name="Rectangle 5"/>
          <p:cNvSpPr>
            <a:spLocks noGrp="1" noChangeArrowheads="1"/>
          </p:cNvSpPr>
          <p:nvPr>
            <p:ph type="body"/>
          </p:nvPr>
        </p:nvSpPr>
        <p:spPr bwMode="auto">
          <a:xfrm>
            <a:off x="914400" y="4343400"/>
            <a:ext cx="5027613" cy="41132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en-US" smtClean="0"/>
          </a:p>
        </p:txBody>
      </p:sp>
      <p:sp>
        <p:nvSpPr>
          <p:cNvPr id="2054" name="Rectangle 6"/>
          <p:cNvSpPr>
            <a:spLocks noGrp="1" noChangeArrowheads="1"/>
          </p:cNvSpPr>
          <p:nvPr>
            <p:ph type="ftr"/>
          </p:nvPr>
        </p:nvSpPr>
        <p:spPr bwMode="auto">
          <a:xfrm>
            <a:off x="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BY KHUSHBU KHAN &amp; ISAN SAHOO </a:t>
            </a:r>
          </a:p>
        </p:txBody>
      </p:sp>
      <p:sp>
        <p:nvSpPr>
          <p:cNvPr id="2055" name="Rectangle 7"/>
          <p:cNvSpPr>
            <a:spLocks noGrp="1" noChangeArrowheads="1"/>
          </p:cNvSpPr>
          <p:nvPr>
            <p:ph type="sldNum"/>
          </p:nvPr>
        </p:nvSpPr>
        <p:spPr bwMode="auto">
          <a:xfrm>
            <a:off x="388620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fld id="{90173F01-018E-44DD-8CA5-61626393428E}" type="slidenum">
              <a:rPr lang="en-US"/>
              <a:pPr/>
              <a:t>‹#›</a:t>
            </a:fld>
            <a:endParaRPr lang="en-US"/>
          </a:p>
        </p:txBody>
      </p:sp>
    </p:spTree>
    <p:extLst>
      <p:ext uri="{BB962C8B-B14F-4D97-AF65-F5344CB8AC3E}">
        <p14:creationId xmlns:p14="http://schemas.microsoft.com/office/powerpoint/2010/main" val="3421633109"/>
      </p:ext>
    </p:extLst>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a:ln/>
        </p:spPr>
        <p:txBody>
          <a:bodyPr/>
          <a:lstStyle/>
          <a:p>
            <a:r>
              <a:rPr lang="en-US"/>
              <a:t>B-TECH PROJECT MID-SEM PRESENTATION 2011</a:t>
            </a:r>
          </a:p>
        </p:txBody>
      </p:sp>
      <p:sp>
        <p:nvSpPr>
          <p:cNvPr id="8" name="Rectangle 6"/>
          <p:cNvSpPr>
            <a:spLocks noGrp="1" noChangeArrowheads="1"/>
          </p:cNvSpPr>
          <p:nvPr>
            <p:ph type="ftr"/>
          </p:nvPr>
        </p:nvSpPr>
        <p:spPr>
          <a:ln/>
        </p:spPr>
        <p:txBody>
          <a:bodyPr/>
          <a:lstStyle/>
          <a:p>
            <a:r>
              <a:rPr lang="en-US"/>
              <a:t>BY KHUSHBU KHAN &amp; ISAN SAHOO </a:t>
            </a:r>
          </a:p>
        </p:txBody>
      </p:sp>
      <p:sp>
        <p:nvSpPr>
          <p:cNvPr id="9" name="Rectangle 7"/>
          <p:cNvSpPr>
            <a:spLocks noGrp="1" noChangeArrowheads="1"/>
          </p:cNvSpPr>
          <p:nvPr>
            <p:ph type="sldNum"/>
          </p:nvPr>
        </p:nvSpPr>
        <p:spPr>
          <a:ln/>
        </p:spPr>
        <p:txBody>
          <a:bodyPr/>
          <a:lstStyle/>
          <a:p>
            <a:fld id="{D486F327-06FC-42EA-BF79-15D71132BE00}" type="slidenum">
              <a:rPr lang="en-US"/>
              <a:pPr/>
              <a:t>1</a:t>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7650" name="Text Box 2"/>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7651" name="Rectangle 3"/>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97838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2C838D04-3EA5-4042-8C99-9E671BE61CA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C3517C2F-919A-4714-8017-BCE2DEF765E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738188"/>
            <a:ext cx="2074863" cy="5356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738188"/>
            <a:ext cx="6076950" cy="5356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F4657336-7C4C-4AF0-8AA8-A63363E87B6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38D158C4-3311-401C-9243-59C9BFC4B2C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F8E33D29-6D26-49D7-B899-5643A6B9D35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998913" cy="472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7113" y="1371600"/>
            <a:ext cx="4000500" cy="472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a:xfrm>
            <a:off x="6553200" y="6248400"/>
            <a:ext cx="1903413" cy="458788"/>
          </a:xfrm>
          <a:prstGeom prst="rect">
            <a:avLst/>
          </a:prstGeom>
        </p:spPr>
        <p:txBody>
          <a:bodyPr/>
          <a:lstStyle>
            <a:lvl1pPr>
              <a:defRPr/>
            </a:lvl1pPr>
          </a:lstStyle>
          <a:p>
            <a:fld id="{14E7F347-24FB-4204-AE19-7EB7958FB2F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a:xfrm>
            <a:off x="6553200" y="6248400"/>
            <a:ext cx="1903413" cy="458788"/>
          </a:xfrm>
          <a:prstGeom prst="rect">
            <a:avLst/>
          </a:prstGeom>
        </p:spPr>
        <p:txBody>
          <a:bodyPr/>
          <a:lstStyle>
            <a:lvl1pPr>
              <a:defRPr/>
            </a:lvl1pPr>
          </a:lstStyle>
          <a:p>
            <a:fld id="{BB4D229B-5AB4-4CE9-87EE-777FB1531A1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a:xfrm>
            <a:off x="6553200" y="6248400"/>
            <a:ext cx="1903413" cy="458788"/>
          </a:xfrm>
          <a:prstGeom prst="rect">
            <a:avLst/>
          </a:prstGeom>
        </p:spPr>
        <p:txBody>
          <a:bodyPr/>
          <a:lstStyle>
            <a:lvl1pPr>
              <a:defRPr/>
            </a:lvl1pPr>
          </a:lstStyle>
          <a:p>
            <a:fld id="{3BA6E10B-21D6-47DB-8930-6F92BEE7E04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a:xfrm>
            <a:off x="6553200" y="6248400"/>
            <a:ext cx="1903413" cy="458788"/>
          </a:xfrm>
          <a:prstGeom prst="rect">
            <a:avLst/>
          </a:prstGeom>
        </p:spPr>
        <p:txBody>
          <a:bodyPr/>
          <a:lstStyle>
            <a:lvl1pPr>
              <a:defRPr/>
            </a:lvl1pPr>
          </a:lstStyle>
          <a:p>
            <a:fld id="{6161BD7F-A4C8-4EB0-9265-1AA4FFBE328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a:xfrm>
            <a:off x="6553200" y="6248400"/>
            <a:ext cx="1903413" cy="458788"/>
          </a:xfrm>
          <a:prstGeom prst="rect">
            <a:avLst/>
          </a:prstGeom>
        </p:spPr>
        <p:txBody>
          <a:bodyPr/>
          <a:lstStyle>
            <a:lvl1pPr>
              <a:defRPr/>
            </a:lvl1pPr>
          </a:lstStyle>
          <a:p>
            <a:fld id="{D4DB8A7C-61BC-4C1B-B6DA-BF1CFD6D2A8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a:xfrm>
            <a:off x="6553200" y="6248400"/>
            <a:ext cx="1903413" cy="458788"/>
          </a:xfrm>
          <a:prstGeom prst="rect">
            <a:avLst/>
          </a:prstGeom>
        </p:spPr>
        <p:txBody>
          <a:bodyPr/>
          <a:lstStyle>
            <a:lvl1pPr>
              <a:defRPr/>
            </a:lvl1pPr>
          </a:lstStyle>
          <a:p>
            <a:fld id="{BD0B9AE3-D28F-44D9-901A-47D4ABBFB18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738188"/>
            <a:ext cx="7923213" cy="5794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685800" y="1371600"/>
            <a:ext cx="8151813" cy="47228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sp>
        <p:nvSpPr>
          <p:cNvPr id="1028" name="Line 4"/>
          <p:cNvSpPr>
            <a:spLocks noChangeShapeType="1"/>
          </p:cNvSpPr>
          <p:nvPr/>
        </p:nvSpPr>
        <p:spPr bwMode="auto">
          <a:xfrm>
            <a:off x="0" y="6324600"/>
            <a:ext cx="9144000" cy="1588"/>
          </a:xfrm>
          <a:prstGeom prst="line">
            <a:avLst/>
          </a:prstGeom>
          <a:noFill/>
          <a:ln w="76320" cap="sq">
            <a:solidFill>
              <a:srgbClr val="FF3300"/>
            </a:solidFill>
            <a:miter lim="800000"/>
            <a:headEnd/>
            <a:tailEnd/>
          </a:ln>
          <a:effectLst/>
        </p:spPr>
        <p:txBody>
          <a:bodyPr/>
          <a:lstStyle/>
          <a:p>
            <a:endParaRPr lang="en-US"/>
          </a:p>
        </p:txBody>
      </p:sp>
      <p:sp>
        <p:nvSpPr>
          <p:cNvPr id="1029" name="Rectangle 5"/>
          <p:cNvSpPr>
            <a:spLocks noChangeArrowheads="1"/>
          </p:cNvSpPr>
          <p:nvPr/>
        </p:nvSpPr>
        <p:spPr bwMode="auto">
          <a:xfrm>
            <a:off x="0" y="733425"/>
            <a:ext cx="533400" cy="6124575"/>
          </a:xfrm>
          <a:prstGeom prst="rect">
            <a:avLst/>
          </a:prstGeom>
          <a:solidFill>
            <a:srgbClr val="3333FF"/>
          </a:solidFill>
          <a:ln w="9525" cap="flat">
            <a:noFill/>
            <a:round/>
            <a:headEnd/>
            <a:tailEnd/>
          </a:ln>
          <a:effectLst/>
        </p:spPr>
        <p:txBody>
          <a:bodyPr wrap="none" anchor="ctr"/>
          <a:lstStyle/>
          <a:p>
            <a:endParaRPr lang="en-US"/>
          </a:p>
        </p:txBody>
      </p:sp>
      <p:sp>
        <p:nvSpPr>
          <p:cNvPr id="1030" name="Text Box 6"/>
          <p:cNvSpPr txBox="1">
            <a:spLocks noChangeArrowheads="1"/>
          </p:cNvSpPr>
          <p:nvPr/>
        </p:nvSpPr>
        <p:spPr bwMode="auto">
          <a:xfrm rot="16200000">
            <a:off x="-2684065" y="3578027"/>
            <a:ext cx="5808663" cy="309958"/>
          </a:xfrm>
          <a:prstGeom prst="rect">
            <a:avLst/>
          </a:prstGeom>
          <a:noFill/>
          <a:ln w="9525" cap="flat">
            <a:noFill/>
            <a:round/>
            <a:headEnd/>
            <a:tailEnd/>
          </a:ln>
          <a:effectLst/>
        </p:spPr>
        <p:txBody>
          <a:bodyPr wrap="square"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FFFFFF"/>
                </a:solidFill>
                <a:latin typeface="Arial Black" pitchFamily="32" charset="0"/>
                <a:ea typeface="DejaVu Sans" charset="0"/>
                <a:cs typeface="DejaVu Sans" charset="0"/>
              </a:rPr>
              <a:t>National Institute of Science &amp; </a:t>
            </a:r>
            <a:r>
              <a:rPr lang="en-US" sz="1400" dirty="0" smtClean="0">
                <a:solidFill>
                  <a:srgbClr val="FFFFFF"/>
                </a:solidFill>
                <a:latin typeface="Arial Black" pitchFamily="32" charset="0"/>
                <a:ea typeface="DejaVu Sans" charset="0"/>
                <a:cs typeface="DejaVu Sans" charset="0"/>
              </a:rPr>
              <a:t>Technology (Autonomous)</a:t>
            </a:r>
            <a:endParaRPr lang="en-US" sz="1400" dirty="0">
              <a:solidFill>
                <a:srgbClr val="FFFFFF"/>
              </a:solidFill>
              <a:latin typeface="Arial Black" pitchFamily="32" charset="0"/>
              <a:ea typeface="DejaVu Sans" charset="0"/>
              <a:cs typeface="DejaVu Sans" charset="0"/>
            </a:endParaRPr>
          </a:p>
        </p:txBody>
      </p:sp>
      <p:sp>
        <p:nvSpPr>
          <p:cNvPr id="1031" name="Line 7"/>
          <p:cNvSpPr>
            <a:spLocks noChangeShapeType="1"/>
          </p:cNvSpPr>
          <p:nvPr/>
        </p:nvSpPr>
        <p:spPr bwMode="auto">
          <a:xfrm>
            <a:off x="0" y="727075"/>
            <a:ext cx="9144000" cy="1588"/>
          </a:xfrm>
          <a:prstGeom prst="line">
            <a:avLst/>
          </a:prstGeom>
          <a:noFill/>
          <a:ln w="76320" cap="sq">
            <a:solidFill>
              <a:srgbClr val="FF3300"/>
            </a:solidFill>
            <a:miter lim="800000"/>
            <a:headEnd/>
            <a:tailEnd/>
          </a:ln>
          <a:effectLst/>
        </p:spPr>
        <p:txBody>
          <a:bodyPr/>
          <a:lstStyle/>
          <a:p>
            <a:endParaRPr lang="en-US"/>
          </a:p>
        </p:txBody>
      </p:sp>
      <p:sp>
        <p:nvSpPr>
          <p:cNvPr id="1032" name="Line 8"/>
          <p:cNvSpPr>
            <a:spLocks noChangeShapeType="1"/>
          </p:cNvSpPr>
          <p:nvPr/>
        </p:nvSpPr>
        <p:spPr bwMode="auto">
          <a:xfrm>
            <a:off x="527050" y="1295400"/>
            <a:ext cx="8616950" cy="1588"/>
          </a:xfrm>
          <a:prstGeom prst="line">
            <a:avLst/>
          </a:prstGeom>
          <a:noFill/>
          <a:ln w="9360" cap="sq">
            <a:solidFill>
              <a:srgbClr val="FF0000"/>
            </a:solidFill>
            <a:miter lim="800000"/>
            <a:headEnd/>
            <a:tailEnd/>
          </a:ln>
          <a:effectLst/>
        </p:spPr>
        <p:txBody>
          <a:bodyPr/>
          <a:lstStyle/>
          <a:p>
            <a:endParaRPr lang="en-US"/>
          </a:p>
        </p:txBody>
      </p:sp>
      <p:pic>
        <p:nvPicPr>
          <p:cNvPr id="1033" name="Picture 9"/>
          <p:cNvPicPr>
            <a:picLocks noChangeAspect="1" noChangeArrowheads="1"/>
          </p:cNvPicPr>
          <p:nvPr/>
        </p:nvPicPr>
        <p:blipFill>
          <a:blip r:embed="rId13" cstate="print"/>
          <a:srcRect/>
          <a:stretch>
            <a:fillRect/>
          </a:stretch>
        </p:blipFill>
        <p:spPr bwMode="auto">
          <a:xfrm>
            <a:off x="8070850" y="0"/>
            <a:ext cx="1066800" cy="711200"/>
          </a:xfrm>
          <a:prstGeom prst="rect">
            <a:avLst/>
          </a:prstGeom>
          <a:noFill/>
          <a:ln w="9525" cap="flat">
            <a:noFill/>
            <a:round/>
            <a:headEnd/>
            <a:tailEnd/>
          </a:ln>
          <a:effectLst/>
        </p:spPr>
      </p:pic>
      <p:sp>
        <p:nvSpPr>
          <p:cNvPr id="1034" name="Rectangle 10"/>
          <p:cNvSpPr>
            <a:spLocks noChangeArrowheads="1"/>
          </p:cNvSpPr>
          <p:nvPr/>
        </p:nvSpPr>
        <p:spPr bwMode="auto">
          <a:xfrm>
            <a:off x="7924800" y="6324600"/>
            <a:ext cx="990600" cy="533400"/>
          </a:xfrm>
          <a:prstGeom prst="rect">
            <a:avLst/>
          </a:prstGeom>
          <a:noFill/>
          <a:ln w="9525" cap="flat">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rgbClr val="FF3300"/>
                </a:solidFill>
                <a:latin typeface="Arial" charset="0"/>
                <a:ea typeface="DejaVu Sans" charset="0"/>
                <a:cs typeface="DejaVu Sans" charset="0"/>
              </a:rPr>
              <a:t>[</a:t>
            </a:r>
            <a:fld id="{9EE39FAA-383E-431A-B669-520DA918854D}" type="slidenum">
              <a:rPr lang="en-US" sz="2800" b="1">
                <a:solidFill>
                  <a:srgbClr val="FF3300"/>
                </a:solidFill>
                <a:latin typeface="Arial"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a:t>
            </a:fld>
            <a:r>
              <a:rPr lang="en-US" sz="2800" b="1" dirty="0">
                <a:solidFill>
                  <a:srgbClr val="FF3300"/>
                </a:solidFill>
                <a:latin typeface="Arial" charset="0"/>
                <a:ea typeface="DejaVu Sans" charset="0"/>
                <a:cs typeface="DejaVu Sans" charset="0"/>
              </a:rPr>
              <a:t>]</a:t>
            </a:r>
          </a:p>
        </p:txBody>
      </p:sp>
      <p:sp>
        <p:nvSpPr>
          <p:cNvPr id="1035" name="Rectangle 11"/>
          <p:cNvSpPr>
            <a:spLocks noChangeArrowheads="1"/>
          </p:cNvSpPr>
          <p:nvPr/>
        </p:nvSpPr>
        <p:spPr bwMode="auto">
          <a:xfrm>
            <a:off x="304800" y="0"/>
            <a:ext cx="2362200" cy="685800"/>
          </a:xfrm>
          <a:prstGeom prst="rect">
            <a:avLst/>
          </a:prstGeom>
          <a:noFill/>
          <a:ln w="9525" cap="flat">
            <a:noFill/>
            <a:round/>
            <a:headEnd/>
            <a:tailEnd/>
          </a:ln>
          <a:effectLst/>
        </p:spPr>
        <p:txBody>
          <a:bodyPr wrap="none" anchor="ctr"/>
          <a:lstStyle/>
          <a:p>
            <a:endParaRPr lang="en-US"/>
          </a:p>
        </p:txBody>
      </p:sp>
      <p:sp>
        <p:nvSpPr>
          <p:cNvPr id="1036" name="Rectangle 12"/>
          <p:cNvSpPr>
            <a:spLocks noChangeArrowheads="1"/>
          </p:cNvSpPr>
          <p:nvPr/>
        </p:nvSpPr>
        <p:spPr bwMode="auto">
          <a:xfrm>
            <a:off x="533400" y="1371600"/>
            <a:ext cx="8305800" cy="4876800"/>
          </a:xfrm>
          <a:prstGeom prst="rect">
            <a:avLst/>
          </a:prstGeom>
          <a:noFill/>
          <a:ln w="9525" cap="flat">
            <a:noFill/>
            <a:round/>
            <a:headEnd/>
            <a:tailEnd/>
          </a:ln>
          <a:effectLst/>
        </p:spPr>
        <p:txBody>
          <a:bodyPr wrap="none" anchor="ctr"/>
          <a:lstStyle/>
          <a:p>
            <a:endParaRPr lang="en-US"/>
          </a:p>
        </p:txBody>
      </p:sp>
      <p:sp>
        <p:nvSpPr>
          <p:cNvPr id="1037" name="Text Box 13"/>
          <p:cNvSpPr txBox="1">
            <a:spLocks noChangeArrowheads="1"/>
          </p:cNvSpPr>
          <p:nvPr/>
        </p:nvSpPr>
        <p:spPr bwMode="auto">
          <a:xfrm>
            <a:off x="0" y="95250"/>
            <a:ext cx="8001000" cy="457200"/>
          </a:xfrm>
          <a:prstGeom prst="rect">
            <a:avLst/>
          </a:prstGeom>
          <a:noFill/>
          <a:ln w="9525" cap="flat">
            <a:noFill/>
            <a:round/>
            <a:headEnd/>
            <a:tailEnd/>
          </a:ln>
          <a:effectLst/>
        </p:spPr>
        <p:txBody>
          <a:bodyPr wrap="none" anchor="ctr"/>
          <a:lstStyle/>
          <a:p>
            <a:endParaRPr lang="en-US"/>
          </a:p>
        </p:txBody>
      </p:sp>
      <p:sp>
        <p:nvSpPr>
          <p:cNvPr id="1038" name="Rectangle 14"/>
          <p:cNvSpPr>
            <a:spLocks noChangeArrowheads="1"/>
          </p:cNvSpPr>
          <p:nvPr/>
        </p:nvSpPr>
        <p:spPr bwMode="auto">
          <a:xfrm>
            <a:off x="0" y="0"/>
            <a:ext cx="8001000" cy="427038"/>
          </a:xfrm>
          <a:prstGeom prst="rect">
            <a:avLst/>
          </a:prstGeom>
          <a:noFill/>
          <a:ln w="9525" cap="flat">
            <a:noFill/>
            <a:round/>
            <a:headEnd/>
            <a:tailEnd/>
          </a:ln>
          <a:effectLst/>
        </p:spPr>
        <p:txBody>
          <a:bodyPr wrap="none" anchor="ctr"/>
          <a:lstStyle/>
          <a:p>
            <a:endParaRPr lang="en-US"/>
          </a:p>
        </p:txBody>
      </p:sp>
      <p:sp>
        <p:nvSpPr>
          <p:cNvPr id="16" name="Text Box 4"/>
          <p:cNvSpPr txBox="1">
            <a:spLocks noChangeArrowheads="1"/>
          </p:cNvSpPr>
          <p:nvPr userDrawn="1"/>
        </p:nvSpPr>
        <p:spPr bwMode="auto">
          <a:xfrm>
            <a:off x="238125" y="228600"/>
            <a:ext cx="6063817" cy="371513"/>
          </a:xfrm>
          <a:prstGeom prst="rect">
            <a:avLst/>
          </a:prstGeom>
          <a:noFill/>
          <a:ln w="9525" cap="flat">
            <a:noFill/>
            <a:round/>
            <a:headEnd/>
            <a:tailEnd/>
          </a:ln>
          <a:effectLst/>
        </p:spPr>
        <p:txBody>
          <a:bodyPr wrap="none" lIns="90000" tIns="46800" rIns="90000" bIns="46800">
            <a:sp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smtClean="0">
                <a:solidFill>
                  <a:srgbClr val="3333CC"/>
                </a:solidFill>
                <a:latin typeface="Arial" charset="0"/>
                <a:ea typeface="DejaVu Sans" charset="0"/>
                <a:cs typeface="DejaVu Sans" charset="0"/>
              </a:rPr>
              <a:t>NIST Summer Research Internship (NSRI) Program 2021</a:t>
            </a:r>
            <a:endParaRPr lang="en-US" sz="1800" dirty="0">
              <a:solidFill>
                <a:srgbClr val="3333CC"/>
              </a:solidFill>
              <a:latin typeface="Arial" charset="0"/>
              <a:ea typeface="DejaVu Sans" charset="0"/>
              <a:cs typeface="DejaVu Sans" charset="0"/>
            </a:endParaRPr>
          </a:p>
        </p:txBody>
      </p:sp>
      <p:sp>
        <p:nvSpPr>
          <p:cNvPr id="17" name="Rectangle 5"/>
          <p:cNvSpPr>
            <a:spLocks noChangeArrowheads="1"/>
          </p:cNvSpPr>
          <p:nvPr userDrawn="1"/>
        </p:nvSpPr>
        <p:spPr bwMode="auto">
          <a:xfrm>
            <a:off x="533400" y="6400800"/>
            <a:ext cx="7696200" cy="371513"/>
          </a:xfrm>
          <a:prstGeom prst="rect">
            <a:avLst/>
          </a:prstGeom>
          <a:noFill/>
          <a:ln w="9525" cap="flat">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smtClean="0">
                <a:solidFill>
                  <a:srgbClr val="FF0000"/>
                </a:solidFill>
                <a:latin typeface="Arial" charset="0"/>
                <a:ea typeface="DejaVu Sans" charset="0"/>
                <a:cs typeface="DejaVu Sans" charset="0"/>
              </a:rPr>
              <a:t>Student</a:t>
            </a:r>
            <a:r>
              <a:rPr lang="en-US" sz="1800" baseline="0" dirty="0" smtClean="0">
                <a:solidFill>
                  <a:srgbClr val="FF0000"/>
                </a:solidFill>
                <a:latin typeface="Arial" charset="0"/>
                <a:ea typeface="DejaVu Sans" charset="0"/>
                <a:cs typeface="DejaVu Sans" charset="0"/>
              </a:rPr>
              <a:t> Name</a:t>
            </a:r>
            <a:endParaRPr lang="en-US" sz="1800" dirty="0">
              <a:solidFill>
                <a:srgbClr val="FF0000"/>
              </a:solidFill>
              <a:latin typeface="Arial" charset="0"/>
              <a:ea typeface="DejaVu Sans" charset="0"/>
              <a:cs typeface="DejaVu San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211262" y="2743200"/>
            <a:ext cx="7018337" cy="3343275"/>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rgbClr val="0000FF"/>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rgbClr val="000000"/>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ea typeface="DejaVu Sans" charset="0"/>
                <a:cs typeface="DejaVu Sans" charset="0"/>
              </a:rPr>
              <a:t>By</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000000"/>
                </a:solidFill>
                <a:ea typeface="DejaVu Sans" charset="0"/>
                <a:cs typeface="DejaVu Sans" charset="0"/>
              </a:rPr>
              <a:t>Student </a:t>
            </a:r>
            <a:r>
              <a:rPr lang="en-US" sz="2000" b="1" dirty="0" err="1" smtClean="0">
                <a:solidFill>
                  <a:srgbClr val="000000"/>
                </a:solidFill>
                <a:ea typeface="DejaVu Sans" charset="0"/>
                <a:cs typeface="DejaVu Sans" charset="0"/>
              </a:rPr>
              <a:t>Name:Konda</a:t>
            </a:r>
            <a:r>
              <a:rPr lang="en-US" sz="2000" b="1" dirty="0" smtClean="0">
                <a:solidFill>
                  <a:srgbClr val="000000"/>
                </a:solidFill>
                <a:ea typeface="DejaVu Sans" charset="0"/>
                <a:cs typeface="DejaVu Sans" charset="0"/>
              </a:rPr>
              <a:t> </a:t>
            </a:r>
            <a:r>
              <a:rPr lang="en-US" sz="2000" b="1" dirty="0" err="1" smtClean="0">
                <a:solidFill>
                  <a:srgbClr val="000000"/>
                </a:solidFill>
                <a:ea typeface="DejaVu Sans" charset="0"/>
                <a:cs typeface="DejaVu Sans" charset="0"/>
              </a:rPr>
              <a:t>Hemanth</a:t>
            </a:r>
            <a:r>
              <a:rPr lang="en-US" sz="2000" b="1" dirty="0" smtClean="0">
                <a:solidFill>
                  <a:srgbClr val="000000"/>
                </a:solidFill>
                <a:ea typeface="DejaVu Sans" charset="0"/>
                <a:cs typeface="DejaVu Sans" charset="0"/>
              </a:rPr>
              <a:t> Kumar</a:t>
            </a:r>
            <a:endParaRPr lang="en-US" sz="2000" b="1" dirty="0" smtClean="0">
              <a:solidFill>
                <a:srgbClr val="000000"/>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000000"/>
                </a:solidFill>
                <a:ea typeface="DejaVu Sans" charset="0"/>
                <a:cs typeface="DejaVu Sans" charset="0"/>
              </a:rPr>
              <a:t>Institute </a:t>
            </a:r>
            <a:r>
              <a:rPr lang="en-US" sz="2000" b="1" dirty="0" err="1" smtClean="0">
                <a:solidFill>
                  <a:srgbClr val="000000"/>
                </a:solidFill>
                <a:ea typeface="DejaVu Sans" charset="0"/>
                <a:cs typeface="DejaVu Sans" charset="0"/>
              </a:rPr>
              <a:t>Name:Indian</a:t>
            </a:r>
            <a:r>
              <a:rPr lang="en-US" sz="2000" b="1" dirty="0" smtClean="0">
                <a:solidFill>
                  <a:srgbClr val="000000"/>
                </a:solidFill>
                <a:ea typeface="DejaVu Sans" charset="0"/>
                <a:cs typeface="DejaVu Sans" charset="0"/>
              </a:rPr>
              <a:t> Institute of information Technology</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smtClean="0">
                <a:solidFill>
                  <a:srgbClr val="000000"/>
                </a:solidFill>
                <a:ea typeface="DejaVu Sans" charset="0"/>
                <a:cs typeface="DejaVu Sans" charset="0"/>
              </a:rPr>
              <a:t>Ranchi</a:t>
            </a:r>
            <a:r>
              <a:rPr lang="en-US" sz="2000" b="1" dirty="0">
                <a:solidFill>
                  <a:srgbClr val="000000"/>
                </a:solidFill>
                <a:ea typeface="DejaVu Sans" charset="0"/>
                <a:cs typeface="DejaVu Sans" charset="0"/>
              </a:rPr>
              <a:t>	</a:t>
            </a:r>
            <a:endParaRPr lang="en-US" sz="2000" b="1" dirty="0" smtClean="0">
              <a:solidFill>
                <a:srgbClr val="000000"/>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00"/>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rgbClr val="0000FF"/>
                </a:solidFill>
                <a:ea typeface="DejaVu Sans" charset="0"/>
                <a:cs typeface="DejaVu Sans" charset="0"/>
              </a:rPr>
              <a:t>Under </a:t>
            </a:r>
            <a:r>
              <a:rPr lang="en-US" sz="2000" dirty="0">
                <a:solidFill>
                  <a:srgbClr val="0000FF"/>
                </a:solidFill>
                <a:ea typeface="DejaVu Sans" charset="0"/>
                <a:cs typeface="DejaVu Sans" charset="0"/>
              </a:rPr>
              <a:t>the guidance of</a:t>
            </a:r>
          </a:p>
          <a:p>
            <a:pPr algn="ctr">
              <a:spcBef>
                <a:spcPts val="50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3333CC"/>
                </a:solidFill>
                <a:ea typeface="DejaVu Sans" charset="0"/>
                <a:cs typeface="DejaVu Sans" charset="0"/>
              </a:rPr>
              <a:t>Prof. M. Suresh</a:t>
            </a:r>
            <a:endParaRPr lang="en-US" sz="2000" b="1" dirty="0">
              <a:solidFill>
                <a:srgbClr val="3333CC"/>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FF"/>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err="1" smtClean="0">
                <a:solidFill>
                  <a:srgbClr val="0000FF"/>
                </a:solidFill>
                <a:ea typeface="DejaVu Sans" charset="0"/>
                <a:cs typeface="DejaVu Sans" charset="0"/>
              </a:rPr>
              <a:t>K</a:t>
            </a:r>
            <a:r>
              <a:rPr lang="en-US" sz="2000" b="1" dirty="0" err="1" smtClean="0">
                <a:solidFill>
                  <a:srgbClr val="0000FF"/>
                </a:solidFill>
                <a:ea typeface="DejaVu Sans" charset="0"/>
                <a:cs typeface="DejaVu Sans" charset="0"/>
              </a:rPr>
              <a:t>onda</a:t>
            </a:r>
            <a:r>
              <a:rPr lang="en-US" sz="2000" b="1" dirty="0" smtClean="0">
                <a:solidFill>
                  <a:srgbClr val="0000FF"/>
                </a:solidFill>
                <a:ea typeface="DejaVu Sans" charset="0"/>
                <a:cs typeface="DejaVu Sans" charset="0"/>
              </a:rPr>
              <a:t> </a:t>
            </a:r>
            <a:r>
              <a:rPr lang="en-US" sz="2000" b="1" dirty="0" err="1" smtClean="0">
                <a:solidFill>
                  <a:srgbClr val="0000FF"/>
                </a:solidFill>
                <a:ea typeface="DejaVu Sans" charset="0"/>
                <a:cs typeface="DejaVu Sans" charset="0"/>
              </a:rPr>
              <a:t>Hemanth</a:t>
            </a:r>
            <a:r>
              <a:rPr lang="en-US" sz="2000" b="1" dirty="0" smtClean="0">
                <a:solidFill>
                  <a:srgbClr val="0000FF"/>
                </a:solidFill>
                <a:ea typeface="DejaVu Sans" charset="0"/>
                <a:cs typeface="DejaVu Sans" charset="0"/>
              </a:rPr>
              <a:t> Kumar</a:t>
            </a:r>
            <a:endParaRPr lang="en-US" sz="2000" b="1" dirty="0">
              <a:solidFill>
                <a:srgbClr val="0000FF"/>
              </a:solidFill>
              <a:ea typeface="DejaVu Sans" charset="0"/>
              <a:cs typeface="DejaVu Sans" charset="0"/>
            </a:endParaRPr>
          </a:p>
        </p:txBody>
      </p:sp>
      <p:pic>
        <p:nvPicPr>
          <p:cNvPr id="3075" name="Picture 3"/>
          <p:cNvPicPr>
            <a:picLocks noChangeAspect="1" noChangeArrowheads="1"/>
          </p:cNvPicPr>
          <p:nvPr/>
        </p:nvPicPr>
        <p:blipFill>
          <a:blip r:embed="rId3" cstate="print"/>
          <a:srcRect/>
          <a:stretch>
            <a:fillRect/>
          </a:stretch>
        </p:blipFill>
        <p:spPr bwMode="auto">
          <a:xfrm>
            <a:off x="3996531" y="2590800"/>
            <a:ext cx="1447800" cy="871538"/>
          </a:xfrm>
          <a:prstGeom prst="rect">
            <a:avLst/>
          </a:prstGeom>
          <a:noFill/>
          <a:ln w="9525" cap="flat">
            <a:noFill/>
            <a:round/>
            <a:headEnd/>
            <a:tailEnd/>
          </a:ln>
          <a:effectLst/>
        </p:spPr>
      </p:pic>
      <p:sp>
        <p:nvSpPr>
          <p:cNvPr id="2" name="TextBox 1"/>
          <p:cNvSpPr txBox="1"/>
          <p:nvPr/>
        </p:nvSpPr>
        <p:spPr>
          <a:xfrm>
            <a:off x="1143000" y="1371600"/>
            <a:ext cx="7239000" cy="1200329"/>
          </a:xfrm>
          <a:prstGeom prst="rect">
            <a:avLst/>
          </a:prstGeom>
          <a:noFill/>
        </p:spPr>
        <p:txBody>
          <a:bodyPr wrap="square" rtlCol="0">
            <a:spAutoFit/>
          </a:bodyPr>
          <a:lstStyle/>
          <a:p>
            <a:pPr algn="ctr"/>
            <a:r>
              <a:rPr lang="en-IN" b="1" dirty="0">
                <a:solidFill>
                  <a:srgbClr val="3333CC"/>
                </a:solidFill>
                <a:ea typeface="DejaVu Sans" charset="0"/>
                <a:cs typeface="DejaVu Sans" charset="0"/>
              </a:rPr>
              <a:t>Low-Power and Fast Full-Adder by exploring new XOR and XNOR gates</a:t>
            </a:r>
            <a:endParaRPr lang="en-US" b="1" dirty="0">
              <a:solidFill>
                <a:srgbClr val="3333CC"/>
              </a:solidFill>
              <a:ea typeface="DejaVu Sans" charset="0"/>
              <a:cs typeface="DejaVu Sans" charset="0"/>
            </a:endParaRPr>
          </a:p>
          <a:p>
            <a:pPr algn="ct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805190"/>
            <a:ext cx="1488613" cy="523220"/>
          </a:xfrm>
          <a:prstGeom prst="rect">
            <a:avLst/>
          </a:prstGeom>
          <a:noFill/>
        </p:spPr>
        <p:txBody>
          <a:bodyPr wrap="none" rtlCol="0">
            <a:spAutoFit/>
          </a:bodyPr>
          <a:lstStyle/>
          <a:p>
            <a:r>
              <a:rPr lang="en-US" sz="2800" b="1" dirty="0">
                <a:solidFill>
                  <a:schemeClr val="accent2"/>
                </a:solidFill>
              </a:rPr>
              <a:t>4T-XOR</a:t>
            </a:r>
          </a:p>
        </p:txBody>
      </p:sp>
      <p:sp>
        <p:nvSpPr>
          <p:cNvPr id="3" name="TextBox 2"/>
          <p:cNvSpPr txBox="1"/>
          <p:nvPr/>
        </p:nvSpPr>
        <p:spPr>
          <a:xfrm>
            <a:off x="609600" y="1314938"/>
            <a:ext cx="8534400" cy="1200329"/>
          </a:xfrm>
          <a:prstGeom prst="rect">
            <a:avLst/>
          </a:prstGeom>
          <a:noFill/>
        </p:spPr>
        <p:txBody>
          <a:bodyPr wrap="square" rtlCol="0">
            <a:spAutoFit/>
          </a:bodyPr>
          <a:lstStyle/>
          <a:p>
            <a:pPr marL="0" indent="0"/>
            <a:r>
              <a:rPr lang="en-US" u="sng" dirty="0">
                <a:solidFill>
                  <a:srgbClr val="0000FF"/>
                </a:solidFill>
                <a:ea typeface="Arial Unicode MS" pitchFamily="34" charset="-128"/>
                <a:cs typeface="Arial Unicode MS" pitchFamily="34" charset="-128"/>
              </a:rPr>
              <a:t>4T-XOR:</a:t>
            </a:r>
            <a:r>
              <a:rPr lang="en-US" dirty="0">
                <a:solidFill>
                  <a:srgbClr val="0000FF"/>
                </a:solidFill>
                <a:ea typeface="Arial Unicode MS" pitchFamily="34" charset="-128"/>
                <a:cs typeface="Arial Unicode MS" pitchFamily="34" charset="-128"/>
              </a:rPr>
              <a:t> </a:t>
            </a:r>
            <a:r>
              <a:rPr lang="en-US" dirty="0">
                <a:solidFill>
                  <a:schemeClr val="tx1"/>
                </a:solidFill>
                <a:ea typeface="Arial Unicode MS" pitchFamily="34" charset="-128"/>
                <a:cs typeface="Arial Unicode MS" pitchFamily="34" charset="-128"/>
              </a:rPr>
              <a:t>This is a not  gate based XOR gate which has bin as </a:t>
            </a:r>
            <a:endParaRPr lang="en-US" dirty="0" smtClean="0">
              <a:solidFill>
                <a:schemeClr val="tx1"/>
              </a:solidFill>
              <a:ea typeface="Arial Unicode MS" pitchFamily="34" charset="-128"/>
              <a:cs typeface="Arial Unicode MS" pitchFamily="34" charset="-128"/>
            </a:endParaRPr>
          </a:p>
          <a:p>
            <a:pPr marL="0" indent="0"/>
            <a:r>
              <a:rPr lang="en-US" dirty="0" smtClean="0">
                <a:solidFill>
                  <a:schemeClr val="tx1"/>
                </a:solidFill>
                <a:ea typeface="Arial Unicode MS" pitchFamily="34" charset="-128"/>
                <a:cs typeface="Arial Unicode MS" pitchFamily="34" charset="-128"/>
              </a:rPr>
              <a:t> input</a:t>
            </a:r>
            <a:r>
              <a:rPr lang="en-US" dirty="0">
                <a:solidFill>
                  <a:schemeClr val="tx1"/>
                </a:solidFill>
                <a:ea typeface="Arial Unicode MS" pitchFamily="34" charset="-128"/>
                <a:cs typeface="Arial Unicode MS" pitchFamily="34" charset="-128"/>
              </a:rPr>
              <a:t>, </a:t>
            </a:r>
            <a:r>
              <a:rPr lang="en-US" dirty="0" err="1">
                <a:solidFill>
                  <a:schemeClr val="tx1"/>
                </a:solidFill>
                <a:ea typeface="Arial Unicode MS" pitchFamily="34" charset="-128"/>
                <a:cs typeface="Arial Unicode MS" pitchFamily="34" charset="-128"/>
              </a:rPr>
              <a:t>ain</a:t>
            </a:r>
            <a:r>
              <a:rPr lang="en-US" dirty="0">
                <a:solidFill>
                  <a:schemeClr val="tx1"/>
                </a:solidFill>
                <a:ea typeface="Arial Unicode MS" pitchFamily="34" charset="-128"/>
                <a:cs typeface="Arial Unicode MS" pitchFamily="34" charset="-128"/>
              </a:rPr>
              <a:t> as supply to </a:t>
            </a:r>
            <a:r>
              <a:rPr lang="en-US" dirty="0" err="1">
                <a:solidFill>
                  <a:schemeClr val="tx1"/>
                </a:solidFill>
                <a:ea typeface="Arial Unicode MS" pitchFamily="34" charset="-128"/>
                <a:cs typeface="Arial Unicode MS" pitchFamily="34" charset="-128"/>
              </a:rPr>
              <a:t>pmos</a:t>
            </a:r>
            <a:r>
              <a:rPr lang="en-US" dirty="0">
                <a:solidFill>
                  <a:schemeClr val="tx1"/>
                </a:solidFill>
                <a:ea typeface="Arial Unicode MS" pitchFamily="34" charset="-128"/>
                <a:cs typeface="Arial Unicode MS" pitchFamily="34" charset="-128"/>
              </a:rPr>
              <a:t> and output of </a:t>
            </a:r>
            <a:r>
              <a:rPr lang="en-US" dirty="0" err="1">
                <a:solidFill>
                  <a:schemeClr val="tx1"/>
                </a:solidFill>
                <a:ea typeface="Arial Unicode MS" pitchFamily="34" charset="-128"/>
                <a:cs typeface="Arial Unicode MS" pitchFamily="34" charset="-128"/>
              </a:rPr>
              <a:t>ain</a:t>
            </a:r>
            <a:r>
              <a:rPr lang="en-US" dirty="0">
                <a:solidFill>
                  <a:schemeClr val="tx1"/>
                </a:solidFill>
                <a:ea typeface="Arial Unicode MS" pitchFamily="34" charset="-128"/>
                <a:cs typeface="Arial Unicode MS" pitchFamily="34" charset="-128"/>
              </a:rPr>
              <a:t> as supply to </a:t>
            </a:r>
            <a:r>
              <a:rPr lang="en-US" dirty="0" err="1">
                <a:solidFill>
                  <a:schemeClr val="tx1"/>
                </a:solidFill>
                <a:ea typeface="Arial Unicode MS" pitchFamily="34" charset="-128"/>
                <a:cs typeface="Arial Unicode MS" pitchFamily="34" charset="-128"/>
              </a:rPr>
              <a:t>nmos</a:t>
            </a:r>
            <a:r>
              <a:rPr lang="en-US" dirty="0">
                <a:solidFill>
                  <a:schemeClr val="tx1"/>
                </a:solidFill>
                <a:ea typeface="Arial Unicode MS" pitchFamily="34" charset="-128"/>
                <a:cs typeface="Arial Unicode MS" pitchFamily="34" charset="-128"/>
              </a:rPr>
              <a:t>.</a:t>
            </a:r>
          </a:p>
          <a:p>
            <a:pPr marL="0" indent="0" algn="just"/>
            <a:endParaRPr lang="en-US" u="sng" dirty="0">
              <a:solidFill>
                <a:schemeClr val="tx1"/>
              </a:solidFill>
              <a:latin typeface="Arial Unicode MS" pitchFamily="34" charset="-128"/>
              <a:ea typeface="Arial Unicode MS" pitchFamily="34" charset="-128"/>
              <a:cs typeface="Arial Unicode MS" pitchFamily="34" charset="-128"/>
            </a:endParaRPr>
          </a:p>
        </p:txBody>
      </p:sp>
      <p:sp>
        <p:nvSpPr>
          <p:cNvPr id="4" name="Rectangle 3"/>
          <p:cNvSpPr/>
          <p:nvPr/>
        </p:nvSpPr>
        <p:spPr bwMode="auto">
          <a:xfrm>
            <a:off x="685800" y="2209800"/>
            <a:ext cx="8382000" cy="4038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1083"/>
          <a:stretch/>
        </p:blipFill>
        <p:spPr>
          <a:xfrm>
            <a:off x="685800" y="2204864"/>
            <a:ext cx="8382000" cy="4043536"/>
          </a:xfrm>
          <a:prstGeom prst="rect">
            <a:avLst/>
          </a:prstGeom>
        </p:spPr>
      </p:pic>
      <p:sp>
        <p:nvSpPr>
          <p:cNvPr id="6" name="Rectangle 5"/>
          <p:cNvSpPr/>
          <p:nvPr/>
        </p:nvSpPr>
        <p:spPr>
          <a:xfrm>
            <a:off x="21336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87006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762000"/>
            <a:ext cx="1997663" cy="523220"/>
          </a:xfrm>
          <a:prstGeom prst="rect">
            <a:avLst/>
          </a:prstGeom>
          <a:noFill/>
        </p:spPr>
        <p:txBody>
          <a:bodyPr wrap="none" rtlCol="0">
            <a:spAutoFit/>
          </a:bodyPr>
          <a:lstStyle/>
          <a:p>
            <a:r>
              <a:rPr lang="en-US" sz="2800" b="1" dirty="0">
                <a:solidFill>
                  <a:schemeClr val="accent2"/>
                </a:solidFill>
              </a:rPr>
              <a:t>Multiplexer</a:t>
            </a:r>
          </a:p>
        </p:txBody>
      </p:sp>
      <p:sp>
        <p:nvSpPr>
          <p:cNvPr id="3" name="TextBox 2"/>
          <p:cNvSpPr txBox="1"/>
          <p:nvPr/>
        </p:nvSpPr>
        <p:spPr>
          <a:xfrm>
            <a:off x="762001" y="1676400"/>
            <a:ext cx="7772400" cy="3785652"/>
          </a:xfrm>
          <a:prstGeom prst="rect">
            <a:avLst/>
          </a:prstGeom>
          <a:noFill/>
        </p:spPr>
        <p:txBody>
          <a:bodyPr wrap="square" rtlCol="0">
            <a:spAutoFit/>
          </a:bodyPr>
          <a:lstStyle/>
          <a:p>
            <a:pPr marL="0" indent="0"/>
            <a:r>
              <a:rPr lang="en-US" u="sng" dirty="0">
                <a:solidFill>
                  <a:srgbClr val="0000FF"/>
                </a:solidFill>
                <a:ea typeface="Arial Unicode MS" pitchFamily="34" charset="-128"/>
                <a:cs typeface="Arial Unicode MS" pitchFamily="34" charset="-128"/>
              </a:rPr>
              <a:t>Multiplexer:</a:t>
            </a:r>
            <a:r>
              <a:rPr lang="en-US" dirty="0">
                <a:solidFill>
                  <a:srgbClr val="0000FF"/>
                </a:solidFill>
                <a:ea typeface="Arial Unicode MS" pitchFamily="34" charset="-128"/>
                <a:cs typeface="Arial Unicode MS" pitchFamily="34" charset="-128"/>
              </a:rPr>
              <a:t> </a:t>
            </a:r>
            <a:r>
              <a:rPr lang="en-US" dirty="0">
                <a:solidFill>
                  <a:schemeClr val="tx1"/>
                </a:solidFill>
                <a:ea typeface="Arial Unicode MS" pitchFamily="34" charset="-128"/>
                <a:cs typeface="Arial Unicode MS" pitchFamily="34" charset="-128"/>
              </a:rPr>
              <a:t>The multiplexer will be used for obtaining carry by using output of 3T-XOR gate as selector and </a:t>
            </a:r>
            <a:r>
              <a:rPr lang="en-US" dirty="0" err="1">
                <a:solidFill>
                  <a:schemeClr val="tx1"/>
                </a:solidFill>
                <a:ea typeface="Arial Unicode MS" pitchFamily="34" charset="-128"/>
                <a:cs typeface="Arial Unicode MS" pitchFamily="34" charset="-128"/>
              </a:rPr>
              <a:t>ain</a:t>
            </a:r>
            <a:r>
              <a:rPr lang="en-US" dirty="0">
                <a:solidFill>
                  <a:schemeClr val="tx1"/>
                </a:solidFill>
                <a:ea typeface="Arial Unicode MS" pitchFamily="34" charset="-128"/>
                <a:cs typeface="Arial Unicode MS" pitchFamily="34" charset="-128"/>
              </a:rPr>
              <a:t>, </a:t>
            </a:r>
            <a:r>
              <a:rPr lang="en-US" dirty="0" err="1">
                <a:solidFill>
                  <a:schemeClr val="tx1"/>
                </a:solidFill>
                <a:ea typeface="Arial Unicode MS" pitchFamily="34" charset="-128"/>
                <a:cs typeface="Arial Unicode MS" pitchFamily="34" charset="-128"/>
              </a:rPr>
              <a:t>cin</a:t>
            </a:r>
            <a:r>
              <a:rPr lang="en-US" dirty="0">
                <a:solidFill>
                  <a:schemeClr val="tx1"/>
                </a:solidFill>
                <a:ea typeface="Arial Unicode MS" pitchFamily="34" charset="-128"/>
                <a:cs typeface="Arial Unicode MS" pitchFamily="34" charset="-128"/>
              </a:rPr>
              <a:t> as supply.</a:t>
            </a:r>
            <a:endParaRPr lang="en-US" dirty="0">
              <a:solidFill>
                <a:schemeClr val="accent2"/>
              </a:solidFill>
              <a:ea typeface="Arial Unicode MS" pitchFamily="34" charset="-128"/>
              <a:cs typeface="Arial Unicode MS" pitchFamily="34" charset="-128"/>
            </a:endParaRPr>
          </a:p>
          <a:p>
            <a:pPr marL="0" indent="-457200"/>
            <a:r>
              <a:rPr lang="en-US" dirty="0">
                <a:solidFill>
                  <a:schemeClr val="accent2"/>
                </a:solidFill>
              </a:rPr>
              <a:t> Multiplexer  Equation = ̅̅</a:t>
            </a:r>
            <a:r>
              <a:rPr lang="en-US" dirty="0" err="1">
                <a:solidFill>
                  <a:schemeClr val="accent2"/>
                </a:solidFill>
              </a:rPr>
              <a:t>S.a</a:t>
            </a:r>
            <a:r>
              <a:rPr lang="en-US" dirty="0">
                <a:solidFill>
                  <a:schemeClr val="accent2"/>
                </a:solidFill>
              </a:rPr>
              <a:t> + </a:t>
            </a:r>
            <a:r>
              <a:rPr lang="en-US" dirty="0" err="1">
                <a:solidFill>
                  <a:schemeClr val="accent2"/>
                </a:solidFill>
              </a:rPr>
              <a:t>S.c</a:t>
            </a:r>
            <a:endParaRPr lang="en-IN" dirty="0">
              <a:solidFill>
                <a:schemeClr val="accent2"/>
              </a:solidFill>
            </a:endParaRPr>
          </a:p>
          <a:p>
            <a:pPr indent="-457200"/>
            <a:r>
              <a:rPr lang="en-US" dirty="0">
                <a:solidFill>
                  <a:schemeClr val="accent2"/>
                </a:solidFill>
              </a:rPr>
              <a:t> Considering S as </a:t>
            </a:r>
            <a:r>
              <a:rPr lang="en-US" dirty="0" err="1" smtClean="0">
                <a:solidFill>
                  <a:schemeClr val="accent2"/>
                </a:solidFill>
              </a:rPr>
              <a:t>out</a:t>
            </a:r>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p>
          <a:p>
            <a:pPr indent="-457200"/>
            <a:r>
              <a:rPr lang="en-US" dirty="0" smtClean="0">
                <a:solidFill>
                  <a:schemeClr val="accent2"/>
                </a:solidFill>
              </a:rPr>
              <a:t>put </a:t>
            </a:r>
            <a:r>
              <a:rPr lang="en-US" dirty="0">
                <a:solidFill>
                  <a:schemeClr val="accent2"/>
                </a:solidFill>
              </a:rPr>
              <a:t>of XOR gate, </a:t>
            </a:r>
          </a:p>
          <a:p>
            <a:pPr indent="-457200"/>
            <a:r>
              <a:rPr lang="en-US" dirty="0">
                <a:solidFill>
                  <a:schemeClr val="accent2"/>
                </a:solidFill>
              </a:rPr>
              <a:t> the multiplexer equation becomes:</a:t>
            </a:r>
            <a:endParaRPr lang="en-IN" dirty="0">
              <a:solidFill>
                <a:schemeClr val="accent2"/>
              </a:solidFill>
            </a:endParaRPr>
          </a:p>
          <a:p>
            <a:pPr indent="-457200"/>
            <a:r>
              <a:rPr lang="en-US" dirty="0">
                <a:solidFill>
                  <a:schemeClr val="accent2"/>
                </a:solidFill>
              </a:rPr>
              <a:t>  ̅</a:t>
            </a:r>
            <a:r>
              <a:rPr lang="en-US" dirty="0" err="1">
                <a:solidFill>
                  <a:schemeClr val="accent2"/>
                </a:solidFill>
              </a:rPr>
              <a:t>xor.a</a:t>
            </a:r>
            <a:r>
              <a:rPr lang="en-US" dirty="0">
                <a:solidFill>
                  <a:schemeClr val="accent2"/>
                </a:solidFill>
              </a:rPr>
              <a:t> + </a:t>
            </a:r>
            <a:r>
              <a:rPr lang="en-US" dirty="0" err="1">
                <a:solidFill>
                  <a:schemeClr val="accent2"/>
                </a:solidFill>
              </a:rPr>
              <a:t>xor.c</a:t>
            </a:r>
            <a:r>
              <a:rPr lang="en-US" dirty="0">
                <a:solidFill>
                  <a:schemeClr val="accent2"/>
                </a:solidFill>
              </a:rPr>
              <a:t> = </a:t>
            </a:r>
            <a:r>
              <a:rPr lang="en-US" dirty="0" err="1">
                <a:solidFill>
                  <a:schemeClr val="accent2"/>
                </a:solidFill>
              </a:rPr>
              <a:t>xnor.a</a:t>
            </a:r>
            <a:r>
              <a:rPr lang="en-US" dirty="0">
                <a:solidFill>
                  <a:schemeClr val="accent2"/>
                </a:solidFill>
              </a:rPr>
              <a:t> + </a:t>
            </a:r>
            <a:r>
              <a:rPr lang="en-US" dirty="0" err="1">
                <a:solidFill>
                  <a:schemeClr val="accent2"/>
                </a:solidFill>
              </a:rPr>
              <a:t>xor.c</a:t>
            </a:r>
            <a:r>
              <a:rPr lang="en-US" dirty="0">
                <a:solidFill>
                  <a:schemeClr val="accent2"/>
                </a:solidFill>
              </a:rPr>
              <a:t> = </a:t>
            </a:r>
            <a:r>
              <a:rPr lang="en-US" dirty="0" err="1">
                <a:solidFill>
                  <a:schemeClr val="accent2"/>
                </a:solidFill>
              </a:rPr>
              <a:t>a.b</a:t>
            </a:r>
            <a:r>
              <a:rPr lang="en-US" dirty="0">
                <a:solidFill>
                  <a:schemeClr val="accent2"/>
                </a:solidFill>
              </a:rPr>
              <a:t> + </a:t>
            </a:r>
            <a:r>
              <a:rPr lang="en-US" dirty="0" err="1">
                <a:solidFill>
                  <a:schemeClr val="accent2"/>
                </a:solidFill>
              </a:rPr>
              <a:t>xor.c</a:t>
            </a:r>
            <a:r>
              <a:rPr lang="en-US" dirty="0">
                <a:solidFill>
                  <a:schemeClr val="accent2"/>
                </a:solidFill>
              </a:rPr>
              <a:t> ...(1)</a:t>
            </a:r>
            <a:endParaRPr lang="en-IN" dirty="0">
              <a:solidFill>
                <a:schemeClr val="accent2"/>
              </a:solidFill>
            </a:endParaRPr>
          </a:p>
          <a:p>
            <a:pPr indent="-457200"/>
            <a:r>
              <a:rPr lang="en-US" dirty="0">
                <a:solidFill>
                  <a:schemeClr val="accent2"/>
                </a:solidFill>
              </a:rPr>
              <a:t> Here equation (1) is the equation for carry.  </a:t>
            </a:r>
          </a:p>
          <a:p>
            <a:pPr indent="-457200"/>
            <a:r>
              <a:rPr lang="en-US" dirty="0"/>
              <a:t> In this way we calculated and designed for carry:</a:t>
            </a:r>
            <a:endParaRPr lang="en-IN" dirty="0"/>
          </a:p>
        </p:txBody>
      </p:sp>
      <p:sp>
        <p:nvSpPr>
          <p:cNvPr id="4" name="Rectangle 3"/>
          <p:cNvSpPr/>
          <p:nvPr/>
        </p:nvSpPr>
        <p:spPr>
          <a:xfrm>
            <a:off x="22098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294511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38200" y="1371600"/>
            <a:ext cx="7924800" cy="47244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1600"/>
            <a:ext cx="8198296" cy="4724400"/>
          </a:xfrm>
          <a:prstGeom prst="rect">
            <a:avLst/>
          </a:prstGeom>
        </p:spPr>
      </p:pic>
      <p:sp>
        <p:nvSpPr>
          <p:cNvPr id="4" name="TextBox 3"/>
          <p:cNvSpPr txBox="1"/>
          <p:nvPr/>
        </p:nvSpPr>
        <p:spPr>
          <a:xfrm>
            <a:off x="1589314" y="848380"/>
            <a:ext cx="6183086" cy="523220"/>
          </a:xfrm>
          <a:prstGeom prst="rect">
            <a:avLst/>
          </a:prstGeom>
          <a:noFill/>
        </p:spPr>
        <p:txBody>
          <a:bodyPr wrap="square" rtlCol="0">
            <a:spAutoFit/>
          </a:bodyPr>
          <a:lstStyle/>
          <a:p>
            <a:pPr algn="ctr"/>
            <a:r>
              <a:rPr lang="en-US" sz="2800" b="1" dirty="0" smtClean="0">
                <a:solidFill>
                  <a:schemeClr val="accent2"/>
                </a:solidFill>
              </a:rPr>
              <a:t>MULTIPLEXER CIRCUIT</a:t>
            </a:r>
            <a:endParaRPr lang="en-US" sz="2800" b="1" dirty="0">
              <a:solidFill>
                <a:schemeClr val="accent2"/>
              </a:solidFill>
            </a:endParaRPr>
          </a:p>
        </p:txBody>
      </p:sp>
      <p:sp>
        <p:nvSpPr>
          <p:cNvPr id="5" name="Rectangle 4"/>
          <p:cNvSpPr/>
          <p:nvPr/>
        </p:nvSpPr>
        <p:spPr>
          <a:xfrm>
            <a:off x="22098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30939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2209800" cy="523220"/>
          </a:xfrm>
          <a:prstGeom prst="rect">
            <a:avLst/>
          </a:prstGeom>
          <a:noFill/>
        </p:spPr>
        <p:txBody>
          <a:bodyPr wrap="square" rtlCol="0">
            <a:spAutoFit/>
          </a:bodyPr>
          <a:lstStyle/>
          <a:p>
            <a:r>
              <a:rPr lang="en-US" sz="2800" b="1" u="sng" dirty="0">
                <a:solidFill>
                  <a:schemeClr val="accent2"/>
                </a:solidFill>
              </a:rPr>
              <a:t>Process:</a:t>
            </a:r>
          </a:p>
        </p:txBody>
      </p:sp>
      <p:sp>
        <p:nvSpPr>
          <p:cNvPr id="3" name="TextBox 2"/>
          <p:cNvSpPr txBox="1"/>
          <p:nvPr/>
        </p:nvSpPr>
        <p:spPr>
          <a:xfrm>
            <a:off x="533400" y="1306991"/>
            <a:ext cx="8382000" cy="4462760"/>
          </a:xfrm>
          <a:prstGeom prst="rect">
            <a:avLst/>
          </a:prstGeom>
          <a:noFill/>
        </p:spPr>
        <p:txBody>
          <a:bodyPr wrap="square" rtlCol="0">
            <a:spAutoFit/>
          </a:bodyPr>
          <a:lstStyle/>
          <a:p>
            <a:r>
              <a:rPr lang="en-IN" sz="2000" b="1" u="sng" dirty="0">
                <a:solidFill>
                  <a:schemeClr val="accent2"/>
                </a:solidFill>
              </a:rPr>
              <a:t>8T Full Adder</a:t>
            </a:r>
            <a:endParaRPr lang="en-IN" sz="2000" b="1" dirty="0">
              <a:solidFill>
                <a:schemeClr val="accent2"/>
              </a:solidFill>
            </a:endParaRPr>
          </a:p>
          <a:p>
            <a:pPr lvl="0" algn="just">
              <a:buFont typeface="Arial" panose="020B0604020202020204" pitchFamily="34" charset="0"/>
              <a:buChar char="•"/>
            </a:pPr>
            <a:r>
              <a:rPr lang="en-US" sz="2000" dirty="0">
                <a:solidFill>
                  <a:schemeClr val="accent2"/>
                </a:solidFill>
              </a:rPr>
              <a:t>We have used 3T XOR gates in 8T full adder. 3T XOR is a combination of a CMOS inverter with a transistor. When input B=1, the output is the complement of the CMOS inverter and when B=0, the output acts an inverter. When A=1 and B=0, both PMOS and NMOS are switching on, </a:t>
            </a:r>
            <a:r>
              <a:rPr lang="en-IN" sz="2000" dirty="0">
                <a:solidFill>
                  <a:schemeClr val="accent2"/>
                </a:solidFill>
              </a:rPr>
              <a:t>because of the W/L ratio of PMOS threshold voltage is minimum comparative NMOS that the reason  PMOS is conducted first &amp; the output is same as the input A. </a:t>
            </a:r>
            <a:r>
              <a:rPr lang="en-GB" sz="2000" dirty="0">
                <a:solidFill>
                  <a:schemeClr val="accent2"/>
                </a:solidFill>
              </a:rPr>
              <a:t>As we got the output of 3T XOR gate, the output is connected to the first input of the second 3T XOR gate with C as the second input. By this we will get the sum from the output of the second 3T XOR gate</a:t>
            </a:r>
            <a:r>
              <a:rPr lang="en-GB" sz="2000" dirty="0" smtClean="0">
                <a:solidFill>
                  <a:schemeClr val="accent2"/>
                </a:solidFill>
              </a:rPr>
              <a:t>.</a:t>
            </a:r>
          </a:p>
          <a:p>
            <a:pPr lvl="0" algn="just">
              <a:buFont typeface="Arial" panose="020B0604020202020204" pitchFamily="34" charset="0"/>
              <a:buChar char="•"/>
            </a:pPr>
            <a:endParaRPr lang="en-GB" sz="2000" dirty="0">
              <a:solidFill>
                <a:schemeClr val="accent2"/>
              </a:solidFill>
            </a:endParaRPr>
          </a:p>
          <a:p>
            <a:pPr lvl="0" algn="just">
              <a:buFont typeface="Arial" panose="020B0604020202020204" pitchFamily="34" charset="0"/>
              <a:buChar char="•"/>
            </a:pPr>
            <a:r>
              <a:rPr lang="en-GB" sz="2000" dirty="0">
                <a:solidFill>
                  <a:schemeClr val="accent2"/>
                </a:solidFill>
              </a:rPr>
              <a:t>To obtain carry we have use a not gate based multiplexer by giving A input as supply to </a:t>
            </a:r>
            <a:r>
              <a:rPr lang="en-GB" sz="2000" dirty="0" err="1">
                <a:solidFill>
                  <a:schemeClr val="accent2"/>
                </a:solidFill>
              </a:rPr>
              <a:t>pmos</a:t>
            </a:r>
            <a:r>
              <a:rPr lang="en-GB" sz="2000" dirty="0">
                <a:solidFill>
                  <a:schemeClr val="accent2"/>
                </a:solidFill>
              </a:rPr>
              <a:t>, C as supply to </a:t>
            </a:r>
            <a:r>
              <a:rPr lang="en-GB" sz="2000" dirty="0" err="1">
                <a:solidFill>
                  <a:schemeClr val="accent2"/>
                </a:solidFill>
              </a:rPr>
              <a:t>nmos</a:t>
            </a:r>
            <a:r>
              <a:rPr lang="en-GB" sz="2000" dirty="0">
                <a:solidFill>
                  <a:schemeClr val="accent2"/>
                </a:solidFill>
              </a:rPr>
              <a:t> and XNOR as input.</a:t>
            </a:r>
            <a:endParaRPr lang="en-IN" sz="2000" dirty="0">
              <a:solidFill>
                <a:schemeClr val="accent2"/>
              </a:solidFill>
            </a:endParaRPr>
          </a:p>
          <a:p>
            <a:endParaRPr lang="en-US" dirty="0">
              <a:latin typeface="Arial Unicode MS" pitchFamily="34" charset="-128"/>
              <a:ea typeface="Arial Unicode MS" pitchFamily="34" charset="-128"/>
              <a:cs typeface="Arial Unicode MS" pitchFamily="34" charset="-128"/>
            </a:endParaRPr>
          </a:p>
        </p:txBody>
      </p:sp>
      <p:sp>
        <p:nvSpPr>
          <p:cNvPr id="4" name="Rectangle 3"/>
          <p:cNvSpPr/>
          <p:nvPr/>
        </p:nvSpPr>
        <p:spPr>
          <a:xfrm>
            <a:off x="22098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854692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829" y="1295400"/>
            <a:ext cx="8382000" cy="5262979"/>
          </a:xfrm>
          <a:prstGeom prst="rect">
            <a:avLst/>
          </a:prstGeom>
          <a:noFill/>
        </p:spPr>
        <p:txBody>
          <a:bodyPr wrap="square" rtlCol="0">
            <a:spAutoFit/>
          </a:bodyPr>
          <a:lstStyle/>
          <a:p>
            <a:r>
              <a:rPr lang="en-GB" b="1" u="sng" dirty="0">
                <a:solidFill>
                  <a:schemeClr val="accent2"/>
                </a:solidFill>
              </a:rPr>
              <a:t>12T Full Adder</a:t>
            </a:r>
            <a:endParaRPr lang="en-IN" b="1" dirty="0">
              <a:solidFill>
                <a:schemeClr val="accent2"/>
              </a:solidFill>
            </a:endParaRPr>
          </a:p>
          <a:p>
            <a:pPr lvl="0" algn="just">
              <a:buFont typeface="Arial" panose="020B0604020202020204" pitchFamily="34" charset="0"/>
              <a:buChar char="•"/>
            </a:pPr>
            <a:r>
              <a:rPr lang="en-US" dirty="0">
                <a:solidFill>
                  <a:schemeClr val="accent2"/>
                </a:solidFill>
              </a:rPr>
              <a:t>We have used 4T-XOR gate in 12T Full Adder circuit. The 4T-XOR gate is two not gate based circuit. Bin is the input, </a:t>
            </a:r>
            <a:r>
              <a:rPr lang="en-US" dirty="0" err="1">
                <a:solidFill>
                  <a:schemeClr val="accent2"/>
                </a:solidFill>
              </a:rPr>
              <a:t>ain</a:t>
            </a:r>
            <a:r>
              <a:rPr lang="en-US" dirty="0">
                <a:solidFill>
                  <a:schemeClr val="accent2"/>
                </a:solidFill>
              </a:rPr>
              <a:t> is the supply for </a:t>
            </a:r>
            <a:r>
              <a:rPr lang="en-US" dirty="0" err="1">
                <a:solidFill>
                  <a:schemeClr val="accent2"/>
                </a:solidFill>
              </a:rPr>
              <a:t>pmos</a:t>
            </a:r>
            <a:r>
              <a:rPr lang="en-US" dirty="0">
                <a:solidFill>
                  <a:schemeClr val="accent2"/>
                </a:solidFill>
              </a:rPr>
              <a:t> and complement of </a:t>
            </a:r>
            <a:r>
              <a:rPr lang="en-US" dirty="0" err="1">
                <a:solidFill>
                  <a:schemeClr val="accent2"/>
                </a:solidFill>
              </a:rPr>
              <a:t>ain</a:t>
            </a:r>
            <a:r>
              <a:rPr lang="en-US" dirty="0">
                <a:solidFill>
                  <a:schemeClr val="accent2"/>
                </a:solidFill>
              </a:rPr>
              <a:t> is the supply for </a:t>
            </a:r>
            <a:r>
              <a:rPr lang="en-US" dirty="0" err="1">
                <a:solidFill>
                  <a:schemeClr val="accent2"/>
                </a:solidFill>
              </a:rPr>
              <a:t>nmos</a:t>
            </a:r>
            <a:r>
              <a:rPr lang="en-US" dirty="0">
                <a:solidFill>
                  <a:schemeClr val="accent2"/>
                </a:solidFill>
              </a:rPr>
              <a:t>. To obtain the complement of </a:t>
            </a:r>
            <a:r>
              <a:rPr lang="en-US" dirty="0" err="1">
                <a:solidFill>
                  <a:schemeClr val="accent2"/>
                </a:solidFill>
              </a:rPr>
              <a:t>ain</a:t>
            </a:r>
            <a:r>
              <a:rPr lang="en-US" dirty="0">
                <a:solidFill>
                  <a:schemeClr val="accent2"/>
                </a:solidFill>
              </a:rPr>
              <a:t> we have used another not gate.</a:t>
            </a:r>
            <a:r>
              <a:rPr lang="en-IN" dirty="0">
                <a:solidFill>
                  <a:schemeClr val="accent2"/>
                </a:solidFill>
              </a:rPr>
              <a:t> </a:t>
            </a:r>
            <a:r>
              <a:rPr lang="en-US" dirty="0">
                <a:solidFill>
                  <a:schemeClr val="accent2"/>
                </a:solidFill>
              </a:rPr>
              <a:t>To obtain carry we use same operation as in 8T.</a:t>
            </a:r>
            <a:endParaRPr lang="en-IN" dirty="0">
              <a:solidFill>
                <a:schemeClr val="accent2"/>
              </a:solidFill>
            </a:endParaRPr>
          </a:p>
          <a:p>
            <a:pPr algn="just"/>
            <a:r>
              <a:rPr lang="en-GB" b="1" u="sng" dirty="0">
                <a:solidFill>
                  <a:schemeClr val="accent2"/>
                </a:solidFill>
              </a:rPr>
              <a:t>14T Full Adder</a:t>
            </a:r>
            <a:endParaRPr lang="en-IN" b="1" dirty="0">
              <a:solidFill>
                <a:schemeClr val="accent2"/>
              </a:solidFill>
            </a:endParaRPr>
          </a:p>
          <a:p>
            <a:pPr lvl="0" algn="just">
              <a:buFont typeface="Arial" panose="020B0604020202020204" pitchFamily="34" charset="0"/>
              <a:buChar char="•"/>
            </a:pPr>
            <a:r>
              <a:rPr lang="en-US" dirty="0">
                <a:solidFill>
                  <a:schemeClr val="accent2"/>
                </a:solidFill>
              </a:rPr>
              <a:t>We have used 4T-XOR gate in 14T Full Adder circuit. The 4T-XOR gate is two not gate based circuit. Bin is the input, </a:t>
            </a:r>
            <a:r>
              <a:rPr lang="en-US" dirty="0" err="1">
                <a:solidFill>
                  <a:schemeClr val="accent2"/>
                </a:solidFill>
              </a:rPr>
              <a:t>ain</a:t>
            </a:r>
            <a:r>
              <a:rPr lang="en-US" dirty="0">
                <a:solidFill>
                  <a:schemeClr val="accent2"/>
                </a:solidFill>
              </a:rPr>
              <a:t> is the supply for </a:t>
            </a:r>
            <a:r>
              <a:rPr lang="en-US" dirty="0" err="1">
                <a:solidFill>
                  <a:schemeClr val="accent2"/>
                </a:solidFill>
              </a:rPr>
              <a:t>pmos</a:t>
            </a:r>
            <a:r>
              <a:rPr lang="en-US" dirty="0">
                <a:solidFill>
                  <a:schemeClr val="accent2"/>
                </a:solidFill>
              </a:rPr>
              <a:t> and complement of </a:t>
            </a:r>
            <a:r>
              <a:rPr lang="en-US" dirty="0" err="1">
                <a:solidFill>
                  <a:schemeClr val="accent2"/>
                </a:solidFill>
              </a:rPr>
              <a:t>ain</a:t>
            </a:r>
            <a:r>
              <a:rPr lang="en-US" dirty="0">
                <a:solidFill>
                  <a:schemeClr val="accent2"/>
                </a:solidFill>
              </a:rPr>
              <a:t> is the supply for </a:t>
            </a:r>
            <a:r>
              <a:rPr lang="en-US" dirty="0" err="1">
                <a:solidFill>
                  <a:schemeClr val="accent2"/>
                </a:solidFill>
              </a:rPr>
              <a:t>nmos</a:t>
            </a:r>
            <a:r>
              <a:rPr lang="en-US" dirty="0">
                <a:solidFill>
                  <a:schemeClr val="accent2"/>
                </a:solidFill>
              </a:rPr>
              <a:t>. To obtain the complement of </a:t>
            </a:r>
            <a:r>
              <a:rPr lang="en-US" dirty="0" err="1">
                <a:solidFill>
                  <a:schemeClr val="accent2"/>
                </a:solidFill>
              </a:rPr>
              <a:t>ain</a:t>
            </a:r>
            <a:r>
              <a:rPr lang="en-US" dirty="0">
                <a:solidFill>
                  <a:schemeClr val="accent2"/>
                </a:solidFill>
              </a:rPr>
              <a:t> we have used another not gate. </a:t>
            </a:r>
          </a:p>
          <a:p>
            <a:pPr algn="just">
              <a:buFont typeface="Arial" panose="020B0604020202020204" pitchFamily="34" charset="0"/>
              <a:buChar char="•"/>
            </a:pPr>
            <a:r>
              <a:rPr lang="en-GB" dirty="0">
                <a:solidFill>
                  <a:schemeClr val="accent2"/>
                </a:solidFill>
              </a:rPr>
              <a:t>Carry is obtained from the multiplexer. Here the input is connected with the output of </a:t>
            </a:r>
            <a:r>
              <a:rPr lang="en-GB" dirty="0" err="1">
                <a:solidFill>
                  <a:schemeClr val="accent2"/>
                </a:solidFill>
              </a:rPr>
              <a:t>AxorB</a:t>
            </a:r>
            <a:r>
              <a:rPr lang="en-GB" dirty="0">
                <a:solidFill>
                  <a:schemeClr val="accent2"/>
                </a:solidFill>
              </a:rPr>
              <a:t>. When </a:t>
            </a:r>
            <a:r>
              <a:rPr lang="en-GB" dirty="0" err="1">
                <a:solidFill>
                  <a:schemeClr val="accent2"/>
                </a:solidFill>
              </a:rPr>
              <a:t>AxorB</a:t>
            </a:r>
            <a:r>
              <a:rPr lang="en-GB" dirty="0">
                <a:solidFill>
                  <a:schemeClr val="accent2"/>
                </a:solidFill>
              </a:rPr>
              <a:t>=1, then carry=C and if </a:t>
            </a:r>
            <a:r>
              <a:rPr lang="en-GB" dirty="0" err="1">
                <a:solidFill>
                  <a:schemeClr val="accent2"/>
                </a:solidFill>
              </a:rPr>
              <a:t>AxorB</a:t>
            </a:r>
            <a:r>
              <a:rPr lang="en-GB" dirty="0">
                <a:solidFill>
                  <a:schemeClr val="accent2"/>
                </a:solidFill>
              </a:rPr>
              <a:t>=0, then carry=A.</a:t>
            </a:r>
            <a:endParaRPr lang="en-IN" dirty="0">
              <a:solidFill>
                <a:schemeClr val="accent2"/>
              </a:solidFill>
            </a:endParaRPr>
          </a:p>
        </p:txBody>
      </p:sp>
      <p:sp>
        <p:nvSpPr>
          <p:cNvPr id="3" name="TextBox 2"/>
          <p:cNvSpPr txBox="1"/>
          <p:nvPr/>
        </p:nvSpPr>
        <p:spPr>
          <a:xfrm>
            <a:off x="2133598" y="6384922"/>
            <a:ext cx="3140603" cy="461665"/>
          </a:xfrm>
          <a:prstGeom prst="rect">
            <a:avLst/>
          </a:prstGeom>
          <a:noFill/>
        </p:spPr>
        <p:txBody>
          <a:bodyPr wrap="none" rtlCol="0">
            <a:spAutoFit/>
          </a:bodyPr>
          <a:lstStyle/>
          <a:p>
            <a:r>
              <a:rPr lang="en-US" dirty="0" err="1" smtClean="0">
                <a:solidFill>
                  <a:schemeClr val="accent2"/>
                </a:solidFill>
              </a:rPr>
              <a:t>Konda</a:t>
            </a:r>
            <a:r>
              <a:rPr lang="en-US" dirty="0" smtClean="0">
                <a:solidFill>
                  <a:schemeClr val="accent2"/>
                </a:solidFill>
              </a:rPr>
              <a:t> </a:t>
            </a:r>
            <a:r>
              <a:rPr lang="en-US" dirty="0" err="1" smtClean="0">
                <a:solidFill>
                  <a:schemeClr val="accent2"/>
                </a:solidFill>
              </a:rPr>
              <a:t>Hemanth</a:t>
            </a:r>
            <a:r>
              <a:rPr lang="en-US" dirty="0" smtClean="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48740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5967"/>
            <a:ext cx="3429000" cy="523220"/>
          </a:xfrm>
          <a:prstGeom prst="rect">
            <a:avLst/>
          </a:prstGeom>
          <a:noFill/>
        </p:spPr>
        <p:txBody>
          <a:bodyPr wrap="square" rtlCol="0">
            <a:spAutoFit/>
          </a:bodyPr>
          <a:lstStyle/>
          <a:p>
            <a:r>
              <a:rPr lang="en-US" sz="2800" b="1" dirty="0">
                <a:solidFill>
                  <a:schemeClr val="accent2"/>
                </a:solidFill>
              </a:rPr>
              <a:t>8T-Full-Adder:</a:t>
            </a:r>
          </a:p>
        </p:txBody>
      </p:sp>
      <p:sp>
        <p:nvSpPr>
          <p:cNvPr id="3" name="Rectangle 2"/>
          <p:cNvSpPr/>
          <p:nvPr/>
        </p:nvSpPr>
        <p:spPr bwMode="auto">
          <a:xfrm>
            <a:off x="609600" y="1359187"/>
            <a:ext cx="8458200" cy="4813013"/>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52996"/>
            <a:ext cx="8456241" cy="4819204"/>
          </a:xfrm>
          <a:prstGeom prst="rect">
            <a:avLst/>
          </a:prstGeom>
        </p:spPr>
      </p:pic>
      <p:sp>
        <p:nvSpPr>
          <p:cNvPr id="5" name="Rectangle 4"/>
          <p:cNvSpPr/>
          <p:nvPr/>
        </p:nvSpPr>
        <p:spPr>
          <a:xfrm>
            <a:off x="2133600" y="6261012"/>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1635970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33400" y="1371600"/>
            <a:ext cx="8458200" cy="4800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sp>
        <p:nvSpPr>
          <p:cNvPr id="4" name="TextBox 3"/>
          <p:cNvSpPr txBox="1"/>
          <p:nvPr/>
        </p:nvSpPr>
        <p:spPr>
          <a:xfrm>
            <a:off x="1981200" y="822849"/>
            <a:ext cx="4547720" cy="461665"/>
          </a:xfrm>
          <a:prstGeom prst="rect">
            <a:avLst/>
          </a:prstGeom>
          <a:noFill/>
        </p:spPr>
        <p:txBody>
          <a:bodyPr wrap="none" rtlCol="0">
            <a:spAutoFit/>
          </a:bodyPr>
          <a:lstStyle/>
          <a:p>
            <a:r>
              <a:rPr lang="en-US" b="1" u="sng" dirty="0" smtClean="0">
                <a:solidFill>
                  <a:schemeClr val="accent2"/>
                </a:solidFill>
              </a:rPr>
              <a:t>8T FULL ADDER WAVE FORM</a:t>
            </a:r>
            <a:endParaRPr lang="en-US" b="1" u="sng" dirty="0">
              <a:solidFill>
                <a:schemeClr val="accent2"/>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371600"/>
            <a:ext cx="84581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098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792951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33400" y="1371600"/>
            <a:ext cx="8610600" cy="4876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3"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22164"/>
            <a:ext cx="8532440" cy="4926236"/>
          </a:xfrm>
          <a:prstGeom prst="rect">
            <a:avLst/>
          </a:prstGeom>
        </p:spPr>
      </p:pic>
      <p:sp>
        <p:nvSpPr>
          <p:cNvPr id="4" name="TextBox 3"/>
          <p:cNvSpPr txBox="1"/>
          <p:nvPr/>
        </p:nvSpPr>
        <p:spPr>
          <a:xfrm>
            <a:off x="1905000" y="835967"/>
            <a:ext cx="4227952" cy="461665"/>
          </a:xfrm>
          <a:prstGeom prst="rect">
            <a:avLst/>
          </a:prstGeom>
          <a:noFill/>
        </p:spPr>
        <p:txBody>
          <a:bodyPr wrap="none" rtlCol="0">
            <a:spAutoFit/>
          </a:bodyPr>
          <a:lstStyle/>
          <a:p>
            <a:r>
              <a:rPr lang="en-US" b="1" u="sng" dirty="0" smtClean="0">
                <a:solidFill>
                  <a:schemeClr val="accent2"/>
                </a:solidFill>
              </a:rPr>
              <a:t>12T FULL ADDER CIRCUIT</a:t>
            </a:r>
            <a:r>
              <a:rPr lang="en-US" dirty="0" smtClean="0">
                <a:solidFill>
                  <a:schemeClr val="accent2"/>
                </a:solidFill>
              </a:rPr>
              <a:t>:</a:t>
            </a:r>
            <a:endParaRPr lang="en-US" dirty="0">
              <a:solidFill>
                <a:schemeClr val="accent2"/>
              </a:solidFill>
            </a:endParaRPr>
          </a:p>
        </p:txBody>
      </p:sp>
      <p:sp>
        <p:nvSpPr>
          <p:cNvPr id="5" name="Rectangle 4"/>
          <p:cNvSpPr/>
          <p:nvPr/>
        </p:nvSpPr>
        <p:spPr>
          <a:xfrm>
            <a:off x="21336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120607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09600" y="1524000"/>
            <a:ext cx="8534400" cy="47244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868680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05000" y="833735"/>
            <a:ext cx="4701608" cy="461665"/>
          </a:xfrm>
          <a:prstGeom prst="rect">
            <a:avLst/>
          </a:prstGeom>
          <a:noFill/>
        </p:spPr>
        <p:txBody>
          <a:bodyPr wrap="none" rtlCol="0">
            <a:spAutoFit/>
          </a:bodyPr>
          <a:lstStyle/>
          <a:p>
            <a:r>
              <a:rPr lang="en-US" b="1" u="sng" dirty="0" smtClean="0">
                <a:solidFill>
                  <a:schemeClr val="accent2"/>
                </a:solidFill>
              </a:rPr>
              <a:t>12T FULL ADDER WAVE FORM</a:t>
            </a:r>
            <a:endParaRPr lang="en-US" b="1" u="sng" dirty="0">
              <a:solidFill>
                <a:schemeClr val="accent2"/>
              </a:solidFill>
            </a:endParaRPr>
          </a:p>
        </p:txBody>
      </p:sp>
      <p:sp>
        <p:nvSpPr>
          <p:cNvPr id="5" name="Rectangle 4"/>
          <p:cNvSpPr/>
          <p:nvPr/>
        </p:nvSpPr>
        <p:spPr>
          <a:xfrm>
            <a:off x="2133600" y="6383217"/>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1679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09600" y="1447800"/>
            <a:ext cx="8382000" cy="47244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3400" y="1371600"/>
            <a:ext cx="8503096" cy="4800600"/>
          </a:xfrm>
          <a:prstGeom prst="rect">
            <a:avLst/>
          </a:prstGeom>
          <a:noFill/>
          <a:ln w="9525" cap="flat">
            <a:noFill/>
            <a:round/>
            <a:headEnd/>
            <a:tailEnd/>
          </a:ln>
          <a:effectLst/>
        </p:spPr>
      </p:pic>
      <p:sp>
        <p:nvSpPr>
          <p:cNvPr id="4" name="TextBox 3"/>
          <p:cNvSpPr txBox="1"/>
          <p:nvPr/>
        </p:nvSpPr>
        <p:spPr>
          <a:xfrm>
            <a:off x="1371600" y="846853"/>
            <a:ext cx="4142994" cy="461665"/>
          </a:xfrm>
          <a:prstGeom prst="rect">
            <a:avLst/>
          </a:prstGeom>
          <a:noFill/>
        </p:spPr>
        <p:txBody>
          <a:bodyPr wrap="none" rtlCol="0">
            <a:spAutoFit/>
          </a:bodyPr>
          <a:lstStyle/>
          <a:p>
            <a:r>
              <a:rPr lang="en-US" b="1" u="sng" dirty="0" smtClean="0">
                <a:solidFill>
                  <a:schemeClr val="accent2"/>
                </a:solidFill>
              </a:rPr>
              <a:t>14T FULL ADDER CIRCUIT</a:t>
            </a:r>
            <a:endParaRPr lang="en-US" b="1" u="sng" dirty="0">
              <a:solidFill>
                <a:schemeClr val="accent2"/>
              </a:solidFill>
            </a:endParaRPr>
          </a:p>
        </p:txBody>
      </p:sp>
      <p:sp>
        <p:nvSpPr>
          <p:cNvPr id="5" name="Rectangle 4"/>
          <p:cNvSpPr/>
          <p:nvPr/>
        </p:nvSpPr>
        <p:spPr>
          <a:xfrm>
            <a:off x="2133600" y="6426760"/>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169585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2667000" cy="1015663"/>
          </a:xfrm>
          <a:prstGeom prst="rect">
            <a:avLst/>
          </a:prstGeom>
          <a:noFill/>
        </p:spPr>
        <p:txBody>
          <a:bodyPr wrap="square" rtlCol="0">
            <a:spAutoFit/>
          </a:bodyPr>
          <a:lstStyle/>
          <a:p>
            <a:r>
              <a:rPr lang="en-IN" sz="3600" b="1" dirty="0">
                <a:solidFill>
                  <a:srgbClr val="3333CC"/>
                </a:solidFill>
                <a:ea typeface="DejaVu Sans" charset="0"/>
                <a:cs typeface="DejaVu Sans" charset="0"/>
              </a:rPr>
              <a:t>Content:</a:t>
            </a:r>
            <a:endParaRPr lang="en-US" sz="3600" b="1" dirty="0">
              <a:solidFill>
                <a:srgbClr val="3333CC"/>
              </a:solidFill>
              <a:ea typeface="DejaVu Sans" charset="0"/>
              <a:cs typeface="DejaVu Sans" charset="0"/>
            </a:endParaRPr>
          </a:p>
          <a:p>
            <a:endParaRPr lang="en-US" dirty="0"/>
          </a:p>
        </p:txBody>
      </p:sp>
      <p:sp>
        <p:nvSpPr>
          <p:cNvPr id="3" name="TextBox 2"/>
          <p:cNvSpPr txBox="1"/>
          <p:nvPr/>
        </p:nvSpPr>
        <p:spPr>
          <a:xfrm>
            <a:off x="533400" y="1371600"/>
            <a:ext cx="8610600" cy="5001369"/>
          </a:xfrm>
          <a:prstGeom prst="rect">
            <a:avLst/>
          </a:prstGeom>
          <a:noFill/>
        </p:spPr>
        <p:txBody>
          <a:bodyPr wrap="square" rtlCol="0">
            <a:spAutoFit/>
          </a:bodyPr>
          <a:lstStyle/>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solidFill>
                  <a:srgbClr val="000000"/>
                </a:solidFill>
                <a:ea typeface="Arial Unicode MS" pitchFamily="34" charset="-128"/>
                <a:cs typeface="Arial Unicode MS" pitchFamily="34" charset="-128"/>
              </a:rPr>
              <a:t>Aim/Objective</a:t>
            </a:r>
          </a:p>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solidFill>
                  <a:srgbClr val="000000"/>
                </a:solidFill>
                <a:ea typeface="Arial Unicode MS" pitchFamily="34" charset="-128"/>
                <a:cs typeface="Arial Unicode MS" pitchFamily="34" charset="-128"/>
              </a:rPr>
              <a:t>Presenting Literature Review</a:t>
            </a:r>
          </a:p>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solidFill>
                  <a:srgbClr val="000000"/>
                </a:solidFill>
                <a:ea typeface="Arial Unicode MS" pitchFamily="34" charset="-128"/>
                <a:cs typeface="Arial Unicode MS" pitchFamily="34" charset="-128"/>
              </a:rPr>
              <a:t>Methodology</a:t>
            </a:r>
          </a:p>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solidFill>
                  <a:srgbClr val="000000"/>
                </a:solidFill>
                <a:ea typeface="Arial Unicode MS" pitchFamily="34" charset="-128"/>
                <a:cs typeface="Arial Unicode MS" pitchFamily="34" charset="-128"/>
              </a:rPr>
              <a:t>Circuits used</a:t>
            </a:r>
          </a:p>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solidFill>
                  <a:srgbClr val="000000"/>
                </a:solidFill>
                <a:ea typeface="Arial Unicode MS" pitchFamily="34" charset="-128"/>
                <a:cs typeface="Arial Unicode MS" pitchFamily="34" charset="-128"/>
              </a:rPr>
              <a:t>Process</a:t>
            </a:r>
          </a:p>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solidFill>
                  <a:srgbClr val="000000"/>
                </a:solidFill>
                <a:ea typeface="Arial Unicode MS" pitchFamily="34" charset="-128"/>
                <a:cs typeface="Arial Unicode MS" pitchFamily="34" charset="-128"/>
              </a:rPr>
              <a:t>Full-Adder Circuits and Waveforms</a:t>
            </a:r>
          </a:p>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ea typeface="Arial Unicode MS" pitchFamily="34" charset="-128"/>
                <a:cs typeface="Arial Unicode MS" pitchFamily="34" charset="-128"/>
              </a:rPr>
              <a:t>Simulation Results</a:t>
            </a:r>
          </a:p>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ea typeface="Arial Unicode MS" pitchFamily="34" charset="-128"/>
                <a:cs typeface="Arial Unicode MS" pitchFamily="34" charset="-128"/>
              </a:rPr>
              <a:t>Power, Delay and PDP Comparison.</a:t>
            </a:r>
            <a:endParaRPr lang="en-IN" sz="2000" dirty="0">
              <a:solidFill>
                <a:srgbClr val="000000"/>
              </a:solidFill>
              <a:ea typeface="Arial Unicode MS" pitchFamily="34" charset="-128"/>
              <a:cs typeface="Arial Unicode MS" pitchFamily="34" charset="-128"/>
            </a:endParaRPr>
          </a:p>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solidFill>
                  <a:srgbClr val="000000"/>
                </a:solidFill>
                <a:ea typeface="Arial Unicode MS" pitchFamily="34" charset="-128"/>
                <a:cs typeface="Arial Unicode MS" pitchFamily="34" charset="-128"/>
              </a:rPr>
              <a:t>Outcomes</a:t>
            </a:r>
          </a:p>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solidFill>
                  <a:srgbClr val="000000"/>
                </a:solidFill>
                <a:ea typeface="Arial Unicode MS" pitchFamily="34" charset="-128"/>
                <a:cs typeface="Arial Unicode MS" pitchFamily="34" charset="-128"/>
              </a:rPr>
              <a:t>Applications</a:t>
            </a:r>
          </a:p>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solidFill>
                  <a:srgbClr val="000000"/>
                </a:solidFill>
                <a:ea typeface="Arial Unicode MS" pitchFamily="34" charset="-128"/>
                <a:cs typeface="Arial Unicode MS" pitchFamily="34" charset="-128"/>
              </a:rPr>
              <a:t>Future Tasks &amp; Conclusion</a:t>
            </a:r>
          </a:p>
          <a:p>
            <a:pPr marL="342900" indent="-342900" algn="just" eaLnBrk="1" hangingPunct="1">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solidFill>
                  <a:srgbClr val="000000"/>
                </a:solidFill>
                <a:ea typeface="Arial Unicode MS" pitchFamily="34" charset="-128"/>
                <a:cs typeface="Arial Unicode MS" pitchFamily="34" charset="-128"/>
              </a:rPr>
              <a:t>References</a:t>
            </a:r>
            <a:endParaRPr lang="en-IN" sz="2000" b="1" dirty="0">
              <a:solidFill>
                <a:srgbClr val="000000"/>
              </a:solidFill>
              <a:cs typeface="Times New Roman" pitchFamily="16" charset="0"/>
            </a:endParaRPr>
          </a:p>
          <a:p>
            <a:endParaRPr lang="en-US" dirty="0"/>
          </a:p>
        </p:txBody>
      </p:sp>
      <p:sp>
        <p:nvSpPr>
          <p:cNvPr id="6" name="TextBox 5"/>
          <p:cNvSpPr txBox="1"/>
          <p:nvPr/>
        </p:nvSpPr>
        <p:spPr>
          <a:xfrm>
            <a:off x="2133600" y="6372969"/>
            <a:ext cx="3281880" cy="461665"/>
          </a:xfrm>
          <a:prstGeom prst="rect">
            <a:avLst/>
          </a:prstGeom>
          <a:noFill/>
        </p:spPr>
        <p:txBody>
          <a:bodyPr wrap="square" rtlCol="0">
            <a:spAutoFit/>
          </a:bodyPr>
          <a:lstStyle/>
          <a:p>
            <a:r>
              <a:rPr lang="en-US" dirty="0" err="1" smtClean="0">
                <a:solidFill>
                  <a:schemeClr val="accent2"/>
                </a:solidFill>
              </a:rPr>
              <a:t>Konda</a:t>
            </a:r>
            <a:r>
              <a:rPr lang="en-US" dirty="0" smtClean="0">
                <a:solidFill>
                  <a:schemeClr val="accent2"/>
                </a:solidFill>
              </a:rPr>
              <a:t> </a:t>
            </a:r>
            <a:r>
              <a:rPr lang="en-US" dirty="0" err="1" smtClean="0">
                <a:solidFill>
                  <a:schemeClr val="accent2"/>
                </a:solidFill>
              </a:rPr>
              <a:t>Hemanth</a:t>
            </a:r>
            <a:r>
              <a:rPr lang="en-US" dirty="0" smtClean="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2314640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09600" y="1371600"/>
            <a:ext cx="8382000" cy="4876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600200" y="757535"/>
            <a:ext cx="4786567" cy="461665"/>
          </a:xfrm>
          <a:prstGeom prst="rect">
            <a:avLst/>
          </a:prstGeom>
          <a:noFill/>
        </p:spPr>
        <p:txBody>
          <a:bodyPr wrap="none" rtlCol="0">
            <a:spAutoFit/>
          </a:bodyPr>
          <a:lstStyle/>
          <a:p>
            <a:r>
              <a:rPr lang="en-US" b="1" u="sng" dirty="0" smtClean="0">
                <a:solidFill>
                  <a:schemeClr val="accent2"/>
                </a:solidFill>
              </a:rPr>
              <a:t>14T FULL ADDER WAVE FORM</a:t>
            </a:r>
            <a:r>
              <a:rPr lang="en-US" dirty="0" smtClean="0">
                <a:solidFill>
                  <a:schemeClr val="accent2"/>
                </a:solidFill>
              </a:rPr>
              <a:t>;</a:t>
            </a:r>
            <a:endParaRPr lang="en-US" dirty="0">
              <a:solidFill>
                <a:schemeClr val="accent2"/>
              </a:solidFill>
            </a:endParaRPr>
          </a:p>
        </p:txBody>
      </p:sp>
      <p:sp>
        <p:nvSpPr>
          <p:cNvPr id="4" name="Rectangle 3"/>
          <p:cNvSpPr/>
          <p:nvPr/>
        </p:nvSpPr>
        <p:spPr>
          <a:xfrm>
            <a:off x="22098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4022252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09600" y="1371600"/>
            <a:ext cx="8382000" cy="3733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61217070"/>
              </p:ext>
            </p:extLst>
          </p:nvPr>
        </p:nvGraphicFramePr>
        <p:xfrm>
          <a:off x="609600" y="1371600"/>
          <a:ext cx="8426896" cy="4577682"/>
        </p:xfrm>
        <a:graphic>
          <a:graphicData uri="http://schemas.openxmlformats.org/drawingml/2006/table">
            <a:tbl>
              <a:tblPr firstRow="1" bandRow="1">
                <a:tableStyleId>{5C22544A-7EE6-4342-B048-85BDC9FD1C3A}</a:tableStyleId>
              </a:tblPr>
              <a:tblGrid>
                <a:gridCol w="2106724"/>
                <a:gridCol w="2106724"/>
                <a:gridCol w="2106724"/>
                <a:gridCol w="2106724"/>
              </a:tblGrid>
              <a:tr h="762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Circuits</a:t>
                      </a:r>
                      <a:endParaRPr lang="en-IN" sz="2000" dirty="0" smtClean="0"/>
                    </a:p>
                  </a:txBody>
                  <a:tcPr/>
                </a:tc>
                <a:tc>
                  <a:txBody>
                    <a:bodyPr/>
                    <a:lstStyle/>
                    <a:p>
                      <a:pPr algn="ctr"/>
                      <a:r>
                        <a:rPr lang="en-US" sz="2000" dirty="0" smtClean="0"/>
                        <a:t>Power</a:t>
                      </a:r>
                    </a:p>
                    <a:p>
                      <a:pPr algn="ctr"/>
                      <a:r>
                        <a:rPr lang="en-US" sz="2000" dirty="0" smtClean="0"/>
                        <a:t>(W)</a:t>
                      </a:r>
                      <a:endParaRPr lang="en-IN" sz="2000" dirty="0"/>
                    </a:p>
                  </a:txBody>
                  <a:tcPr/>
                </a:tc>
                <a:tc>
                  <a:txBody>
                    <a:bodyPr/>
                    <a:lstStyle/>
                    <a:p>
                      <a:pPr algn="ctr"/>
                      <a:r>
                        <a:rPr lang="en-US" sz="2000" dirty="0" smtClean="0"/>
                        <a:t>Delay</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(s)</a:t>
                      </a:r>
                      <a:endParaRPr lang="en-IN" sz="2000" dirty="0" smtClean="0"/>
                    </a:p>
                  </a:txBody>
                  <a:tcPr/>
                </a:tc>
                <a:tc>
                  <a:txBody>
                    <a:bodyPr/>
                    <a:lstStyle/>
                    <a:p>
                      <a:pPr algn="ctr"/>
                      <a:r>
                        <a:rPr lang="en-US" sz="2000" dirty="0" smtClean="0"/>
                        <a:t>PDP</a:t>
                      </a:r>
                    </a:p>
                    <a:p>
                      <a:pPr algn="ctr"/>
                      <a:r>
                        <a:rPr lang="en-US" sz="2000" dirty="0" smtClean="0"/>
                        <a:t>(fJ)</a:t>
                      </a:r>
                      <a:endParaRPr lang="en-IN" sz="2000" dirty="0"/>
                    </a:p>
                  </a:txBody>
                  <a:tcPr/>
                </a:tc>
              </a:tr>
              <a:tr h="762947">
                <a:tc>
                  <a:txBody>
                    <a:bodyPr/>
                    <a:lstStyle/>
                    <a:p>
                      <a:pPr algn="ctr"/>
                      <a:r>
                        <a:rPr lang="en-US" sz="2000" dirty="0" smtClean="0"/>
                        <a:t>8T</a:t>
                      </a:r>
                    </a:p>
                  </a:txBody>
                  <a:tcPr/>
                </a:tc>
                <a:tc>
                  <a:txBody>
                    <a:bodyPr/>
                    <a:lstStyle/>
                    <a:p>
                      <a:pPr algn="ctr"/>
                      <a:r>
                        <a:rPr lang="en-US" sz="2000" dirty="0" smtClean="0"/>
                        <a:t>2.46e-006</a:t>
                      </a:r>
                      <a:endParaRPr lang="en-IN" sz="2000" dirty="0"/>
                    </a:p>
                  </a:txBody>
                  <a:tcPr/>
                </a:tc>
                <a:tc>
                  <a:txBody>
                    <a:bodyPr/>
                    <a:lstStyle/>
                    <a:p>
                      <a:pPr algn="ctr"/>
                      <a:r>
                        <a:rPr lang="en-US" sz="2000" dirty="0" smtClean="0"/>
                        <a:t>192.3035p</a:t>
                      </a:r>
                      <a:endParaRPr lang="en-IN" sz="2000" dirty="0"/>
                    </a:p>
                  </a:txBody>
                  <a:tcPr/>
                </a:tc>
                <a:tc>
                  <a:txBody>
                    <a:bodyPr/>
                    <a:lstStyle/>
                    <a:p>
                      <a:pPr algn="ctr"/>
                      <a:r>
                        <a:rPr lang="en-US" sz="2000" dirty="0" smtClean="0"/>
                        <a:t>0.4731</a:t>
                      </a:r>
                      <a:endParaRPr lang="en-IN" sz="2000" dirty="0"/>
                    </a:p>
                  </a:txBody>
                  <a:tcPr/>
                </a:tc>
              </a:tr>
              <a:tr h="762947">
                <a:tc>
                  <a:txBody>
                    <a:bodyPr/>
                    <a:lstStyle/>
                    <a:p>
                      <a:pPr algn="ctr"/>
                      <a:r>
                        <a:rPr lang="en-US" sz="2000" dirty="0" smtClean="0"/>
                        <a:t>12T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7.74e-004</a:t>
                      </a:r>
                      <a:endParaRPr lang="en-IN" sz="2000" dirty="0" smtClean="0"/>
                    </a:p>
                  </a:txBody>
                  <a:tcPr/>
                </a:tc>
                <a:tc>
                  <a:txBody>
                    <a:bodyPr/>
                    <a:lstStyle/>
                    <a:p>
                      <a:pPr algn="ctr"/>
                      <a:r>
                        <a:rPr lang="en-US" sz="2000" dirty="0" smtClean="0"/>
                        <a:t>116.1369p</a:t>
                      </a:r>
                      <a:endParaRPr lang="en-IN" sz="2000" dirty="0"/>
                    </a:p>
                  </a:txBody>
                  <a:tcPr/>
                </a:tc>
                <a:tc>
                  <a:txBody>
                    <a:bodyPr/>
                    <a:lstStyle/>
                    <a:p>
                      <a:pPr algn="ctr"/>
                      <a:r>
                        <a:rPr lang="en-US" sz="2000" dirty="0" smtClean="0"/>
                        <a:t>89.9912</a:t>
                      </a:r>
                      <a:endParaRPr lang="en-IN" sz="2000" dirty="0"/>
                    </a:p>
                  </a:txBody>
                  <a:tcPr/>
                </a:tc>
              </a:tr>
              <a:tr h="762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14T</a:t>
                      </a:r>
                    </a:p>
                  </a:txBody>
                  <a:tcPr/>
                </a:tc>
                <a:tc>
                  <a:txBody>
                    <a:bodyPr/>
                    <a:lstStyle/>
                    <a:p>
                      <a:pPr algn="ctr"/>
                      <a:r>
                        <a:rPr lang="en-US" sz="2000" dirty="0" smtClean="0"/>
                        <a:t>4.178e-004</a:t>
                      </a:r>
                      <a:endParaRPr lang="en-IN" sz="2000" dirty="0" smtClean="0"/>
                    </a:p>
                  </a:txBody>
                  <a:tcPr/>
                </a:tc>
                <a:tc>
                  <a:txBody>
                    <a:bodyPr/>
                    <a:lstStyle/>
                    <a:p>
                      <a:pPr algn="ctr"/>
                      <a:r>
                        <a:rPr lang="en-US" sz="2000" dirty="0" smtClean="0"/>
                        <a:t>100.8988p</a:t>
                      </a:r>
                      <a:endParaRPr lang="en-IN" sz="2000" dirty="0"/>
                    </a:p>
                  </a:txBody>
                  <a:tcPr/>
                </a:tc>
                <a:tc>
                  <a:txBody>
                    <a:bodyPr/>
                    <a:lstStyle/>
                    <a:p>
                      <a:pPr algn="ctr"/>
                      <a:r>
                        <a:rPr lang="en-US" sz="2000" dirty="0" smtClean="0"/>
                        <a:t>42.1558</a:t>
                      </a:r>
                      <a:endParaRPr lang="en-IN" sz="2000" dirty="0"/>
                    </a:p>
                  </a:txBody>
                  <a:tcPr/>
                </a:tc>
              </a:tr>
              <a:tr h="762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10T</a:t>
                      </a:r>
                    </a:p>
                  </a:txBody>
                  <a:tcPr/>
                </a:tc>
                <a:tc>
                  <a:txBody>
                    <a:bodyPr/>
                    <a:lstStyle/>
                    <a:p>
                      <a:pPr algn="ctr"/>
                      <a:r>
                        <a:rPr lang="en-US" sz="2000" dirty="0" smtClean="0"/>
                        <a:t>3.789e-004</a:t>
                      </a:r>
                      <a:endParaRPr lang="en-IN" sz="2000" dirty="0" smtClean="0"/>
                    </a:p>
                  </a:txBody>
                  <a:tcPr/>
                </a:tc>
                <a:tc>
                  <a:txBody>
                    <a:bodyPr/>
                    <a:lstStyle/>
                    <a:p>
                      <a:pPr algn="ctr"/>
                      <a:r>
                        <a:rPr lang="en-US" sz="2000" dirty="0" smtClean="0"/>
                        <a:t>111.9723p</a:t>
                      </a:r>
                      <a:endParaRPr lang="en-IN" sz="2000" dirty="0"/>
                    </a:p>
                  </a:txBody>
                  <a:tcPr/>
                </a:tc>
                <a:tc>
                  <a:txBody>
                    <a:bodyPr/>
                    <a:lstStyle/>
                    <a:p>
                      <a:pPr algn="ctr"/>
                      <a:r>
                        <a:rPr lang="en-US" sz="2000" dirty="0" smtClean="0"/>
                        <a:t>42.4348</a:t>
                      </a:r>
                      <a:endParaRPr lang="en-IN" sz="2000" dirty="0"/>
                    </a:p>
                  </a:txBody>
                  <a:tcPr/>
                </a:tc>
              </a:tr>
              <a:tr h="762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2000" dirty="0" smtClean="0"/>
                    </a:p>
                  </a:txBody>
                  <a:tcPr/>
                </a:tc>
                <a:tc>
                  <a:txBody>
                    <a:bodyPr/>
                    <a:lstStyle/>
                    <a:p>
                      <a:pPr algn="ctr"/>
                      <a:endParaRPr lang="en-IN" sz="2000" dirty="0"/>
                    </a:p>
                  </a:txBody>
                  <a:tcPr/>
                </a:tc>
                <a:tc>
                  <a:txBody>
                    <a:bodyPr/>
                    <a:lstStyle/>
                    <a:p>
                      <a:pPr algn="ctr"/>
                      <a:endParaRPr lang="en-IN" sz="2000" dirty="0"/>
                    </a:p>
                  </a:txBody>
                  <a:tcPr/>
                </a:tc>
              </a:tr>
            </a:tbl>
          </a:graphicData>
        </a:graphic>
      </p:graphicFrame>
      <p:sp>
        <p:nvSpPr>
          <p:cNvPr id="4" name="TextBox 3"/>
          <p:cNvSpPr txBox="1"/>
          <p:nvPr/>
        </p:nvSpPr>
        <p:spPr>
          <a:xfrm>
            <a:off x="685800" y="762000"/>
            <a:ext cx="3200400" cy="523220"/>
          </a:xfrm>
          <a:prstGeom prst="rect">
            <a:avLst/>
          </a:prstGeom>
          <a:noFill/>
        </p:spPr>
        <p:txBody>
          <a:bodyPr wrap="square" rtlCol="0">
            <a:spAutoFit/>
          </a:bodyPr>
          <a:lstStyle/>
          <a:p>
            <a:r>
              <a:rPr lang="en-US" sz="2800" b="1" u="sng" dirty="0" smtClean="0">
                <a:solidFill>
                  <a:schemeClr val="accent2"/>
                </a:solidFill>
              </a:rPr>
              <a:t>Simulation Result </a:t>
            </a:r>
            <a:r>
              <a:rPr lang="en-US" dirty="0" smtClean="0">
                <a:solidFill>
                  <a:schemeClr val="accent2"/>
                </a:solidFill>
              </a:rPr>
              <a:t>:</a:t>
            </a:r>
            <a:endParaRPr lang="en-US" dirty="0">
              <a:solidFill>
                <a:schemeClr val="accent2"/>
              </a:solidFill>
            </a:endParaRPr>
          </a:p>
        </p:txBody>
      </p:sp>
      <p:sp>
        <p:nvSpPr>
          <p:cNvPr id="5" name="Rectangle 4"/>
          <p:cNvSpPr/>
          <p:nvPr/>
        </p:nvSpPr>
        <p:spPr>
          <a:xfrm>
            <a:off x="21336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1068519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09600" y="1371600"/>
            <a:ext cx="8534400" cy="4756601"/>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3"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855" b="4593"/>
          <a:stretch/>
        </p:blipFill>
        <p:spPr>
          <a:xfrm>
            <a:off x="609600" y="1338943"/>
            <a:ext cx="8558756" cy="4778372"/>
          </a:xfrm>
          <a:prstGeom prst="rect">
            <a:avLst/>
          </a:prstGeom>
        </p:spPr>
      </p:pic>
      <p:sp>
        <p:nvSpPr>
          <p:cNvPr id="4" name="Rectangle 3"/>
          <p:cNvSpPr/>
          <p:nvPr/>
        </p:nvSpPr>
        <p:spPr bwMode="auto">
          <a:xfrm>
            <a:off x="762000" y="5638800"/>
            <a:ext cx="8229600" cy="489401"/>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r>
              <a:rPr kumimoji="0" lang="en-US" sz="2400" b="1" i="0" u="none" strike="noStrike" cap="none" normalizeH="0" baseline="0" dirty="0" err="1" smtClean="0">
                <a:ln>
                  <a:noFill/>
                </a:ln>
                <a:solidFill>
                  <a:schemeClr val="accent4"/>
                </a:solidFill>
                <a:effectLst/>
                <a:latin typeface="Times New Roman" pitchFamily="16" charset="0"/>
              </a:rPr>
              <a:t>Comparision</a:t>
            </a:r>
            <a:r>
              <a:rPr kumimoji="0" lang="en-US" sz="2400" b="1" i="0" u="none" strike="noStrike" cap="none" normalizeH="0" dirty="0" smtClean="0">
                <a:ln>
                  <a:noFill/>
                </a:ln>
                <a:solidFill>
                  <a:schemeClr val="accent4"/>
                </a:solidFill>
                <a:effectLst/>
                <a:latin typeface="Times New Roman" pitchFamily="16" charset="0"/>
              </a:rPr>
              <a:t> of power of all the circuits</a:t>
            </a:r>
            <a:r>
              <a:rPr kumimoji="0" lang="en-US" sz="2400" b="1" i="0" u="none" strike="noStrike" cap="none" normalizeH="0" dirty="0" smtClean="0">
                <a:ln>
                  <a:noFill/>
                </a:ln>
                <a:solidFill>
                  <a:schemeClr val="accent2"/>
                </a:solidFill>
                <a:effectLst/>
                <a:latin typeface="Times New Roman" pitchFamily="16" charset="0"/>
              </a:rPr>
              <a:t>:</a:t>
            </a:r>
            <a:endParaRPr kumimoji="0" lang="en-US" sz="2400" b="1" i="0" u="none" strike="noStrike" cap="none" normalizeH="0" baseline="0" dirty="0" smtClean="0">
              <a:ln>
                <a:noFill/>
              </a:ln>
              <a:solidFill>
                <a:schemeClr val="accent2"/>
              </a:solidFill>
              <a:effectLst/>
              <a:latin typeface="Times New Roman" pitchFamily="16" charset="0"/>
            </a:endParaRPr>
          </a:p>
        </p:txBody>
      </p:sp>
      <p:sp>
        <p:nvSpPr>
          <p:cNvPr id="5" name="Rectangle 4"/>
          <p:cNvSpPr/>
          <p:nvPr/>
        </p:nvSpPr>
        <p:spPr>
          <a:xfrm>
            <a:off x="21336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1807420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09600" y="1447800"/>
            <a:ext cx="8458200" cy="4800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54" y="1295400"/>
            <a:ext cx="8591491" cy="4953000"/>
          </a:xfrm>
          <a:prstGeom prst="rect">
            <a:avLst/>
          </a:prstGeom>
        </p:spPr>
      </p:pic>
      <p:sp>
        <p:nvSpPr>
          <p:cNvPr id="6" name="Rectangle 5"/>
          <p:cNvSpPr/>
          <p:nvPr/>
        </p:nvSpPr>
        <p:spPr bwMode="auto">
          <a:xfrm>
            <a:off x="816429" y="5791200"/>
            <a:ext cx="8229600" cy="4572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r>
              <a:rPr lang="en-US" b="1" dirty="0" smtClean="0">
                <a:solidFill>
                  <a:schemeClr val="accent4"/>
                </a:solidFill>
              </a:rPr>
              <a:t>Delay </a:t>
            </a:r>
            <a:r>
              <a:rPr lang="en-US" b="1" dirty="0" err="1">
                <a:solidFill>
                  <a:schemeClr val="accent4"/>
                </a:solidFill>
              </a:rPr>
              <a:t>C</a:t>
            </a:r>
            <a:r>
              <a:rPr lang="en-US" b="1" dirty="0" err="1" smtClean="0">
                <a:solidFill>
                  <a:schemeClr val="accent4"/>
                </a:solidFill>
              </a:rPr>
              <a:t>omparision</a:t>
            </a:r>
            <a:endParaRPr kumimoji="0" lang="en-US" sz="2400" b="1" i="0" u="none" strike="noStrike" cap="none" normalizeH="0" baseline="0" dirty="0" smtClean="0">
              <a:ln>
                <a:noFill/>
              </a:ln>
              <a:solidFill>
                <a:schemeClr val="accent4"/>
              </a:solidFill>
              <a:effectLst/>
            </a:endParaRPr>
          </a:p>
        </p:txBody>
      </p:sp>
      <p:sp>
        <p:nvSpPr>
          <p:cNvPr id="7" name="Rectangle 6"/>
          <p:cNvSpPr/>
          <p:nvPr/>
        </p:nvSpPr>
        <p:spPr>
          <a:xfrm>
            <a:off x="22098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2368951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33400" y="1371600"/>
            <a:ext cx="8610600" cy="4532354"/>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3"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54586"/>
            <a:ext cx="8610600" cy="4565011"/>
          </a:xfrm>
          <a:prstGeom prst="rect">
            <a:avLst/>
          </a:prstGeom>
        </p:spPr>
      </p:pic>
      <p:sp>
        <p:nvSpPr>
          <p:cNvPr id="4" name="Rectangle 3"/>
          <p:cNvSpPr/>
          <p:nvPr/>
        </p:nvSpPr>
        <p:spPr bwMode="auto">
          <a:xfrm>
            <a:off x="685800" y="5562600"/>
            <a:ext cx="8305800" cy="609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r>
              <a:rPr lang="en-US" b="1" dirty="0" smtClean="0">
                <a:solidFill>
                  <a:schemeClr val="accent4"/>
                </a:solidFill>
              </a:rPr>
              <a:t>PDP COMPARISION</a:t>
            </a:r>
            <a:endParaRPr kumimoji="0" lang="en-US" sz="2400" b="1" i="0" u="none" strike="noStrike" cap="none" normalizeH="0" baseline="0" dirty="0" smtClean="0">
              <a:ln>
                <a:noFill/>
              </a:ln>
              <a:solidFill>
                <a:schemeClr val="accent4"/>
              </a:solidFill>
              <a:effectLst/>
            </a:endParaRPr>
          </a:p>
        </p:txBody>
      </p:sp>
      <p:sp>
        <p:nvSpPr>
          <p:cNvPr id="5" name="Rectangle 4"/>
          <p:cNvSpPr/>
          <p:nvPr/>
        </p:nvSpPr>
        <p:spPr>
          <a:xfrm>
            <a:off x="2133600" y="6404989"/>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1854678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74412"/>
            <a:ext cx="2076209" cy="584775"/>
          </a:xfrm>
          <a:prstGeom prst="rect">
            <a:avLst/>
          </a:prstGeom>
          <a:noFill/>
        </p:spPr>
        <p:txBody>
          <a:bodyPr wrap="none" rtlCol="0">
            <a:spAutoFit/>
          </a:bodyPr>
          <a:lstStyle/>
          <a:p>
            <a:pPr algn="ctr"/>
            <a:r>
              <a:rPr lang="en-US" sz="3200" b="1" u="sng" dirty="0">
                <a:solidFill>
                  <a:schemeClr val="accent2"/>
                </a:solidFill>
              </a:rPr>
              <a:t>Outcomes:</a:t>
            </a:r>
          </a:p>
        </p:txBody>
      </p:sp>
      <p:sp>
        <p:nvSpPr>
          <p:cNvPr id="3" name="TextBox 2"/>
          <p:cNvSpPr txBox="1"/>
          <p:nvPr/>
        </p:nvSpPr>
        <p:spPr>
          <a:xfrm>
            <a:off x="718457" y="1359187"/>
            <a:ext cx="7315200" cy="3785652"/>
          </a:xfrm>
          <a:prstGeom prst="rect">
            <a:avLst/>
          </a:prstGeom>
          <a:noFill/>
        </p:spPr>
        <p:txBody>
          <a:bodyPr wrap="square" rtlCol="0">
            <a:spAutoFit/>
          </a:bodyPr>
          <a:lstStyle/>
          <a:p>
            <a:pPr marL="0" indent="0" algn="ctr"/>
            <a:r>
              <a:rPr lang="en-IN" u="sng" dirty="0">
                <a:solidFill>
                  <a:srgbClr val="0000FF"/>
                </a:solidFill>
                <a:ea typeface="Arial Unicode MS" pitchFamily="34" charset="-128"/>
                <a:cs typeface="Arial Unicode MS" pitchFamily="34" charset="-128"/>
              </a:rPr>
              <a:t>Technical Feasibility</a:t>
            </a:r>
          </a:p>
          <a:p>
            <a:pPr marL="457200" indent="-457200">
              <a:buFont typeface="+mj-lt"/>
              <a:buAutoNum type="arabicPeriod"/>
            </a:pPr>
            <a:r>
              <a:rPr lang="en-IN" b="1" dirty="0">
                <a:solidFill>
                  <a:schemeClr val="accent2"/>
                </a:solidFill>
                <a:ea typeface="Arial Unicode MS" pitchFamily="34" charset="-128"/>
                <a:cs typeface="Arial Unicode MS" pitchFamily="34" charset="-128"/>
              </a:rPr>
              <a:t>Very less number of gates</a:t>
            </a:r>
          </a:p>
          <a:p>
            <a:pPr marL="457200" indent="-457200">
              <a:buFont typeface="+mj-lt"/>
              <a:buAutoNum type="arabicPeriod"/>
            </a:pPr>
            <a:r>
              <a:rPr lang="en-IN" b="1" dirty="0">
                <a:solidFill>
                  <a:schemeClr val="accent2"/>
                </a:solidFill>
                <a:ea typeface="Arial Unicode MS" pitchFamily="34" charset="-128"/>
                <a:cs typeface="Arial Unicode MS" pitchFamily="34" charset="-128"/>
              </a:rPr>
              <a:t>Minimal Delay</a:t>
            </a:r>
          </a:p>
          <a:p>
            <a:pPr marL="457200" indent="-457200">
              <a:buFont typeface="+mj-lt"/>
              <a:buAutoNum type="arabicPeriod"/>
            </a:pPr>
            <a:r>
              <a:rPr lang="en-IN" b="1" dirty="0">
                <a:solidFill>
                  <a:schemeClr val="accent2"/>
                </a:solidFill>
                <a:ea typeface="Arial Unicode MS" pitchFamily="34" charset="-128"/>
                <a:cs typeface="Arial Unicode MS" pitchFamily="34" charset="-128"/>
              </a:rPr>
              <a:t>Low Power Consumption</a:t>
            </a:r>
          </a:p>
          <a:p>
            <a:pPr marL="457200" indent="-457200">
              <a:buFont typeface="+mj-lt"/>
              <a:buAutoNum type="arabicPeriod"/>
            </a:pPr>
            <a:r>
              <a:rPr lang="en-IN" b="1" dirty="0">
                <a:solidFill>
                  <a:schemeClr val="accent2"/>
                </a:solidFill>
                <a:ea typeface="Arial Unicode MS" pitchFamily="34" charset="-128"/>
                <a:cs typeface="Arial Unicode MS" pitchFamily="34" charset="-128"/>
              </a:rPr>
              <a:t>Low PDP</a:t>
            </a:r>
          </a:p>
          <a:p>
            <a:pPr marL="457200" indent="-457200">
              <a:buFont typeface="+mj-lt"/>
              <a:buAutoNum type="arabicPeriod"/>
            </a:pPr>
            <a:r>
              <a:rPr lang="en-IN" b="1" dirty="0">
                <a:solidFill>
                  <a:schemeClr val="accent2"/>
                </a:solidFill>
                <a:ea typeface="Arial Unicode MS" pitchFamily="34" charset="-128"/>
                <a:cs typeface="Arial Unicode MS" pitchFamily="34" charset="-128"/>
              </a:rPr>
              <a:t>Better result than the previous existing circuits</a:t>
            </a:r>
          </a:p>
          <a:p>
            <a:pPr marL="0" indent="0" algn="ctr"/>
            <a:endParaRPr lang="en-IN" b="1" dirty="0" smtClean="0">
              <a:solidFill>
                <a:schemeClr val="accent2"/>
              </a:solidFill>
              <a:ea typeface="Arial Unicode MS" pitchFamily="34" charset="-128"/>
              <a:cs typeface="Arial Unicode MS" pitchFamily="34" charset="-128"/>
            </a:endParaRPr>
          </a:p>
          <a:p>
            <a:pPr marL="0" indent="0" algn="ctr"/>
            <a:r>
              <a:rPr lang="en-IN" b="1" u="sng" dirty="0" smtClean="0">
                <a:solidFill>
                  <a:schemeClr val="accent2"/>
                </a:solidFill>
                <a:ea typeface="Arial Unicode MS" pitchFamily="34" charset="-128"/>
                <a:cs typeface="Arial Unicode MS" pitchFamily="34" charset="-128"/>
              </a:rPr>
              <a:t>Commercial </a:t>
            </a:r>
            <a:r>
              <a:rPr lang="en-IN" b="1" u="sng" dirty="0">
                <a:solidFill>
                  <a:schemeClr val="accent2"/>
                </a:solidFill>
                <a:ea typeface="Arial Unicode MS" pitchFamily="34" charset="-128"/>
                <a:cs typeface="Arial Unicode MS" pitchFamily="34" charset="-128"/>
              </a:rPr>
              <a:t>Feasibility</a:t>
            </a:r>
          </a:p>
          <a:p>
            <a:pPr marL="457200" indent="-457200">
              <a:buFont typeface="+mj-lt"/>
              <a:buAutoNum type="arabicPeriod"/>
            </a:pPr>
            <a:r>
              <a:rPr lang="en-IN" b="1" dirty="0">
                <a:solidFill>
                  <a:schemeClr val="accent2"/>
                </a:solidFill>
                <a:ea typeface="Arial Unicode MS" pitchFamily="34" charset="-128"/>
                <a:cs typeface="Arial Unicode MS" pitchFamily="34" charset="-128"/>
              </a:rPr>
              <a:t>Small in area</a:t>
            </a:r>
          </a:p>
          <a:p>
            <a:pPr marL="457200" indent="-457200">
              <a:buFont typeface="+mj-lt"/>
              <a:buAutoNum type="arabicPeriod"/>
            </a:pPr>
            <a:r>
              <a:rPr lang="en-IN" b="1" dirty="0">
                <a:solidFill>
                  <a:schemeClr val="accent2"/>
                </a:solidFill>
                <a:ea typeface="Arial Unicode MS" pitchFamily="34" charset="-128"/>
                <a:cs typeface="Arial Unicode MS" pitchFamily="34" charset="-128"/>
              </a:rPr>
              <a:t>Easy to Design</a:t>
            </a:r>
            <a:endParaRPr lang="en-IN" b="1" dirty="0">
              <a:solidFill>
                <a:schemeClr val="accent2"/>
              </a:solidFill>
              <a:ea typeface="Arial Unicode MS" pitchFamily="34" charset="-128"/>
              <a:cs typeface="Arial Unicode MS" pitchFamily="34" charset="-128"/>
            </a:endParaRPr>
          </a:p>
        </p:txBody>
      </p:sp>
      <p:sp>
        <p:nvSpPr>
          <p:cNvPr id="4" name="Rectangle 3"/>
          <p:cNvSpPr/>
          <p:nvPr/>
        </p:nvSpPr>
        <p:spPr>
          <a:xfrm>
            <a:off x="2133600" y="6394103"/>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3321147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686" y="892276"/>
            <a:ext cx="2241319" cy="523220"/>
          </a:xfrm>
          <a:prstGeom prst="rect">
            <a:avLst/>
          </a:prstGeom>
          <a:noFill/>
        </p:spPr>
        <p:txBody>
          <a:bodyPr wrap="none" rtlCol="0">
            <a:spAutoFit/>
          </a:bodyPr>
          <a:lstStyle/>
          <a:p>
            <a:r>
              <a:rPr lang="en-US" sz="2800" b="1" u="sng" dirty="0">
                <a:solidFill>
                  <a:schemeClr val="accent2"/>
                </a:solidFill>
              </a:rPr>
              <a:t>Applications:</a:t>
            </a:r>
          </a:p>
        </p:txBody>
      </p:sp>
      <p:sp>
        <p:nvSpPr>
          <p:cNvPr id="3" name="TextBox 2"/>
          <p:cNvSpPr txBox="1"/>
          <p:nvPr/>
        </p:nvSpPr>
        <p:spPr>
          <a:xfrm>
            <a:off x="696686" y="1459039"/>
            <a:ext cx="7391400" cy="4093428"/>
          </a:xfrm>
          <a:prstGeom prst="rect">
            <a:avLst/>
          </a:prstGeom>
          <a:noFill/>
        </p:spPr>
        <p:txBody>
          <a:bodyPr wrap="square" rtlCol="0">
            <a:spAutoFit/>
          </a:bodyPr>
          <a:lstStyle/>
          <a:p>
            <a:pPr lvl="0" algn="just">
              <a:buFont typeface="Arial" pitchFamily="34" charset="0"/>
              <a:buChar char="•"/>
            </a:pPr>
            <a:r>
              <a:rPr lang="en-IN" sz="2000" dirty="0">
                <a:solidFill>
                  <a:schemeClr val="accent2"/>
                </a:solidFill>
                <a:ea typeface="Arial Unicode MS" pitchFamily="34" charset="-128"/>
                <a:cs typeface="Arial Unicode MS" pitchFamily="34" charset="-128"/>
              </a:rPr>
              <a:t>Basic building block of on-chip libraries</a:t>
            </a:r>
            <a:r>
              <a:rPr lang="en-IN" sz="2000" dirty="0" smtClean="0">
                <a:solidFill>
                  <a:schemeClr val="accent2"/>
                </a:solidFill>
                <a:ea typeface="Arial Unicode MS" pitchFamily="34" charset="-128"/>
                <a:cs typeface="Arial Unicode MS" pitchFamily="34" charset="-128"/>
              </a:rPr>
              <a:t>.</a:t>
            </a:r>
            <a:endParaRPr lang="en-US" sz="2000" dirty="0">
              <a:solidFill>
                <a:schemeClr val="accent2"/>
              </a:solidFill>
              <a:ea typeface="Arial Unicode MS" pitchFamily="34" charset="-128"/>
              <a:cs typeface="Arial Unicode MS" pitchFamily="34" charset="-128"/>
            </a:endParaRPr>
          </a:p>
          <a:p>
            <a:pPr lvl="0" algn="just">
              <a:buFont typeface="Arial" pitchFamily="34" charset="0"/>
              <a:buChar char="•"/>
            </a:pPr>
            <a:r>
              <a:rPr lang="en-IN" sz="2000" dirty="0">
                <a:solidFill>
                  <a:schemeClr val="accent2"/>
                </a:solidFill>
                <a:ea typeface="Arial Unicode MS" pitchFamily="34" charset="-128"/>
                <a:cs typeface="Arial Unicode MS" pitchFamily="34" charset="-128"/>
              </a:rPr>
              <a:t>Configured according to designed complexity of arithmetic and numeric computations</a:t>
            </a:r>
            <a:r>
              <a:rPr lang="en-IN" sz="2000" dirty="0" smtClean="0">
                <a:solidFill>
                  <a:schemeClr val="accent2"/>
                </a:solidFill>
                <a:ea typeface="Arial Unicode MS" pitchFamily="34" charset="-128"/>
                <a:cs typeface="Arial Unicode MS" pitchFamily="34" charset="-128"/>
              </a:rPr>
              <a:t>.</a:t>
            </a:r>
            <a:endParaRPr lang="en-US" sz="2000" dirty="0">
              <a:solidFill>
                <a:schemeClr val="accent2"/>
              </a:solidFill>
              <a:ea typeface="Arial Unicode MS" pitchFamily="34" charset="-128"/>
              <a:cs typeface="Arial Unicode MS" pitchFamily="34" charset="-128"/>
            </a:endParaRPr>
          </a:p>
          <a:p>
            <a:pPr lvl="0" algn="just">
              <a:buFont typeface="Arial" pitchFamily="34" charset="0"/>
              <a:buChar char="•"/>
            </a:pPr>
            <a:r>
              <a:rPr lang="en-IN" sz="2000" dirty="0">
                <a:solidFill>
                  <a:schemeClr val="accent2"/>
                </a:solidFill>
                <a:ea typeface="Arial Unicode MS" pitchFamily="34" charset="-128"/>
                <a:cs typeface="Arial Unicode MS" pitchFamily="34" charset="-128"/>
              </a:rPr>
              <a:t>In processors and other kind of computing devices, adders are used in the arithmetic logic units.</a:t>
            </a:r>
            <a:endParaRPr lang="en-US" sz="2000" dirty="0">
              <a:solidFill>
                <a:schemeClr val="accent2"/>
              </a:solidFill>
              <a:ea typeface="Arial Unicode MS" pitchFamily="34" charset="-128"/>
              <a:cs typeface="Arial Unicode MS" pitchFamily="34" charset="-128"/>
            </a:endParaRPr>
          </a:p>
          <a:p>
            <a:pPr lvl="0" algn="just">
              <a:buFont typeface="Arial" pitchFamily="34" charset="0"/>
              <a:buChar char="•"/>
            </a:pPr>
            <a:r>
              <a:rPr lang="en-IN" sz="2000" dirty="0">
                <a:solidFill>
                  <a:schemeClr val="accent2"/>
                </a:solidFill>
                <a:ea typeface="Arial Unicode MS" pitchFamily="34" charset="-128"/>
                <a:cs typeface="Arial Unicode MS" pitchFamily="34" charset="-128"/>
              </a:rPr>
              <a:t>Adders also used in the other parts of the processors, where they are used to calculate addresses, table indices, and similar operations.</a:t>
            </a:r>
            <a:endParaRPr lang="en-US" sz="2000" dirty="0">
              <a:solidFill>
                <a:schemeClr val="accent2"/>
              </a:solidFill>
              <a:ea typeface="Arial Unicode MS" pitchFamily="34" charset="-128"/>
              <a:cs typeface="Arial Unicode MS" pitchFamily="34" charset="-128"/>
            </a:endParaRPr>
          </a:p>
          <a:p>
            <a:pPr lvl="0" algn="just">
              <a:buFont typeface="Arial" pitchFamily="34" charset="0"/>
              <a:buChar char="•"/>
            </a:pPr>
            <a:r>
              <a:rPr lang="en-IN" sz="2000" dirty="0">
                <a:solidFill>
                  <a:schemeClr val="accent2"/>
                </a:solidFill>
                <a:ea typeface="Arial Unicode MS" pitchFamily="34" charset="-128"/>
                <a:cs typeface="Arial Unicode MS" pitchFamily="34" charset="-128"/>
              </a:rPr>
              <a:t>Adders are used in graphical related applications, where there is very much need of complex computations, the GPU uses optimized ALU which is made up of full adders, other circuits as well.</a:t>
            </a:r>
            <a:endParaRPr lang="en-US" sz="2000" dirty="0">
              <a:solidFill>
                <a:schemeClr val="accent2"/>
              </a:solidFill>
              <a:ea typeface="Arial Unicode MS" pitchFamily="34" charset="-128"/>
              <a:cs typeface="Arial Unicode MS" pitchFamily="34" charset="-128"/>
            </a:endParaRPr>
          </a:p>
          <a:p>
            <a:pPr lvl="0" algn="just">
              <a:buFont typeface="Arial" pitchFamily="34" charset="0"/>
              <a:buChar char="•"/>
            </a:pPr>
            <a:r>
              <a:rPr lang="en-IN" sz="2000" dirty="0">
                <a:solidFill>
                  <a:schemeClr val="accent2"/>
                </a:solidFill>
                <a:ea typeface="Arial Unicode MS" pitchFamily="34" charset="-128"/>
                <a:cs typeface="Arial Unicode MS" pitchFamily="34" charset="-128"/>
              </a:rPr>
              <a:t>Basically, Full-Adder is used in designing ALU and this ALU  is used for wide variety of applications from designing CPU to GPU.</a:t>
            </a:r>
            <a:endParaRPr lang="en-US" sz="2000" dirty="0">
              <a:solidFill>
                <a:schemeClr val="accent2"/>
              </a:solidFill>
              <a:ea typeface="Arial Unicode MS" pitchFamily="34" charset="-128"/>
              <a:cs typeface="Arial Unicode MS" pitchFamily="34" charset="-128"/>
            </a:endParaRPr>
          </a:p>
          <a:p>
            <a:endParaRPr lang="en-US" sz="2000" dirty="0">
              <a:solidFill>
                <a:schemeClr val="accent2"/>
              </a:solidFill>
              <a:latin typeface="Arial Unicode MS" pitchFamily="34" charset="-128"/>
              <a:ea typeface="Arial Unicode MS" pitchFamily="34" charset="-128"/>
              <a:cs typeface="Arial Unicode MS" pitchFamily="34" charset="-128"/>
            </a:endParaRPr>
          </a:p>
        </p:txBody>
      </p:sp>
      <p:sp>
        <p:nvSpPr>
          <p:cNvPr id="4" name="Rectangle 3"/>
          <p:cNvSpPr/>
          <p:nvPr/>
        </p:nvSpPr>
        <p:spPr>
          <a:xfrm>
            <a:off x="2209800" y="6383217"/>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9158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676400"/>
            <a:ext cx="7467600" cy="4216539"/>
          </a:xfrm>
          <a:prstGeom prst="rect">
            <a:avLst/>
          </a:prstGeom>
          <a:noFill/>
        </p:spPr>
        <p:txBody>
          <a:bodyPr wrap="square" rtlCol="0">
            <a:spAutoFit/>
          </a:bodyPr>
          <a:lstStyle/>
          <a:p>
            <a:pPr marL="0" lvl="0" indent="0" algn="just"/>
            <a:r>
              <a:rPr lang="en-US" sz="2800" b="1" dirty="0">
                <a:solidFill>
                  <a:schemeClr val="accent2"/>
                </a:solidFill>
                <a:ea typeface="Arial Unicode MS" pitchFamily="34" charset="-128"/>
                <a:cs typeface="Arial Unicode MS" pitchFamily="34" charset="-128"/>
              </a:rPr>
              <a:t>Conclusion:</a:t>
            </a:r>
            <a:endParaRPr lang="en-US" sz="2800" dirty="0">
              <a:solidFill>
                <a:schemeClr val="accent2"/>
              </a:solidFill>
              <a:ea typeface="Arial Unicode MS" pitchFamily="34" charset="-128"/>
              <a:cs typeface="Arial Unicode MS" pitchFamily="34" charset="-128"/>
            </a:endParaRPr>
          </a:p>
          <a:p>
            <a:pPr marL="0" lvl="0" indent="0" algn="just"/>
            <a:r>
              <a:rPr lang="en-GB" dirty="0">
                <a:solidFill>
                  <a:schemeClr val="tx1"/>
                </a:solidFill>
              </a:rPr>
              <a:t>Due to the use of modern XOR-XNOR, multiplexer circuits the proposed full-adders have high speed and lower power consumption. </a:t>
            </a:r>
            <a:r>
              <a:rPr lang="en-IN" dirty="0">
                <a:solidFill>
                  <a:schemeClr val="tx1"/>
                </a:solidFill>
              </a:rPr>
              <a:t>From simulation results, the proposed full adders are found better as they have low power consumption, less delay and better power delay product compared to existing circuits</a:t>
            </a:r>
            <a:r>
              <a:rPr lang="en-GB" dirty="0">
                <a:solidFill>
                  <a:schemeClr val="tx1"/>
                </a:solidFill>
              </a:rPr>
              <a:t>. The proposed full-adders works good at various VDD values from 3v – 5v. And even the full adders work reliably at most of the conditions given.</a:t>
            </a:r>
            <a:endParaRPr lang="en-IN" dirty="0">
              <a:solidFill>
                <a:schemeClr val="tx1"/>
              </a:solidFill>
            </a:endParaRPr>
          </a:p>
          <a:p>
            <a:endParaRPr lang="en-US" dirty="0">
              <a:solidFill>
                <a:schemeClr val="accent2"/>
              </a:solidFill>
              <a:latin typeface="Arial Unicode MS" pitchFamily="34" charset="-128"/>
              <a:ea typeface="Arial Unicode MS" pitchFamily="34" charset="-128"/>
              <a:cs typeface="Arial Unicode MS" pitchFamily="34" charset="-128"/>
            </a:endParaRPr>
          </a:p>
        </p:txBody>
      </p:sp>
      <p:sp>
        <p:nvSpPr>
          <p:cNvPr id="3" name="Rectangle 2"/>
          <p:cNvSpPr/>
          <p:nvPr/>
        </p:nvSpPr>
        <p:spPr>
          <a:xfrm>
            <a:off x="21336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4124992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805190"/>
            <a:ext cx="1935082" cy="523220"/>
          </a:xfrm>
          <a:prstGeom prst="rect">
            <a:avLst/>
          </a:prstGeom>
          <a:noFill/>
        </p:spPr>
        <p:txBody>
          <a:bodyPr wrap="none" rtlCol="0">
            <a:spAutoFit/>
          </a:bodyPr>
          <a:lstStyle/>
          <a:p>
            <a:r>
              <a:rPr lang="en-IN" sz="2800" b="1" u="sng" dirty="0">
                <a:solidFill>
                  <a:schemeClr val="tx1"/>
                </a:solidFill>
              </a:rPr>
              <a:t>References</a:t>
            </a:r>
            <a:r>
              <a:rPr lang="en-IN" dirty="0"/>
              <a:t>:</a:t>
            </a:r>
            <a:endParaRPr lang="en-US" dirty="0"/>
          </a:p>
        </p:txBody>
      </p:sp>
      <p:sp>
        <p:nvSpPr>
          <p:cNvPr id="3" name="TextBox 2"/>
          <p:cNvSpPr txBox="1"/>
          <p:nvPr/>
        </p:nvSpPr>
        <p:spPr>
          <a:xfrm>
            <a:off x="685800" y="1524000"/>
            <a:ext cx="8153400" cy="3539430"/>
          </a:xfrm>
          <a:prstGeom prst="rect">
            <a:avLst/>
          </a:prstGeom>
          <a:noFill/>
        </p:spPr>
        <p:txBody>
          <a:bodyPr wrap="square" rtlCol="0">
            <a:spAutoFit/>
          </a:bodyPr>
          <a:lstStyle/>
          <a:p>
            <a:pPr algn="just">
              <a:buFont typeface="Arial" pitchFamily="34" charset="0"/>
              <a:buChar char="•"/>
            </a:pPr>
            <a:r>
              <a:rPr lang="en-US" sz="2000" dirty="0" err="1">
                <a:solidFill>
                  <a:schemeClr val="tx1"/>
                </a:solidFill>
                <a:ea typeface="Arial Unicode MS" pitchFamily="34" charset="-128"/>
                <a:cs typeface="Arial Unicode MS" pitchFamily="34" charset="-128"/>
              </a:rPr>
              <a:t>Pyagasti</a:t>
            </a:r>
            <a:r>
              <a:rPr lang="en-US" sz="2000" dirty="0">
                <a:solidFill>
                  <a:schemeClr val="tx1"/>
                </a:solidFill>
                <a:ea typeface="Arial Unicode MS" pitchFamily="34" charset="-128"/>
                <a:cs typeface="Arial Unicode MS" pitchFamily="34" charset="-128"/>
              </a:rPr>
              <a:t> </a:t>
            </a:r>
            <a:r>
              <a:rPr lang="en-US" sz="2000" dirty="0" err="1">
                <a:solidFill>
                  <a:schemeClr val="tx1"/>
                </a:solidFill>
                <a:ea typeface="Arial Unicode MS" pitchFamily="34" charset="-128"/>
                <a:cs typeface="Arial Unicode MS" pitchFamily="34" charset="-128"/>
              </a:rPr>
              <a:t>Juveria</a:t>
            </a:r>
            <a:r>
              <a:rPr lang="en-US" sz="2000" dirty="0">
                <a:solidFill>
                  <a:schemeClr val="tx1"/>
                </a:solidFill>
                <a:ea typeface="Arial Unicode MS" pitchFamily="34" charset="-128"/>
                <a:cs typeface="Arial Unicode MS" pitchFamily="34" charset="-128"/>
              </a:rPr>
              <a:t>, K. </a:t>
            </a:r>
            <a:r>
              <a:rPr lang="en-US" sz="2000" dirty="0" err="1">
                <a:solidFill>
                  <a:schemeClr val="tx1"/>
                </a:solidFill>
                <a:ea typeface="Arial Unicode MS" pitchFamily="34" charset="-128"/>
                <a:cs typeface="Arial Unicode MS" pitchFamily="34" charset="-128"/>
              </a:rPr>
              <a:t>Ragini</a:t>
            </a:r>
            <a:r>
              <a:rPr lang="en-US" sz="2000" dirty="0">
                <a:solidFill>
                  <a:schemeClr val="tx1"/>
                </a:solidFill>
                <a:ea typeface="Arial Unicode MS" pitchFamily="34" charset="-128"/>
                <a:cs typeface="Arial Unicode MS" pitchFamily="34" charset="-128"/>
              </a:rPr>
              <a:t>, “Low Power and high speed full adder using new XOR and XNOR gates”, IJITEE, ISSN: 2278-3075, Volume-8 Issue-8, June-2019. </a:t>
            </a:r>
          </a:p>
          <a:p>
            <a:pPr algn="just">
              <a:buFont typeface="Arial" pitchFamily="34" charset="0"/>
              <a:buChar char="•"/>
            </a:pPr>
            <a:r>
              <a:rPr lang="en-US" sz="2000" dirty="0" err="1">
                <a:solidFill>
                  <a:schemeClr val="tx1"/>
                </a:solidFill>
                <a:ea typeface="Arial Unicode MS" pitchFamily="34" charset="-128"/>
                <a:cs typeface="Arial Unicode MS" pitchFamily="34" charset="-128"/>
              </a:rPr>
              <a:t>Pramod</a:t>
            </a:r>
            <a:r>
              <a:rPr lang="en-US" sz="2000" dirty="0">
                <a:solidFill>
                  <a:schemeClr val="tx1"/>
                </a:solidFill>
                <a:ea typeface="Arial Unicode MS" pitchFamily="34" charset="-128"/>
                <a:cs typeface="Arial Unicode MS" pitchFamily="34" charset="-128"/>
              </a:rPr>
              <a:t> </a:t>
            </a:r>
            <a:r>
              <a:rPr lang="en-US" sz="2000" dirty="0" err="1">
                <a:solidFill>
                  <a:schemeClr val="tx1"/>
                </a:solidFill>
                <a:ea typeface="Arial Unicode MS" pitchFamily="34" charset="-128"/>
                <a:cs typeface="Arial Unicode MS" pitchFamily="34" charset="-128"/>
              </a:rPr>
              <a:t>Aladale</a:t>
            </a:r>
            <a:r>
              <a:rPr lang="en-US" sz="2000" dirty="0">
                <a:solidFill>
                  <a:schemeClr val="tx1"/>
                </a:solidFill>
                <a:ea typeface="Arial Unicode MS" pitchFamily="34" charset="-128"/>
                <a:cs typeface="Arial Unicode MS" pitchFamily="34" charset="-128"/>
              </a:rPr>
              <a:t>,</a:t>
            </a:r>
            <a:r>
              <a:rPr lang="en-US" sz="2000" dirty="0">
                <a:solidFill>
                  <a:schemeClr val="tx1"/>
                </a:solidFill>
              </a:rPr>
              <a:t> “</a:t>
            </a:r>
            <a:r>
              <a:rPr lang="en-US" sz="2000" dirty="0">
                <a:solidFill>
                  <a:schemeClr val="tx1"/>
                </a:solidFill>
                <a:ea typeface="Arial Unicode MS" panose="020B0604020202020204" pitchFamily="34" charset="-128"/>
                <a:cs typeface="Arial Unicode MS" panose="020B0604020202020204" pitchFamily="34" charset="-128"/>
              </a:rPr>
              <a:t>Design of Low Power and High Speed Full Adder Cell Using New 3TXNOR Gate”, International Journal of Computer Science and Mobile Computing, ISSN 2320-088X, IJCSMC, Vol. 7, Issue. 6, June 2018, pg.31 – 36.</a:t>
            </a:r>
            <a:endParaRPr lang="en-IN" sz="2000" dirty="0">
              <a:solidFill>
                <a:schemeClr val="tx1"/>
              </a:solidFill>
              <a:ea typeface="Arial Unicode MS" panose="020B0604020202020204" pitchFamily="34" charset="-128"/>
              <a:cs typeface="Arial Unicode MS" panose="020B0604020202020204" pitchFamily="34" charset="-128"/>
            </a:endParaRPr>
          </a:p>
          <a:p>
            <a:pPr algn="just">
              <a:buFont typeface="Arial" pitchFamily="34" charset="0"/>
              <a:buChar char="•"/>
            </a:pPr>
            <a:r>
              <a:rPr lang="en-US" sz="2000" dirty="0" err="1">
                <a:solidFill>
                  <a:schemeClr val="tx1"/>
                </a:solidFill>
                <a:ea typeface="Arial Unicode MS" panose="020B0604020202020204" pitchFamily="34" charset="-128"/>
                <a:cs typeface="Arial Unicode MS" panose="020B0604020202020204" pitchFamily="34" charset="-128"/>
              </a:rPr>
              <a:t>Tripti</a:t>
            </a:r>
            <a:r>
              <a:rPr lang="en-US" sz="2000" dirty="0">
                <a:solidFill>
                  <a:schemeClr val="tx1"/>
                </a:solidFill>
                <a:ea typeface="Arial Unicode MS" panose="020B0604020202020204" pitchFamily="34" charset="-128"/>
                <a:cs typeface="Arial Unicode MS" panose="020B0604020202020204" pitchFamily="34" charset="-128"/>
              </a:rPr>
              <a:t> Sharma, K. G. Sharma, B. P. Singh and </a:t>
            </a:r>
            <a:r>
              <a:rPr lang="en-US" sz="2000" dirty="0" err="1">
                <a:solidFill>
                  <a:schemeClr val="tx1"/>
                </a:solidFill>
                <a:ea typeface="Arial Unicode MS" panose="020B0604020202020204" pitchFamily="34" charset="-128"/>
                <a:cs typeface="Arial Unicode MS" panose="020B0604020202020204" pitchFamily="34" charset="-128"/>
              </a:rPr>
              <a:t>Neha</a:t>
            </a:r>
            <a:r>
              <a:rPr lang="en-US" sz="2000" dirty="0">
                <a:solidFill>
                  <a:schemeClr val="tx1"/>
                </a:solidFill>
                <a:ea typeface="Arial Unicode MS" panose="020B0604020202020204" pitchFamily="34" charset="-128"/>
                <a:cs typeface="Arial Unicode MS" panose="020B0604020202020204" pitchFamily="34" charset="-128"/>
              </a:rPr>
              <a:t> </a:t>
            </a:r>
            <a:r>
              <a:rPr lang="en-US" sz="2000" dirty="0" err="1">
                <a:solidFill>
                  <a:schemeClr val="tx1"/>
                </a:solidFill>
                <a:ea typeface="Arial Unicode MS" panose="020B0604020202020204" pitchFamily="34" charset="-128"/>
                <a:cs typeface="Arial Unicode MS" panose="020B0604020202020204" pitchFamily="34" charset="-128"/>
              </a:rPr>
              <a:t>Arora</a:t>
            </a:r>
            <a:r>
              <a:rPr lang="en-US" sz="2000" dirty="0">
                <a:solidFill>
                  <a:schemeClr val="tx1"/>
                </a:solidFill>
                <a:ea typeface="Arial Unicode MS" panose="020B0604020202020204" pitchFamily="34" charset="-128"/>
                <a:cs typeface="Arial Unicode MS" panose="020B0604020202020204" pitchFamily="34" charset="-128"/>
              </a:rPr>
              <a:t>, “New Efficient Design for XOR Function on the Transistor Level”, Department of Electronics and Communication Engineering, 03 December 2010.</a:t>
            </a:r>
            <a:endParaRPr lang="en-IN" sz="2000" dirty="0">
              <a:solidFill>
                <a:schemeClr val="tx1"/>
              </a:solidFill>
              <a:ea typeface="Arial Unicode MS" panose="020B0604020202020204" pitchFamily="34" charset="-128"/>
              <a:cs typeface="Arial Unicode MS" panose="020B0604020202020204" pitchFamily="34" charset="-128"/>
            </a:endParaRPr>
          </a:p>
          <a:p>
            <a:pPr marL="0" lvl="0" indent="0" algn="just"/>
            <a:endParaRPr lang="en-US" sz="2000" dirty="0">
              <a:solidFill>
                <a:schemeClr val="tx1"/>
              </a:solidFill>
            </a:endParaRPr>
          </a:p>
        </p:txBody>
      </p:sp>
      <p:sp>
        <p:nvSpPr>
          <p:cNvPr id="4" name="Rectangle 3"/>
          <p:cNvSpPr/>
          <p:nvPr/>
        </p:nvSpPr>
        <p:spPr>
          <a:xfrm>
            <a:off x="22098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2419108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133600"/>
            <a:ext cx="5638800" cy="1107996"/>
          </a:xfrm>
          <a:prstGeom prst="rect">
            <a:avLst/>
          </a:prstGeom>
          <a:noFill/>
        </p:spPr>
        <p:txBody>
          <a:bodyPr wrap="square" rtlCol="0">
            <a:spAutoFit/>
          </a:bodyPr>
          <a:lstStyle/>
          <a:p>
            <a:r>
              <a:rPr lang="en-US" sz="6600" b="1" u="sng" dirty="0">
                <a:solidFill>
                  <a:schemeClr val="accent2"/>
                </a:solidFill>
              </a:rPr>
              <a:t>Thank You</a:t>
            </a:r>
          </a:p>
        </p:txBody>
      </p:sp>
      <p:sp>
        <p:nvSpPr>
          <p:cNvPr id="3" name="Rectangle 2"/>
          <p:cNvSpPr/>
          <p:nvPr/>
        </p:nvSpPr>
        <p:spPr>
          <a:xfrm>
            <a:off x="2193397" y="6426760"/>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46199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6591137" cy="584775"/>
          </a:xfrm>
          <a:prstGeom prst="rect">
            <a:avLst/>
          </a:prstGeom>
          <a:noFill/>
        </p:spPr>
        <p:txBody>
          <a:bodyPr wrap="square" rtlCol="0">
            <a:spAutoFit/>
          </a:bodyPr>
          <a:lstStyle/>
          <a:p>
            <a:r>
              <a:rPr lang="en-IN" sz="3200" b="1" kern="0" dirty="0">
                <a:solidFill>
                  <a:srgbClr val="3333CC"/>
                </a:solidFill>
                <a:latin typeface="Times New Roman"/>
              </a:rPr>
              <a:t>Aim &amp; Objective:</a:t>
            </a:r>
            <a:endParaRPr lang="en-US" dirty="0"/>
          </a:p>
        </p:txBody>
      </p:sp>
      <p:sp>
        <p:nvSpPr>
          <p:cNvPr id="3" name="TextBox 2"/>
          <p:cNvSpPr txBox="1"/>
          <p:nvPr/>
        </p:nvSpPr>
        <p:spPr>
          <a:xfrm>
            <a:off x="609600" y="1600200"/>
            <a:ext cx="8534400" cy="3908762"/>
          </a:xfrm>
          <a:prstGeom prst="rect">
            <a:avLst/>
          </a:prstGeom>
          <a:noFill/>
        </p:spPr>
        <p:txBody>
          <a:bodyPr wrap="square" rtlCol="0">
            <a:spAutoFit/>
          </a:bodyPr>
          <a:lstStyle/>
          <a:p>
            <a:pPr lvl="0" algn="just">
              <a:spcBef>
                <a:spcPts val="800"/>
              </a:spcBef>
            </a:pPr>
            <a:r>
              <a:rPr lang="en-IN" sz="2000" kern="0" dirty="0">
                <a:solidFill>
                  <a:srgbClr val="000000"/>
                </a:solidFill>
                <a:latin typeface="Times New Roman"/>
                <a:ea typeface="Arial Unicode MS" pitchFamily="34" charset="-128"/>
                <a:cs typeface="Arial Unicode MS" pitchFamily="34" charset="-128"/>
              </a:rPr>
              <a:t>The aim of the project is to design a Full-Adder circuit using XOR  and XNOR logic gates which will have less power Consumption and will work with high speed.</a:t>
            </a:r>
          </a:p>
          <a:p>
            <a:pPr lvl="0" algn="just">
              <a:spcBef>
                <a:spcPts val="800"/>
              </a:spcBef>
            </a:pPr>
            <a:endParaRPr lang="en-US" sz="2000" kern="0" dirty="0">
              <a:solidFill>
                <a:srgbClr val="000000"/>
              </a:solidFill>
              <a:latin typeface="Times New Roman"/>
              <a:ea typeface="Arial Unicode MS" pitchFamily="34" charset="-128"/>
              <a:cs typeface="Arial Unicode MS" pitchFamily="34" charset="-128"/>
            </a:endParaRPr>
          </a:p>
          <a:p>
            <a:pPr lvl="0" algn="just">
              <a:spcBef>
                <a:spcPts val="800"/>
              </a:spcBef>
            </a:pPr>
            <a:r>
              <a:rPr lang="en-IN" sz="2800" b="1" kern="0" dirty="0">
                <a:solidFill>
                  <a:srgbClr val="3333CC"/>
                </a:solidFill>
                <a:latin typeface="Times New Roman"/>
              </a:rPr>
              <a:t>Objective:</a:t>
            </a:r>
            <a:endParaRPr lang="en-IN" sz="2800" b="1" kern="0" dirty="0">
              <a:solidFill>
                <a:srgbClr val="3333CC"/>
              </a:solidFill>
              <a:latin typeface="Times New Roman"/>
              <a:ea typeface="Arial Unicode MS" pitchFamily="34" charset="-128"/>
              <a:cs typeface="Arial Unicode MS" pitchFamily="34" charset="-128"/>
            </a:endParaRPr>
          </a:p>
          <a:p>
            <a:pPr lvl="0" algn="just">
              <a:spcBef>
                <a:spcPts val="800"/>
              </a:spcBef>
            </a:pPr>
            <a:r>
              <a:rPr lang="en-IN" sz="2000" kern="0" dirty="0">
                <a:solidFill>
                  <a:srgbClr val="000000"/>
                </a:solidFill>
                <a:latin typeface="Times New Roman"/>
                <a:ea typeface="Arial Unicode MS" pitchFamily="34" charset="-128"/>
                <a:cs typeface="Arial Unicode MS" pitchFamily="34" charset="-128"/>
              </a:rPr>
              <a:t>The existing Full-Adder circuits uses more transistors. So our objective is to design circuits that will have:</a:t>
            </a:r>
          </a:p>
          <a:p>
            <a:pPr marL="457200" lvl="0" indent="-457200" algn="just">
              <a:spcBef>
                <a:spcPts val="800"/>
              </a:spcBef>
              <a:buFont typeface="+mj-lt"/>
              <a:buAutoNum type="arabicPeriod"/>
            </a:pPr>
            <a:r>
              <a:rPr lang="en-IN" sz="2000" kern="0" dirty="0">
                <a:solidFill>
                  <a:srgbClr val="000000"/>
                </a:solidFill>
                <a:latin typeface="Times New Roman"/>
                <a:ea typeface="Arial Unicode MS" pitchFamily="34" charset="-128"/>
                <a:cs typeface="Arial Unicode MS" pitchFamily="34" charset="-128"/>
              </a:rPr>
              <a:t>Low Power-Consumption</a:t>
            </a:r>
          </a:p>
          <a:p>
            <a:pPr marL="457200" lvl="0" indent="-457200" algn="just">
              <a:spcBef>
                <a:spcPts val="800"/>
              </a:spcBef>
              <a:buFont typeface="+mj-lt"/>
              <a:buAutoNum type="arabicPeriod"/>
            </a:pPr>
            <a:r>
              <a:rPr lang="en-IN" sz="2000" kern="0" dirty="0">
                <a:solidFill>
                  <a:srgbClr val="000000"/>
                </a:solidFill>
                <a:latin typeface="Times New Roman"/>
                <a:ea typeface="Arial Unicode MS" pitchFamily="34" charset="-128"/>
                <a:cs typeface="Arial Unicode MS" pitchFamily="34" charset="-128"/>
              </a:rPr>
              <a:t>Less Delay</a:t>
            </a:r>
          </a:p>
          <a:p>
            <a:pPr marL="457200" lvl="0" indent="-457200" algn="just">
              <a:spcBef>
                <a:spcPts val="800"/>
              </a:spcBef>
              <a:buFont typeface="+mj-lt"/>
              <a:buAutoNum type="arabicPeriod"/>
            </a:pPr>
            <a:r>
              <a:rPr lang="en-IN" sz="2000" kern="0" dirty="0">
                <a:solidFill>
                  <a:srgbClr val="000000"/>
                </a:solidFill>
                <a:latin typeface="Times New Roman"/>
                <a:ea typeface="Arial Unicode MS" pitchFamily="34" charset="-128"/>
                <a:cs typeface="Arial Unicode MS" pitchFamily="34" charset="-128"/>
              </a:rPr>
              <a:t>Less PDP</a:t>
            </a:r>
          </a:p>
        </p:txBody>
      </p:sp>
      <p:sp>
        <p:nvSpPr>
          <p:cNvPr id="6" name="TextBox 5"/>
          <p:cNvSpPr txBox="1"/>
          <p:nvPr/>
        </p:nvSpPr>
        <p:spPr>
          <a:xfrm>
            <a:off x="2209800" y="6420338"/>
            <a:ext cx="3140603" cy="461665"/>
          </a:xfrm>
          <a:prstGeom prst="rect">
            <a:avLst/>
          </a:prstGeom>
          <a:noFill/>
        </p:spPr>
        <p:txBody>
          <a:bodyPr wrap="none" rtlCol="0">
            <a:spAutoFit/>
          </a:bodyPr>
          <a:lstStyle/>
          <a:p>
            <a:r>
              <a:rPr lang="en-US" dirty="0" err="1" smtClean="0">
                <a:solidFill>
                  <a:schemeClr val="accent2"/>
                </a:solidFill>
              </a:rPr>
              <a:t>Konda</a:t>
            </a:r>
            <a:r>
              <a:rPr lang="en-US" dirty="0" smtClean="0">
                <a:solidFill>
                  <a:schemeClr val="accent2"/>
                </a:solidFill>
              </a:rPr>
              <a:t> </a:t>
            </a:r>
            <a:r>
              <a:rPr lang="en-US" dirty="0" err="1" smtClean="0">
                <a:solidFill>
                  <a:schemeClr val="accent2"/>
                </a:solidFill>
              </a:rPr>
              <a:t>Hemanth</a:t>
            </a:r>
            <a:r>
              <a:rPr lang="en-US" dirty="0" smtClean="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219713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5799" y="762000"/>
            <a:ext cx="2041235" cy="584775"/>
          </a:xfrm>
          <a:prstGeom prst="rect">
            <a:avLst/>
          </a:prstGeom>
          <a:noFill/>
        </p:spPr>
        <p:txBody>
          <a:bodyPr wrap="square" rtlCol="0">
            <a:spAutoFit/>
          </a:bodyPr>
          <a:lstStyle/>
          <a:p>
            <a:pPr algn="ctr"/>
            <a:r>
              <a:rPr lang="en-US" sz="3200" dirty="0" smtClean="0">
                <a:solidFill>
                  <a:schemeClr val="accent2"/>
                </a:solidFill>
              </a:rPr>
              <a:t>Abstract:</a:t>
            </a:r>
            <a:endParaRPr lang="en-US" sz="3200" dirty="0">
              <a:solidFill>
                <a:schemeClr val="accent2"/>
              </a:solidFill>
            </a:endParaRPr>
          </a:p>
        </p:txBody>
      </p:sp>
      <p:sp>
        <p:nvSpPr>
          <p:cNvPr id="9" name="Rectangle 8"/>
          <p:cNvSpPr/>
          <p:nvPr/>
        </p:nvSpPr>
        <p:spPr>
          <a:xfrm>
            <a:off x="8077200" y="2438400"/>
            <a:ext cx="4572000" cy="461665"/>
          </a:xfrm>
          <a:prstGeom prst="rect">
            <a:avLst/>
          </a:prstGeom>
        </p:spPr>
        <p:txBody>
          <a:bodyPr>
            <a:spAutoFit/>
          </a:bodyPr>
          <a:lstStyle/>
          <a:p>
            <a:endParaRPr lang="en-US" dirty="0"/>
          </a:p>
        </p:txBody>
      </p:sp>
      <p:sp>
        <p:nvSpPr>
          <p:cNvPr id="13" name="TextBox 12"/>
          <p:cNvSpPr txBox="1"/>
          <p:nvPr/>
        </p:nvSpPr>
        <p:spPr>
          <a:xfrm>
            <a:off x="381000" y="4267200"/>
            <a:ext cx="8534400" cy="461665"/>
          </a:xfrm>
          <a:prstGeom prst="rect">
            <a:avLst/>
          </a:prstGeom>
          <a:noFill/>
        </p:spPr>
        <p:txBody>
          <a:bodyPr wrap="square" rtlCol="0">
            <a:spAutoFit/>
          </a:bodyPr>
          <a:lstStyle/>
          <a:p>
            <a:endParaRPr lang="en-US" dirty="0">
              <a:solidFill>
                <a:schemeClr val="accent2"/>
              </a:solidFill>
            </a:endParaRPr>
          </a:p>
        </p:txBody>
      </p:sp>
      <p:sp>
        <p:nvSpPr>
          <p:cNvPr id="14" name="TextBox 13"/>
          <p:cNvSpPr txBox="1"/>
          <p:nvPr/>
        </p:nvSpPr>
        <p:spPr>
          <a:xfrm>
            <a:off x="-21771" y="3352800"/>
            <a:ext cx="8534400" cy="461665"/>
          </a:xfrm>
          <a:prstGeom prst="rect">
            <a:avLst/>
          </a:prstGeom>
          <a:noFill/>
        </p:spPr>
        <p:txBody>
          <a:bodyPr wrap="square" rtlCol="0">
            <a:spAutoFit/>
          </a:bodyPr>
          <a:lstStyle/>
          <a:p>
            <a:endParaRPr lang="en-US" dirty="0">
              <a:solidFill>
                <a:schemeClr val="accent2"/>
              </a:solidFill>
            </a:endParaRPr>
          </a:p>
        </p:txBody>
      </p:sp>
      <p:sp>
        <p:nvSpPr>
          <p:cNvPr id="15" name="TextBox 14"/>
          <p:cNvSpPr txBox="1"/>
          <p:nvPr/>
        </p:nvSpPr>
        <p:spPr>
          <a:xfrm>
            <a:off x="685799" y="1357662"/>
            <a:ext cx="8077202" cy="4524315"/>
          </a:xfrm>
          <a:prstGeom prst="rect">
            <a:avLst/>
          </a:prstGeom>
          <a:noFill/>
        </p:spPr>
        <p:txBody>
          <a:bodyPr wrap="square" rtlCol="0">
            <a:spAutoFit/>
          </a:bodyPr>
          <a:lstStyle/>
          <a:p>
            <a:pPr marL="0" indent="0" algn="just"/>
            <a:r>
              <a:rPr lang="en-IN" dirty="0">
                <a:solidFill>
                  <a:schemeClr val="accent2"/>
                </a:solidFill>
                <a:ea typeface="Arial Unicode MS" panose="020B0604020202020204" pitchFamily="34" charset="-128"/>
                <a:cs typeface="Arial Unicode MS" panose="020B0604020202020204" pitchFamily="34" charset="-128"/>
              </a:rPr>
              <a:t>This project for designing of Full-Adder is proposed by using CMOS level XOR and XNOR gates. Three hybrid full-adder circuits are designed using new XOR and multiplexer gates. These circuits is designed to have minimal power consumption, delay and most significantly PDP compared to existing full-adder circuits. Each one of the full-adder circuit is having its own advantages of speed, power consumption. </a:t>
            </a:r>
          </a:p>
          <a:p>
            <a:pPr marL="0" indent="0" algn="just"/>
            <a:r>
              <a:rPr lang="en-IN" dirty="0">
                <a:solidFill>
                  <a:schemeClr val="accent2"/>
                </a:solidFill>
                <a:ea typeface="Arial Unicode MS" panose="020B0604020202020204" pitchFamily="34" charset="-128"/>
                <a:cs typeface="Arial Unicode MS" panose="020B0604020202020204" pitchFamily="34" charset="-128"/>
              </a:rPr>
              <a:t>Simulation is done in Tanner Tool in 250nm Technology. From the results newly designed circuits are found to be better than existing circuits. Also the performance of full adder circuits are analysed by varying the input supply voltage</a:t>
            </a:r>
            <a:r>
              <a:rPr lang="en-IN" b="1" dirty="0">
                <a:solidFill>
                  <a:schemeClr val="accent2"/>
                </a:solidFill>
                <a:ea typeface="Arial Unicode MS" panose="020B0604020202020204" pitchFamily="34" charset="-128"/>
                <a:cs typeface="Arial Unicode MS" panose="020B0604020202020204" pitchFamily="34" charset="-128"/>
              </a:rPr>
              <a:t>. </a:t>
            </a:r>
            <a:endParaRPr lang="en-IN" dirty="0">
              <a:solidFill>
                <a:schemeClr val="accent2"/>
              </a:solidFill>
              <a:ea typeface="Arial Unicode MS" panose="020B0604020202020204" pitchFamily="34" charset="-128"/>
              <a:cs typeface="Arial Unicode MS" panose="020B0604020202020204" pitchFamily="34" charset="-128"/>
            </a:endParaRPr>
          </a:p>
          <a:p>
            <a:endParaRPr lang="en-US" dirty="0">
              <a:solidFill>
                <a:schemeClr val="accent2"/>
              </a:solidFill>
            </a:endParaRPr>
          </a:p>
        </p:txBody>
      </p:sp>
      <p:sp>
        <p:nvSpPr>
          <p:cNvPr id="16" name="TextBox 15"/>
          <p:cNvSpPr txBox="1"/>
          <p:nvPr/>
        </p:nvSpPr>
        <p:spPr>
          <a:xfrm>
            <a:off x="2209800" y="6396335"/>
            <a:ext cx="3140603" cy="461665"/>
          </a:xfrm>
          <a:prstGeom prst="rect">
            <a:avLst/>
          </a:prstGeom>
          <a:noFill/>
        </p:spPr>
        <p:txBody>
          <a:bodyPr wrap="none" rtlCol="0">
            <a:spAutoFit/>
          </a:bodyPr>
          <a:lstStyle/>
          <a:p>
            <a:r>
              <a:rPr lang="en-US" dirty="0" err="1" smtClean="0">
                <a:solidFill>
                  <a:schemeClr val="accent2"/>
                </a:solidFill>
              </a:rPr>
              <a:t>Konda</a:t>
            </a:r>
            <a:r>
              <a:rPr lang="en-US" dirty="0" smtClean="0">
                <a:solidFill>
                  <a:schemeClr val="accent2"/>
                </a:solidFill>
              </a:rPr>
              <a:t> </a:t>
            </a:r>
            <a:r>
              <a:rPr lang="en-US" dirty="0" err="1" smtClean="0">
                <a:solidFill>
                  <a:schemeClr val="accent2"/>
                </a:solidFill>
              </a:rPr>
              <a:t>Hemanth</a:t>
            </a:r>
            <a:r>
              <a:rPr lang="en-US" dirty="0" smtClean="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112856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2058577" cy="523220"/>
          </a:xfrm>
          <a:prstGeom prst="rect">
            <a:avLst/>
          </a:prstGeom>
          <a:noFill/>
        </p:spPr>
        <p:txBody>
          <a:bodyPr wrap="none" rtlCol="0">
            <a:spAutoFit/>
          </a:bodyPr>
          <a:lstStyle/>
          <a:p>
            <a:r>
              <a:rPr lang="en-US" sz="2800" dirty="0">
                <a:solidFill>
                  <a:schemeClr val="accent2"/>
                </a:solidFill>
              </a:rPr>
              <a:t>Introduction:</a:t>
            </a:r>
          </a:p>
        </p:txBody>
      </p:sp>
      <p:sp>
        <p:nvSpPr>
          <p:cNvPr id="3" name="TextBox 2"/>
          <p:cNvSpPr txBox="1"/>
          <p:nvPr/>
        </p:nvSpPr>
        <p:spPr>
          <a:xfrm>
            <a:off x="609600" y="1361420"/>
            <a:ext cx="8382000" cy="4524315"/>
          </a:xfrm>
          <a:prstGeom prst="rect">
            <a:avLst/>
          </a:prstGeom>
          <a:noFill/>
        </p:spPr>
        <p:txBody>
          <a:bodyPr wrap="square" rtlCol="0">
            <a:spAutoFit/>
          </a:bodyPr>
          <a:lstStyle/>
          <a:p>
            <a:pPr marL="0" indent="0" algn="just"/>
            <a:r>
              <a:rPr lang="en-IN" dirty="0">
                <a:solidFill>
                  <a:schemeClr val="accent2"/>
                </a:solidFill>
              </a:rPr>
              <a:t>The use of handheld mobile devices has skyrocketed in recent years. These devices would use less power and operate at a high speed. Power consumption is a metric that can be designed for improved device efficiency when planning a system. </a:t>
            </a:r>
          </a:p>
          <a:p>
            <a:pPr marL="0" indent="0" algn="just"/>
            <a:r>
              <a:rPr lang="en-IN" dirty="0">
                <a:solidFill>
                  <a:schemeClr val="accent2"/>
                </a:solidFill>
              </a:rPr>
              <a:t>A full adder is a fundamental block in many circuits that execute arithmetic operations. As a result, the performance of the full adder has an impact on the overall machine performance. As a consequence, improving the efficiency of the full adder will boost device performance. Many full adder circuits have been constructed using different logic types, each with its own set of advantages and drawbacks.</a:t>
            </a:r>
          </a:p>
          <a:p>
            <a:endParaRPr lang="en-US" dirty="0">
              <a:solidFill>
                <a:schemeClr val="accent2"/>
              </a:solidFill>
            </a:endParaRPr>
          </a:p>
        </p:txBody>
      </p:sp>
      <p:sp>
        <p:nvSpPr>
          <p:cNvPr id="4" name="TextBox 3"/>
          <p:cNvSpPr txBox="1"/>
          <p:nvPr/>
        </p:nvSpPr>
        <p:spPr>
          <a:xfrm>
            <a:off x="2209800" y="6398567"/>
            <a:ext cx="3140603" cy="461665"/>
          </a:xfrm>
          <a:prstGeom prst="rect">
            <a:avLst/>
          </a:prstGeom>
          <a:noFill/>
        </p:spPr>
        <p:txBody>
          <a:bodyPr wrap="none" rtlCol="0">
            <a:spAutoFit/>
          </a:bodyPr>
          <a:lstStyle/>
          <a:p>
            <a:r>
              <a:rPr lang="en-US" dirty="0" err="1" smtClean="0">
                <a:solidFill>
                  <a:schemeClr val="accent2"/>
                </a:solidFill>
              </a:rPr>
              <a:t>Konda</a:t>
            </a:r>
            <a:r>
              <a:rPr lang="en-US" dirty="0" smtClean="0">
                <a:solidFill>
                  <a:schemeClr val="accent2"/>
                </a:solidFill>
              </a:rPr>
              <a:t> </a:t>
            </a:r>
            <a:r>
              <a:rPr lang="en-US" dirty="0" err="1" smtClean="0">
                <a:solidFill>
                  <a:schemeClr val="accent2"/>
                </a:solidFill>
              </a:rPr>
              <a:t>Hemanth</a:t>
            </a:r>
            <a:r>
              <a:rPr lang="en-US" dirty="0" smtClean="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410606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33400" y="1295400"/>
            <a:ext cx="8610600" cy="50292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40768"/>
            <a:ext cx="8599475" cy="4680142"/>
          </a:xfrm>
          <a:prstGeom prst="rect">
            <a:avLst/>
          </a:prstGeom>
        </p:spPr>
      </p:pic>
      <p:sp>
        <p:nvSpPr>
          <p:cNvPr id="4" name="TextBox 3"/>
          <p:cNvSpPr txBox="1"/>
          <p:nvPr/>
        </p:nvSpPr>
        <p:spPr>
          <a:xfrm>
            <a:off x="2209800" y="6396335"/>
            <a:ext cx="3140603" cy="461665"/>
          </a:xfrm>
          <a:prstGeom prst="rect">
            <a:avLst/>
          </a:prstGeom>
          <a:noFill/>
        </p:spPr>
        <p:txBody>
          <a:bodyPr wrap="none" rtlCol="0">
            <a:spAutoFit/>
          </a:bodyPr>
          <a:lstStyle/>
          <a:p>
            <a:r>
              <a:rPr lang="en-US" dirty="0" err="1" smtClean="0">
                <a:solidFill>
                  <a:schemeClr val="accent2"/>
                </a:solidFill>
              </a:rPr>
              <a:t>Konda</a:t>
            </a:r>
            <a:r>
              <a:rPr lang="en-US" dirty="0" smtClean="0">
                <a:solidFill>
                  <a:schemeClr val="accent2"/>
                </a:solidFill>
              </a:rPr>
              <a:t> </a:t>
            </a:r>
            <a:r>
              <a:rPr lang="en-US" dirty="0" err="1" smtClean="0">
                <a:solidFill>
                  <a:schemeClr val="accent2"/>
                </a:solidFill>
              </a:rPr>
              <a:t>Hemanth</a:t>
            </a:r>
            <a:r>
              <a:rPr lang="en-US" dirty="0" smtClean="0">
                <a:solidFill>
                  <a:schemeClr val="accent2"/>
                </a:solidFill>
              </a:rPr>
              <a:t> Kumar</a:t>
            </a:r>
            <a:endParaRPr lang="en-US" dirty="0">
              <a:solidFill>
                <a:schemeClr val="accent2"/>
              </a:solidFill>
            </a:endParaRPr>
          </a:p>
        </p:txBody>
      </p:sp>
      <p:sp>
        <p:nvSpPr>
          <p:cNvPr id="5" name="TextBox 4"/>
          <p:cNvSpPr txBox="1"/>
          <p:nvPr/>
        </p:nvSpPr>
        <p:spPr>
          <a:xfrm>
            <a:off x="2362200" y="879103"/>
            <a:ext cx="4191000" cy="523220"/>
          </a:xfrm>
          <a:prstGeom prst="rect">
            <a:avLst/>
          </a:prstGeom>
          <a:noFill/>
        </p:spPr>
        <p:txBody>
          <a:bodyPr wrap="square" rtlCol="0">
            <a:spAutoFit/>
          </a:bodyPr>
          <a:lstStyle/>
          <a:p>
            <a:pPr algn="ctr"/>
            <a:r>
              <a:rPr lang="en-US" sz="2800" b="1" dirty="0" smtClean="0">
                <a:solidFill>
                  <a:schemeClr val="accent2"/>
                </a:solidFill>
              </a:rPr>
              <a:t>10T FULL ADDER</a:t>
            </a:r>
            <a:endParaRPr lang="en-US" sz="2800" b="1" dirty="0">
              <a:solidFill>
                <a:schemeClr val="accent2"/>
              </a:solidFill>
            </a:endParaRPr>
          </a:p>
        </p:txBody>
      </p:sp>
    </p:spTree>
    <p:extLst>
      <p:ext uri="{BB962C8B-B14F-4D97-AF65-F5344CB8AC3E}">
        <p14:creationId xmlns:p14="http://schemas.microsoft.com/office/powerpoint/2010/main" val="380827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33400" y="1295400"/>
            <a:ext cx="8610600" cy="50292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87474"/>
            <a:ext cx="8534400"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0" y="835967"/>
            <a:ext cx="4701608" cy="461665"/>
          </a:xfrm>
          <a:prstGeom prst="rect">
            <a:avLst/>
          </a:prstGeom>
          <a:noFill/>
        </p:spPr>
        <p:txBody>
          <a:bodyPr wrap="none" rtlCol="0">
            <a:spAutoFit/>
          </a:bodyPr>
          <a:lstStyle/>
          <a:p>
            <a:r>
              <a:rPr lang="en-US" b="1" dirty="0" smtClean="0">
                <a:solidFill>
                  <a:schemeClr val="accent2"/>
                </a:solidFill>
              </a:rPr>
              <a:t>10T FULL ADDER WAVE FORM</a:t>
            </a:r>
            <a:endParaRPr lang="en-US" b="1" dirty="0">
              <a:solidFill>
                <a:schemeClr val="accent2"/>
              </a:solidFill>
            </a:endParaRPr>
          </a:p>
        </p:txBody>
      </p:sp>
      <p:sp>
        <p:nvSpPr>
          <p:cNvPr id="5" name="TextBox 4"/>
          <p:cNvSpPr txBox="1"/>
          <p:nvPr/>
        </p:nvSpPr>
        <p:spPr>
          <a:xfrm>
            <a:off x="2209800" y="6396335"/>
            <a:ext cx="3140603" cy="461665"/>
          </a:xfrm>
          <a:prstGeom prst="rect">
            <a:avLst/>
          </a:prstGeom>
          <a:noFill/>
        </p:spPr>
        <p:txBody>
          <a:bodyPr wrap="none" rtlCol="0">
            <a:spAutoFit/>
          </a:bodyPr>
          <a:lstStyle/>
          <a:p>
            <a:r>
              <a:rPr lang="en-US" dirty="0" err="1" smtClean="0">
                <a:solidFill>
                  <a:schemeClr val="accent2"/>
                </a:solidFill>
              </a:rPr>
              <a:t>Konda</a:t>
            </a:r>
            <a:r>
              <a:rPr lang="en-US" dirty="0" smtClean="0">
                <a:solidFill>
                  <a:schemeClr val="accent2"/>
                </a:solidFill>
              </a:rPr>
              <a:t> </a:t>
            </a:r>
            <a:r>
              <a:rPr lang="en-US" dirty="0" err="1" smtClean="0">
                <a:solidFill>
                  <a:schemeClr val="accent2"/>
                </a:solidFill>
              </a:rPr>
              <a:t>Hemanth</a:t>
            </a:r>
            <a:r>
              <a:rPr lang="en-US" dirty="0" smtClean="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24703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2319866" cy="523220"/>
          </a:xfrm>
          <a:prstGeom prst="rect">
            <a:avLst/>
          </a:prstGeom>
          <a:noFill/>
        </p:spPr>
        <p:txBody>
          <a:bodyPr wrap="none" rtlCol="0">
            <a:spAutoFit/>
          </a:bodyPr>
          <a:lstStyle/>
          <a:p>
            <a:r>
              <a:rPr lang="en-US" sz="2800" b="1" dirty="0">
                <a:solidFill>
                  <a:schemeClr val="accent2"/>
                </a:solidFill>
              </a:rPr>
              <a:t>Methodology:</a:t>
            </a:r>
          </a:p>
        </p:txBody>
      </p:sp>
      <p:sp>
        <p:nvSpPr>
          <p:cNvPr id="4" name="Rectangle 3"/>
          <p:cNvSpPr/>
          <p:nvPr/>
        </p:nvSpPr>
        <p:spPr bwMode="auto">
          <a:xfrm>
            <a:off x="609600" y="1361420"/>
            <a:ext cx="8458200" cy="48869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buFont typeface="Arial" pitchFamily="34" charset="0"/>
              <a:buChar char="•"/>
            </a:pPr>
            <a:r>
              <a:rPr lang="en-IN" dirty="0" smtClean="0"/>
              <a:t> </a:t>
            </a:r>
            <a:r>
              <a:rPr lang="en-IN" sz="2000" dirty="0" smtClean="0">
                <a:solidFill>
                  <a:schemeClr val="tx2"/>
                </a:solidFill>
              </a:rPr>
              <a:t>XNOR</a:t>
            </a:r>
            <a:r>
              <a:rPr lang="en-IN" sz="2000" dirty="0">
                <a:solidFill>
                  <a:schemeClr val="tx2"/>
                </a:solidFill>
              </a:rPr>
              <a:t>, XOR</a:t>
            </a:r>
            <a:r>
              <a:rPr lang="en-US" sz="2000" dirty="0">
                <a:solidFill>
                  <a:schemeClr val="tx2"/>
                </a:solidFill>
              </a:rPr>
              <a:t>, AND </a:t>
            </a:r>
            <a:r>
              <a:rPr lang="en-US" sz="2000" dirty="0" err="1">
                <a:solidFill>
                  <a:schemeClr val="tx2"/>
                </a:solidFill>
              </a:rPr>
              <a:t>and</a:t>
            </a:r>
            <a:r>
              <a:rPr lang="en-US" sz="2000" dirty="0">
                <a:solidFill>
                  <a:schemeClr val="tx2"/>
                </a:solidFill>
              </a:rPr>
              <a:t> OR</a:t>
            </a:r>
            <a:r>
              <a:rPr lang="en-IN" sz="2000" dirty="0">
                <a:solidFill>
                  <a:schemeClr val="tx2"/>
                </a:solidFill>
              </a:rPr>
              <a:t> gates are often used in the construction of full adders. </a:t>
            </a:r>
            <a:r>
              <a:rPr lang="en-US" sz="2000" dirty="0">
                <a:solidFill>
                  <a:schemeClr val="tx2"/>
                </a:solidFill>
              </a:rPr>
              <a:t>These gates</a:t>
            </a:r>
            <a:r>
              <a:rPr lang="en-IN" sz="2000" dirty="0">
                <a:solidFill>
                  <a:schemeClr val="tx2"/>
                </a:solidFill>
              </a:rPr>
              <a:t> uses </a:t>
            </a:r>
            <a:r>
              <a:rPr lang="en-US" sz="2000" dirty="0">
                <a:solidFill>
                  <a:schemeClr val="tx2"/>
                </a:solidFill>
              </a:rPr>
              <a:t>more</a:t>
            </a:r>
            <a:r>
              <a:rPr lang="en-IN" sz="2000" dirty="0">
                <a:solidFill>
                  <a:schemeClr val="tx2"/>
                </a:solidFill>
              </a:rPr>
              <a:t> power in a </a:t>
            </a:r>
            <a:r>
              <a:rPr lang="en-US" sz="2000" dirty="0">
                <a:solidFill>
                  <a:schemeClr val="tx2"/>
                </a:solidFill>
              </a:rPr>
              <a:t>full-</a:t>
            </a:r>
            <a:r>
              <a:rPr lang="en-IN" sz="2000" dirty="0">
                <a:solidFill>
                  <a:schemeClr val="tx2"/>
                </a:solidFill>
              </a:rPr>
              <a:t>adder. </a:t>
            </a:r>
            <a:r>
              <a:rPr lang="en-US" sz="2000" dirty="0">
                <a:solidFill>
                  <a:schemeClr val="tx2"/>
                </a:solidFill>
              </a:rPr>
              <a:t>So the</a:t>
            </a:r>
            <a:r>
              <a:rPr lang="en-IN" sz="2000" dirty="0">
                <a:solidFill>
                  <a:schemeClr val="tx2"/>
                </a:solidFill>
              </a:rPr>
              <a:t> full-adder's power consumption can be minimised by reducing the </a:t>
            </a:r>
            <a:r>
              <a:rPr lang="en-US" sz="2000" dirty="0">
                <a:solidFill>
                  <a:schemeClr val="tx2"/>
                </a:solidFill>
              </a:rPr>
              <a:t>transistors from</a:t>
            </a:r>
            <a:r>
              <a:rPr lang="en-IN" sz="2000" dirty="0">
                <a:solidFill>
                  <a:schemeClr val="tx2"/>
                </a:solidFill>
              </a:rPr>
              <a:t> those gate</a:t>
            </a:r>
            <a:r>
              <a:rPr lang="en-US" sz="2000" dirty="0" smtClean="0">
                <a:solidFill>
                  <a:schemeClr val="tx2"/>
                </a:solidFill>
              </a:rPr>
              <a:t>s</a:t>
            </a:r>
          </a:p>
          <a:p>
            <a:pPr algn="just">
              <a:buFont typeface="Arial" pitchFamily="34" charset="0"/>
              <a:buChar char="•"/>
            </a:pPr>
            <a:endParaRPr lang="en-US" sz="2000" dirty="0">
              <a:solidFill>
                <a:schemeClr val="tx2"/>
              </a:solidFill>
            </a:endParaRPr>
          </a:p>
          <a:p>
            <a:pPr algn="just">
              <a:buFont typeface="Arial" pitchFamily="34" charset="0"/>
              <a:buChar char="•"/>
            </a:pPr>
            <a:r>
              <a:rPr lang="en-US" sz="2000" dirty="0" smtClean="0">
                <a:solidFill>
                  <a:schemeClr val="tx2"/>
                </a:solidFill>
              </a:rPr>
              <a:t> And </a:t>
            </a:r>
            <a:r>
              <a:rPr lang="en-US" sz="2000" dirty="0">
                <a:solidFill>
                  <a:schemeClr val="tx2"/>
                </a:solidFill>
              </a:rPr>
              <a:t>hence we tried to minimize these effects by changing the W/L ratio, minimizing the number of transistors and compared the</a:t>
            </a:r>
            <a:r>
              <a:rPr lang="en-IN" sz="2000" dirty="0">
                <a:solidFill>
                  <a:schemeClr val="tx2"/>
                </a:solidFill>
              </a:rPr>
              <a:t> power consumption, Delay, PDP, and Noise with previously existing circuits and </a:t>
            </a:r>
            <a:r>
              <a:rPr lang="en-US" sz="2000" dirty="0">
                <a:solidFill>
                  <a:schemeClr val="tx2"/>
                </a:solidFill>
              </a:rPr>
              <a:t>we got better results</a:t>
            </a:r>
            <a:r>
              <a:rPr lang="en-IN" sz="2000" dirty="0">
                <a:solidFill>
                  <a:schemeClr val="tx2"/>
                </a:solidFill>
              </a:rPr>
              <a:t> compare the results </a:t>
            </a:r>
            <a:r>
              <a:rPr lang="en-US" sz="2000" dirty="0">
                <a:solidFill>
                  <a:schemeClr val="tx2"/>
                </a:solidFill>
              </a:rPr>
              <a:t>of</a:t>
            </a:r>
            <a:r>
              <a:rPr lang="en-IN" sz="2000" dirty="0">
                <a:solidFill>
                  <a:schemeClr val="tx2"/>
                </a:solidFill>
              </a:rPr>
              <a:t> existing circuits</a:t>
            </a:r>
            <a:r>
              <a:rPr lang="en-US" sz="2000" dirty="0" smtClean="0">
                <a:solidFill>
                  <a:schemeClr val="tx2"/>
                </a:solidFill>
              </a:rPr>
              <a:t>.</a:t>
            </a:r>
          </a:p>
          <a:p>
            <a:pPr algn="just">
              <a:buFont typeface="Arial" pitchFamily="34" charset="0"/>
              <a:buChar char="•"/>
            </a:pPr>
            <a:endParaRPr lang="en-IN" sz="2000" dirty="0">
              <a:solidFill>
                <a:schemeClr val="tx2"/>
              </a:solidFill>
            </a:endParaRPr>
          </a:p>
          <a:p>
            <a:pPr algn="just">
              <a:buFont typeface="Arial" pitchFamily="34" charset="0"/>
              <a:buChar char="•"/>
            </a:pPr>
            <a:r>
              <a:rPr lang="en-IN" sz="2000" dirty="0" smtClean="0">
                <a:solidFill>
                  <a:schemeClr val="tx2"/>
                </a:solidFill>
                <a:ea typeface="Arial Unicode MS" pitchFamily="34" charset="-128"/>
                <a:cs typeface="Arial Unicode MS" pitchFamily="34" charset="-128"/>
              </a:rPr>
              <a:t> We </a:t>
            </a:r>
            <a:r>
              <a:rPr lang="en-IN" sz="2000" dirty="0">
                <a:solidFill>
                  <a:schemeClr val="tx2"/>
                </a:solidFill>
                <a:ea typeface="Arial Unicode MS" pitchFamily="34" charset="-128"/>
                <a:cs typeface="Arial Unicode MS" pitchFamily="34" charset="-128"/>
              </a:rPr>
              <a:t>have designed a circuits which is having 12 transistors, 8 transistors and 14 transistors and will design a few circuits which will from references</a:t>
            </a:r>
            <a:r>
              <a:rPr lang="en-IN" sz="2000" dirty="0" smtClean="0">
                <a:solidFill>
                  <a:schemeClr val="tx2"/>
                </a:solidFill>
                <a:ea typeface="Arial Unicode MS" pitchFamily="34" charset="-128"/>
                <a:cs typeface="Arial Unicode MS" pitchFamily="34" charset="-128"/>
              </a:rPr>
              <a:t>.</a:t>
            </a:r>
          </a:p>
          <a:p>
            <a:pPr algn="just">
              <a:buFont typeface="Arial" pitchFamily="34" charset="0"/>
              <a:buChar char="•"/>
            </a:pPr>
            <a:endParaRPr lang="en-IN" sz="2000" dirty="0">
              <a:solidFill>
                <a:schemeClr val="tx2"/>
              </a:solidFill>
              <a:ea typeface="Arial Unicode MS" pitchFamily="34" charset="-128"/>
              <a:cs typeface="Arial Unicode MS" pitchFamily="34" charset="-128"/>
            </a:endParaRPr>
          </a:p>
          <a:p>
            <a:pPr algn="just">
              <a:buFont typeface="Arial" pitchFamily="34" charset="0"/>
              <a:buChar char="•"/>
            </a:pPr>
            <a:r>
              <a:rPr lang="en-IN" sz="2000" dirty="0" smtClean="0">
                <a:solidFill>
                  <a:schemeClr val="tx2"/>
                </a:solidFill>
                <a:ea typeface="Arial Unicode MS" pitchFamily="34" charset="-128"/>
                <a:cs typeface="Arial Unicode MS" pitchFamily="34" charset="-128"/>
              </a:rPr>
              <a:t> Testing</a:t>
            </a:r>
            <a:r>
              <a:rPr lang="en-IN" sz="2000" dirty="0">
                <a:solidFill>
                  <a:schemeClr val="tx2"/>
                </a:solidFill>
                <a:ea typeface="Arial Unicode MS" pitchFamily="34" charset="-128"/>
                <a:cs typeface="Arial Unicode MS" pitchFamily="34" charset="-128"/>
              </a:rPr>
              <a:t>, Analysing and  simulation of circuits is done in a Tanner tool in 250nm technology.</a:t>
            </a:r>
            <a:endParaRPr lang="en-IN" sz="2000" dirty="0">
              <a:solidFill>
                <a:schemeClr val="tx2"/>
              </a:solidFill>
              <a:ea typeface="Arial Unicode MS" pitchFamily="34" charset="-128"/>
              <a:cs typeface="Arial Unicode MS" pitchFamily="34" charset="-128"/>
            </a:endParaRPr>
          </a:p>
        </p:txBody>
      </p:sp>
      <p:sp>
        <p:nvSpPr>
          <p:cNvPr id="5" name="Rectangle 4"/>
          <p:cNvSpPr/>
          <p:nvPr/>
        </p:nvSpPr>
        <p:spPr>
          <a:xfrm>
            <a:off x="2133600" y="6426760"/>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335733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72533"/>
            <a:ext cx="2323008" cy="523220"/>
          </a:xfrm>
          <a:prstGeom prst="rect">
            <a:avLst/>
          </a:prstGeom>
          <a:noFill/>
        </p:spPr>
        <p:txBody>
          <a:bodyPr wrap="none" rtlCol="0">
            <a:spAutoFit/>
          </a:bodyPr>
          <a:lstStyle/>
          <a:p>
            <a:r>
              <a:rPr lang="en-US" sz="2800" b="1" dirty="0" smtClean="0">
                <a:solidFill>
                  <a:schemeClr val="accent2"/>
                </a:solidFill>
              </a:rPr>
              <a:t>Circuits used:</a:t>
            </a:r>
            <a:endParaRPr lang="en-US" sz="2800" b="1" dirty="0">
              <a:solidFill>
                <a:schemeClr val="accent2"/>
              </a:solidFill>
            </a:endParaRPr>
          </a:p>
        </p:txBody>
      </p:sp>
      <p:sp>
        <p:nvSpPr>
          <p:cNvPr id="4" name="Rectangle 3"/>
          <p:cNvSpPr/>
          <p:nvPr/>
        </p:nvSpPr>
        <p:spPr bwMode="auto">
          <a:xfrm>
            <a:off x="609600" y="1752600"/>
            <a:ext cx="8153400" cy="4495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8" y="1752600"/>
            <a:ext cx="8429177" cy="4495800"/>
          </a:xfrm>
          <a:prstGeom prst="rect">
            <a:avLst/>
          </a:prstGeom>
        </p:spPr>
      </p:pic>
      <p:sp>
        <p:nvSpPr>
          <p:cNvPr id="6" name="TextBox 5"/>
          <p:cNvSpPr txBox="1"/>
          <p:nvPr/>
        </p:nvSpPr>
        <p:spPr>
          <a:xfrm>
            <a:off x="609599" y="1295753"/>
            <a:ext cx="8429177" cy="769441"/>
          </a:xfrm>
          <a:prstGeom prst="rect">
            <a:avLst/>
          </a:prstGeom>
          <a:noFill/>
        </p:spPr>
        <p:txBody>
          <a:bodyPr wrap="square" rtlCol="0">
            <a:spAutoFit/>
          </a:bodyPr>
          <a:lstStyle/>
          <a:p>
            <a:pPr marL="0" indent="0" algn="just"/>
            <a:r>
              <a:rPr lang="en-US" sz="2000" u="sng" dirty="0">
                <a:solidFill>
                  <a:srgbClr val="0000FF"/>
                </a:solidFill>
                <a:ea typeface="Arial Unicode MS" pitchFamily="34" charset="-128"/>
                <a:cs typeface="Arial Unicode MS" pitchFamily="34" charset="-128"/>
              </a:rPr>
              <a:t>3T-XOR:</a:t>
            </a:r>
            <a:r>
              <a:rPr lang="en-US" sz="2000" dirty="0">
                <a:solidFill>
                  <a:schemeClr val="tx1"/>
                </a:solidFill>
                <a:ea typeface="Arial Unicode MS" pitchFamily="34" charset="-128"/>
                <a:cs typeface="Arial Unicode MS" pitchFamily="34" charset="-128"/>
              </a:rPr>
              <a:t> This XOR is a 3 transistors circuit. It is not gate with a pass transistor.</a:t>
            </a:r>
          </a:p>
          <a:p>
            <a:pPr marL="0" indent="0" algn="just"/>
            <a:endParaRPr lang="en-US" u="sng" dirty="0">
              <a:solidFill>
                <a:srgbClr val="0000FF"/>
              </a:solidFill>
              <a:latin typeface="Arial Unicode MS" pitchFamily="34" charset="-128"/>
              <a:ea typeface="Arial Unicode MS" pitchFamily="34" charset="-128"/>
              <a:cs typeface="Arial Unicode MS" pitchFamily="34" charset="-128"/>
            </a:endParaRPr>
          </a:p>
        </p:txBody>
      </p:sp>
      <p:sp>
        <p:nvSpPr>
          <p:cNvPr id="7" name="Rectangle 6"/>
          <p:cNvSpPr/>
          <p:nvPr/>
        </p:nvSpPr>
        <p:spPr>
          <a:xfrm>
            <a:off x="2133600" y="6396335"/>
            <a:ext cx="3140603" cy="461665"/>
          </a:xfrm>
          <a:prstGeom prst="rect">
            <a:avLst/>
          </a:prstGeom>
        </p:spPr>
        <p:txBody>
          <a:bodyPr wrap="none">
            <a:spAutoFit/>
          </a:bodyPr>
          <a:lstStyle/>
          <a:p>
            <a:r>
              <a:rPr lang="en-US" dirty="0" err="1">
                <a:solidFill>
                  <a:schemeClr val="accent2"/>
                </a:solidFill>
              </a:rPr>
              <a:t>Konda</a:t>
            </a:r>
            <a:r>
              <a:rPr lang="en-US" dirty="0">
                <a:solidFill>
                  <a:schemeClr val="accent2"/>
                </a:solidFill>
              </a:rPr>
              <a:t> </a:t>
            </a:r>
            <a:r>
              <a:rPr lang="en-US" dirty="0" err="1">
                <a:solidFill>
                  <a:schemeClr val="accent2"/>
                </a:solidFill>
              </a:rPr>
              <a:t>Hemanth</a:t>
            </a:r>
            <a:r>
              <a:rPr lang="en-US" dirty="0">
                <a:solidFill>
                  <a:schemeClr val="accent2"/>
                </a:solidFill>
              </a:rPr>
              <a:t> Kumar</a:t>
            </a:r>
            <a:endParaRPr lang="en-US" dirty="0">
              <a:solidFill>
                <a:schemeClr val="accent2"/>
              </a:solidFill>
            </a:endParaRPr>
          </a:p>
        </p:txBody>
      </p:sp>
    </p:spTree>
    <p:extLst>
      <p:ext uri="{BB962C8B-B14F-4D97-AF65-F5344CB8AC3E}">
        <p14:creationId xmlns:p14="http://schemas.microsoft.com/office/powerpoint/2010/main" val="2278602910"/>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a:cs typeface="DejaVu Sans"/>
      </a:majorFont>
      <a:minorFont>
        <a:latin typeface="Times New Roman"/>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5807</TotalTime>
  <Words>1508</Words>
  <Application>Microsoft Office PowerPoint</Application>
  <PresentationFormat>On-screen Show (4:3)</PresentationFormat>
  <Paragraphs>165</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SEMINAR  ON  CARBON NANOTUBE</dc:title>
  <dc:creator>Surjyo</dc:creator>
  <cp:lastModifiedBy>Hemanth</cp:lastModifiedBy>
  <cp:revision>679</cp:revision>
  <cp:lastPrinted>1601-01-01T00:00:00Z</cp:lastPrinted>
  <dcterms:created xsi:type="dcterms:W3CDTF">2005-01-24T10:28:59Z</dcterms:created>
  <dcterms:modified xsi:type="dcterms:W3CDTF">2021-07-31T13:57:49Z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