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294554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72D5E-7530-4902-A1D6-29D930579F75}"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1042387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25698046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14936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25753398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415298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39892829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369473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3608765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131316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193420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672D5E-7530-4902-A1D6-29D930579F75}"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2293706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672D5E-7530-4902-A1D6-29D930579F75}" type="datetimeFigureOut">
              <a:rPr lang="en-US" smtClean="0"/>
              <a:t>3/12/2024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296185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2774889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2815499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0672D5E-7530-4902-A1D6-29D930579F75}" type="datetimeFigureOut">
              <a:rPr lang="en-US" smtClean="0"/>
              <a:t>3/12/2024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316924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672D5E-7530-4902-A1D6-29D930579F75}" type="datetimeFigureOut">
              <a:rPr lang="en-US" smtClean="0"/>
              <a:t>3/12/2024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6B36E09-B1EC-48D9-897A-E1C755A32163}" type="slidenum">
              <a:rPr lang="en-US" smtClean="0"/>
              <a:t>‹#›</a:t>
            </a:fld>
            <a:endParaRPr lang="en-US"/>
          </a:p>
        </p:txBody>
      </p:sp>
    </p:spTree>
    <p:extLst>
      <p:ext uri="{BB962C8B-B14F-4D97-AF65-F5344CB8AC3E}">
        <p14:creationId xmlns:p14="http://schemas.microsoft.com/office/powerpoint/2010/main" val="623550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0672D5E-7530-4902-A1D6-29D930579F75}" type="datetimeFigureOut">
              <a:rPr lang="en-US" smtClean="0"/>
              <a:t>3/12/2024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6B36E09-B1EC-48D9-897A-E1C755A32163}" type="slidenum">
              <a:rPr lang="en-US" smtClean="0"/>
              <a:t>‹#›</a:t>
            </a:fld>
            <a:endParaRPr lang="en-US"/>
          </a:p>
        </p:txBody>
      </p:sp>
    </p:spTree>
    <p:extLst>
      <p:ext uri="{BB962C8B-B14F-4D97-AF65-F5344CB8AC3E}">
        <p14:creationId xmlns:p14="http://schemas.microsoft.com/office/powerpoint/2010/main" val="702226079"/>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720A2-F190-C2D5-722D-922048AA8593}"/>
              </a:ext>
            </a:extLst>
          </p:cNvPr>
          <p:cNvSpPr>
            <a:spLocks noGrp="1"/>
          </p:cNvSpPr>
          <p:nvPr>
            <p:ph type="ctrTitle"/>
          </p:nvPr>
        </p:nvSpPr>
        <p:spPr>
          <a:xfrm>
            <a:off x="1507067" y="741680"/>
            <a:ext cx="7766936" cy="1869440"/>
          </a:xfrm>
        </p:spPr>
        <p:txBody>
          <a:bodyPr/>
          <a:lstStyle/>
          <a:p>
            <a:pPr algn="ctr"/>
            <a:r>
              <a:rPr lang="en-US" sz="4800" b="1" dirty="0">
                <a:latin typeface="Algerian" panose="04020705040A02060702" pitchFamily="82" charset="0"/>
              </a:rPr>
              <a:t>PREDICTING BUSINESS    BANKRUPTCY</a:t>
            </a:r>
          </a:p>
        </p:txBody>
      </p:sp>
      <p:sp>
        <p:nvSpPr>
          <p:cNvPr id="3" name="Subtitle 2">
            <a:extLst>
              <a:ext uri="{FF2B5EF4-FFF2-40B4-BE49-F238E27FC236}">
                <a16:creationId xmlns:a16="http://schemas.microsoft.com/office/drawing/2014/main" id="{CA60CA77-5F99-7071-B4F8-CDB5F7C25D18}"/>
              </a:ext>
            </a:extLst>
          </p:cNvPr>
          <p:cNvSpPr>
            <a:spLocks noGrp="1"/>
          </p:cNvSpPr>
          <p:nvPr>
            <p:ph type="subTitle" idx="1"/>
          </p:nvPr>
        </p:nvSpPr>
        <p:spPr>
          <a:xfrm>
            <a:off x="853440" y="3576320"/>
            <a:ext cx="4389120" cy="2997200"/>
          </a:xfrm>
        </p:spPr>
        <p:txBody>
          <a:bodyPr>
            <a:normAutofit/>
          </a:bodyPr>
          <a:lstStyle/>
          <a:p>
            <a:endParaRPr lang="en-US" dirty="0"/>
          </a:p>
          <a:p>
            <a:endParaRPr lang="en-US" dirty="0"/>
          </a:p>
          <a:p>
            <a:r>
              <a:rPr lang="en-US" dirty="0"/>
              <a:t>NAME : Konda Sai kumar</a:t>
            </a:r>
          </a:p>
          <a:p>
            <a:r>
              <a:rPr lang="en-US" dirty="0"/>
              <a:t>             Prashanth Ravindra  </a:t>
            </a:r>
          </a:p>
          <a:p>
            <a:r>
              <a:rPr lang="en-US" dirty="0"/>
              <a:t>             </a:t>
            </a:r>
            <a:r>
              <a:rPr lang="en-US" dirty="0" err="1"/>
              <a:t>Rinu</a:t>
            </a:r>
            <a:r>
              <a:rPr lang="en-US" dirty="0"/>
              <a:t> A R</a:t>
            </a:r>
          </a:p>
          <a:p>
            <a:r>
              <a:rPr lang="en-US" dirty="0"/>
              <a:t>             </a:t>
            </a:r>
            <a:r>
              <a:rPr lang="en-US" dirty="0" err="1"/>
              <a:t>Kondle</a:t>
            </a:r>
            <a:r>
              <a:rPr lang="en-US" dirty="0"/>
              <a:t> Sandeep.</a:t>
            </a:r>
          </a:p>
          <a:p>
            <a:r>
              <a:rPr lang="en-US" dirty="0"/>
              <a:t>                                                                                        </a:t>
            </a:r>
          </a:p>
          <a:p>
            <a:pPr algn="just"/>
            <a:endParaRPr lang="en-US" dirty="0"/>
          </a:p>
          <a:p>
            <a:pPr algn="just"/>
            <a:endParaRPr lang="en-US" dirty="0"/>
          </a:p>
        </p:txBody>
      </p:sp>
      <p:sp>
        <p:nvSpPr>
          <p:cNvPr id="4" name="TextBox 3">
            <a:extLst>
              <a:ext uri="{FF2B5EF4-FFF2-40B4-BE49-F238E27FC236}">
                <a16:creationId xmlns:a16="http://schemas.microsoft.com/office/drawing/2014/main" id="{7235C2D9-1013-FB43-7E3E-15E21C2F34B0}"/>
              </a:ext>
            </a:extLst>
          </p:cNvPr>
          <p:cNvSpPr txBox="1"/>
          <p:nvPr/>
        </p:nvSpPr>
        <p:spPr>
          <a:xfrm>
            <a:off x="746760" y="2782669"/>
            <a:ext cx="10698480" cy="646331"/>
          </a:xfrm>
          <a:prstGeom prst="rect">
            <a:avLst/>
          </a:prstGeom>
          <a:noFill/>
        </p:spPr>
        <p:txBody>
          <a:bodyPr wrap="square" rtlCol="0">
            <a:spAutoFit/>
          </a:bodyPr>
          <a:lstStyle/>
          <a:p>
            <a:pPr algn="ctr"/>
            <a:r>
              <a:rPr lang="en-US" dirty="0"/>
              <a:t>A MACHINE LEARNING APPROACH</a:t>
            </a:r>
          </a:p>
          <a:p>
            <a:pPr algn="ctr"/>
            <a:endParaRPr lang="en-US" dirty="0"/>
          </a:p>
        </p:txBody>
      </p:sp>
    </p:spTree>
    <p:extLst>
      <p:ext uri="{BB962C8B-B14F-4D97-AF65-F5344CB8AC3E}">
        <p14:creationId xmlns:p14="http://schemas.microsoft.com/office/powerpoint/2010/main" val="100988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F0BB-E725-E0B3-28A7-67E46C590450}"/>
              </a:ext>
            </a:extLst>
          </p:cNvPr>
          <p:cNvSpPr>
            <a:spLocks noGrp="1"/>
          </p:cNvSpPr>
          <p:nvPr>
            <p:ph type="title"/>
          </p:nvPr>
        </p:nvSpPr>
        <p:spPr>
          <a:xfrm>
            <a:off x="650240" y="653844"/>
            <a:ext cx="8412480" cy="1403555"/>
          </a:xfrm>
        </p:spPr>
        <p:txBody>
          <a:bodyPr>
            <a:normAutofit/>
          </a:bodyPr>
          <a:lstStyle/>
          <a:p>
            <a:r>
              <a:rPr lang="en-US" sz="4000" dirty="0">
                <a:latin typeface="Algerian" panose="04020705040A02060702" pitchFamily="82" charset="0"/>
              </a:rPr>
              <a:t>CONFUSION MATRIX AND  CLASSIFICATION REPORT</a:t>
            </a:r>
          </a:p>
        </p:txBody>
      </p:sp>
      <p:graphicFrame>
        <p:nvGraphicFramePr>
          <p:cNvPr id="19" name="Content Placeholder 18">
            <a:extLst>
              <a:ext uri="{FF2B5EF4-FFF2-40B4-BE49-F238E27FC236}">
                <a16:creationId xmlns:a16="http://schemas.microsoft.com/office/drawing/2014/main" id="{EC4A652C-68B5-BA7A-61F2-7E953F428C9D}"/>
              </a:ext>
            </a:extLst>
          </p:cNvPr>
          <p:cNvGraphicFramePr>
            <a:graphicFrameLocks noGrp="1"/>
          </p:cNvGraphicFramePr>
          <p:nvPr>
            <p:ph idx="1"/>
            <p:extLst>
              <p:ext uri="{D42A27DB-BD31-4B8C-83A1-F6EECF244321}">
                <p14:modId xmlns:p14="http://schemas.microsoft.com/office/powerpoint/2010/main" val="2846244239"/>
              </p:ext>
            </p:extLst>
          </p:nvPr>
        </p:nvGraphicFramePr>
        <p:xfrm>
          <a:off x="5183188" y="2306320"/>
          <a:ext cx="6172198" cy="4025882"/>
        </p:xfrm>
        <a:graphic>
          <a:graphicData uri="http://schemas.openxmlformats.org/drawingml/2006/table">
            <a:tbl>
              <a:tblPr firstRow="1" bandRow="1">
                <a:tableStyleId>{5C22544A-7EE6-4342-B048-85BDC9FD1C3A}</a:tableStyleId>
              </a:tblPr>
              <a:tblGrid>
                <a:gridCol w="1336475">
                  <a:extLst>
                    <a:ext uri="{9D8B030D-6E8A-4147-A177-3AD203B41FA5}">
                      <a16:colId xmlns:a16="http://schemas.microsoft.com/office/drawing/2014/main" val="1165284191"/>
                    </a:ext>
                  </a:extLst>
                </a:gridCol>
                <a:gridCol w="826298">
                  <a:extLst>
                    <a:ext uri="{9D8B030D-6E8A-4147-A177-3AD203B41FA5}">
                      <a16:colId xmlns:a16="http://schemas.microsoft.com/office/drawing/2014/main" val="3215168478"/>
                    </a:ext>
                  </a:extLst>
                </a:gridCol>
                <a:gridCol w="1336475">
                  <a:extLst>
                    <a:ext uri="{9D8B030D-6E8A-4147-A177-3AD203B41FA5}">
                      <a16:colId xmlns:a16="http://schemas.microsoft.com/office/drawing/2014/main" val="2764979899"/>
                    </a:ext>
                  </a:extLst>
                </a:gridCol>
                <a:gridCol w="1336475">
                  <a:extLst>
                    <a:ext uri="{9D8B030D-6E8A-4147-A177-3AD203B41FA5}">
                      <a16:colId xmlns:a16="http://schemas.microsoft.com/office/drawing/2014/main" val="2036445419"/>
                    </a:ext>
                  </a:extLst>
                </a:gridCol>
                <a:gridCol w="1336475">
                  <a:extLst>
                    <a:ext uri="{9D8B030D-6E8A-4147-A177-3AD203B41FA5}">
                      <a16:colId xmlns:a16="http://schemas.microsoft.com/office/drawing/2014/main" val="2006951670"/>
                    </a:ext>
                  </a:extLst>
                </a:gridCol>
              </a:tblGrid>
              <a:tr h="1057773">
                <a:tc>
                  <a:txBody>
                    <a:bodyPr/>
                    <a:lstStyle/>
                    <a:p>
                      <a:r>
                        <a:rPr lang="en-US" dirty="0"/>
                        <a:t>CLASSIFICATION REPORT</a:t>
                      </a:r>
                    </a:p>
                  </a:txBody>
                  <a:tcPr/>
                </a:tc>
                <a:tc>
                  <a:txBody>
                    <a:bodyPr/>
                    <a:lstStyle/>
                    <a:p>
                      <a:r>
                        <a:rPr lang="en-US" dirty="0"/>
                        <a:t>PRECISION </a:t>
                      </a:r>
                    </a:p>
                  </a:txBody>
                  <a:tcPr/>
                </a:tc>
                <a:tc>
                  <a:txBody>
                    <a:bodyPr/>
                    <a:lstStyle/>
                    <a:p>
                      <a:r>
                        <a:rPr lang="en-US" dirty="0"/>
                        <a:t>RECALL</a:t>
                      </a:r>
                    </a:p>
                  </a:txBody>
                  <a:tcPr/>
                </a:tc>
                <a:tc>
                  <a:txBody>
                    <a:bodyPr/>
                    <a:lstStyle/>
                    <a:p>
                      <a:r>
                        <a:rPr lang="en-US" dirty="0"/>
                        <a:t>F1-SCORE</a:t>
                      </a:r>
                    </a:p>
                  </a:txBody>
                  <a:tcPr/>
                </a:tc>
                <a:tc>
                  <a:txBody>
                    <a:bodyPr/>
                    <a:lstStyle/>
                    <a:p>
                      <a:r>
                        <a:rPr lang="en-US" dirty="0"/>
                        <a:t>SUPPORT</a:t>
                      </a:r>
                    </a:p>
                  </a:txBody>
                  <a:tcPr/>
                </a:tc>
                <a:extLst>
                  <a:ext uri="{0D108BD9-81ED-4DB2-BD59-A6C34878D82A}">
                    <a16:rowId xmlns:a16="http://schemas.microsoft.com/office/drawing/2014/main" val="191560962"/>
                  </a:ext>
                </a:extLst>
              </a:tr>
              <a:tr h="512033">
                <a:tc>
                  <a:txBody>
                    <a:bodyPr/>
                    <a:lstStyle/>
                    <a:p>
                      <a:r>
                        <a:rPr lang="en-US" dirty="0"/>
                        <a:t>0</a:t>
                      </a:r>
                    </a:p>
                  </a:txBody>
                  <a:tcPr/>
                </a:tc>
                <a:tc>
                  <a:txBody>
                    <a:bodyPr/>
                    <a:lstStyle/>
                    <a:p>
                      <a:r>
                        <a:rPr lang="en-US" dirty="0"/>
                        <a:t>0.91</a:t>
                      </a:r>
                    </a:p>
                  </a:txBody>
                  <a:tcPr/>
                </a:tc>
                <a:tc>
                  <a:txBody>
                    <a:bodyPr/>
                    <a:lstStyle/>
                    <a:p>
                      <a:r>
                        <a:rPr lang="en-US" dirty="0"/>
                        <a:t>1.00</a:t>
                      </a:r>
                    </a:p>
                  </a:txBody>
                  <a:tcPr/>
                </a:tc>
                <a:tc>
                  <a:txBody>
                    <a:bodyPr/>
                    <a:lstStyle/>
                    <a:p>
                      <a:r>
                        <a:rPr lang="en-US" dirty="0"/>
                        <a:t>0.95</a:t>
                      </a:r>
                    </a:p>
                  </a:txBody>
                  <a:tcPr/>
                </a:tc>
                <a:tc>
                  <a:txBody>
                    <a:bodyPr/>
                    <a:lstStyle/>
                    <a:p>
                      <a:r>
                        <a:rPr lang="en-US" dirty="0"/>
                        <a:t>21</a:t>
                      </a:r>
                    </a:p>
                  </a:txBody>
                  <a:tcPr/>
                </a:tc>
                <a:extLst>
                  <a:ext uri="{0D108BD9-81ED-4DB2-BD59-A6C34878D82A}">
                    <a16:rowId xmlns:a16="http://schemas.microsoft.com/office/drawing/2014/main" val="2174311786"/>
                  </a:ext>
                </a:extLst>
              </a:tr>
              <a:tr h="512033">
                <a:tc>
                  <a:txBody>
                    <a:bodyPr/>
                    <a:lstStyle/>
                    <a:p>
                      <a:r>
                        <a:rPr lang="en-US" dirty="0"/>
                        <a:t>1</a:t>
                      </a:r>
                    </a:p>
                  </a:txBody>
                  <a:tcPr/>
                </a:tc>
                <a:tc>
                  <a:txBody>
                    <a:bodyPr/>
                    <a:lstStyle/>
                    <a:p>
                      <a:r>
                        <a:rPr lang="en-US" dirty="0"/>
                        <a:t>1.00</a:t>
                      </a:r>
                    </a:p>
                  </a:txBody>
                  <a:tcPr/>
                </a:tc>
                <a:tc>
                  <a:txBody>
                    <a:bodyPr/>
                    <a:lstStyle/>
                    <a:p>
                      <a:r>
                        <a:rPr lang="en-US" dirty="0"/>
                        <a:t>0.93</a:t>
                      </a:r>
                    </a:p>
                  </a:txBody>
                  <a:tcPr/>
                </a:tc>
                <a:tc>
                  <a:txBody>
                    <a:bodyPr/>
                    <a:lstStyle/>
                    <a:p>
                      <a:r>
                        <a:rPr lang="en-US" dirty="0"/>
                        <a:t>0.98</a:t>
                      </a:r>
                    </a:p>
                  </a:txBody>
                  <a:tcPr/>
                </a:tc>
                <a:tc>
                  <a:txBody>
                    <a:bodyPr/>
                    <a:lstStyle/>
                    <a:p>
                      <a:r>
                        <a:rPr lang="en-US" dirty="0"/>
                        <a:t>28</a:t>
                      </a:r>
                    </a:p>
                  </a:txBody>
                  <a:tcPr/>
                </a:tc>
                <a:extLst>
                  <a:ext uri="{0D108BD9-81ED-4DB2-BD59-A6C34878D82A}">
                    <a16:rowId xmlns:a16="http://schemas.microsoft.com/office/drawing/2014/main" val="1304088248"/>
                  </a:ext>
                </a:extLst>
              </a:tr>
              <a:tr h="512033">
                <a:tc>
                  <a:txBody>
                    <a:bodyPr/>
                    <a:lstStyle/>
                    <a:p>
                      <a:r>
                        <a:rPr lang="en-US" dirty="0"/>
                        <a:t>ACCURACY</a:t>
                      </a:r>
                    </a:p>
                  </a:txBody>
                  <a:tcPr/>
                </a:tc>
                <a:tc>
                  <a:txBody>
                    <a:bodyPr/>
                    <a:lstStyle/>
                    <a:p>
                      <a:r>
                        <a:rPr lang="en-US" dirty="0"/>
                        <a:t>    -</a:t>
                      </a:r>
                    </a:p>
                  </a:txBody>
                  <a:tcPr/>
                </a:tc>
                <a:tc>
                  <a:txBody>
                    <a:bodyPr/>
                    <a:lstStyle/>
                    <a:p>
                      <a:r>
                        <a:rPr lang="en-US" dirty="0"/>
                        <a:t>    -</a:t>
                      </a:r>
                    </a:p>
                  </a:txBody>
                  <a:tcPr/>
                </a:tc>
                <a:tc>
                  <a:txBody>
                    <a:bodyPr/>
                    <a:lstStyle/>
                    <a:p>
                      <a:r>
                        <a:rPr lang="en-US" dirty="0"/>
                        <a:t>0.96</a:t>
                      </a:r>
                    </a:p>
                  </a:txBody>
                  <a:tcPr/>
                </a:tc>
                <a:tc>
                  <a:txBody>
                    <a:bodyPr/>
                    <a:lstStyle/>
                    <a:p>
                      <a:r>
                        <a:rPr lang="en-US" dirty="0"/>
                        <a:t>49</a:t>
                      </a:r>
                    </a:p>
                  </a:txBody>
                  <a:tcPr/>
                </a:tc>
                <a:extLst>
                  <a:ext uri="{0D108BD9-81ED-4DB2-BD59-A6C34878D82A}">
                    <a16:rowId xmlns:a16="http://schemas.microsoft.com/office/drawing/2014/main" val="2085403204"/>
                  </a:ext>
                </a:extLst>
              </a:tr>
              <a:tr h="791930">
                <a:tc>
                  <a:txBody>
                    <a:bodyPr/>
                    <a:lstStyle/>
                    <a:p>
                      <a:r>
                        <a:rPr lang="en-US" dirty="0"/>
                        <a:t>MACRO AVG</a:t>
                      </a:r>
                    </a:p>
                  </a:txBody>
                  <a:tcPr/>
                </a:tc>
                <a:tc>
                  <a:txBody>
                    <a:bodyPr/>
                    <a:lstStyle/>
                    <a:p>
                      <a:r>
                        <a:rPr lang="en-US" dirty="0"/>
                        <a:t>0.96</a:t>
                      </a:r>
                    </a:p>
                  </a:txBody>
                  <a:tcPr/>
                </a:tc>
                <a:tc>
                  <a:txBody>
                    <a:bodyPr/>
                    <a:lstStyle/>
                    <a:p>
                      <a:r>
                        <a:rPr lang="en-US" dirty="0"/>
                        <a:t>0.96</a:t>
                      </a:r>
                    </a:p>
                  </a:txBody>
                  <a:tcPr/>
                </a:tc>
                <a:tc>
                  <a:txBody>
                    <a:bodyPr/>
                    <a:lstStyle/>
                    <a:p>
                      <a:r>
                        <a:rPr lang="en-US" dirty="0"/>
                        <a:t>0.96</a:t>
                      </a:r>
                    </a:p>
                  </a:txBody>
                  <a:tcPr/>
                </a:tc>
                <a:tc>
                  <a:txBody>
                    <a:bodyPr/>
                    <a:lstStyle/>
                    <a:p>
                      <a:r>
                        <a:rPr lang="en-US" dirty="0"/>
                        <a:t>49</a:t>
                      </a:r>
                    </a:p>
                  </a:txBody>
                  <a:tcPr/>
                </a:tc>
                <a:extLst>
                  <a:ext uri="{0D108BD9-81ED-4DB2-BD59-A6C34878D82A}">
                    <a16:rowId xmlns:a16="http://schemas.microsoft.com/office/drawing/2014/main" val="1437566340"/>
                  </a:ext>
                </a:extLst>
              </a:tr>
              <a:tr h="512033">
                <a:tc>
                  <a:txBody>
                    <a:bodyPr/>
                    <a:lstStyle/>
                    <a:p>
                      <a:r>
                        <a:rPr lang="en-US" dirty="0"/>
                        <a:t>WEG AVG</a:t>
                      </a:r>
                    </a:p>
                  </a:txBody>
                  <a:tcPr/>
                </a:tc>
                <a:tc>
                  <a:txBody>
                    <a:bodyPr/>
                    <a:lstStyle/>
                    <a:p>
                      <a:r>
                        <a:rPr lang="en-US" dirty="0"/>
                        <a:t>0.96</a:t>
                      </a:r>
                    </a:p>
                  </a:txBody>
                  <a:tcPr/>
                </a:tc>
                <a:tc>
                  <a:txBody>
                    <a:bodyPr/>
                    <a:lstStyle/>
                    <a:p>
                      <a:r>
                        <a:rPr lang="en-US" dirty="0"/>
                        <a:t>0.96</a:t>
                      </a:r>
                    </a:p>
                  </a:txBody>
                  <a:tcPr/>
                </a:tc>
                <a:tc>
                  <a:txBody>
                    <a:bodyPr/>
                    <a:lstStyle/>
                    <a:p>
                      <a:r>
                        <a:rPr lang="en-US" dirty="0"/>
                        <a:t>0.96</a:t>
                      </a:r>
                    </a:p>
                  </a:txBody>
                  <a:tcPr/>
                </a:tc>
                <a:tc>
                  <a:txBody>
                    <a:bodyPr/>
                    <a:lstStyle/>
                    <a:p>
                      <a:r>
                        <a:rPr lang="en-US" dirty="0"/>
                        <a:t>49</a:t>
                      </a:r>
                    </a:p>
                  </a:txBody>
                  <a:tcPr/>
                </a:tc>
                <a:extLst>
                  <a:ext uri="{0D108BD9-81ED-4DB2-BD59-A6C34878D82A}">
                    <a16:rowId xmlns:a16="http://schemas.microsoft.com/office/drawing/2014/main" val="3499388434"/>
                  </a:ext>
                </a:extLst>
              </a:tr>
            </a:tbl>
          </a:graphicData>
        </a:graphic>
      </p:graphicFrame>
      <p:sp>
        <p:nvSpPr>
          <p:cNvPr id="20" name="Text Placeholder 19">
            <a:extLst>
              <a:ext uri="{FF2B5EF4-FFF2-40B4-BE49-F238E27FC236}">
                <a16:creationId xmlns:a16="http://schemas.microsoft.com/office/drawing/2014/main" id="{5F4B1D15-BC27-DA8B-052D-016E9678FF09}"/>
              </a:ext>
            </a:extLst>
          </p:cNvPr>
          <p:cNvSpPr>
            <a:spLocks noGrp="1"/>
          </p:cNvSpPr>
          <p:nvPr>
            <p:ph type="body" sz="half" idx="2"/>
          </p:nvPr>
        </p:nvSpPr>
        <p:spPr>
          <a:xfrm>
            <a:off x="839788" y="1960880"/>
            <a:ext cx="3932237" cy="1757680"/>
          </a:xfrm>
        </p:spPr>
        <p:txBody>
          <a:bodyPr>
            <a:normAutofit fontScale="77500" lnSpcReduction="20000"/>
          </a:bodyPr>
          <a:lstStyle/>
          <a:p>
            <a:endParaRPr lang="en-US" sz="2400" dirty="0"/>
          </a:p>
          <a:p>
            <a:endParaRPr lang="en-US" sz="2400" dirty="0"/>
          </a:p>
          <a:p>
            <a:r>
              <a:rPr lang="en-US" sz="2400" dirty="0"/>
              <a:t>CONFUSION MATRIX:</a:t>
            </a:r>
          </a:p>
          <a:p>
            <a:r>
              <a:rPr lang="en-US" sz="2400" dirty="0"/>
              <a:t>                    [[21  0 ]</a:t>
            </a:r>
          </a:p>
          <a:p>
            <a:r>
              <a:rPr lang="en-US" sz="2400" dirty="0"/>
              <a:t>                     [ 2   26]] </a:t>
            </a:r>
          </a:p>
          <a:p>
            <a:endParaRPr lang="en-US" dirty="0"/>
          </a:p>
          <a:p>
            <a:endParaRPr lang="en-US" sz="2400" dirty="0"/>
          </a:p>
          <a:p>
            <a:endParaRPr lang="en-US" sz="2800" dirty="0"/>
          </a:p>
        </p:txBody>
      </p:sp>
      <p:sp>
        <p:nvSpPr>
          <p:cNvPr id="8" name="TextBox 7">
            <a:extLst>
              <a:ext uri="{FF2B5EF4-FFF2-40B4-BE49-F238E27FC236}">
                <a16:creationId xmlns:a16="http://schemas.microsoft.com/office/drawing/2014/main" id="{FD24DAE7-1C7C-29DE-4581-0E1C491D1F51}"/>
              </a:ext>
            </a:extLst>
          </p:cNvPr>
          <p:cNvSpPr txBox="1"/>
          <p:nvPr/>
        </p:nvSpPr>
        <p:spPr>
          <a:xfrm>
            <a:off x="5638800" y="2971800"/>
            <a:ext cx="914400" cy="914400"/>
          </a:xfrm>
          <a:prstGeom prst="rect">
            <a:avLst/>
          </a:prstGeom>
          <a:noFill/>
        </p:spPr>
        <p:txBody>
          <a:bodyPr wrap="square" rtlCol="0">
            <a:spAutoFit/>
          </a:bodyPr>
          <a:lstStyle/>
          <a:p>
            <a:endParaRPr lang="en-US" dirty="0"/>
          </a:p>
        </p:txBody>
      </p:sp>
      <p:sp>
        <p:nvSpPr>
          <p:cNvPr id="21" name="TextBox 20">
            <a:extLst>
              <a:ext uri="{FF2B5EF4-FFF2-40B4-BE49-F238E27FC236}">
                <a16:creationId xmlns:a16="http://schemas.microsoft.com/office/drawing/2014/main" id="{8DF3C9AE-A716-BCEE-2006-6BA87667DBE5}"/>
              </a:ext>
            </a:extLst>
          </p:cNvPr>
          <p:cNvSpPr txBox="1"/>
          <p:nvPr/>
        </p:nvSpPr>
        <p:spPr>
          <a:xfrm>
            <a:off x="7819706" y="1232962"/>
            <a:ext cx="3535680" cy="523220"/>
          </a:xfrm>
          <a:prstGeom prst="rect">
            <a:avLst/>
          </a:prstGeom>
          <a:noFill/>
        </p:spPr>
        <p:txBody>
          <a:bodyPr wrap="square" rtlCol="0">
            <a:spAutoFit/>
          </a:bodyPr>
          <a:lstStyle/>
          <a:p>
            <a:r>
              <a:rPr lang="en-US" sz="2800" dirty="0">
                <a:solidFill>
                  <a:srgbClr val="FF0000"/>
                </a:solidFill>
              </a:rPr>
              <a:t>DECISION TREE</a:t>
            </a:r>
          </a:p>
        </p:txBody>
      </p:sp>
      <p:sp>
        <p:nvSpPr>
          <p:cNvPr id="24" name="TextBox 23">
            <a:extLst>
              <a:ext uri="{FF2B5EF4-FFF2-40B4-BE49-F238E27FC236}">
                <a16:creationId xmlns:a16="http://schemas.microsoft.com/office/drawing/2014/main" id="{C7D55921-3FDA-DFF4-FBC6-8EEFE4B1A76F}"/>
              </a:ext>
            </a:extLst>
          </p:cNvPr>
          <p:cNvSpPr txBox="1"/>
          <p:nvPr/>
        </p:nvSpPr>
        <p:spPr>
          <a:xfrm>
            <a:off x="355600" y="4490720"/>
            <a:ext cx="4663440" cy="1477328"/>
          </a:xfrm>
          <a:prstGeom prst="rect">
            <a:avLst/>
          </a:prstGeom>
          <a:noFill/>
        </p:spPr>
        <p:txBody>
          <a:bodyPr wrap="square" rtlCol="0">
            <a:spAutoFit/>
          </a:bodyPr>
          <a:lstStyle/>
          <a:p>
            <a:r>
              <a:rPr lang="en-US" dirty="0">
                <a:solidFill>
                  <a:srgbClr val="FF0000"/>
                </a:solidFill>
              </a:rPr>
              <a:t>LOGISTIC REGRESSION : </a:t>
            </a:r>
          </a:p>
          <a:p>
            <a:endParaRPr lang="en-US" dirty="0"/>
          </a:p>
          <a:p>
            <a:r>
              <a:rPr lang="en-US" dirty="0"/>
              <a:t>           CONFUSION MATRIX</a:t>
            </a:r>
          </a:p>
          <a:p>
            <a:r>
              <a:rPr lang="en-US" dirty="0"/>
              <a:t>                                         [[ 21  ,0  ]</a:t>
            </a:r>
          </a:p>
          <a:p>
            <a:r>
              <a:rPr lang="en-US" dirty="0"/>
              <a:t>                                         [   0, 28  ]]</a:t>
            </a:r>
          </a:p>
        </p:txBody>
      </p:sp>
    </p:spTree>
    <p:extLst>
      <p:ext uri="{BB962C8B-B14F-4D97-AF65-F5344CB8AC3E}">
        <p14:creationId xmlns:p14="http://schemas.microsoft.com/office/powerpoint/2010/main" val="3703145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F351F28-834B-AD77-B302-2946209F69D6}"/>
              </a:ext>
            </a:extLst>
          </p:cNvPr>
          <p:cNvSpPr>
            <a:spLocks noGrp="1"/>
          </p:cNvSpPr>
          <p:nvPr>
            <p:ph type="title"/>
          </p:nvPr>
        </p:nvSpPr>
        <p:spPr/>
        <p:txBody>
          <a:bodyPr/>
          <a:lstStyle/>
          <a:p>
            <a:r>
              <a:rPr lang="en-US" dirty="0">
                <a:latin typeface="Algerian" panose="04020705040A02060702" pitchFamily="82" charset="0"/>
              </a:rPr>
              <a:t>INSIGHTS &amp; CONCLUSION</a:t>
            </a:r>
          </a:p>
        </p:txBody>
      </p:sp>
      <p:sp>
        <p:nvSpPr>
          <p:cNvPr id="6" name="Content Placeholder 5">
            <a:extLst>
              <a:ext uri="{FF2B5EF4-FFF2-40B4-BE49-F238E27FC236}">
                <a16:creationId xmlns:a16="http://schemas.microsoft.com/office/drawing/2014/main" id="{72548738-2CFF-7DC6-4C8A-48C80FC4A605}"/>
              </a:ext>
            </a:extLst>
          </p:cNvPr>
          <p:cNvSpPr>
            <a:spLocks noGrp="1"/>
          </p:cNvSpPr>
          <p:nvPr>
            <p:ph idx="1"/>
          </p:nvPr>
        </p:nvSpPr>
        <p:spPr/>
        <p:txBody>
          <a:bodyPr>
            <a:normAutofit fontScale="77500" lnSpcReduction="20000"/>
          </a:bodyPr>
          <a:lstStyle/>
          <a:p>
            <a:r>
              <a:rPr lang="en-US" sz="2600" kern="100" dirty="0">
                <a:effectLst/>
                <a:latin typeface="Calibri" panose="020F0502020204030204" pitchFamily="34" charset="0"/>
                <a:ea typeface="Calibri" panose="020F0502020204030204" pitchFamily="34" charset="0"/>
                <a:cs typeface="Times New Roman" panose="02020603050405020304" pitchFamily="18" charset="0"/>
              </a:rPr>
              <a:t>Based on the analysis conducted on the dataset, the following findings and insights can be summarized:</a:t>
            </a:r>
          </a:p>
          <a:p>
            <a:pPr marL="0" indent="0">
              <a:buNone/>
            </a:pPr>
            <a:endParaRPr lang="en-US" sz="26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600" dirty="0"/>
              <a:t>  </a:t>
            </a:r>
            <a:r>
              <a:rPr lang="en-US" sz="2600" b="1" dirty="0">
                <a:effectLst/>
                <a:latin typeface="Calibri" panose="020F0502020204030204" pitchFamily="34" charset="0"/>
                <a:ea typeface="Calibri" panose="020F0502020204030204" pitchFamily="34" charset="0"/>
                <a:cs typeface="Times New Roman" panose="02020603050405020304" pitchFamily="18" charset="0"/>
              </a:rPr>
              <a:t>Class Distribution</a:t>
            </a:r>
            <a:r>
              <a:rPr lang="en-US" sz="2600" dirty="0">
                <a:effectLst/>
                <a:latin typeface="Calibri" panose="020F0502020204030204" pitchFamily="34" charset="0"/>
                <a:ea typeface="Calibri" panose="020F0502020204030204" pitchFamily="34" charset="0"/>
                <a:cs typeface="Times New Roman" panose="02020603050405020304" pitchFamily="18" charset="0"/>
              </a:rPr>
              <a:t>: The dataset contains two classes: bankruptcy and non-bankruptcy. The distribution of classes shows an imbalance, with more instances of non-bankruptcy compared to bankruptcy.</a:t>
            </a:r>
          </a:p>
          <a:p>
            <a:endParaRPr lang="en-US" sz="2600" dirty="0">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Feature Analysis</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Industrial Risk</a:t>
            </a: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 There is a higher proportion of companies with medium to high industrial risk in the bankruptcy class.</a:t>
            </a:r>
          </a:p>
          <a:p>
            <a:pPr marL="0" marR="0" indent="0">
              <a:lnSpc>
                <a:spcPct val="107000"/>
              </a:lnSpc>
              <a:spcBef>
                <a:spcPts val="0"/>
              </a:spcBef>
              <a:spcAft>
                <a:spcPts val="800"/>
              </a:spcAft>
              <a:buNone/>
            </a:pPr>
            <a:r>
              <a:rPr lang="en-US" sz="2200" kern="100" dirty="0">
                <a:latin typeface="Calibri" panose="020F0502020204030204" pitchFamily="34" charset="0"/>
                <a:ea typeface="Calibri" panose="020F0502020204030204" pitchFamily="34" charset="0"/>
                <a:cs typeface="Times New Roman" panose="02020603050405020304" pitchFamily="18" charset="0"/>
              </a:rPr>
              <a:t>     (</a:t>
            </a:r>
            <a:r>
              <a:rPr lang="en-US" sz="2000" b="0" i="0" dirty="0">
                <a:solidFill>
                  <a:srgbClr val="ECECEC"/>
                </a:solidFill>
                <a:effectLst/>
                <a:latin typeface="Söhne"/>
              </a:rPr>
              <a:t>Industrial risk typically refers to the likelihood or potential for a business to face difficulties or losses due to factors related to its industry or sector. It is often assessed based on various factors such as market conditions, regulatory environment, technological changes, competition, and other industry-specific risks.)</a:t>
            </a:r>
          </a:p>
          <a:p>
            <a:pPr algn="l"/>
            <a:endParaRPr lang="en-US" sz="2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000" dirty="0"/>
          </a:p>
        </p:txBody>
      </p:sp>
    </p:spTree>
    <p:extLst>
      <p:ext uri="{BB962C8B-B14F-4D97-AF65-F5344CB8AC3E}">
        <p14:creationId xmlns:p14="http://schemas.microsoft.com/office/powerpoint/2010/main" val="4051576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88CDD-192E-3154-127A-818D03BEAF30}"/>
              </a:ext>
            </a:extLst>
          </p:cNvPr>
          <p:cNvSpPr>
            <a:spLocks noGrp="1"/>
          </p:cNvSpPr>
          <p:nvPr>
            <p:ph idx="4294967295"/>
          </p:nvPr>
        </p:nvSpPr>
        <p:spPr>
          <a:xfrm>
            <a:off x="914400" y="822325"/>
            <a:ext cx="11277600" cy="5354638"/>
          </a:xfrm>
        </p:spPr>
        <p:txBody>
          <a:bodyPr>
            <a:normAutofit/>
          </a:bodyPr>
          <a:lstStyle/>
          <a:p>
            <a:pPr marL="0" marR="0">
              <a:lnSpc>
                <a:spcPct val="107000"/>
              </a:lnSpc>
              <a:spcBef>
                <a:spcPts val="0"/>
              </a:spcBef>
              <a:spcAft>
                <a:spcPts val="800"/>
              </a:spcAft>
            </a:pPr>
            <a:endParaRPr lang="en-US" sz="20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Management Risk</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Companies with high management risk are more likely to be in the bankruptcy class.</a:t>
            </a:r>
          </a:p>
          <a:p>
            <a:pPr marL="0" marR="0">
              <a:lnSpc>
                <a:spcPct val="107000"/>
              </a:lnSpc>
              <a:spcBef>
                <a:spcPts val="0"/>
              </a:spcBef>
              <a:spcAft>
                <a:spcPts val="800"/>
              </a:spcAft>
            </a:pPr>
            <a:r>
              <a:rPr lang="en-US" sz="2200" b="1" kern="100" dirty="0">
                <a:effectLst/>
                <a:latin typeface="Calibri" panose="020F0502020204030204" pitchFamily="34" charset="0"/>
                <a:ea typeface="Calibri" panose="020F0502020204030204" pitchFamily="34" charset="0"/>
                <a:cs typeface="Times New Roman" panose="02020603050405020304" pitchFamily="18" charset="0"/>
              </a:rPr>
              <a:t>Financial Flexibility</a:t>
            </a: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 Bankrupt companies tend to have lower financial flexibility.</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Credibility</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Bankrupt companies generally have lower credibility.</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Competitiveness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There is a noticeable difference in competitiveness between the two classes, with bankrupt companies showing lower competitiveness.</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Operating Risk</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Bankrupt companies exhibit higher operating risk compared to non-bankrupt companies.</a:t>
            </a:r>
          </a:p>
          <a:p>
            <a:pPr marL="0" marR="0">
              <a:lnSpc>
                <a:spcPct val="107000"/>
              </a:lnSpc>
              <a:spcBef>
                <a:spcPts val="0"/>
              </a:spcBef>
              <a:spcAft>
                <a:spcPts val="80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Pair plot Analysis</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 The pair plot shows varying degrees of separation between the classes for different pairs of features. Features like financial flexibility, credibility, and industrial risk show distinct patterns between the two classes.</a:t>
            </a:r>
          </a:p>
          <a:p>
            <a:endParaRPr lang="en-US" dirty="0"/>
          </a:p>
        </p:txBody>
      </p:sp>
    </p:spTree>
    <p:extLst>
      <p:ext uri="{BB962C8B-B14F-4D97-AF65-F5344CB8AC3E}">
        <p14:creationId xmlns:p14="http://schemas.microsoft.com/office/powerpoint/2010/main" val="2408200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1FCD1-BBE0-94E8-57D9-A4E1F9B66F09}"/>
              </a:ext>
            </a:extLst>
          </p:cNvPr>
          <p:cNvSpPr>
            <a:spLocks noGrp="1"/>
          </p:cNvSpPr>
          <p:nvPr>
            <p:ph type="title"/>
          </p:nvPr>
        </p:nvSpPr>
        <p:spPr/>
        <p:txBody>
          <a:bodyPr/>
          <a:lstStyle/>
          <a:p>
            <a:r>
              <a:rPr lang="en-US" dirty="0">
                <a:latin typeface="Algerian" panose="04020705040A02060702" pitchFamily="82" charset="0"/>
              </a:rPr>
              <a:t>FUTURE STEPS</a:t>
            </a:r>
          </a:p>
        </p:txBody>
      </p:sp>
      <p:sp>
        <p:nvSpPr>
          <p:cNvPr id="3" name="Content Placeholder 2">
            <a:extLst>
              <a:ext uri="{FF2B5EF4-FFF2-40B4-BE49-F238E27FC236}">
                <a16:creationId xmlns:a16="http://schemas.microsoft.com/office/drawing/2014/main" id="{6216863F-958C-BB78-56FA-72D57C5459CB}"/>
              </a:ext>
            </a:extLst>
          </p:cNvPr>
          <p:cNvSpPr>
            <a:spLocks noGrp="1"/>
          </p:cNvSpPr>
          <p:nvPr>
            <p:ph idx="1"/>
          </p:nvPr>
        </p:nvSpPr>
        <p:spPr>
          <a:xfrm>
            <a:off x="838200" y="1825624"/>
            <a:ext cx="10515600" cy="4940935"/>
          </a:xfrm>
        </p:spPr>
        <p:txBody>
          <a:bodyPr>
            <a:noAutofit/>
          </a:bodyPr>
          <a:lstStyle/>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Fine-tune machine learning models to improve performance.</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Address class imbalance through oversampling,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undersampling</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or class weights.</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Explore other algorithms such as SVM,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XGBoost</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or neural networks.</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Conduct feature engineering to create new features or reduce dimensionality.</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Use additional evaluation metrics and cross-validation for robust model assessment.</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Deploy and monitor the model in a production environment, updating it as needed.</a:t>
            </a:r>
          </a:p>
          <a:p>
            <a:pPr marL="0" marR="0">
              <a:lnSpc>
                <a:spcPct val="107000"/>
              </a:lnSpc>
              <a:spcBef>
                <a:spcPts val="0"/>
              </a:spcBef>
              <a:spcAft>
                <a:spcPts val="800"/>
              </a:spcAf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Overall, the analysis provides valuable insights into the dataset and sets the stage for building predictive models to identify companies at risk of bankruptcy.</a:t>
            </a:r>
          </a:p>
          <a:p>
            <a:pPr marL="0" marR="0">
              <a:lnSpc>
                <a:spcPct val="107000"/>
              </a:lnSpc>
              <a:spcBef>
                <a:spcPts val="0"/>
              </a:spcBef>
              <a:spcAft>
                <a:spcPts val="800"/>
              </a:spcAft>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42606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CE43D-EE31-CB21-7F06-A07C97C8BC03}"/>
              </a:ext>
            </a:extLst>
          </p:cNvPr>
          <p:cNvSpPr>
            <a:spLocks noGrp="1"/>
          </p:cNvSpPr>
          <p:nvPr>
            <p:ph type="title"/>
          </p:nvPr>
        </p:nvSpPr>
        <p:spPr/>
        <p:txBody>
          <a:bodyPr/>
          <a:lstStyle/>
          <a:p>
            <a:r>
              <a:rPr lang="en-US" dirty="0">
                <a:latin typeface="Algerian" panose="04020705040A02060702" pitchFamily="82" charset="0"/>
              </a:rPr>
              <a:t>DEPLOYMENT USING STREAMLIT</a:t>
            </a:r>
          </a:p>
        </p:txBody>
      </p:sp>
      <p:pic>
        <p:nvPicPr>
          <p:cNvPr id="13" name="Content Placeholder 12">
            <a:extLst>
              <a:ext uri="{FF2B5EF4-FFF2-40B4-BE49-F238E27FC236}">
                <a16:creationId xmlns:a16="http://schemas.microsoft.com/office/drawing/2014/main" id="{561A28E4-C215-C9C5-FF2F-26454BCA9B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3313" y="2131920"/>
            <a:ext cx="8947150" cy="4037197"/>
          </a:xfrm>
        </p:spPr>
      </p:pic>
    </p:spTree>
    <p:extLst>
      <p:ext uri="{BB962C8B-B14F-4D97-AF65-F5344CB8AC3E}">
        <p14:creationId xmlns:p14="http://schemas.microsoft.com/office/powerpoint/2010/main" val="35572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7E5AD-4872-E1E7-32A0-BECE5B566442}"/>
              </a:ext>
            </a:extLst>
          </p:cNvPr>
          <p:cNvSpPr>
            <a:spLocks noGrp="1"/>
          </p:cNvSpPr>
          <p:nvPr>
            <p:ph type="title"/>
          </p:nvPr>
        </p:nvSpPr>
        <p:spPr/>
        <p:txBody>
          <a:bodyPr/>
          <a:lstStyle/>
          <a:p>
            <a:r>
              <a:rPr lang="en-US" dirty="0">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026AD2FF-176C-0BB7-CACE-70D106F1F903}"/>
              </a:ext>
            </a:extLst>
          </p:cNvPr>
          <p:cNvSpPr>
            <a:spLocks noGrp="1"/>
          </p:cNvSpPr>
          <p:nvPr>
            <p:ph idx="1"/>
          </p:nvPr>
        </p:nvSpPr>
        <p:spPr/>
        <p:txBody>
          <a:bodyPr>
            <a:normAutofit/>
          </a:bodyPr>
          <a:lstStyle/>
          <a:p>
            <a:r>
              <a:rPr lang="en-US" dirty="0"/>
              <a:t>Final condition of a company is important for the company, investors, </a:t>
            </a:r>
            <a:r>
              <a:rPr lang="en-US" dirty="0" err="1"/>
              <a:t>supliers</a:t>
            </a:r>
            <a:r>
              <a:rPr lang="en-US" dirty="0"/>
              <a:t>, customers and many others.</a:t>
            </a:r>
          </a:p>
          <a:p>
            <a:endParaRPr lang="en-US" dirty="0"/>
          </a:p>
          <a:p>
            <a:r>
              <a:rPr lang="en-US" dirty="0"/>
              <a:t>Easy to find if a company is in an insolvency </a:t>
            </a:r>
            <a:r>
              <a:rPr lang="en-US" dirty="0" err="1"/>
              <a:t>proceeding,but</a:t>
            </a:r>
            <a:r>
              <a:rPr lang="en-US" dirty="0"/>
              <a:t> not if it will enter insolvency in the future.</a:t>
            </a:r>
          </a:p>
          <a:p>
            <a:endParaRPr lang="en-US" dirty="0"/>
          </a:p>
          <a:p>
            <a:r>
              <a:rPr lang="en-US" dirty="0"/>
              <a:t>Goal of this Work: Predict with a machine Learning model the probability of a company getting into Bankruptcy Or Not  and find how accurate this model can be. -&gt; Classification Problem.</a:t>
            </a:r>
          </a:p>
        </p:txBody>
      </p:sp>
    </p:spTree>
    <p:extLst>
      <p:ext uri="{BB962C8B-B14F-4D97-AF65-F5344CB8AC3E}">
        <p14:creationId xmlns:p14="http://schemas.microsoft.com/office/powerpoint/2010/main" val="417338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5BC96-BBBE-70AC-35D3-B7789BB5C9A2}"/>
              </a:ext>
            </a:extLst>
          </p:cNvPr>
          <p:cNvSpPr>
            <a:spLocks noGrp="1"/>
          </p:cNvSpPr>
          <p:nvPr>
            <p:ph type="title"/>
          </p:nvPr>
        </p:nvSpPr>
        <p:spPr/>
        <p:txBody>
          <a:bodyPr/>
          <a:lstStyle/>
          <a:p>
            <a:r>
              <a:rPr lang="en-US" dirty="0">
                <a:latin typeface="Algerian" panose="04020705040A02060702" pitchFamily="82" charset="0"/>
              </a:rPr>
              <a:t>OBJECTIVE</a:t>
            </a:r>
          </a:p>
        </p:txBody>
      </p:sp>
      <p:sp>
        <p:nvSpPr>
          <p:cNvPr id="3" name="Content Placeholder 2">
            <a:extLst>
              <a:ext uri="{FF2B5EF4-FFF2-40B4-BE49-F238E27FC236}">
                <a16:creationId xmlns:a16="http://schemas.microsoft.com/office/drawing/2014/main" id="{37E14BF8-0471-41A8-5274-90EA36096ED9}"/>
              </a:ext>
            </a:extLst>
          </p:cNvPr>
          <p:cNvSpPr>
            <a:spLocks noGrp="1"/>
          </p:cNvSpPr>
          <p:nvPr>
            <p:ph idx="1"/>
          </p:nvPr>
        </p:nvSpPr>
        <p:spPr/>
        <p:txBody>
          <a:bodyPr>
            <a:normAutofit lnSpcReduction="10000"/>
          </a:bodyPr>
          <a:lstStyle/>
          <a:p>
            <a:pPr marL="0" marR="0">
              <a:lnSpc>
                <a:spcPct val="115000"/>
              </a:lnSpc>
              <a:spcBef>
                <a:spcPts val="0"/>
              </a:spcBef>
              <a:spcAft>
                <a:spcPts val="0"/>
              </a:spcAft>
            </a:pPr>
            <a:r>
              <a:rPr lang="en-US" sz="1800" dirty="0"/>
              <a:t>This</a:t>
            </a:r>
            <a:r>
              <a:rPr lang="en-US" dirty="0"/>
              <a:t> </a:t>
            </a:r>
            <a:r>
              <a:rPr lang="en-US" sz="1800" dirty="0">
                <a:effectLst/>
                <a:latin typeface="Arial" panose="020B0604020202020204" pitchFamily="34" charset="0"/>
                <a:ea typeface="Arial" panose="020B0604020202020204" pitchFamily="34" charset="0"/>
              </a:rPr>
              <a:t>is a classification project, since the variable to predict is binary (bankruptcy or non-bankruptcy). The goal here is to model the probability that a business goes bankrupt from different features.</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The data file contains 7 features about 250 companies</a:t>
            </a:r>
          </a:p>
          <a:p>
            <a:pPr marL="0" marR="0">
              <a:lnSpc>
                <a:spcPct val="115000"/>
              </a:lnSpc>
              <a:spcBef>
                <a:spcPts val="0"/>
              </a:spcBef>
              <a:spcAft>
                <a:spcPts val="0"/>
              </a:spcAft>
            </a:pPr>
            <a:r>
              <a:rPr lang="en-US" sz="1800" dirty="0">
                <a:effectLst/>
                <a:latin typeface="Arial" panose="020B0604020202020204" pitchFamily="34" charset="0"/>
                <a:ea typeface="Arial" panose="020B0604020202020204" pitchFamily="34" charset="0"/>
              </a:rPr>
              <a:t>The data set includes the following variables:</a:t>
            </a:r>
          </a:p>
          <a:p>
            <a:pPr marL="342900" marR="0" lvl="0" indent="-342900">
              <a:lnSpc>
                <a:spcPct val="115000"/>
              </a:lnSpc>
              <a:spcBef>
                <a:spcPts val="0"/>
              </a:spcBef>
              <a:spcAft>
                <a:spcPts val="0"/>
              </a:spcAft>
              <a:buSzPts val="1000"/>
              <a:buFont typeface="+mj-lt"/>
              <a:buAutoNum type="arabicPeriod"/>
            </a:pPr>
            <a:r>
              <a:rPr lang="en-US" sz="1800" dirty="0" err="1">
                <a:effectLst/>
                <a:latin typeface="Arial" panose="020B0604020202020204" pitchFamily="34" charset="0"/>
                <a:ea typeface="Arial" panose="020B0604020202020204" pitchFamily="34" charset="0"/>
              </a:rPr>
              <a:t>industrial_risk</a:t>
            </a:r>
            <a:r>
              <a:rPr lang="en-US" sz="1800" dirty="0">
                <a:effectLst/>
                <a:latin typeface="Arial" panose="020B0604020202020204" pitchFamily="34" charset="0"/>
                <a:ea typeface="Arial" panose="020B0604020202020204" pitchFamily="34" charset="0"/>
              </a:rPr>
              <a:t> : 0=low risk, 0.5=medium risk, 1=high risk.</a:t>
            </a:r>
          </a:p>
          <a:p>
            <a:pPr marL="342900" marR="0" lvl="0" indent="-342900">
              <a:lnSpc>
                <a:spcPct val="115000"/>
              </a:lnSpc>
              <a:spcBef>
                <a:spcPts val="0"/>
              </a:spcBef>
              <a:spcAft>
                <a:spcPts val="0"/>
              </a:spcAft>
              <a:buSzPts val="1000"/>
              <a:buFont typeface="+mj-lt"/>
              <a:buAutoNum type="arabicPeriod"/>
            </a:pPr>
            <a:r>
              <a:rPr lang="en-US" sz="1800" dirty="0" err="1">
                <a:effectLst/>
                <a:latin typeface="Arial" panose="020B0604020202020204" pitchFamily="34" charset="0"/>
                <a:ea typeface="Arial" panose="020B0604020202020204" pitchFamily="34" charset="0"/>
              </a:rPr>
              <a:t>management_risk</a:t>
            </a:r>
            <a:r>
              <a:rPr lang="en-US" sz="1800" dirty="0">
                <a:effectLst/>
                <a:latin typeface="Arial" panose="020B0604020202020204" pitchFamily="34" charset="0"/>
                <a:ea typeface="Arial" panose="020B0604020202020204" pitchFamily="34" charset="0"/>
              </a:rPr>
              <a:t> : 0=low risk, 0.5=medium risk, 1=high risk.</a:t>
            </a:r>
          </a:p>
          <a:p>
            <a:pPr marL="342900" marR="0" lvl="0" indent="-342900">
              <a:lnSpc>
                <a:spcPct val="115000"/>
              </a:lnSpc>
              <a:spcBef>
                <a:spcPts val="0"/>
              </a:spcBef>
              <a:spcAft>
                <a:spcPts val="0"/>
              </a:spcAft>
              <a:buSzPts val="1000"/>
              <a:buFont typeface="+mj-lt"/>
              <a:buAutoNum type="arabicPeriod"/>
            </a:pPr>
            <a:r>
              <a:rPr lang="en-US" sz="1800" dirty="0">
                <a:effectLst/>
                <a:latin typeface="Arial" panose="020B0604020202020204" pitchFamily="34" charset="0"/>
                <a:ea typeface="Arial" panose="020B0604020202020204" pitchFamily="34" charset="0"/>
              </a:rPr>
              <a:t>financial flexibility: 0=low flexibility, 0.5=medium flexibility, 1=high flexibility.</a:t>
            </a:r>
          </a:p>
          <a:p>
            <a:pPr marL="342900" marR="0" lvl="0" indent="-342900">
              <a:lnSpc>
                <a:spcPct val="115000"/>
              </a:lnSpc>
              <a:spcBef>
                <a:spcPts val="0"/>
              </a:spcBef>
              <a:spcAft>
                <a:spcPts val="0"/>
              </a:spcAft>
              <a:buSzPts val="1000"/>
              <a:buFont typeface="+mj-lt"/>
              <a:buAutoNum type="arabicPeriod"/>
            </a:pPr>
            <a:r>
              <a:rPr lang="en-US" sz="1800" dirty="0">
                <a:effectLst/>
                <a:latin typeface="Arial" panose="020B0604020202020204" pitchFamily="34" charset="0"/>
                <a:ea typeface="Arial" panose="020B0604020202020204" pitchFamily="34" charset="0"/>
              </a:rPr>
              <a:t>credibility: 0=low credibility, 0.5=medium credibility, 1=high credibility.</a:t>
            </a:r>
          </a:p>
          <a:p>
            <a:pPr marL="342900" marR="0" lvl="0" indent="-342900">
              <a:lnSpc>
                <a:spcPct val="115000"/>
              </a:lnSpc>
              <a:spcBef>
                <a:spcPts val="0"/>
              </a:spcBef>
              <a:spcAft>
                <a:spcPts val="0"/>
              </a:spcAft>
              <a:buSzPts val="1000"/>
              <a:buFont typeface="+mj-lt"/>
              <a:buAutoNum type="arabicPeriod"/>
            </a:pPr>
            <a:r>
              <a:rPr lang="en-US" sz="1800" dirty="0">
                <a:effectLst/>
                <a:latin typeface="Arial" panose="020B0604020202020204" pitchFamily="34" charset="0"/>
                <a:ea typeface="Arial" panose="020B0604020202020204" pitchFamily="34" charset="0"/>
              </a:rPr>
              <a:t>competitiveness: 0=low competitiveness, 0.5=medium competitiveness, 1=high competitiveness.</a:t>
            </a:r>
          </a:p>
          <a:p>
            <a:pPr marL="342900" marR="0" lvl="0" indent="-342900">
              <a:lnSpc>
                <a:spcPct val="115000"/>
              </a:lnSpc>
              <a:spcBef>
                <a:spcPts val="0"/>
              </a:spcBef>
              <a:spcAft>
                <a:spcPts val="0"/>
              </a:spcAft>
              <a:buSzPts val="1000"/>
              <a:buFont typeface="+mj-lt"/>
              <a:buAutoNum type="arabicPeriod"/>
            </a:pPr>
            <a:r>
              <a:rPr lang="en-US" sz="1800" dirty="0" err="1">
                <a:effectLst/>
                <a:latin typeface="Arial" panose="020B0604020202020204" pitchFamily="34" charset="0"/>
                <a:ea typeface="Arial" panose="020B0604020202020204" pitchFamily="34" charset="0"/>
              </a:rPr>
              <a:t>operating_risk</a:t>
            </a:r>
            <a:r>
              <a:rPr lang="en-US" sz="1800" dirty="0">
                <a:effectLst/>
                <a:latin typeface="Arial" panose="020B0604020202020204" pitchFamily="34" charset="0"/>
                <a:ea typeface="Arial" panose="020B0604020202020204" pitchFamily="34" charset="0"/>
              </a:rPr>
              <a:t> : 0=low risk, 0.5=medium risk, 1=high risk.</a:t>
            </a:r>
          </a:p>
          <a:p>
            <a:pPr marL="342900" marR="0" lvl="0" indent="-342900">
              <a:lnSpc>
                <a:spcPct val="115000"/>
              </a:lnSpc>
              <a:spcBef>
                <a:spcPts val="0"/>
              </a:spcBef>
              <a:spcAft>
                <a:spcPts val="0"/>
              </a:spcAft>
              <a:buSzPts val="1000"/>
              <a:buFont typeface="+mj-lt"/>
              <a:buAutoNum type="arabicPeriod"/>
            </a:pPr>
            <a:r>
              <a:rPr lang="en-US" sz="1800" dirty="0">
                <a:effectLst/>
                <a:latin typeface="Arial" panose="020B0604020202020204" pitchFamily="34" charset="0"/>
                <a:ea typeface="Arial" panose="020B0604020202020204" pitchFamily="34" charset="0"/>
              </a:rPr>
              <a:t>class: bankruptcy, non-bankruptcy (target variable).</a:t>
            </a:r>
          </a:p>
          <a:p>
            <a:endParaRPr lang="en-US" dirty="0"/>
          </a:p>
        </p:txBody>
      </p:sp>
    </p:spTree>
    <p:extLst>
      <p:ext uri="{BB962C8B-B14F-4D97-AF65-F5344CB8AC3E}">
        <p14:creationId xmlns:p14="http://schemas.microsoft.com/office/powerpoint/2010/main" val="2455314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84126-EBD1-B5AB-DABF-9D092155FA71}"/>
              </a:ext>
            </a:extLst>
          </p:cNvPr>
          <p:cNvSpPr>
            <a:spLocks noGrp="1"/>
          </p:cNvSpPr>
          <p:nvPr>
            <p:ph type="title"/>
          </p:nvPr>
        </p:nvSpPr>
        <p:spPr/>
        <p:txBody>
          <a:bodyPr/>
          <a:lstStyle/>
          <a:p>
            <a:r>
              <a:rPr lang="en-US" dirty="0">
                <a:latin typeface="Algerian" panose="04020705040A02060702" pitchFamily="82" charset="0"/>
              </a:rPr>
              <a:t>DATASET OVERVIEW</a:t>
            </a:r>
          </a:p>
        </p:txBody>
      </p:sp>
      <p:graphicFrame>
        <p:nvGraphicFramePr>
          <p:cNvPr id="14" name="Content Placeholder 13">
            <a:extLst>
              <a:ext uri="{FF2B5EF4-FFF2-40B4-BE49-F238E27FC236}">
                <a16:creationId xmlns:a16="http://schemas.microsoft.com/office/drawing/2014/main" id="{AB7FA3E3-2D2C-5F85-685C-E686D5940854}"/>
              </a:ext>
            </a:extLst>
          </p:cNvPr>
          <p:cNvGraphicFramePr>
            <a:graphicFrameLocks noGrp="1"/>
          </p:cNvGraphicFramePr>
          <p:nvPr>
            <p:ph idx="1"/>
            <p:extLst>
              <p:ext uri="{D42A27DB-BD31-4B8C-83A1-F6EECF244321}">
                <p14:modId xmlns:p14="http://schemas.microsoft.com/office/powerpoint/2010/main" val="1541212000"/>
              </p:ext>
            </p:extLst>
          </p:nvPr>
        </p:nvGraphicFramePr>
        <p:xfrm>
          <a:off x="439838" y="1690688"/>
          <a:ext cx="10409875" cy="4004060"/>
        </p:xfrm>
        <a:graphic>
          <a:graphicData uri="http://schemas.openxmlformats.org/drawingml/2006/table">
            <a:tbl>
              <a:tblPr/>
              <a:tblGrid>
                <a:gridCol w="1559137">
                  <a:extLst>
                    <a:ext uri="{9D8B030D-6E8A-4147-A177-3AD203B41FA5}">
                      <a16:colId xmlns:a16="http://schemas.microsoft.com/office/drawing/2014/main" val="2208635072"/>
                    </a:ext>
                  </a:extLst>
                </a:gridCol>
                <a:gridCol w="1055053">
                  <a:extLst>
                    <a:ext uri="{9D8B030D-6E8A-4147-A177-3AD203B41FA5}">
                      <a16:colId xmlns:a16="http://schemas.microsoft.com/office/drawing/2014/main" val="2565855623"/>
                    </a:ext>
                  </a:extLst>
                </a:gridCol>
                <a:gridCol w="1559137">
                  <a:extLst>
                    <a:ext uri="{9D8B030D-6E8A-4147-A177-3AD203B41FA5}">
                      <a16:colId xmlns:a16="http://schemas.microsoft.com/office/drawing/2014/main" val="3356482638"/>
                    </a:ext>
                  </a:extLst>
                </a:gridCol>
                <a:gridCol w="1559137">
                  <a:extLst>
                    <a:ext uri="{9D8B030D-6E8A-4147-A177-3AD203B41FA5}">
                      <a16:colId xmlns:a16="http://schemas.microsoft.com/office/drawing/2014/main" val="1260170640"/>
                    </a:ext>
                  </a:extLst>
                </a:gridCol>
                <a:gridCol w="1559137">
                  <a:extLst>
                    <a:ext uri="{9D8B030D-6E8A-4147-A177-3AD203B41FA5}">
                      <a16:colId xmlns:a16="http://schemas.microsoft.com/office/drawing/2014/main" val="93678682"/>
                    </a:ext>
                  </a:extLst>
                </a:gridCol>
                <a:gridCol w="1559137">
                  <a:extLst>
                    <a:ext uri="{9D8B030D-6E8A-4147-A177-3AD203B41FA5}">
                      <a16:colId xmlns:a16="http://schemas.microsoft.com/office/drawing/2014/main" val="989183314"/>
                    </a:ext>
                  </a:extLst>
                </a:gridCol>
                <a:gridCol w="1559137">
                  <a:extLst>
                    <a:ext uri="{9D8B030D-6E8A-4147-A177-3AD203B41FA5}">
                      <a16:colId xmlns:a16="http://schemas.microsoft.com/office/drawing/2014/main" val="2317207244"/>
                    </a:ext>
                  </a:extLst>
                </a:gridCol>
              </a:tblGrid>
              <a:tr h="540910">
                <a:tc>
                  <a:txBody>
                    <a:bodyPr/>
                    <a:lstStyle/>
                    <a:p>
                      <a:pPr algn="l" fontAlgn="b"/>
                      <a:r>
                        <a:rPr lang="en-US" sz="1000" b="0" i="0" u="none" strike="noStrike" dirty="0" err="1">
                          <a:solidFill>
                            <a:srgbClr val="000000"/>
                          </a:solidFill>
                          <a:effectLst/>
                          <a:latin typeface="Arial" panose="020B0604020202020204" pitchFamily="34" charset="0"/>
                        </a:rPr>
                        <a:t>industrial_risk</a:t>
                      </a:r>
                      <a:endParaRPr lang="en-US" sz="1000" b="0" i="0" u="none" strike="noStrike" dirty="0">
                        <a:solidFill>
                          <a:srgbClr val="000000"/>
                        </a:solidFill>
                        <a:effectLst/>
                        <a:latin typeface="Arial" panose="020B0604020202020204" pitchFamily="34" charset="0"/>
                      </a:endParaRPr>
                    </a:p>
                  </a:txBody>
                  <a:tcPr marL="7620" marR="7620" marT="7620" marB="0" anchor="b">
                    <a:lnL>
                      <a:noFill/>
                    </a:lnL>
                    <a:lnR>
                      <a:noFill/>
                    </a:lnR>
                    <a:lnT>
                      <a:noFill/>
                    </a:lnT>
                    <a:lnB>
                      <a:noFill/>
                    </a:lnB>
                    <a:noFill/>
                  </a:tcPr>
                </a:tc>
                <a:tc>
                  <a:txBody>
                    <a:bodyPr/>
                    <a:lstStyle/>
                    <a:p>
                      <a:pPr algn="l" fontAlgn="b"/>
                      <a:r>
                        <a:rPr lang="en-US" sz="1000" b="0" i="0" u="none" strike="noStrike">
                          <a:solidFill>
                            <a:srgbClr val="000000"/>
                          </a:solidFill>
                          <a:effectLst/>
                          <a:latin typeface="Arial" panose="020B0604020202020204" pitchFamily="34" charset="0"/>
                        </a:rPr>
                        <a:t>management_risk</a:t>
                      </a:r>
                    </a:p>
                  </a:txBody>
                  <a:tcPr marL="7620" marR="7620" marT="7620" marB="0" anchor="b">
                    <a:lnL>
                      <a:noFill/>
                    </a:lnL>
                    <a:lnR>
                      <a:noFill/>
                    </a:lnR>
                    <a:lnT>
                      <a:noFill/>
                    </a:lnT>
                    <a:lnB>
                      <a:noFill/>
                    </a:lnB>
                    <a:noFill/>
                  </a:tcPr>
                </a:tc>
                <a:tc>
                  <a:txBody>
                    <a:bodyPr/>
                    <a:lstStyle/>
                    <a:p>
                      <a:pPr algn="l" fontAlgn="b"/>
                      <a:r>
                        <a:rPr lang="en-US" sz="1000" b="0" i="0" u="none" strike="noStrike">
                          <a:solidFill>
                            <a:srgbClr val="000000"/>
                          </a:solidFill>
                          <a:effectLst/>
                          <a:latin typeface="Arial" panose="020B0604020202020204" pitchFamily="34" charset="0"/>
                        </a:rPr>
                        <a:t>financial_flexibility</a:t>
                      </a:r>
                    </a:p>
                  </a:txBody>
                  <a:tcPr marL="7620" marR="7620" marT="7620" marB="0" anchor="b">
                    <a:lnL>
                      <a:noFill/>
                    </a:lnL>
                    <a:lnR>
                      <a:noFill/>
                    </a:lnR>
                    <a:lnT>
                      <a:noFill/>
                    </a:lnT>
                    <a:lnB>
                      <a:noFill/>
                    </a:lnB>
                    <a:noFill/>
                  </a:tcPr>
                </a:tc>
                <a:tc>
                  <a:txBody>
                    <a:bodyPr/>
                    <a:lstStyle/>
                    <a:p>
                      <a:pPr algn="l" fontAlgn="b"/>
                      <a:r>
                        <a:rPr lang="en-US" sz="1000" b="0" i="0" u="none" strike="noStrike">
                          <a:solidFill>
                            <a:srgbClr val="000000"/>
                          </a:solidFill>
                          <a:effectLst/>
                          <a:latin typeface="Arial" panose="020B0604020202020204" pitchFamily="34" charset="0"/>
                        </a:rPr>
                        <a:t>credibility</a:t>
                      </a:r>
                    </a:p>
                  </a:txBody>
                  <a:tcPr marL="7620" marR="7620" marT="7620" marB="0" anchor="b">
                    <a:lnL>
                      <a:noFill/>
                    </a:lnL>
                    <a:lnR>
                      <a:noFill/>
                    </a:lnR>
                    <a:lnT>
                      <a:noFill/>
                    </a:lnT>
                    <a:lnB>
                      <a:noFill/>
                    </a:lnB>
                    <a:noFill/>
                  </a:tcPr>
                </a:tc>
                <a:tc>
                  <a:txBody>
                    <a:bodyPr/>
                    <a:lstStyle/>
                    <a:p>
                      <a:pPr algn="l" fontAlgn="b"/>
                      <a:r>
                        <a:rPr lang="en-US" sz="1000" b="0" i="0" u="none" strike="noStrike">
                          <a:solidFill>
                            <a:srgbClr val="000000"/>
                          </a:solidFill>
                          <a:effectLst/>
                          <a:latin typeface="Arial" panose="020B0604020202020204" pitchFamily="34" charset="0"/>
                        </a:rPr>
                        <a:t>competitiveness</a:t>
                      </a:r>
                    </a:p>
                  </a:txBody>
                  <a:tcPr marL="7620" marR="7620" marT="7620" marB="0" anchor="b">
                    <a:lnL>
                      <a:noFill/>
                    </a:lnL>
                    <a:lnR>
                      <a:noFill/>
                    </a:lnR>
                    <a:lnT>
                      <a:noFill/>
                    </a:lnT>
                    <a:lnB>
                      <a:noFill/>
                    </a:lnB>
                    <a:noFill/>
                  </a:tcPr>
                </a:tc>
                <a:tc>
                  <a:txBody>
                    <a:bodyPr/>
                    <a:lstStyle/>
                    <a:p>
                      <a:pPr algn="l" fontAlgn="b"/>
                      <a:r>
                        <a:rPr lang="en-US" sz="1000" b="0" i="0" u="none" strike="noStrike">
                          <a:solidFill>
                            <a:srgbClr val="000000"/>
                          </a:solidFill>
                          <a:effectLst/>
                          <a:latin typeface="Arial" panose="020B0604020202020204" pitchFamily="34" charset="0"/>
                        </a:rPr>
                        <a:t>operating_risk</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class</a:t>
                      </a:r>
                    </a:p>
                  </a:txBody>
                  <a:tcPr marL="7620" marR="7620" marT="7620" marB="0" anchor="b">
                    <a:lnL>
                      <a:noFill/>
                    </a:lnL>
                    <a:lnR>
                      <a:noFill/>
                    </a:lnR>
                    <a:lnT>
                      <a:noFill/>
                    </a:lnT>
                    <a:lnB>
                      <a:noFill/>
                    </a:lnB>
                    <a:noFill/>
                  </a:tcPr>
                </a:tc>
                <a:extLst>
                  <a:ext uri="{0D108BD9-81ED-4DB2-BD59-A6C34878D82A}">
                    <a16:rowId xmlns:a16="http://schemas.microsoft.com/office/drawing/2014/main" val="2667024360"/>
                  </a:ext>
                </a:extLst>
              </a:tr>
              <a:tr h="346315">
                <a:tc>
                  <a:txBody>
                    <a:bodyPr/>
                    <a:lstStyle/>
                    <a:p>
                      <a:pPr algn="r" fontAlgn="b"/>
                      <a:r>
                        <a:rPr lang="en-US" sz="1000" b="0" i="0" u="none" strike="noStrike">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2561704880"/>
                  </a:ext>
                </a:extLst>
              </a:tr>
              <a:tr h="346315">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highlight>
                            <a:srgbClr val="FFFF00"/>
                          </a:highligh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1283328145"/>
                  </a:ext>
                </a:extLst>
              </a:tr>
              <a:tr h="346315">
                <a:tc>
                  <a:txBody>
                    <a:bodyPr/>
                    <a:lstStyle/>
                    <a:p>
                      <a:pPr algn="r" fontAlgn="b"/>
                      <a:r>
                        <a:rPr lang="en-US" sz="1000" b="0" i="0" u="none" strike="noStrike" dirty="0">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2766300832"/>
                  </a:ext>
                </a:extLst>
              </a:tr>
              <a:tr h="346315">
                <a:tc>
                  <a:txBody>
                    <a:bodyPr/>
                    <a:lstStyle/>
                    <a:p>
                      <a:pPr algn="r" fontAlgn="b"/>
                      <a:r>
                        <a:rPr lang="en-US" sz="1000" b="0" i="0" u="none" strike="noStrike">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613110919"/>
                  </a:ext>
                </a:extLst>
              </a:tr>
              <a:tr h="346315">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1098531564"/>
                  </a:ext>
                </a:extLst>
              </a:tr>
              <a:tr h="346315">
                <a:tc>
                  <a:txBody>
                    <a:bodyPr/>
                    <a:lstStyle/>
                    <a:p>
                      <a:pPr algn="r" fontAlgn="b"/>
                      <a:r>
                        <a:rPr lang="en-US" sz="1000" b="0" i="0" u="none" strike="noStrike" dirty="0">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1758130150"/>
                  </a:ext>
                </a:extLst>
              </a:tr>
              <a:tr h="346315">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2484603980"/>
                  </a:ext>
                </a:extLst>
              </a:tr>
              <a:tr h="346315">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2878422089"/>
                  </a:ext>
                </a:extLst>
              </a:tr>
              <a:tr h="346315">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dirty="0">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90837907"/>
                  </a:ext>
                </a:extLst>
              </a:tr>
              <a:tr h="346315">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0.5</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0</a:t>
                      </a:r>
                    </a:p>
                  </a:txBody>
                  <a:tcPr marL="7620" marR="7620" marT="7620" marB="0" anchor="b">
                    <a:lnL>
                      <a:noFill/>
                    </a:lnL>
                    <a:lnR>
                      <a:noFill/>
                    </a:lnR>
                    <a:lnT>
                      <a:noFill/>
                    </a:lnT>
                    <a:lnB>
                      <a:noFill/>
                    </a:lnB>
                    <a:noFill/>
                  </a:tcPr>
                </a:tc>
                <a:tc>
                  <a:txBody>
                    <a:bodyPr/>
                    <a:lstStyle/>
                    <a:p>
                      <a:pPr algn="r" fontAlgn="b"/>
                      <a:r>
                        <a:rPr lang="en-US" sz="1000" b="0" i="0" u="none" strike="noStrike">
                          <a:solidFill>
                            <a:srgbClr val="000000"/>
                          </a:solidFill>
                          <a:effectLst/>
                          <a:latin typeface="Arial" panose="020B0604020202020204" pitchFamily="34" charset="0"/>
                        </a:rPr>
                        <a:t>1</a:t>
                      </a:r>
                    </a:p>
                  </a:txBody>
                  <a:tcPr marL="7620" marR="7620" marT="7620" marB="0" anchor="b">
                    <a:lnL>
                      <a:noFill/>
                    </a:lnL>
                    <a:lnR>
                      <a:noFill/>
                    </a:lnR>
                    <a:lnT>
                      <a:noFill/>
                    </a:lnT>
                    <a:lnB>
                      <a:noFill/>
                    </a:lnB>
                    <a:noFill/>
                  </a:tcPr>
                </a:tc>
                <a:tc>
                  <a:txBody>
                    <a:bodyPr/>
                    <a:lstStyle/>
                    <a:p>
                      <a:pPr algn="l" fontAlgn="b"/>
                      <a:r>
                        <a:rPr lang="en-US" sz="1000" b="0" i="0" u="none" strike="noStrike" dirty="0">
                          <a:solidFill>
                            <a:srgbClr val="FF0000"/>
                          </a:solidFill>
                          <a:effectLst/>
                          <a:latin typeface="Arial" panose="020B0604020202020204" pitchFamily="34" charset="0"/>
                        </a:rPr>
                        <a:t>bankruptcy</a:t>
                      </a:r>
                    </a:p>
                  </a:txBody>
                  <a:tcPr marL="7620" marR="7620" marT="7620" marB="0" anchor="b">
                    <a:lnL>
                      <a:noFill/>
                    </a:lnL>
                    <a:lnR>
                      <a:noFill/>
                    </a:lnR>
                    <a:lnT>
                      <a:noFill/>
                    </a:lnT>
                    <a:lnB>
                      <a:noFill/>
                    </a:lnB>
                    <a:noFill/>
                  </a:tcPr>
                </a:tc>
                <a:extLst>
                  <a:ext uri="{0D108BD9-81ED-4DB2-BD59-A6C34878D82A}">
                    <a16:rowId xmlns:a16="http://schemas.microsoft.com/office/drawing/2014/main" val="2495598622"/>
                  </a:ext>
                </a:extLst>
              </a:tr>
            </a:tbl>
          </a:graphicData>
        </a:graphic>
      </p:graphicFrame>
      <p:sp>
        <p:nvSpPr>
          <p:cNvPr id="17" name="TextBox 16">
            <a:extLst>
              <a:ext uri="{FF2B5EF4-FFF2-40B4-BE49-F238E27FC236}">
                <a16:creationId xmlns:a16="http://schemas.microsoft.com/office/drawing/2014/main" id="{2101FD76-CBB3-C464-D833-DEF2CBF7F590}"/>
              </a:ext>
            </a:extLst>
          </p:cNvPr>
          <p:cNvSpPr txBox="1"/>
          <p:nvPr/>
        </p:nvSpPr>
        <p:spPr>
          <a:xfrm>
            <a:off x="9317104" y="2107467"/>
            <a:ext cx="1666755" cy="3808071"/>
          </a:xfrm>
          <a:prstGeom prst="rect">
            <a:avLst/>
          </a:prstGeom>
          <a:noFill/>
          <a:ln>
            <a:solidFill>
              <a:srgbClr val="C00000"/>
            </a:solidFill>
          </a:ln>
        </p:spPr>
        <p:txBody>
          <a:bodyPr wrap="square" rtlCol="0">
            <a:spAutoFit/>
          </a:bodyPr>
          <a:lstStyle/>
          <a:p>
            <a:endParaRPr lang="en-US" dirty="0"/>
          </a:p>
        </p:txBody>
      </p:sp>
      <p:sp>
        <p:nvSpPr>
          <p:cNvPr id="19" name="TextBox 18">
            <a:extLst>
              <a:ext uri="{FF2B5EF4-FFF2-40B4-BE49-F238E27FC236}">
                <a16:creationId xmlns:a16="http://schemas.microsoft.com/office/drawing/2014/main" id="{2E7EF3CD-EF15-9200-5E19-2D56CD96CD4C}"/>
              </a:ext>
            </a:extLst>
          </p:cNvPr>
          <p:cNvSpPr txBox="1"/>
          <p:nvPr/>
        </p:nvSpPr>
        <p:spPr>
          <a:xfrm>
            <a:off x="9769032" y="1435261"/>
            <a:ext cx="1666755" cy="646331"/>
          </a:xfrm>
          <a:prstGeom prst="rect">
            <a:avLst/>
          </a:prstGeom>
          <a:noFill/>
        </p:spPr>
        <p:txBody>
          <a:bodyPr wrap="square" rtlCol="0">
            <a:spAutoFit/>
          </a:bodyPr>
          <a:lstStyle/>
          <a:p>
            <a:r>
              <a:rPr lang="en-US" dirty="0"/>
              <a:t>TARGET VARIABLE</a:t>
            </a:r>
          </a:p>
        </p:txBody>
      </p:sp>
    </p:spTree>
    <p:extLst>
      <p:ext uri="{BB962C8B-B14F-4D97-AF65-F5344CB8AC3E}">
        <p14:creationId xmlns:p14="http://schemas.microsoft.com/office/powerpoint/2010/main" val="2925383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5F057-EAA0-F9E7-9B21-8A09E315D483}"/>
              </a:ext>
            </a:extLst>
          </p:cNvPr>
          <p:cNvSpPr>
            <a:spLocks noGrp="1"/>
          </p:cNvSpPr>
          <p:nvPr>
            <p:ph type="title"/>
          </p:nvPr>
        </p:nvSpPr>
        <p:spPr/>
        <p:txBody>
          <a:bodyPr/>
          <a:lstStyle/>
          <a:p>
            <a:r>
              <a:rPr lang="en-US" dirty="0">
                <a:latin typeface="Algerian" panose="04020705040A02060702" pitchFamily="82" charset="0"/>
              </a:rPr>
              <a:t>EXPLORATARY DATA ANALYSIS</a:t>
            </a:r>
          </a:p>
        </p:txBody>
      </p:sp>
      <p:graphicFrame>
        <p:nvGraphicFramePr>
          <p:cNvPr id="15" name="Content Placeholder 14">
            <a:extLst>
              <a:ext uri="{FF2B5EF4-FFF2-40B4-BE49-F238E27FC236}">
                <a16:creationId xmlns:a16="http://schemas.microsoft.com/office/drawing/2014/main" id="{8155CDFD-8ACA-2339-7543-8FDC8C247A94}"/>
              </a:ext>
            </a:extLst>
          </p:cNvPr>
          <p:cNvGraphicFramePr>
            <a:graphicFrameLocks noGrp="1"/>
          </p:cNvGraphicFramePr>
          <p:nvPr>
            <p:ph idx="1"/>
            <p:extLst>
              <p:ext uri="{D42A27DB-BD31-4B8C-83A1-F6EECF244321}">
                <p14:modId xmlns:p14="http://schemas.microsoft.com/office/powerpoint/2010/main" val="3767691133"/>
              </p:ext>
            </p:extLst>
          </p:nvPr>
        </p:nvGraphicFramePr>
        <p:xfrm>
          <a:off x="266699" y="1158240"/>
          <a:ext cx="11021059" cy="4460242"/>
        </p:xfrm>
        <a:graphic>
          <a:graphicData uri="http://schemas.openxmlformats.org/drawingml/2006/table">
            <a:tbl>
              <a:tblPr/>
              <a:tblGrid>
                <a:gridCol w="1452531">
                  <a:extLst>
                    <a:ext uri="{9D8B030D-6E8A-4147-A177-3AD203B41FA5}">
                      <a16:colId xmlns:a16="http://schemas.microsoft.com/office/drawing/2014/main" val="1007967098"/>
                    </a:ext>
                  </a:extLst>
                </a:gridCol>
                <a:gridCol w="1196066">
                  <a:extLst>
                    <a:ext uri="{9D8B030D-6E8A-4147-A177-3AD203B41FA5}">
                      <a16:colId xmlns:a16="http://schemas.microsoft.com/office/drawing/2014/main" val="1766208352"/>
                    </a:ext>
                  </a:extLst>
                </a:gridCol>
                <a:gridCol w="1196066">
                  <a:extLst>
                    <a:ext uri="{9D8B030D-6E8A-4147-A177-3AD203B41FA5}">
                      <a16:colId xmlns:a16="http://schemas.microsoft.com/office/drawing/2014/main" val="2074772850"/>
                    </a:ext>
                  </a:extLst>
                </a:gridCol>
                <a:gridCol w="1196066">
                  <a:extLst>
                    <a:ext uri="{9D8B030D-6E8A-4147-A177-3AD203B41FA5}">
                      <a16:colId xmlns:a16="http://schemas.microsoft.com/office/drawing/2014/main" val="126327189"/>
                    </a:ext>
                  </a:extLst>
                </a:gridCol>
                <a:gridCol w="1196066">
                  <a:extLst>
                    <a:ext uri="{9D8B030D-6E8A-4147-A177-3AD203B41FA5}">
                      <a16:colId xmlns:a16="http://schemas.microsoft.com/office/drawing/2014/main" val="2699409673"/>
                    </a:ext>
                  </a:extLst>
                </a:gridCol>
                <a:gridCol w="1196066">
                  <a:extLst>
                    <a:ext uri="{9D8B030D-6E8A-4147-A177-3AD203B41FA5}">
                      <a16:colId xmlns:a16="http://schemas.microsoft.com/office/drawing/2014/main" val="392034529"/>
                    </a:ext>
                  </a:extLst>
                </a:gridCol>
                <a:gridCol w="1196066">
                  <a:extLst>
                    <a:ext uri="{9D8B030D-6E8A-4147-A177-3AD203B41FA5}">
                      <a16:colId xmlns:a16="http://schemas.microsoft.com/office/drawing/2014/main" val="3489541032"/>
                    </a:ext>
                  </a:extLst>
                </a:gridCol>
                <a:gridCol w="1196066">
                  <a:extLst>
                    <a:ext uri="{9D8B030D-6E8A-4147-A177-3AD203B41FA5}">
                      <a16:colId xmlns:a16="http://schemas.microsoft.com/office/drawing/2014/main" val="1427775847"/>
                    </a:ext>
                  </a:extLst>
                </a:gridCol>
                <a:gridCol w="1196066">
                  <a:extLst>
                    <a:ext uri="{9D8B030D-6E8A-4147-A177-3AD203B41FA5}">
                      <a16:colId xmlns:a16="http://schemas.microsoft.com/office/drawing/2014/main" val="2943740288"/>
                    </a:ext>
                  </a:extLst>
                </a:gridCol>
              </a:tblGrid>
              <a:tr h="929216">
                <a:tc>
                  <a:txBody>
                    <a:bodyPr/>
                    <a:lstStyle/>
                    <a:p>
                      <a:pPr algn="r"/>
                      <a:r>
                        <a:rPr lang="en-US" b="1">
                          <a:effectLst/>
                        </a:rPr>
                        <a:t>industrial_risk</a:t>
                      </a:r>
                    </a:p>
                  </a:txBody>
                  <a:tcPr anchor="ctr">
                    <a:lnL>
                      <a:noFill/>
                    </a:lnL>
                    <a:lnR>
                      <a:noFill/>
                    </a:lnR>
                    <a:lnT>
                      <a:noFill/>
                    </a:lnT>
                    <a:lnB>
                      <a:noFill/>
                    </a:lnB>
                    <a:noFill/>
                  </a:tcPr>
                </a:tc>
                <a:tc>
                  <a:txBody>
                    <a:bodyPr/>
                    <a:lstStyle/>
                    <a:p>
                      <a:pPr algn="r"/>
                      <a:r>
                        <a:rPr lang="en-US" b="1">
                          <a:effectLst/>
                        </a:rPr>
                        <a:t>management_risk</a:t>
                      </a:r>
                    </a:p>
                  </a:txBody>
                  <a:tcPr anchor="ctr">
                    <a:lnL>
                      <a:noFill/>
                    </a:lnL>
                    <a:lnR>
                      <a:noFill/>
                    </a:lnR>
                    <a:lnT>
                      <a:noFill/>
                    </a:lnT>
                    <a:lnB>
                      <a:noFill/>
                    </a:lnB>
                    <a:noFill/>
                  </a:tcPr>
                </a:tc>
                <a:tc>
                  <a:txBody>
                    <a:bodyPr/>
                    <a:lstStyle/>
                    <a:p>
                      <a:pPr algn="r"/>
                      <a:r>
                        <a:rPr lang="en-US" b="1">
                          <a:effectLst/>
                        </a:rPr>
                        <a:t>financial_flexibility</a:t>
                      </a:r>
                    </a:p>
                  </a:txBody>
                  <a:tcPr anchor="ctr">
                    <a:lnL>
                      <a:noFill/>
                    </a:lnL>
                    <a:lnR>
                      <a:noFill/>
                    </a:lnR>
                    <a:lnT>
                      <a:noFill/>
                    </a:lnT>
                    <a:lnB>
                      <a:noFill/>
                    </a:lnB>
                    <a:noFill/>
                  </a:tcPr>
                </a:tc>
                <a:tc>
                  <a:txBody>
                    <a:bodyPr/>
                    <a:lstStyle/>
                    <a:p>
                      <a:pPr algn="r"/>
                      <a:r>
                        <a:rPr lang="en-US" b="1">
                          <a:effectLst/>
                        </a:rPr>
                        <a:t>credibility</a:t>
                      </a:r>
                    </a:p>
                  </a:txBody>
                  <a:tcPr anchor="ctr">
                    <a:lnL>
                      <a:noFill/>
                    </a:lnL>
                    <a:lnR>
                      <a:noFill/>
                    </a:lnR>
                    <a:lnT>
                      <a:noFill/>
                    </a:lnT>
                    <a:lnB>
                      <a:noFill/>
                    </a:lnB>
                    <a:noFill/>
                  </a:tcPr>
                </a:tc>
                <a:tc>
                  <a:txBody>
                    <a:bodyPr/>
                    <a:lstStyle/>
                    <a:p>
                      <a:pPr algn="r"/>
                      <a:r>
                        <a:rPr lang="en-US" b="1">
                          <a:effectLst/>
                        </a:rPr>
                        <a:t>competitiveness</a:t>
                      </a:r>
                    </a:p>
                  </a:txBody>
                  <a:tcPr anchor="ctr">
                    <a:lnL>
                      <a:noFill/>
                    </a:lnL>
                    <a:lnR>
                      <a:noFill/>
                    </a:lnR>
                    <a:lnT>
                      <a:noFill/>
                    </a:lnT>
                    <a:lnB>
                      <a:noFill/>
                    </a:lnB>
                    <a:noFill/>
                  </a:tcPr>
                </a:tc>
                <a:tc>
                  <a:txBody>
                    <a:bodyPr/>
                    <a:lstStyle/>
                    <a:p>
                      <a:pPr algn="r"/>
                      <a:r>
                        <a:rPr lang="en-US" b="1">
                          <a:effectLst/>
                        </a:rPr>
                        <a:t>operating_risk</a:t>
                      </a:r>
                    </a:p>
                  </a:txBody>
                  <a:tcPr anchor="ctr">
                    <a:lnL>
                      <a:noFill/>
                    </a:lnL>
                    <a:lnR>
                      <a:noFill/>
                    </a:lnR>
                    <a:lnT>
                      <a:noFill/>
                    </a:lnT>
                    <a:lnB>
                      <a:noFill/>
                    </a:lnB>
                    <a:noFill/>
                  </a:tcPr>
                </a:tc>
                <a:tc>
                  <a:txBody>
                    <a:bodyPr/>
                    <a:lstStyle/>
                    <a:p>
                      <a:pPr algn="r"/>
                      <a:r>
                        <a:rPr lang="en-US" b="1" dirty="0">
                          <a:effectLst/>
                        </a:rPr>
                        <a:t>class</a:t>
                      </a:r>
                    </a:p>
                  </a:txBody>
                  <a:tcPr anchor="ctr">
                    <a:lnL>
                      <a:noFill/>
                    </a:lnL>
                    <a:lnR>
                      <a:noFill/>
                    </a:lnR>
                    <a:lnT>
                      <a:noFill/>
                    </a:lnT>
                    <a:lnB>
                      <a:noFill/>
                    </a:lnB>
                    <a:noFill/>
                  </a:tcPr>
                </a:tc>
                <a:tc>
                  <a:txBody>
                    <a:bodyPr/>
                    <a:lstStyle/>
                    <a:p>
                      <a:pPr algn="r"/>
                      <a:r>
                        <a:rPr lang="en-US" b="1">
                          <a:effectLst/>
                        </a:rPr>
                        <a:t>is_outlier</a:t>
                      </a:r>
                    </a:p>
                  </a:txBody>
                  <a:tcPr anchor="ctr">
                    <a:lnL>
                      <a:noFill/>
                    </a:lnL>
                    <a:lnR>
                      <a:noFill/>
                    </a:lnR>
                    <a:lnT>
                      <a:noFill/>
                    </a:lnT>
                    <a:lnB>
                      <a:noFill/>
                    </a:lnB>
                    <a:noFill/>
                  </a:tcPr>
                </a:tc>
                <a:tc>
                  <a:txBody>
                    <a:bodyPr/>
                    <a:lstStyle/>
                    <a:p>
                      <a:endParaRPr lang="en-US" dirty="0"/>
                    </a:p>
                  </a:txBody>
                  <a:tcPr>
                    <a:lnL>
                      <a:noFill/>
                    </a:lnL>
                  </a:tcPr>
                </a:tc>
                <a:extLst>
                  <a:ext uri="{0D108BD9-81ED-4DB2-BD59-A6C34878D82A}">
                    <a16:rowId xmlns:a16="http://schemas.microsoft.com/office/drawing/2014/main" val="3921835182"/>
                  </a:ext>
                </a:extLst>
              </a:tr>
              <a:tr h="650452">
                <a:tc>
                  <a:txBody>
                    <a:bodyPr/>
                    <a:lstStyle/>
                    <a:p>
                      <a:pPr fontAlgn="ctr"/>
                      <a:r>
                        <a:rPr lang="en-US" b="1">
                          <a:effectLst/>
                        </a:rPr>
                        <a:t>count</a:t>
                      </a:r>
                    </a:p>
                  </a:txBody>
                  <a:tcPr anchor="ctr">
                    <a:lnL>
                      <a:noFill/>
                    </a:lnL>
                    <a:lnR>
                      <a:noFill/>
                    </a:lnR>
                    <a:lnT>
                      <a:noFill/>
                    </a:lnT>
                    <a:lnB>
                      <a:noFill/>
                    </a:lnB>
                    <a:noFill/>
                  </a:tcPr>
                </a:tc>
                <a:tc>
                  <a:txBody>
                    <a:bodyPr/>
                    <a:lstStyle/>
                    <a:p>
                      <a:pPr algn="r"/>
                      <a:r>
                        <a:rPr lang="en-US">
                          <a:effectLst/>
                        </a:rPr>
                        <a:t>250.000000</a:t>
                      </a:r>
                    </a:p>
                  </a:txBody>
                  <a:tcPr anchor="ctr">
                    <a:lnL>
                      <a:noFill/>
                    </a:lnL>
                    <a:lnR>
                      <a:noFill/>
                    </a:lnR>
                    <a:lnT>
                      <a:noFill/>
                    </a:lnT>
                    <a:lnB>
                      <a:noFill/>
                    </a:lnB>
                    <a:noFill/>
                  </a:tcPr>
                </a:tc>
                <a:tc>
                  <a:txBody>
                    <a:bodyPr/>
                    <a:lstStyle/>
                    <a:p>
                      <a:pPr algn="r"/>
                      <a:r>
                        <a:rPr lang="en-US">
                          <a:effectLst/>
                        </a:rPr>
                        <a:t>250.00000</a:t>
                      </a:r>
                    </a:p>
                  </a:txBody>
                  <a:tcPr anchor="ctr">
                    <a:lnL>
                      <a:noFill/>
                    </a:lnL>
                    <a:lnR>
                      <a:noFill/>
                    </a:lnR>
                    <a:lnT>
                      <a:noFill/>
                    </a:lnT>
                    <a:lnB>
                      <a:noFill/>
                    </a:lnB>
                    <a:noFill/>
                  </a:tcPr>
                </a:tc>
                <a:tc>
                  <a:txBody>
                    <a:bodyPr/>
                    <a:lstStyle/>
                    <a:p>
                      <a:pPr algn="r"/>
                      <a:r>
                        <a:rPr lang="en-US">
                          <a:effectLst/>
                        </a:rPr>
                        <a:t>250.000000</a:t>
                      </a:r>
                    </a:p>
                  </a:txBody>
                  <a:tcPr anchor="ctr">
                    <a:lnL>
                      <a:noFill/>
                    </a:lnL>
                    <a:lnR>
                      <a:noFill/>
                    </a:lnR>
                    <a:lnT>
                      <a:noFill/>
                    </a:lnT>
                    <a:lnB>
                      <a:noFill/>
                    </a:lnB>
                    <a:noFill/>
                  </a:tcPr>
                </a:tc>
                <a:tc>
                  <a:txBody>
                    <a:bodyPr/>
                    <a:lstStyle/>
                    <a:p>
                      <a:pPr algn="r"/>
                      <a:r>
                        <a:rPr lang="en-US">
                          <a:effectLst/>
                        </a:rPr>
                        <a:t>250.000000</a:t>
                      </a:r>
                    </a:p>
                  </a:txBody>
                  <a:tcPr anchor="ctr">
                    <a:lnL>
                      <a:noFill/>
                    </a:lnL>
                    <a:lnR>
                      <a:noFill/>
                    </a:lnR>
                    <a:lnT>
                      <a:noFill/>
                    </a:lnT>
                    <a:lnB>
                      <a:noFill/>
                    </a:lnB>
                    <a:noFill/>
                  </a:tcPr>
                </a:tc>
                <a:tc>
                  <a:txBody>
                    <a:bodyPr/>
                    <a:lstStyle/>
                    <a:p>
                      <a:pPr algn="r"/>
                      <a:r>
                        <a:rPr lang="en-US">
                          <a:effectLst/>
                        </a:rPr>
                        <a:t>250.000000</a:t>
                      </a:r>
                    </a:p>
                  </a:txBody>
                  <a:tcPr anchor="ctr">
                    <a:lnL>
                      <a:noFill/>
                    </a:lnL>
                    <a:lnR>
                      <a:noFill/>
                    </a:lnR>
                    <a:lnT>
                      <a:noFill/>
                    </a:lnT>
                    <a:lnB>
                      <a:noFill/>
                    </a:lnB>
                    <a:noFill/>
                  </a:tcPr>
                </a:tc>
                <a:tc>
                  <a:txBody>
                    <a:bodyPr/>
                    <a:lstStyle/>
                    <a:p>
                      <a:pPr algn="r"/>
                      <a:r>
                        <a:rPr lang="en-US">
                          <a:effectLst/>
                        </a:rPr>
                        <a:t>250.00000</a:t>
                      </a:r>
                    </a:p>
                  </a:txBody>
                  <a:tcPr anchor="ctr">
                    <a:lnL>
                      <a:noFill/>
                    </a:lnL>
                    <a:lnR>
                      <a:noFill/>
                    </a:lnR>
                    <a:lnT>
                      <a:noFill/>
                    </a:lnT>
                    <a:lnB>
                      <a:noFill/>
                    </a:lnB>
                    <a:noFill/>
                  </a:tcPr>
                </a:tc>
                <a:tc>
                  <a:txBody>
                    <a:bodyPr/>
                    <a:lstStyle/>
                    <a:p>
                      <a:pPr algn="r"/>
                      <a:r>
                        <a:rPr lang="en-US">
                          <a:effectLst/>
                        </a:rPr>
                        <a:t>250.000000</a:t>
                      </a:r>
                    </a:p>
                  </a:txBody>
                  <a:tcPr anchor="ctr">
                    <a:lnL>
                      <a:noFill/>
                    </a:lnL>
                    <a:lnR>
                      <a:noFill/>
                    </a:lnR>
                    <a:lnT>
                      <a:noFill/>
                    </a:lnT>
                    <a:lnB>
                      <a:noFill/>
                    </a:lnB>
                    <a:noFill/>
                  </a:tcPr>
                </a:tc>
                <a:tc>
                  <a:txBody>
                    <a:bodyPr/>
                    <a:lstStyle/>
                    <a:p>
                      <a:pPr algn="r"/>
                      <a:r>
                        <a:rPr lang="en-US">
                          <a:effectLst/>
                        </a:rPr>
                        <a:t>250.000000</a:t>
                      </a:r>
                    </a:p>
                  </a:txBody>
                  <a:tcPr anchor="ctr">
                    <a:lnL>
                      <a:noFill/>
                    </a:lnL>
                    <a:lnR>
                      <a:noFill/>
                    </a:lnR>
                    <a:lnB>
                      <a:noFill/>
                    </a:lnB>
                    <a:noFill/>
                  </a:tcPr>
                </a:tc>
                <a:extLst>
                  <a:ext uri="{0D108BD9-81ED-4DB2-BD59-A6C34878D82A}">
                    <a16:rowId xmlns:a16="http://schemas.microsoft.com/office/drawing/2014/main" val="3160668288"/>
                  </a:ext>
                </a:extLst>
              </a:tr>
              <a:tr h="371687">
                <a:tc>
                  <a:txBody>
                    <a:bodyPr/>
                    <a:lstStyle/>
                    <a:p>
                      <a:pPr fontAlgn="ctr"/>
                      <a:r>
                        <a:rPr lang="en-US" b="1">
                          <a:effectLst/>
                        </a:rPr>
                        <a:t>mean</a:t>
                      </a:r>
                    </a:p>
                  </a:txBody>
                  <a:tcPr anchor="ctr">
                    <a:lnL>
                      <a:noFill/>
                    </a:lnL>
                    <a:lnR>
                      <a:noFill/>
                    </a:lnR>
                    <a:lnT>
                      <a:noFill/>
                    </a:lnT>
                    <a:lnB>
                      <a:noFill/>
                    </a:lnB>
                    <a:noFill/>
                  </a:tcPr>
                </a:tc>
                <a:tc>
                  <a:txBody>
                    <a:bodyPr/>
                    <a:lstStyle/>
                    <a:p>
                      <a:pPr algn="r"/>
                      <a:r>
                        <a:rPr lang="en-US">
                          <a:effectLst/>
                        </a:rPr>
                        <a:t>1.036000</a:t>
                      </a:r>
                    </a:p>
                  </a:txBody>
                  <a:tcPr anchor="ctr">
                    <a:lnL>
                      <a:noFill/>
                    </a:lnL>
                    <a:lnR>
                      <a:noFill/>
                    </a:lnR>
                    <a:lnT>
                      <a:noFill/>
                    </a:lnT>
                    <a:lnB>
                      <a:noFill/>
                    </a:lnB>
                    <a:noFill/>
                  </a:tcPr>
                </a:tc>
                <a:tc>
                  <a:txBody>
                    <a:bodyPr/>
                    <a:lstStyle/>
                    <a:p>
                      <a:pPr algn="r"/>
                      <a:r>
                        <a:rPr lang="en-US">
                          <a:effectLst/>
                        </a:rPr>
                        <a:t>1.22800</a:t>
                      </a:r>
                    </a:p>
                  </a:txBody>
                  <a:tcPr anchor="ctr">
                    <a:lnL>
                      <a:noFill/>
                    </a:lnL>
                    <a:lnR>
                      <a:noFill/>
                    </a:lnR>
                    <a:lnT>
                      <a:noFill/>
                    </a:lnT>
                    <a:lnB>
                      <a:noFill/>
                    </a:lnB>
                    <a:noFill/>
                  </a:tcPr>
                </a:tc>
                <a:tc>
                  <a:txBody>
                    <a:bodyPr/>
                    <a:lstStyle/>
                    <a:p>
                      <a:pPr algn="r"/>
                      <a:r>
                        <a:rPr lang="en-US">
                          <a:effectLst/>
                        </a:rPr>
                        <a:t>0.752000</a:t>
                      </a:r>
                    </a:p>
                  </a:txBody>
                  <a:tcPr anchor="ctr">
                    <a:lnL>
                      <a:noFill/>
                    </a:lnL>
                    <a:lnR>
                      <a:noFill/>
                    </a:lnR>
                    <a:lnT>
                      <a:noFill/>
                    </a:lnT>
                    <a:lnB>
                      <a:noFill/>
                    </a:lnB>
                    <a:noFill/>
                  </a:tcPr>
                </a:tc>
                <a:tc>
                  <a:txBody>
                    <a:bodyPr/>
                    <a:lstStyle/>
                    <a:p>
                      <a:pPr algn="r"/>
                      <a:r>
                        <a:rPr lang="en-US">
                          <a:effectLst/>
                        </a:rPr>
                        <a:t>0.940000</a:t>
                      </a:r>
                    </a:p>
                  </a:txBody>
                  <a:tcPr anchor="ctr">
                    <a:lnL>
                      <a:noFill/>
                    </a:lnL>
                    <a:lnR>
                      <a:noFill/>
                    </a:lnR>
                    <a:lnT>
                      <a:noFill/>
                    </a:lnT>
                    <a:lnB>
                      <a:noFill/>
                    </a:lnB>
                    <a:noFill/>
                  </a:tcPr>
                </a:tc>
                <a:tc>
                  <a:txBody>
                    <a:bodyPr/>
                    <a:lstStyle/>
                    <a:p>
                      <a:pPr algn="r"/>
                      <a:r>
                        <a:rPr lang="en-US">
                          <a:effectLst/>
                        </a:rPr>
                        <a:t>0.952000</a:t>
                      </a:r>
                    </a:p>
                  </a:txBody>
                  <a:tcPr anchor="ctr">
                    <a:lnL>
                      <a:noFill/>
                    </a:lnL>
                    <a:lnR>
                      <a:noFill/>
                    </a:lnR>
                    <a:lnT>
                      <a:noFill/>
                    </a:lnT>
                    <a:lnB>
                      <a:noFill/>
                    </a:lnB>
                    <a:noFill/>
                  </a:tcPr>
                </a:tc>
                <a:tc>
                  <a:txBody>
                    <a:bodyPr/>
                    <a:lstStyle/>
                    <a:p>
                      <a:pPr algn="r"/>
                      <a:r>
                        <a:rPr lang="en-US">
                          <a:effectLst/>
                        </a:rPr>
                        <a:t>1.14000</a:t>
                      </a:r>
                    </a:p>
                  </a:txBody>
                  <a:tcPr anchor="ctr">
                    <a:lnL>
                      <a:noFill/>
                    </a:lnL>
                    <a:lnR>
                      <a:noFill/>
                    </a:lnR>
                    <a:lnT>
                      <a:noFill/>
                    </a:lnT>
                    <a:lnB>
                      <a:noFill/>
                    </a:lnB>
                    <a:noFill/>
                  </a:tcPr>
                </a:tc>
                <a:tc>
                  <a:txBody>
                    <a:bodyPr/>
                    <a:lstStyle/>
                    <a:p>
                      <a:pPr algn="r"/>
                      <a:r>
                        <a:rPr lang="en-US">
                          <a:effectLst/>
                        </a:rPr>
                        <a:t>0.572000</a:t>
                      </a:r>
                    </a:p>
                  </a:txBody>
                  <a:tcPr anchor="ctr">
                    <a:lnL>
                      <a:noFill/>
                    </a:lnL>
                    <a:lnR>
                      <a:noFill/>
                    </a:lnR>
                    <a:lnT>
                      <a:noFill/>
                    </a:lnT>
                    <a:lnB>
                      <a:noFill/>
                    </a:lnB>
                    <a:noFill/>
                  </a:tcPr>
                </a:tc>
                <a:tc>
                  <a:txBody>
                    <a:bodyPr/>
                    <a:lstStyle/>
                    <a:p>
                      <a:pPr algn="r"/>
                      <a:r>
                        <a:rPr lang="en-US">
                          <a:effectLst/>
                        </a:rPr>
                        <a:t>0.960000</a:t>
                      </a:r>
                    </a:p>
                  </a:txBody>
                  <a:tcPr anchor="ctr">
                    <a:lnL>
                      <a:noFill/>
                    </a:lnL>
                    <a:lnR>
                      <a:noFill/>
                    </a:lnR>
                    <a:lnT>
                      <a:noFill/>
                    </a:lnT>
                    <a:lnB>
                      <a:noFill/>
                    </a:lnB>
                    <a:noFill/>
                  </a:tcPr>
                </a:tc>
                <a:extLst>
                  <a:ext uri="{0D108BD9-81ED-4DB2-BD59-A6C34878D82A}">
                    <a16:rowId xmlns:a16="http://schemas.microsoft.com/office/drawing/2014/main" val="766874442"/>
                  </a:ext>
                </a:extLst>
              </a:tr>
              <a:tr h="371687">
                <a:tc>
                  <a:txBody>
                    <a:bodyPr/>
                    <a:lstStyle/>
                    <a:p>
                      <a:pPr fontAlgn="ctr"/>
                      <a:r>
                        <a:rPr lang="en-US" b="1">
                          <a:effectLst/>
                        </a:rPr>
                        <a:t>std</a:t>
                      </a:r>
                    </a:p>
                  </a:txBody>
                  <a:tcPr anchor="ctr">
                    <a:lnL>
                      <a:noFill/>
                    </a:lnL>
                    <a:lnR>
                      <a:noFill/>
                    </a:lnR>
                    <a:lnT>
                      <a:noFill/>
                    </a:lnT>
                    <a:lnB>
                      <a:noFill/>
                    </a:lnB>
                    <a:noFill/>
                  </a:tcPr>
                </a:tc>
                <a:tc>
                  <a:txBody>
                    <a:bodyPr/>
                    <a:lstStyle/>
                    <a:p>
                      <a:pPr algn="r"/>
                      <a:r>
                        <a:rPr lang="en-US">
                          <a:effectLst/>
                        </a:rPr>
                        <a:t>0.823051</a:t>
                      </a:r>
                    </a:p>
                  </a:txBody>
                  <a:tcPr anchor="ctr">
                    <a:lnL>
                      <a:noFill/>
                    </a:lnL>
                    <a:lnR>
                      <a:noFill/>
                    </a:lnR>
                    <a:lnT>
                      <a:noFill/>
                    </a:lnT>
                    <a:lnB>
                      <a:noFill/>
                    </a:lnB>
                    <a:noFill/>
                  </a:tcPr>
                </a:tc>
                <a:tc>
                  <a:txBody>
                    <a:bodyPr/>
                    <a:lstStyle/>
                    <a:p>
                      <a:pPr algn="r"/>
                      <a:r>
                        <a:rPr lang="en-US">
                          <a:effectLst/>
                        </a:rPr>
                        <a:t>0.82141</a:t>
                      </a:r>
                    </a:p>
                  </a:txBody>
                  <a:tcPr anchor="ctr">
                    <a:lnL>
                      <a:noFill/>
                    </a:lnL>
                    <a:lnR>
                      <a:noFill/>
                    </a:lnR>
                    <a:lnT>
                      <a:noFill/>
                    </a:lnT>
                    <a:lnB>
                      <a:noFill/>
                    </a:lnB>
                    <a:noFill/>
                  </a:tcPr>
                </a:tc>
                <a:tc>
                  <a:txBody>
                    <a:bodyPr/>
                    <a:lstStyle/>
                    <a:p>
                      <a:pPr algn="r"/>
                      <a:r>
                        <a:rPr lang="en-US">
                          <a:effectLst/>
                        </a:rPr>
                        <a:t>0.803166</a:t>
                      </a:r>
                    </a:p>
                  </a:txBody>
                  <a:tcPr anchor="ctr">
                    <a:lnL>
                      <a:noFill/>
                    </a:lnL>
                    <a:lnR>
                      <a:noFill/>
                    </a:lnR>
                    <a:lnT>
                      <a:noFill/>
                    </a:lnT>
                    <a:lnB>
                      <a:noFill/>
                    </a:lnB>
                    <a:noFill/>
                  </a:tcPr>
                </a:tc>
                <a:tc>
                  <a:txBody>
                    <a:bodyPr/>
                    <a:lstStyle/>
                    <a:p>
                      <a:pPr algn="r"/>
                      <a:r>
                        <a:rPr lang="en-US">
                          <a:effectLst/>
                        </a:rPr>
                        <a:t>0.831363</a:t>
                      </a:r>
                    </a:p>
                  </a:txBody>
                  <a:tcPr anchor="ctr">
                    <a:lnL>
                      <a:noFill/>
                    </a:lnL>
                    <a:lnR>
                      <a:noFill/>
                    </a:lnR>
                    <a:lnT>
                      <a:noFill/>
                    </a:lnT>
                    <a:lnB>
                      <a:noFill/>
                    </a:lnB>
                    <a:noFill/>
                  </a:tcPr>
                </a:tc>
                <a:tc>
                  <a:txBody>
                    <a:bodyPr/>
                    <a:lstStyle/>
                    <a:p>
                      <a:pPr algn="r"/>
                      <a:r>
                        <a:rPr lang="en-US">
                          <a:effectLst/>
                        </a:rPr>
                        <a:t>0.881364</a:t>
                      </a:r>
                    </a:p>
                  </a:txBody>
                  <a:tcPr anchor="ctr">
                    <a:lnL>
                      <a:noFill/>
                    </a:lnL>
                    <a:lnR>
                      <a:noFill/>
                    </a:lnR>
                    <a:lnT>
                      <a:noFill/>
                    </a:lnT>
                    <a:lnB>
                      <a:noFill/>
                    </a:lnB>
                    <a:noFill/>
                  </a:tcPr>
                </a:tc>
                <a:tc>
                  <a:txBody>
                    <a:bodyPr/>
                    <a:lstStyle/>
                    <a:p>
                      <a:pPr algn="r"/>
                      <a:r>
                        <a:rPr lang="en-US">
                          <a:effectLst/>
                        </a:rPr>
                        <a:t>0.86915</a:t>
                      </a:r>
                    </a:p>
                  </a:txBody>
                  <a:tcPr anchor="ctr">
                    <a:lnL>
                      <a:noFill/>
                    </a:lnL>
                    <a:lnR>
                      <a:noFill/>
                    </a:lnR>
                    <a:lnT>
                      <a:noFill/>
                    </a:lnT>
                    <a:lnB>
                      <a:noFill/>
                    </a:lnB>
                    <a:noFill/>
                  </a:tcPr>
                </a:tc>
                <a:tc>
                  <a:txBody>
                    <a:bodyPr/>
                    <a:lstStyle/>
                    <a:p>
                      <a:pPr algn="r"/>
                      <a:r>
                        <a:rPr lang="en-US">
                          <a:effectLst/>
                        </a:rPr>
                        <a:t>0.495781</a:t>
                      </a:r>
                    </a:p>
                  </a:txBody>
                  <a:tcPr anchor="ctr">
                    <a:lnL>
                      <a:noFill/>
                    </a:lnL>
                    <a:lnR>
                      <a:noFill/>
                    </a:lnR>
                    <a:lnT>
                      <a:noFill/>
                    </a:lnT>
                    <a:lnB>
                      <a:noFill/>
                    </a:lnB>
                    <a:noFill/>
                  </a:tcPr>
                </a:tc>
                <a:tc>
                  <a:txBody>
                    <a:bodyPr/>
                    <a:lstStyle/>
                    <a:p>
                      <a:pPr algn="r"/>
                      <a:r>
                        <a:rPr lang="en-US">
                          <a:effectLst/>
                        </a:rPr>
                        <a:t>0.280562</a:t>
                      </a:r>
                    </a:p>
                  </a:txBody>
                  <a:tcPr anchor="ctr">
                    <a:lnL>
                      <a:noFill/>
                    </a:lnL>
                    <a:lnR>
                      <a:noFill/>
                    </a:lnR>
                    <a:lnT>
                      <a:noFill/>
                    </a:lnT>
                    <a:lnB>
                      <a:noFill/>
                    </a:lnB>
                    <a:noFill/>
                  </a:tcPr>
                </a:tc>
                <a:extLst>
                  <a:ext uri="{0D108BD9-81ED-4DB2-BD59-A6C34878D82A}">
                    <a16:rowId xmlns:a16="http://schemas.microsoft.com/office/drawing/2014/main" val="1238162722"/>
                  </a:ext>
                </a:extLst>
              </a:tr>
              <a:tr h="650452">
                <a:tc>
                  <a:txBody>
                    <a:bodyPr/>
                    <a:lstStyle/>
                    <a:p>
                      <a:pPr fontAlgn="ctr"/>
                      <a:r>
                        <a:rPr lang="en-US" b="1">
                          <a:effectLst/>
                        </a:rPr>
                        <a:t>min</a:t>
                      </a:r>
                    </a:p>
                  </a:txBody>
                  <a:tcPr anchor="ctr">
                    <a:lnL>
                      <a:noFill/>
                    </a:lnL>
                    <a:lnR>
                      <a:noFill/>
                    </a:lnR>
                    <a:lnT>
                      <a:noFill/>
                    </a:lnT>
                    <a:lnB>
                      <a:noFill/>
                    </a:lnB>
                    <a:noFill/>
                  </a:tcPr>
                </a:tc>
                <a:tc>
                  <a:txBody>
                    <a:bodyPr/>
                    <a:lstStyle/>
                    <a:p>
                      <a:pPr algn="r"/>
                      <a:r>
                        <a:rPr lang="en-US">
                          <a:effectLst/>
                        </a:rPr>
                        <a:t>0.000000</a:t>
                      </a:r>
                    </a:p>
                  </a:txBody>
                  <a:tcPr anchor="ctr">
                    <a:lnL>
                      <a:noFill/>
                    </a:lnL>
                    <a:lnR>
                      <a:noFill/>
                    </a:lnR>
                    <a:lnT>
                      <a:noFill/>
                    </a:lnT>
                    <a:lnB>
                      <a:noFill/>
                    </a:lnB>
                    <a:noFill/>
                  </a:tcPr>
                </a:tc>
                <a:tc>
                  <a:txBody>
                    <a:bodyPr/>
                    <a:lstStyle/>
                    <a:p>
                      <a:pPr algn="r"/>
                      <a:r>
                        <a:rPr lang="en-US">
                          <a:effectLst/>
                        </a:rPr>
                        <a:t>0.00000</a:t>
                      </a:r>
                    </a:p>
                  </a:txBody>
                  <a:tcPr anchor="ctr">
                    <a:lnL>
                      <a:noFill/>
                    </a:lnL>
                    <a:lnR>
                      <a:noFill/>
                    </a:lnR>
                    <a:lnT>
                      <a:noFill/>
                    </a:lnT>
                    <a:lnB>
                      <a:noFill/>
                    </a:lnB>
                    <a:noFill/>
                  </a:tcPr>
                </a:tc>
                <a:tc>
                  <a:txBody>
                    <a:bodyPr/>
                    <a:lstStyle/>
                    <a:p>
                      <a:pPr algn="r"/>
                      <a:r>
                        <a:rPr lang="en-US" dirty="0">
                          <a:effectLst/>
                        </a:rPr>
                        <a:t>0.000000</a:t>
                      </a:r>
                    </a:p>
                  </a:txBody>
                  <a:tcPr anchor="ctr">
                    <a:lnL>
                      <a:noFill/>
                    </a:lnL>
                    <a:lnR>
                      <a:noFill/>
                    </a:lnR>
                    <a:lnT>
                      <a:noFill/>
                    </a:lnT>
                    <a:lnB>
                      <a:noFill/>
                    </a:lnB>
                    <a:noFill/>
                  </a:tcPr>
                </a:tc>
                <a:tc>
                  <a:txBody>
                    <a:bodyPr/>
                    <a:lstStyle/>
                    <a:p>
                      <a:pPr algn="r"/>
                      <a:r>
                        <a:rPr lang="en-US">
                          <a:effectLst/>
                        </a:rPr>
                        <a:t>0.000000</a:t>
                      </a:r>
                    </a:p>
                  </a:txBody>
                  <a:tcPr anchor="ctr">
                    <a:lnL>
                      <a:noFill/>
                    </a:lnL>
                    <a:lnR>
                      <a:noFill/>
                    </a:lnR>
                    <a:lnT>
                      <a:noFill/>
                    </a:lnT>
                    <a:lnB>
                      <a:noFill/>
                    </a:lnB>
                    <a:noFill/>
                  </a:tcPr>
                </a:tc>
                <a:tc>
                  <a:txBody>
                    <a:bodyPr/>
                    <a:lstStyle/>
                    <a:p>
                      <a:pPr algn="r"/>
                      <a:r>
                        <a:rPr lang="en-US">
                          <a:effectLst/>
                        </a:rPr>
                        <a:t>0.000000</a:t>
                      </a:r>
                    </a:p>
                  </a:txBody>
                  <a:tcPr anchor="ctr">
                    <a:lnL>
                      <a:noFill/>
                    </a:lnL>
                    <a:lnR>
                      <a:noFill/>
                    </a:lnR>
                    <a:lnT>
                      <a:noFill/>
                    </a:lnT>
                    <a:lnB>
                      <a:noFill/>
                    </a:lnB>
                    <a:noFill/>
                  </a:tcPr>
                </a:tc>
                <a:tc>
                  <a:txBody>
                    <a:bodyPr/>
                    <a:lstStyle/>
                    <a:p>
                      <a:pPr algn="r"/>
                      <a:r>
                        <a:rPr lang="en-US">
                          <a:effectLst/>
                        </a:rPr>
                        <a:t>0.00000</a:t>
                      </a:r>
                    </a:p>
                  </a:txBody>
                  <a:tcPr anchor="ctr">
                    <a:lnL>
                      <a:noFill/>
                    </a:lnL>
                    <a:lnR>
                      <a:noFill/>
                    </a:lnR>
                    <a:lnT>
                      <a:noFill/>
                    </a:lnT>
                    <a:lnB>
                      <a:noFill/>
                    </a:lnB>
                    <a:noFill/>
                  </a:tcPr>
                </a:tc>
                <a:tc>
                  <a:txBody>
                    <a:bodyPr/>
                    <a:lstStyle/>
                    <a:p>
                      <a:pPr algn="r"/>
                      <a:r>
                        <a:rPr lang="en-US" dirty="0">
                          <a:effectLst/>
                        </a:rPr>
                        <a:t>0.000000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extLst>
                  <a:ext uri="{0D108BD9-81ED-4DB2-BD59-A6C34878D82A}">
                    <a16:rowId xmlns:a16="http://schemas.microsoft.com/office/drawing/2014/main" val="416474114"/>
                  </a:ext>
                </a:extLst>
              </a:tr>
              <a:tr h="371687">
                <a:tc>
                  <a:txBody>
                    <a:bodyPr/>
                    <a:lstStyle/>
                    <a:p>
                      <a:pPr fontAlgn="ctr"/>
                      <a:r>
                        <a:rPr lang="en-US" b="1">
                          <a:effectLst/>
                        </a:rPr>
                        <a:t>25%</a:t>
                      </a:r>
                    </a:p>
                  </a:txBody>
                  <a:tcPr anchor="ctr">
                    <a:lnL>
                      <a:noFill/>
                    </a:lnL>
                    <a:lnR>
                      <a:noFill/>
                    </a:lnR>
                    <a:lnT>
                      <a:noFill/>
                    </a:lnT>
                    <a:lnB>
                      <a:noFill/>
                    </a:lnB>
                    <a:noFill/>
                  </a:tcPr>
                </a:tc>
                <a:tc>
                  <a:txBody>
                    <a:bodyPr/>
                    <a:lstStyle/>
                    <a:p>
                      <a:pPr algn="r"/>
                      <a:r>
                        <a:rPr lang="en-US">
                          <a:effectLst/>
                        </a:rPr>
                        <a:t>0.000000</a:t>
                      </a:r>
                    </a:p>
                  </a:txBody>
                  <a:tcPr anchor="ctr">
                    <a:lnL>
                      <a:noFill/>
                    </a:lnL>
                    <a:lnR>
                      <a:noFill/>
                    </a:lnR>
                    <a:lnT>
                      <a:noFill/>
                    </a:lnT>
                    <a:lnB>
                      <a:noFill/>
                    </a:lnB>
                    <a:noFill/>
                  </a:tcPr>
                </a:tc>
                <a:tc>
                  <a:txBody>
                    <a:bodyPr/>
                    <a:lstStyle/>
                    <a:p>
                      <a:pPr algn="r"/>
                      <a:r>
                        <a:rPr lang="en-US">
                          <a:effectLst/>
                        </a:rPr>
                        <a:t>1.00000</a:t>
                      </a:r>
                    </a:p>
                  </a:txBody>
                  <a:tcPr anchor="ctr">
                    <a:lnL>
                      <a:noFill/>
                    </a:lnL>
                    <a:lnR>
                      <a:noFill/>
                    </a:lnR>
                    <a:lnT>
                      <a:noFill/>
                    </a:lnT>
                    <a:lnB>
                      <a:noFill/>
                    </a:lnB>
                    <a:noFill/>
                  </a:tcPr>
                </a:tc>
                <a:tc>
                  <a:txBody>
                    <a:bodyPr/>
                    <a:lstStyle/>
                    <a:p>
                      <a:pPr algn="r"/>
                      <a:r>
                        <a:rPr lang="en-US">
                          <a:effectLst/>
                        </a:rPr>
                        <a:t>0.000000</a:t>
                      </a:r>
                    </a:p>
                  </a:txBody>
                  <a:tcPr anchor="ctr">
                    <a:lnL>
                      <a:noFill/>
                    </a:lnL>
                    <a:lnR>
                      <a:noFill/>
                    </a:lnR>
                    <a:lnT>
                      <a:noFill/>
                    </a:lnT>
                    <a:lnB>
                      <a:noFill/>
                    </a:lnB>
                    <a:noFill/>
                  </a:tcPr>
                </a:tc>
                <a:tc>
                  <a:txBody>
                    <a:bodyPr/>
                    <a:lstStyle/>
                    <a:p>
                      <a:pPr algn="r"/>
                      <a:r>
                        <a:rPr lang="en-US">
                          <a:effectLst/>
                        </a:rPr>
                        <a:t>0.000000</a:t>
                      </a:r>
                    </a:p>
                  </a:txBody>
                  <a:tcPr anchor="ctr">
                    <a:lnL>
                      <a:noFill/>
                    </a:lnL>
                    <a:lnR>
                      <a:noFill/>
                    </a:lnR>
                    <a:lnT>
                      <a:noFill/>
                    </a:lnT>
                    <a:lnB>
                      <a:noFill/>
                    </a:lnB>
                    <a:noFill/>
                  </a:tcPr>
                </a:tc>
                <a:tc>
                  <a:txBody>
                    <a:bodyPr/>
                    <a:lstStyle/>
                    <a:p>
                      <a:pPr algn="r"/>
                      <a:r>
                        <a:rPr lang="en-US">
                          <a:effectLst/>
                        </a:rPr>
                        <a:t>0.000000</a:t>
                      </a:r>
                    </a:p>
                  </a:txBody>
                  <a:tcPr anchor="ctr">
                    <a:lnL>
                      <a:noFill/>
                    </a:lnL>
                    <a:lnR>
                      <a:noFill/>
                    </a:lnR>
                    <a:lnT>
                      <a:noFill/>
                    </a:lnT>
                    <a:lnB>
                      <a:noFill/>
                    </a:lnB>
                    <a:noFill/>
                  </a:tcPr>
                </a:tc>
                <a:tc>
                  <a:txBody>
                    <a:bodyPr/>
                    <a:lstStyle/>
                    <a:p>
                      <a:pPr algn="r"/>
                      <a:r>
                        <a:rPr lang="en-US">
                          <a:effectLst/>
                        </a:rPr>
                        <a:t>0.00000</a:t>
                      </a:r>
                    </a:p>
                  </a:txBody>
                  <a:tcPr anchor="ctr">
                    <a:lnL>
                      <a:noFill/>
                    </a:lnL>
                    <a:lnR>
                      <a:noFill/>
                    </a:lnR>
                    <a:lnT>
                      <a:noFill/>
                    </a:lnT>
                    <a:lnB>
                      <a:noFill/>
                    </a:lnB>
                    <a:noFill/>
                  </a:tcPr>
                </a:tc>
                <a:tc>
                  <a:txBody>
                    <a:bodyPr/>
                    <a:lstStyle/>
                    <a:p>
                      <a:pPr algn="r"/>
                      <a:r>
                        <a:rPr lang="en-US">
                          <a:effectLst/>
                        </a:rPr>
                        <a:t>0.000000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extLst>
                  <a:ext uri="{0D108BD9-81ED-4DB2-BD59-A6C34878D82A}">
                    <a16:rowId xmlns:a16="http://schemas.microsoft.com/office/drawing/2014/main" val="1439911423"/>
                  </a:ext>
                </a:extLst>
              </a:tr>
              <a:tr h="371687">
                <a:tc>
                  <a:txBody>
                    <a:bodyPr/>
                    <a:lstStyle/>
                    <a:p>
                      <a:pPr fontAlgn="ctr"/>
                      <a:r>
                        <a:rPr lang="en-US" b="1">
                          <a:effectLst/>
                        </a:rPr>
                        <a:t>50%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tc>
                  <a:txBody>
                    <a:bodyPr/>
                    <a:lstStyle/>
                    <a:p>
                      <a:pPr algn="r"/>
                      <a:r>
                        <a:rPr lang="en-US">
                          <a:effectLst/>
                        </a:rPr>
                        <a:t>1.00000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tc>
                  <a:txBody>
                    <a:bodyPr/>
                    <a:lstStyle/>
                    <a:p>
                      <a:pPr algn="r"/>
                      <a:r>
                        <a:rPr lang="en-US">
                          <a:effectLst/>
                        </a:rPr>
                        <a:t>1.00000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extLst>
                  <a:ext uri="{0D108BD9-81ED-4DB2-BD59-A6C34878D82A}">
                    <a16:rowId xmlns:a16="http://schemas.microsoft.com/office/drawing/2014/main" val="636826534"/>
                  </a:ext>
                </a:extLst>
              </a:tr>
              <a:tr h="371687">
                <a:tc>
                  <a:txBody>
                    <a:bodyPr/>
                    <a:lstStyle/>
                    <a:p>
                      <a:pPr fontAlgn="ctr"/>
                      <a:r>
                        <a:rPr lang="en-US" b="1">
                          <a:effectLst/>
                        </a:rPr>
                        <a:t>75%</a:t>
                      </a:r>
                    </a:p>
                  </a:txBody>
                  <a:tcPr anchor="ctr">
                    <a:lnL>
                      <a:noFill/>
                    </a:lnL>
                    <a:lnR>
                      <a:noFill/>
                    </a:lnR>
                    <a:lnT>
                      <a:noFill/>
                    </a:lnT>
                    <a:lnB>
                      <a:noFill/>
                    </a:lnB>
                    <a:noFill/>
                  </a:tcPr>
                </a:tc>
                <a:tc>
                  <a:txBody>
                    <a:bodyPr/>
                    <a:lstStyle/>
                    <a:p>
                      <a:pPr algn="r"/>
                      <a:r>
                        <a:rPr lang="en-US">
                          <a:effectLst/>
                        </a:rPr>
                        <a:t>2.000000</a:t>
                      </a:r>
                    </a:p>
                  </a:txBody>
                  <a:tcPr anchor="ctr">
                    <a:lnL>
                      <a:noFill/>
                    </a:lnL>
                    <a:lnR>
                      <a:noFill/>
                    </a:lnR>
                    <a:lnT>
                      <a:noFill/>
                    </a:lnT>
                    <a:lnB>
                      <a:noFill/>
                    </a:lnB>
                    <a:noFill/>
                  </a:tcPr>
                </a:tc>
                <a:tc>
                  <a:txBody>
                    <a:bodyPr/>
                    <a:lstStyle/>
                    <a:p>
                      <a:pPr algn="r"/>
                      <a:r>
                        <a:rPr lang="en-US">
                          <a:effectLst/>
                        </a:rPr>
                        <a:t>2.00000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tc>
                  <a:txBody>
                    <a:bodyPr/>
                    <a:lstStyle/>
                    <a:p>
                      <a:pPr algn="r"/>
                      <a:r>
                        <a:rPr lang="en-US">
                          <a:effectLst/>
                        </a:rPr>
                        <a:t>2.000000</a:t>
                      </a:r>
                    </a:p>
                  </a:txBody>
                  <a:tcPr anchor="ctr">
                    <a:lnL>
                      <a:noFill/>
                    </a:lnL>
                    <a:lnR>
                      <a:noFill/>
                    </a:lnR>
                    <a:lnT>
                      <a:noFill/>
                    </a:lnT>
                    <a:lnB>
                      <a:noFill/>
                    </a:lnB>
                    <a:noFill/>
                  </a:tcPr>
                </a:tc>
                <a:tc>
                  <a:txBody>
                    <a:bodyPr/>
                    <a:lstStyle/>
                    <a:p>
                      <a:pPr algn="r"/>
                      <a:r>
                        <a:rPr lang="en-US">
                          <a:effectLst/>
                        </a:rPr>
                        <a:t>2.000000</a:t>
                      </a:r>
                    </a:p>
                  </a:txBody>
                  <a:tcPr anchor="ctr">
                    <a:lnL>
                      <a:noFill/>
                    </a:lnL>
                    <a:lnR>
                      <a:noFill/>
                    </a:lnR>
                    <a:lnT>
                      <a:noFill/>
                    </a:lnT>
                    <a:lnB>
                      <a:noFill/>
                    </a:lnB>
                    <a:noFill/>
                  </a:tcPr>
                </a:tc>
                <a:tc>
                  <a:txBody>
                    <a:bodyPr/>
                    <a:lstStyle/>
                    <a:p>
                      <a:pPr algn="r"/>
                      <a:r>
                        <a:rPr lang="en-US">
                          <a:effectLst/>
                        </a:rPr>
                        <a:t>2.00000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tc>
                  <a:txBody>
                    <a:bodyPr/>
                    <a:lstStyle/>
                    <a:p>
                      <a:pPr algn="r"/>
                      <a:r>
                        <a:rPr lang="en-US" dirty="0">
                          <a:effectLst/>
                        </a:rPr>
                        <a:t>1.000000</a:t>
                      </a:r>
                    </a:p>
                  </a:txBody>
                  <a:tcPr anchor="ctr">
                    <a:lnL>
                      <a:noFill/>
                    </a:lnL>
                    <a:lnR>
                      <a:noFill/>
                    </a:lnR>
                    <a:lnT>
                      <a:noFill/>
                    </a:lnT>
                    <a:lnB>
                      <a:noFill/>
                    </a:lnB>
                    <a:noFill/>
                  </a:tcPr>
                </a:tc>
                <a:extLst>
                  <a:ext uri="{0D108BD9-81ED-4DB2-BD59-A6C34878D82A}">
                    <a16:rowId xmlns:a16="http://schemas.microsoft.com/office/drawing/2014/main" val="3152470143"/>
                  </a:ext>
                </a:extLst>
              </a:tr>
              <a:tr h="371687">
                <a:tc>
                  <a:txBody>
                    <a:bodyPr/>
                    <a:lstStyle/>
                    <a:p>
                      <a:pPr fontAlgn="ctr"/>
                      <a:r>
                        <a:rPr lang="en-US" b="1">
                          <a:effectLst/>
                        </a:rPr>
                        <a:t>max</a:t>
                      </a:r>
                    </a:p>
                  </a:txBody>
                  <a:tcPr anchor="ctr">
                    <a:lnL>
                      <a:noFill/>
                    </a:lnL>
                    <a:lnR>
                      <a:noFill/>
                    </a:lnR>
                    <a:lnT>
                      <a:noFill/>
                    </a:lnT>
                    <a:lnB>
                      <a:noFill/>
                    </a:lnB>
                    <a:noFill/>
                  </a:tcPr>
                </a:tc>
                <a:tc>
                  <a:txBody>
                    <a:bodyPr/>
                    <a:lstStyle/>
                    <a:p>
                      <a:pPr algn="r"/>
                      <a:r>
                        <a:rPr lang="en-US">
                          <a:effectLst/>
                        </a:rPr>
                        <a:t>2.000000</a:t>
                      </a:r>
                    </a:p>
                  </a:txBody>
                  <a:tcPr anchor="ctr">
                    <a:lnL>
                      <a:noFill/>
                    </a:lnL>
                    <a:lnR>
                      <a:noFill/>
                    </a:lnR>
                    <a:lnT>
                      <a:noFill/>
                    </a:lnT>
                    <a:lnB>
                      <a:noFill/>
                    </a:lnB>
                    <a:noFill/>
                  </a:tcPr>
                </a:tc>
                <a:tc>
                  <a:txBody>
                    <a:bodyPr/>
                    <a:lstStyle/>
                    <a:p>
                      <a:pPr algn="r"/>
                      <a:r>
                        <a:rPr lang="en-US">
                          <a:effectLst/>
                        </a:rPr>
                        <a:t>2.00000</a:t>
                      </a:r>
                    </a:p>
                  </a:txBody>
                  <a:tcPr anchor="ctr">
                    <a:lnL>
                      <a:noFill/>
                    </a:lnL>
                    <a:lnR>
                      <a:noFill/>
                    </a:lnR>
                    <a:lnT>
                      <a:noFill/>
                    </a:lnT>
                    <a:lnB>
                      <a:noFill/>
                    </a:lnB>
                    <a:noFill/>
                  </a:tcPr>
                </a:tc>
                <a:tc>
                  <a:txBody>
                    <a:bodyPr/>
                    <a:lstStyle/>
                    <a:p>
                      <a:pPr algn="r"/>
                      <a:r>
                        <a:rPr lang="en-US">
                          <a:effectLst/>
                        </a:rPr>
                        <a:t>2.000000</a:t>
                      </a:r>
                    </a:p>
                  </a:txBody>
                  <a:tcPr anchor="ctr">
                    <a:lnL>
                      <a:noFill/>
                    </a:lnL>
                    <a:lnR>
                      <a:noFill/>
                    </a:lnR>
                    <a:lnT>
                      <a:noFill/>
                    </a:lnT>
                    <a:lnB>
                      <a:noFill/>
                    </a:lnB>
                    <a:noFill/>
                  </a:tcPr>
                </a:tc>
                <a:tc>
                  <a:txBody>
                    <a:bodyPr/>
                    <a:lstStyle/>
                    <a:p>
                      <a:pPr algn="r"/>
                      <a:r>
                        <a:rPr lang="en-US">
                          <a:effectLst/>
                        </a:rPr>
                        <a:t>2.000000</a:t>
                      </a:r>
                    </a:p>
                  </a:txBody>
                  <a:tcPr anchor="ctr">
                    <a:lnL>
                      <a:noFill/>
                    </a:lnL>
                    <a:lnR>
                      <a:noFill/>
                    </a:lnR>
                    <a:lnT>
                      <a:noFill/>
                    </a:lnT>
                    <a:lnB>
                      <a:noFill/>
                    </a:lnB>
                    <a:noFill/>
                  </a:tcPr>
                </a:tc>
                <a:tc>
                  <a:txBody>
                    <a:bodyPr/>
                    <a:lstStyle/>
                    <a:p>
                      <a:pPr algn="r"/>
                      <a:r>
                        <a:rPr lang="en-US">
                          <a:effectLst/>
                        </a:rPr>
                        <a:t>2.000000</a:t>
                      </a:r>
                    </a:p>
                  </a:txBody>
                  <a:tcPr anchor="ctr">
                    <a:lnL>
                      <a:noFill/>
                    </a:lnL>
                    <a:lnR>
                      <a:noFill/>
                    </a:lnR>
                    <a:lnT>
                      <a:noFill/>
                    </a:lnT>
                    <a:lnB>
                      <a:noFill/>
                    </a:lnB>
                    <a:noFill/>
                  </a:tcPr>
                </a:tc>
                <a:tc>
                  <a:txBody>
                    <a:bodyPr/>
                    <a:lstStyle/>
                    <a:p>
                      <a:pPr algn="r"/>
                      <a:r>
                        <a:rPr lang="en-US">
                          <a:effectLst/>
                        </a:rPr>
                        <a:t>2.00000</a:t>
                      </a:r>
                    </a:p>
                  </a:txBody>
                  <a:tcPr anchor="ctr">
                    <a:lnL>
                      <a:noFill/>
                    </a:lnL>
                    <a:lnR>
                      <a:noFill/>
                    </a:lnR>
                    <a:lnT>
                      <a:noFill/>
                    </a:lnT>
                    <a:lnB>
                      <a:noFill/>
                    </a:lnB>
                    <a:noFill/>
                  </a:tcPr>
                </a:tc>
                <a:tc>
                  <a:txBody>
                    <a:bodyPr/>
                    <a:lstStyle/>
                    <a:p>
                      <a:pPr algn="r"/>
                      <a:r>
                        <a:rPr lang="en-US">
                          <a:effectLst/>
                        </a:rPr>
                        <a:t>1.000000</a:t>
                      </a:r>
                    </a:p>
                  </a:txBody>
                  <a:tcPr anchor="ctr">
                    <a:lnL>
                      <a:noFill/>
                    </a:lnL>
                    <a:lnR>
                      <a:noFill/>
                    </a:lnR>
                    <a:lnT>
                      <a:noFill/>
                    </a:lnT>
                    <a:lnB>
                      <a:noFill/>
                    </a:lnB>
                    <a:noFill/>
                  </a:tcPr>
                </a:tc>
                <a:tc>
                  <a:txBody>
                    <a:bodyPr/>
                    <a:lstStyle/>
                    <a:p>
                      <a:pPr algn="r"/>
                      <a:r>
                        <a:rPr lang="en-US" dirty="0">
                          <a:effectLst/>
                        </a:rPr>
                        <a:t>1.000000</a:t>
                      </a:r>
                    </a:p>
                  </a:txBody>
                  <a:tcPr anchor="ctr">
                    <a:lnL>
                      <a:noFill/>
                    </a:lnL>
                    <a:lnR>
                      <a:noFill/>
                    </a:lnR>
                    <a:lnT>
                      <a:noFill/>
                    </a:lnT>
                    <a:lnB>
                      <a:noFill/>
                    </a:lnB>
                    <a:noFill/>
                  </a:tcPr>
                </a:tc>
                <a:extLst>
                  <a:ext uri="{0D108BD9-81ED-4DB2-BD59-A6C34878D82A}">
                    <a16:rowId xmlns:a16="http://schemas.microsoft.com/office/drawing/2014/main" val="3275841325"/>
                  </a:ext>
                </a:extLst>
              </a:tr>
            </a:tbl>
          </a:graphicData>
        </a:graphic>
      </p:graphicFrame>
      <p:sp>
        <p:nvSpPr>
          <p:cNvPr id="7" name="Rectangle 1">
            <a:extLst>
              <a:ext uri="{FF2B5EF4-FFF2-40B4-BE49-F238E27FC236}">
                <a16:creationId xmlns:a16="http://schemas.microsoft.com/office/drawing/2014/main" id="{256D5519-0031-8575-9901-1311E2212DBE}"/>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174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[85]</a:t>
            </a:r>
            <a:endParaRPr kumimoji="0" lang="en-US" altLang="en-US" sz="1000" b="0" i="0" u="none" strike="noStrike" cap="none" normalizeH="0" baseline="0">
              <a:ln>
                <a:noFill/>
              </a:ln>
              <a:solidFill>
                <a:srgbClr val="D5D5D5"/>
              </a:solidFill>
              <a:effectLst/>
              <a:latin typeface="Roboto"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A0D3CF55-4B0F-6601-75EC-C56DA8602DEE}"/>
              </a:ext>
            </a:extLst>
          </p:cNvPr>
          <p:cNvSpPr>
            <a:spLocks noChangeArrowheads="1"/>
          </p:cNvSpPr>
          <p:nvPr/>
        </p:nvSpPr>
        <p:spPr bwMode="auto">
          <a:xfrm>
            <a:off x="152400" y="152400"/>
            <a:ext cx="11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D5D5D5"/>
                </a:solidFill>
                <a:effectLst/>
                <a:latin typeface="Roboto" panose="020F0502020204030204" pitchFamily="2" charset="0"/>
              </a:rPr>
              <a:t>0s</a:t>
            </a:r>
            <a:endParaRPr kumimoji="0" lang="en-US" altLang="en-US" sz="1000" b="0" i="0" u="none" strike="noStrike" cap="none" normalizeH="0" baseline="0">
              <a:ln>
                <a:noFill/>
              </a:ln>
              <a:solidFill>
                <a:srgbClr val="D5D5D5"/>
              </a:solidFill>
              <a:effectLst/>
              <a:latin typeface="Roboto" panose="020F0502020204030204"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6EC98EF6-18F1-2392-556A-6F855DD7358B}"/>
              </a:ext>
            </a:extLst>
          </p:cNvPr>
          <p:cNvSpPr>
            <a:spLocks noChangeArrowheads="1"/>
          </p:cNvSpPr>
          <p:nvPr/>
        </p:nvSpPr>
        <p:spPr bwMode="auto">
          <a:xfrm>
            <a:off x="152400" y="152400"/>
            <a:ext cx="892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4D4D4"/>
                </a:solidFill>
                <a:effectLst/>
                <a:latin typeface="Courier New" panose="02070309020205020404" pitchFamily="49" charset="0"/>
                <a:cs typeface="Courier New" panose="02070309020205020404" pitchFamily="49" charset="0"/>
              </a:rPr>
              <a:t>data.describe</a:t>
            </a:r>
            <a:r>
              <a:rPr kumimoji="0" lang="en-US" altLang="en-US" sz="1000" b="0" i="0" u="none" strike="noStrike" cap="none" normalizeH="0" baseline="0">
                <a:ln>
                  <a:noFill/>
                </a:ln>
                <a:solidFill>
                  <a:srgbClr val="FFD700"/>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a:ln>
                <a:noFill/>
              </a:ln>
              <a:solidFill>
                <a:srgbClr val="D5D5D5"/>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36BF4B16-5785-06FF-04BC-DD51E11596E5}"/>
              </a:ext>
            </a:extLst>
          </p:cNvPr>
          <p:cNvSpPr>
            <a:spLocks noChangeArrowheads="1"/>
          </p:cNvSpPr>
          <p:nvPr/>
        </p:nvSpPr>
        <p:spPr bwMode="auto">
          <a:xfrm>
            <a:off x="152400" y="152400"/>
            <a:ext cx="12192000" cy="0"/>
          </a:xfrm>
          <a:prstGeom prst="rect">
            <a:avLst/>
          </a:prstGeom>
          <a:solidFill>
            <a:srgbClr val="38383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D5D5D5"/>
                </a:solidFill>
                <a:effectLst/>
                <a:latin typeface="var(--colab-code-font-family)"/>
              </a:rPr>
              <a:t>output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81D0A0A6-1E14-F44E-EACA-F5F1427F7DB4}"/>
              </a:ext>
            </a:extLst>
          </p:cNvPr>
          <p:cNvSpPr>
            <a:spLocks noChangeArrowheads="1"/>
          </p:cNvSpPr>
          <p:nvPr/>
        </p:nvSpPr>
        <p:spPr bwMode="auto">
          <a:xfrm>
            <a:off x="152400" y="152400"/>
            <a:ext cx="1143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a:ln>
                  <a:noFill/>
                </a:ln>
                <a:solidFill>
                  <a:srgbClr val="D5D5D5"/>
                </a:solidFill>
                <a:effectLst/>
                <a:latin typeface="Roboto" panose="02000000000000000000" pitchFamily="2" charset="0"/>
              </a:rPr>
              <a:t>0s</a:t>
            </a:r>
            <a:endParaRPr kumimoji="0" lang="en-US" altLang="en-US" sz="1000" b="0" i="0" u="none" strike="noStrike" cap="none" normalizeH="0" baseline="0">
              <a:ln>
                <a:noFill/>
              </a:ln>
              <a:solidFill>
                <a:srgbClr val="D5D5D5"/>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870E6C2F-91A8-E98F-D7D7-BEB3436871E2}"/>
              </a:ext>
            </a:extLst>
          </p:cNvPr>
          <p:cNvSpPr>
            <a:spLocks noChangeArrowheads="1"/>
          </p:cNvSpPr>
          <p:nvPr/>
        </p:nvSpPr>
        <p:spPr bwMode="auto">
          <a:xfrm>
            <a:off x="152400" y="152400"/>
            <a:ext cx="8921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D4D4D4"/>
                </a:solidFill>
                <a:effectLst/>
                <a:latin typeface="Courier New" panose="02070309020205020404" pitchFamily="49" charset="0"/>
                <a:cs typeface="Courier New" panose="02070309020205020404" pitchFamily="49" charset="0"/>
              </a:rPr>
              <a:t>data.describe</a:t>
            </a:r>
            <a:r>
              <a:rPr kumimoji="0" lang="en-US" altLang="en-US" sz="1000" b="0" i="0" u="none" strike="noStrike" cap="none" normalizeH="0" baseline="0" dirty="0">
                <a:ln>
                  <a:noFill/>
                </a:ln>
                <a:solidFill>
                  <a:srgbClr val="FFD700"/>
                </a:solidFill>
                <a:effectLst/>
                <a:latin typeface="Courier New" panose="02070309020205020404" pitchFamily="49" charset="0"/>
                <a:cs typeface="Courier New" panose="02070309020205020404" pitchFamily="49" charset="0"/>
              </a:rPr>
              <a:t>()</a:t>
            </a:r>
            <a:endParaRPr kumimoji="0" lang="en-US" altLang="en-US" sz="900" b="0" i="0" u="none" strike="noStrike" cap="none" normalizeH="0" baseline="0" dirty="0">
              <a:ln>
                <a:noFill/>
              </a:ln>
              <a:solidFill>
                <a:srgbClr val="D5D5D5"/>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364F4E5E-2EE0-DDB2-2FF2-A520D21C4996}"/>
              </a:ext>
            </a:extLst>
          </p:cNvPr>
          <p:cNvSpPr txBox="1"/>
          <p:nvPr/>
        </p:nvSpPr>
        <p:spPr>
          <a:xfrm>
            <a:off x="152401" y="5775771"/>
            <a:ext cx="10855124" cy="1200329"/>
          </a:xfrm>
          <a:prstGeom prst="rect">
            <a:avLst/>
          </a:prstGeom>
          <a:noFill/>
        </p:spPr>
        <p:txBody>
          <a:bodyPr wrap="square" rtlCol="0">
            <a:spAutoFit/>
          </a:bodyPr>
          <a:lstStyle/>
          <a:p>
            <a:r>
              <a:rPr lang="en-US" dirty="0"/>
              <a:t>This statistics such as count, mean, standard deviation, minimum, 25th percentile, median (50th percentile), 75th percentile, and maximum for each numerical column in your dataset.</a:t>
            </a:r>
          </a:p>
          <a:p>
            <a:endParaRPr lang="en-US" dirty="0"/>
          </a:p>
          <a:p>
            <a:endParaRPr lang="en-US" dirty="0"/>
          </a:p>
        </p:txBody>
      </p:sp>
    </p:spTree>
    <p:extLst>
      <p:ext uri="{BB962C8B-B14F-4D97-AF65-F5344CB8AC3E}">
        <p14:creationId xmlns:p14="http://schemas.microsoft.com/office/powerpoint/2010/main" val="250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5241D-218F-EC4A-3FA3-FB787E902588}"/>
              </a:ext>
            </a:extLst>
          </p:cNvPr>
          <p:cNvSpPr>
            <a:spLocks noGrp="1"/>
          </p:cNvSpPr>
          <p:nvPr>
            <p:ph type="title"/>
          </p:nvPr>
        </p:nvSpPr>
        <p:spPr/>
        <p:txBody>
          <a:bodyPr/>
          <a:lstStyle/>
          <a:p>
            <a:r>
              <a:rPr lang="en-US" dirty="0">
                <a:latin typeface="Algerian" panose="04020705040A02060702" pitchFamily="82" charset="0"/>
              </a:rPr>
              <a:t>DISTRIBUTION OF TARGET VARIABLE</a:t>
            </a:r>
          </a:p>
        </p:txBody>
      </p:sp>
      <p:pic>
        <p:nvPicPr>
          <p:cNvPr id="3074" name="Picture 2">
            <a:extLst>
              <a:ext uri="{FF2B5EF4-FFF2-40B4-BE49-F238E27FC236}">
                <a16:creationId xmlns:a16="http://schemas.microsoft.com/office/drawing/2014/main" id="{6E043CA0-85F4-7F7E-5019-1712208981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964" y="1383341"/>
            <a:ext cx="6113888" cy="48718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CC3458-6744-E261-A56E-60B6A25CFF47}"/>
              </a:ext>
            </a:extLst>
          </p:cNvPr>
          <p:cNvSpPr txBox="1"/>
          <p:nvPr/>
        </p:nvSpPr>
        <p:spPr>
          <a:xfrm>
            <a:off x="6588450" y="1690688"/>
            <a:ext cx="4986234"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effectLst/>
                <a:latin typeface="Calibri" panose="020F0502020204030204" pitchFamily="34" charset="0"/>
                <a:ea typeface="Calibri" panose="020F0502020204030204" pitchFamily="34" charset="0"/>
                <a:cs typeface="Times New Roman" panose="02020603050405020304" pitchFamily="18" charset="0"/>
              </a:rPr>
              <a:t>To visualize the distribution of each feature by class, you can use count plots for categorical features and histograms for numerical features. </a:t>
            </a:r>
            <a:endParaRPr lang="en-US" sz="2400" dirty="0"/>
          </a:p>
        </p:txBody>
      </p:sp>
    </p:spTree>
    <p:extLst>
      <p:ext uri="{BB962C8B-B14F-4D97-AF65-F5344CB8AC3E}">
        <p14:creationId xmlns:p14="http://schemas.microsoft.com/office/powerpoint/2010/main" val="2127854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5F8A5-7B0E-C733-543A-3F0ADEC5E05E}"/>
              </a:ext>
            </a:extLst>
          </p:cNvPr>
          <p:cNvSpPr>
            <a:spLocks noGrp="1"/>
          </p:cNvSpPr>
          <p:nvPr>
            <p:ph type="title"/>
          </p:nvPr>
        </p:nvSpPr>
        <p:spPr/>
        <p:txBody>
          <a:bodyPr/>
          <a:lstStyle/>
          <a:p>
            <a:r>
              <a:rPr lang="en-US" dirty="0">
                <a:latin typeface="Algerian" panose="04020705040A02060702" pitchFamily="82" charset="0"/>
              </a:rPr>
              <a:t>VISUALISE RELATION B/W FEATURES</a:t>
            </a:r>
          </a:p>
        </p:txBody>
      </p:sp>
      <p:pic>
        <p:nvPicPr>
          <p:cNvPr id="4098" name="Picture 2">
            <a:extLst>
              <a:ext uri="{FF2B5EF4-FFF2-40B4-BE49-F238E27FC236}">
                <a16:creationId xmlns:a16="http://schemas.microsoft.com/office/drawing/2014/main" id="{BA5D1CDA-609C-2546-C604-7DD39A3A7F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2436" y="1400538"/>
            <a:ext cx="9332924" cy="411944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E0AEA13-BD70-FA75-6FFD-6881F136383C}"/>
              </a:ext>
            </a:extLst>
          </p:cNvPr>
          <p:cNvSpPr txBox="1"/>
          <p:nvPr/>
        </p:nvSpPr>
        <p:spPr>
          <a:xfrm>
            <a:off x="532436" y="5709920"/>
            <a:ext cx="10515600" cy="2056332"/>
          </a:xfrm>
          <a:prstGeom prst="rect">
            <a:avLst/>
          </a:prstGeom>
          <a:noFill/>
        </p:spPr>
        <p:txBody>
          <a:bodyPr wrap="square" rtlCol="0">
            <a:spAutoFit/>
          </a:bodyPr>
          <a:lstStyle/>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will create a grid of scatterplots for each pair of features, with points colored by the 'class' variable. This can help you visualize how the features are related and whether there are any distinct patterns for the two classes.</a:t>
            </a:r>
          </a:p>
          <a:p>
            <a:pPr marL="0" marR="0" algn="ctr">
              <a:lnSpc>
                <a:spcPct val="107000"/>
              </a:lnSpc>
              <a:spcBef>
                <a:spcPts val="0"/>
              </a:spcBef>
              <a:spcAft>
                <a:spcPts val="0"/>
              </a:spcAft>
            </a:pPr>
            <a:r>
              <a:rPr lang="en-US" sz="1800" kern="0" dirty="0">
                <a:effectLst/>
                <a:latin typeface="Arial" panose="020B0604020202020204" pitchFamily="34" charset="0"/>
                <a:ea typeface="Times New Roman" panose="02020603050405020304" pitchFamily="18" charset="0"/>
                <a:cs typeface="Times New Roman" panose="02020603050405020304" pitchFamily="18" charset="0"/>
              </a:rPr>
              <a:t>Top of Form</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1965451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DA37-2FD0-BA0B-6478-4AD2118321AE}"/>
              </a:ext>
            </a:extLst>
          </p:cNvPr>
          <p:cNvSpPr>
            <a:spLocks noGrp="1"/>
          </p:cNvSpPr>
          <p:nvPr>
            <p:ph type="title"/>
          </p:nvPr>
        </p:nvSpPr>
        <p:spPr/>
        <p:txBody>
          <a:bodyPr/>
          <a:lstStyle/>
          <a:p>
            <a:r>
              <a:rPr lang="en-US" dirty="0">
                <a:latin typeface="Algerian" panose="04020705040A02060702" pitchFamily="82" charset="0"/>
              </a:rPr>
              <a:t>MODELS USED</a:t>
            </a:r>
          </a:p>
        </p:txBody>
      </p:sp>
      <p:sp>
        <p:nvSpPr>
          <p:cNvPr id="3" name="Content Placeholder 2">
            <a:extLst>
              <a:ext uri="{FF2B5EF4-FFF2-40B4-BE49-F238E27FC236}">
                <a16:creationId xmlns:a16="http://schemas.microsoft.com/office/drawing/2014/main" id="{A0A5D238-38C0-A9EB-D155-F241884E4F91}"/>
              </a:ext>
            </a:extLst>
          </p:cNvPr>
          <p:cNvSpPr>
            <a:spLocks noGrp="1"/>
          </p:cNvSpPr>
          <p:nvPr>
            <p:ph idx="1"/>
          </p:nvPr>
        </p:nvSpPr>
        <p:spPr>
          <a:xfrm>
            <a:off x="3180080" y="2346959"/>
            <a:ext cx="8173720" cy="3291841"/>
          </a:xfrm>
        </p:spPr>
        <p:txBody>
          <a:bodyPr/>
          <a:lstStyle/>
          <a:p>
            <a:r>
              <a:rPr lang="en-US" dirty="0"/>
              <a:t>LOGISTIC REGRESSION </a:t>
            </a:r>
          </a:p>
          <a:p>
            <a:r>
              <a:rPr lang="en-US" dirty="0"/>
              <a:t>SUPPORT VECTOR MACHINE</a:t>
            </a:r>
          </a:p>
          <a:p>
            <a:r>
              <a:rPr lang="en-US" dirty="0"/>
              <a:t>K-NEAREST NEIGHBOUR</a:t>
            </a:r>
          </a:p>
          <a:p>
            <a:r>
              <a:rPr lang="en-US" dirty="0"/>
              <a:t>NAVIE BAYES MODEL</a:t>
            </a:r>
          </a:p>
          <a:p>
            <a:r>
              <a:rPr lang="en-US" dirty="0"/>
              <a:t>DECISSION TREE</a:t>
            </a:r>
          </a:p>
        </p:txBody>
      </p:sp>
    </p:spTree>
    <p:extLst>
      <p:ext uri="{BB962C8B-B14F-4D97-AF65-F5344CB8AC3E}">
        <p14:creationId xmlns:p14="http://schemas.microsoft.com/office/powerpoint/2010/main" val="65957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A37F-86EA-2B94-FE1D-6C894D9CE40D}"/>
              </a:ext>
            </a:extLst>
          </p:cNvPr>
          <p:cNvSpPr>
            <a:spLocks noGrp="1"/>
          </p:cNvSpPr>
          <p:nvPr>
            <p:ph type="title"/>
          </p:nvPr>
        </p:nvSpPr>
        <p:spPr/>
        <p:txBody>
          <a:bodyPr/>
          <a:lstStyle/>
          <a:p>
            <a:r>
              <a:rPr lang="en-US" dirty="0">
                <a:latin typeface="Algerian" panose="04020705040A02060702" pitchFamily="82" charset="0"/>
              </a:rPr>
              <a:t>MODEL PERFORMANCE</a:t>
            </a:r>
          </a:p>
        </p:txBody>
      </p:sp>
      <p:graphicFrame>
        <p:nvGraphicFramePr>
          <p:cNvPr id="4" name="Content Placeholder 3">
            <a:extLst>
              <a:ext uri="{FF2B5EF4-FFF2-40B4-BE49-F238E27FC236}">
                <a16:creationId xmlns:a16="http://schemas.microsoft.com/office/drawing/2014/main" id="{A4DE41EF-485D-553A-132F-E35B549F0224}"/>
              </a:ext>
            </a:extLst>
          </p:cNvPr>
          <p:cNvGraphicFramePr>
            <a:graphicFrameLocks noGrp="1"/>
          </p:cNvGraphicFramePr>
          <p:nvPr>
            <p:ph idx="1"/>
            <p:extLst>
              <p:ext uri="{D42A27DB-BD31-4B8C-83A1-F6EECF244321}">
                <p14:modId xmlns:p14="http://schemas.microsoft.com/office/powerpoint/2010/main" val="1352418381"/>
              </p:ext>
            </p:extLst>
          </p:nvPr>
        </p:nvGraphicFramePr>
        <p:xfrm>
          <a:off x="1103313" y="2052638"/>
          <a:ext cx="8947148" cy="4013660"/>
        </p:xfrm>
        <a:graphic>
          <a:graphicData uri="http://schemas.openxmlformats.org/drawingml/2006/table">
            <a:tbl>
              <a:tblPr firstRow="1" bandRow="1">
                <a:tableStyleId>{5C22544A-7EE6-4342-B048-85BDC9FD1C3A}</a:tableStyleId>
              </a:tblPr>
              <a:tblGrid>
                <a:gridCol w="2236787">
                  <a:extLst>
                    <a:ext uri="{9D8B030D-6E8A-4147-A177-3AD203B41FA5}">
                      <a16:colId xmlns:a16="http://schemas.microsoft.com/office/drawing/2014/main" val="3462590661"/>
                    </a:ext>
                  </a:extLst>
                </a:gridCol>
                <a:gridCol w="2236787">
                  <a:extLst>
                    <a:ext uri="{9D8B030D-6E8A-4147-A177-3AD203B41FA5}">
                      <a16:colId xmlns:a16="http://schemas.microsoft.com/office/drawing/2014/main" val="1894436135"/>
                    </a:ext>
                  </a:extLst>
                </a:gridCol>
                <a:gridCol w="2236787">
                  <a:extLst>
                    <a:ext uri="{9D8B030D-6E8A-4147-A177-3AD203B41FA5}">
                      <a16:colId xmlns:a16="http://schemas.microsoft.com/office/drawing/2014/main" val="3920744686"/>
                    </a:ext>
                  </a:extLst>
                </a:gridCol>
                <a:gridCol w="2236787">
                  <a:extLst>
                    <a:ext uri="{9D8B030D-6E8A-4147-A177-3AD203B41FA5}">
                      <a16:colId xmlns:a16="http://schemas.microsoft.com/office/drawing/2014/main" val="3540765819"/>
                    </a:ext>
                  </a:extLst>
                </a:gridCol>
              </a:tblGrid>
              <a:tr h="626846">
                <a:tc>
                  <a:txBody>
                    <a:bodyPr/>
                    <a:lstStyle/>
                    <a:p>
                      <a:r>
                        <a:rPr lang="en-US" dirty="0"/>
                        <a:t>MODEL </a:t>
                      </a:r>
                    </a:p>
                  </a:txBody>
                  <a:tcPr marL="77802" marR="77802"/>
                </a:tc>
                <a:tc>
                  <a:txBody>
                    <a:bodyPr/>
                    <a:lstStyle/>
                    <a:p>
                      <a:r>
                        <a:rPr lang="en-US" dirty="0"/>
                        <a:t>ACCURACY</a:t>
                      </a:r>
                    </a:p>
                  </a:txBody>
                  <a:tcPr marL="77802" marR="77802"/>
                </a:tc>
                <a:tc>
                  <a:txBody>
                    <a:bodyPr/>
                    <a:lstStyle/>
                    <a:p>
                      <a:r>
                        <a:rPr lang="en-US" dirty="0"/>
                        <a:t>TRAINING ACCURACY</a:t>
                      </a:r>
                    </a:p>
                  </a:txBody>
                  <a:tcPr marL="77802" marR="77802"/>
                </a:tc>
                <a:tc>
                  <a:txBody>
                    <a:bodyPr/>
                    <a:lstStyle/>
                    <a:p>
                      <a:r>
                        <a:rPr lang="en-US" dirty="0"/>
                        <a:t>TEST ACCURACY</a:t>
                      </a:r>
                    </a:p>
                  </a:txBody>
                  <a:tcPr marL="77802" marR="77802"/>
                </a:tc>
                <a:extLst>
                  <a:ext uri="{0D108BD9-81ED-4DB2-BD59-A6C34878D82A}">
                    <a16:rowId xmlns:a16="http://schemas.microsoft.com/office/drawing/2014/main" val="2921052589"/>
                  </a:ext>
                </a:extLst>
              </a:tr>
              <a:tr h="626846">
                <a:tc>
                  <a:txBody>
                    <a:bodyPr/>
                    <a:lstStyle/>
                    <a:p>
                      <a:r>
                        <a:rPr lang="en-US" dirty="0"/>
                        <a:t>LOGISTIC REGRESSION</a:t>
                      </a:r>
                    </a:p>
                  </a:txBody>
                  <a:tcPr marL="77802" marR="77802"/>
                </a:tc>
                <a:tc>
                  <a:txBody>
                    <a:bodyPr/>
                    <a:lstStyle/>
                    <a:p>
                      <a:r>
                        <a:rPr lang="en-US" dirty="0"/>
                        <a:t>1.0</a:t>
                      </a:r>
                    </a:p>
                  </a:txBody>
                  <a:tcPr marL="77802" marR="77802"/>
                </a:tc>
                <a:tc>
                  <a:txBody>
                    <a:bodyPr/>
                    <a:lstStyle/>
                    <a:p>
                      <a:r>
                        <a:rPr lang="en-US" dirty="0"/>
                        <a:t>                  -</a:t>
                      </a:r>
                    </a:p>
                  </a:txBody>
                  <a:tcPr marL="77802" marR="77802"/>
                </a:tc>
                <a:tc>
                  <a:txBody>
                    <a:bodyPr/>
                    <a:lstStyle/>
                    <a:p>
                      <a:r>
                        <a:rPr lang="en-US" dirty="0"/>
                        <a:t>                   -</a:t>
                      </a:r>
                    </a:p>
                  </a:txBody>
                  <a:tcPr marL="77802" marR="77802"/>
                </a:tc>
                <a:extLst>
                  <a:ext uri="{0D108BD9-81ED-4DB2-BD59-A6C34878D82A}">
                    <a16:rowId xmlns:a16="http://schemas.microsoft.com/office/drawing/2014/main" val="1389188088"/>
                  </a:ext>
                </a:extLst>
              </a:tr>
              <a:tr h="626846">
                <a:tc>
                  <a:txBody>
                    <a:bodyPr/>
                    <a:lstStyle/>
                    <a:p>
                      <a:r>
                        <a:rPr lang="en-US" dirty="0"/>
                        <a:t>SUPPORT VECTOR MACHINE</a:t>
                      </a:r>
                    </a:p>
                  </a:txBody>
                  <a:tcPr marL="77802" marR="77802"/>
                </a:tc>
                <a:tc>
                  <a:txBody>
                    <a:bodyPr/>
                    <a:lstStyle/>
                    <a:p>
                      <a:r>
                        <a:rPr lang="en-US" dirty="0"/>
                        <a:t>0.95</a:t>
                      </a:r>
                    </a:p>
                  </a:txBody>
                  <a:tcPr marL="77802" marR="77802"/>
                </a:tc>
                <a:tc>
                  <a:txBody>
                    <a:bodyPr/>
                    <a:lstStyle/>
                    <a:p>
                      <a:r>
                        <a:rPr lang="en-US" dirty="0"/>
                        <a:t>                 -</a:t>
                      </a:r>
                    </a:p>
                  </a:txBody>
                  <a:tcPr marL="77802" marR="77802"/>
                </a:tc>
                <a:tc>
                  <a:txBody>
                    <a:bodyPr/>
                    <a:lstStyle/>
                    <a:p>
                      <a:r>
                        <a:rPr lang="en-US" dirty="0"/>
                        <a:t>                    -</a:t>
                      </a:r>
                    </a:p>
                  </a:txBody>
                  <a:tcPr marL="77802" marR="77802"/>
                </a:tc>
                <a:extLst>
                  <a:ext uri="{0D108BD9-81ED-4DB2-BD59-A6C34878D82A}">
                    <a16:rowId xmlns:a16="http://schemas.microsoft.com/office/drawing/2014/main" val="3715074967"/>
                  </a:ext>
                </a:extLst>
              </a:tr>
              <a:tr h="626846">
                <a:tc>
                  <a:txBody>
                    <a:bodyPr/>
                    <a:lstStyle/>
                    <a:p>
                      <a:r>
                        <a:rPr lang="en-US" dirty="0"/>
                        <a:t>K-NEAREST NEIGHBOUR</a:t>
                      </a:r>
                    </a:p>
                  </a:txBody>
                  <a:tcPr marL="77802" marR="77802"/>
                </a:tc>
                <a:tc>
                  <a:txBody>
                    <a:bodyPr/>
                    <a:lstStyle/>
                    <a:p>
                      <a:r>
                        <a:rPr lang="en-US" dirty="0"/>
                        <a:t>1.0</a:t>
                      </a:r>
                    </a:p>
                  </a:txBody>
                  <a:tcPr marL="77802" marR="77802"/>
                </a:tc>
                <a:tc>
                  <a:txBody>
                    <a:bodyPr/>
                    <a:lstStyle/>
                    <a:p>
                      <a:r>
                        <a:rPr lang="en-US" dirty="0"/>
                        <a:t>                  -</a:t>
                      </a:r>
                    </a:p>
                  </a:txBody>
                  <a:tcPr marL="77802" marR="77802"/>
                </a:tc>
                <a:tc>
                  <a:txBody>
                    <a:bodyPr/>
                    <a:lstStyle/>
                    <a:p>
                      <a:r>
                        <a:rPr lang="en-US" dirty="0"/>
                        <a:t>                   -</a:t>
                      </a:r>
                    </a:p>
                  </a:txBody>
                  <a:tcPr marL="77802" marR="77802"/>
                </a:tc>
                <a:extLst>
                  <a:ext uri="{0D108BD9-81ED-4DB2-BD59-A6C34878D82A}">
                    <a16:rowId xmlns:a16="http://schemas.microsoft.com/office/drawing/2014/main" val="1040751755"/>
                  </a:ext>
                </a:extLst>
              </a:tr>
              <a:tr h="726670">
                <a:tc>
                  <a:txBody>
                    <a:bodyPr/>
                    <a:lstStyle/>
                    <a:p>
                      <a:r>
                        <a:rPr lang="en-US" dirty="0"/>
                        <a:t>NAVIE BAYES MODEL</a:t>
                      </a:r>
                    </a:p>
                  </a:txBody>
                  <a:tcPr marL="77802" marR="77802"/>
                </a:tc>
                <a:tc>
                  <a:txBody>
                    <a:bodyPr/>
                    <a:lstStyle/>
                    <a:p>
                      <a:r>
                        <a:rPr lang="en-US" dirty="0"/>
                        <a:t>1.0</a:t>
                      </a:r>
                    </a:p>
                  </a:txBody>
                  <a:tcPr marL="77802" marR="77802"/>
                </a:tc>
                <a:tc>
                  <a:txBody>
                    <a:bodyPr/>
                    <a:lstStyle/>
                    <a:p>
                      <a:r>
                        <a:rPr lang="en-US" dirty="0"/>
                        <a:t>1.0</a:t>
                      </a:r>
                    </a:p>
                  </a:txBody>
                  <a:tcPr marL="77802" marR="77802"/>
                </a:tc>
                <a:tc>
                  <a:txBody>
                    <a:bodyPr/>
                    <a:lstStyle/>
                    <a:p>
                      <a:r>
                        <a:rPr lang="en-US" dirty="0"/>
                        <a:t>1.0</a:t>
                      </a:r>
                    </a:p>
                  </a:txBody>
                  <a:tcPr marL="77802" marR="77802"/>
                </a:tc>
                <a:extLst>
                  <a:ext uri="{0D108BD9-81ED-4DB2-BD59-A6C34878D82A}">
                    <a16:rowId xmlns:a16="http://schemas.microsoft.com/office/drawing/2014/main" val="3851619007"/>
                  </a:ext>
                </a:extLst>
              </a:tr>
              <a:tr h="726670">
                <a:tc>
                  <a:txBody>
                    <a:bodyPr/>
                    <a:lstStyle/>
                    <a:p>
                      <a:r>
                        <a:rPr lang="en-US" dirty="0"/>
                        <a:t>DECISION TREE</a:t>
                      </a:r>
                    </a:p>
                  </a:txBody>
                  <a:tcPr marL="77802" marR="77802"/>
                </a:tc>
                <a:tc>
                  <a:txBody>
                    <a:bodyPr/>
                    <a:lstStyle/>
                    <a:p>
                      <a:r>
                        <a:rPr lang="en-US" dirty="0"/>
                        <a:t>0.93</a:t>
                      </a:r>
                    </a:p>
                  </a:txBody>
                  <a:tcPr marL="77802" marR="77802"/>
                </a:tc>
                <a:tc>
                  <a:txBody>
                    <a:bodyPr/>
                    <a:lstStyle/>
                    <a:p>
                      <a:r>
                        <a:rPr lang="en-US" dirty="0"/>
                        <a:t>                 -</a:t>
                      </a:r>
                    </a:p>
                  </a:txBody>
                  <a:tcPr marL="77802" marR="77802"/>
                </a:tc>
                <a:tc>
                  <a:txBody>
                    <a:bodyPr/>
                    <a:lstStyle/>
                    <a:p>
                      <a:r>
                        <a:rPr lang="en-US" dirty="0"/>
                        <a:t>                       -</a:t>
                      </a:r>
                    </a:p>
                  </a:txBody>
                  <a:tcPr marL="77802" marR="77802"/>
                </a:tc>
                <a:extLst>
                  <a:ext uri="{0D108BD9-81ED-4DB2-BD59-A6C34878D82A}">
                    <a16:rowId xmlns:a16="http://schemas.microsoft.com/office/drawing/2014/main" val="3682383920"/>
                  </a:ext>
                </a:extLst>
              </a:tr>
            </a:tbl>
          </a:graphicData>
        </a:graphic>
      </p:graphicFrame>
    </p:spTree>
    <p:extLst>
      <p:ext uri="{BB962C8B-B14F-4D97-AF65-F5344CB8AC3E}">
        <p14:creationId xmlns:p14="http://schemas.microsoft.com/office/powerpoint/2010/main" val="26269818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174</TotalTime>
  <Words>1066</Words>
  <Application>Microsoft Office PowerPoint</Application>
  <PresentationFormat>Widescreen</PresentationFormat>
  <Paragraphs>300</Paragraphs>
  <Slides>14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14</vt:i4>
      </vt:variant>
    </vt:vector>
  </HeadingPairs>
  <TitlesOfParts>
    <vt:vector size="25" baseType="lpstr">
      <vt:lpstr>Algerian</vt:lpstr>
      <vt:lpstr>-apple-system</vt:lpstr>
      <vt:lpstr>Arial</vt:lpstr>
      <vt:lpstr>Calibri</vt:lpstr>
      <vt:lpstr>Century Gothic</vt:lpstr>
      <vt:lpstr>Courier New</vt:lpstr>
      <vt:lpstr>Roboto</vt:lpstr>
      <vt:lpstr>Söhne</vt:lpstr>
      <vt:lpstr>var(--colab-code-font-family)</vt:lpstr>
      <vt:lpstr>Wingdings 3</vt:lpstr>
      <vt:lpstr>Ion</vt:lpstr>
      <vt:lpstr>PREDICTING BUSINESS    BANKRUPTCY</vt:lpstr>
      <vt:lpstr>INTRODUCTION</vt:lpstr>
      <vt:lpstr>OBJECTIVE</vt:lpstr>
      <vt:lpstr>DATASET OVERVIEW</vt:lpstr>
      <vt:lpstr>EXPLORATARY DATA ANALYSIS</vt:lpstr>
      <vt:lpstr>DISTRIBUTION OF TARGET VARIABLE</vt:lpstr>
      <vt:lpstr>VISUALISE RELATION B/W FEATURES</vt:lpstr>
      <vt:lpstr>MODELS USED</vt:lpstr>
      <vt:lpstr>MODEL PERFORMANCE</vt:lpstr>
      <vt:lpstr>CONFUSION MATRIX AND  CLASSIFICATION REPORT</vt:lpstr>
      <vt:lpstr>INSIGHTS &amp; CONCLUSION</vt:lpstr>
      <vt:lpstr>PowerPoint Presentation</vt:lpstr>
      <vt:lpstr>FUTURE STEPS</vt:lpstr>
      <vt:lpstr>DEPLOYMENT USING STREAMLIT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BUSINESS    BANKRUPTCY</dc:title>
  <dc:creator>sai kumar</dc:creator>
  <cp:lastModifiedBy>sai kumar</cp:lastModifiedBy>
  <cp:revision>2</cp:revision>
  <dcterms:created xsi:type="dcterms:W3CDTF">2024-03-12T14:24:14Z</dcterms:created>
  <dcterms:modified xsi:type="dcterms:W3CDTF">2024-03-12T17:18:17Z</dcterms:modified>
</cp:coreProperties>
</file>