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-7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Reaction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Reactions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Reactions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Reaction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4000"/>
            </a:pPr>
            <a:r>
              <a:rPr lang="en-US" sz="4000"/>
              <a:t>TOP 5 CATEGORIES BY SCORE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Sheet1!$B$3</c:f>
              <c:strCache>
                <c:ptCount val="1"/>
                <c:pt idx="0">
                  <c:v>Score</c:v>
                </c:pt>
              </c:strCache>
            </c:strRef>
          </c:tx>
          <c:dLbls>
            <c:txPr>
              <a:bodyPr/>
              <a:lstStyle/>
              <a:p>
                <a:pPr>
                  <a:defRPr sz="3600"/>
                </a:pPr>
                <a:endParaRPr lang="en-US"/>
              </a:p>
            </c:txPr>
            <c:showVal val="1"/>
          </c:dLbls>
          <c:cat>
            <c:strRef>
              <c:f>Sheet1!$A$4:$A$8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Val val="1"/>
        </c:dLbls>
        <c:gapWidth val="55"/>
        <c:overlap val="100"/>
        <c:axId val="75780096"/>
        <c:axId val="75782784"/>
      </c:barChart>
      <c:catAx>
        <c:axId val="75780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Category</a:t>
                </a:r>
              </a:p>
            </c:rich>
          </c:tx>
          <c:layout/>
        </c:title>
        <c:majorTickMark val="none"/>
        <c:tickLblPos val="nextTo"/>
        <c:crossAx val="75782784"/>
        <c:crosses val="autoZero"/>
        <c:auto val="1"/>
        <c:lblAlgn val="ctr"/>
        <c:lblOffset val="100"/>
      </c:catAx>
      <c:valAx>
        <c:axId val="75782784"/>
        <c:scaling>
          <c:orientation val="minMax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Score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5780096"/>
        <c:crosses val="autoZero"/>
        <c:crossBetween val="between"/>
      </c:valAx>
    </c:plotArea>
    <c:plotVisOnly val="1"/>
  </c:chart>
  <c:spPr>
    <a:noFill/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SCORE</a:t>
            </a:r>
            <a:r>
              <a:rPr lang="en-US" baseline="0"/>
              <a:t> PERCENTAGE SHARE FROM TOP 5 CATEGORIES</a:t>
            </a:r>
            <a:endParaRPr lang="en-US"/>
          </a:p>
        </c:rich>
      </c:tx>
      <c:layout/>
    </c:title>
    <c:plotArea>
      <c:layout/>
      <c:pieChart>
        <c:varyColors val="1"/>
        <c:dLbls>
          <c:showPercent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SCORE</a:t>
            </a:r>
            <a:r>
              <a:rPr lang="en-US" baseline="0"/>
              <a:t> PERCENTAGE SHARE FROM TOP 5 CATEGORIES</a:t>
            </a:r>
            <a:endParaRPr lang="en-US"/>
          </a:p>
        </c:rich>
      </c:tx>
      <c:layout/>
    </c:title>
    <c:plotArea>
      <c:layout/>
      <c:pieChart>
        <c:varyColors val="1"/>
        <c:dLbls>
          <c:showPercent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3600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SCORE</a:t>
            </a:r>
            <a:r>
              <a:rPr lang="en-US" sz="3600" baseline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baseline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PERCENTAGE </a:t>
            </a:r>
            <a:r>
              <a:rPr lang="en-US" sz="3600" baseline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FROM TOP 5 CATEGORIES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Score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24%</a:t>
                    </a:r>
                    <a:endParaRPr lang="en-US" dirty="0"/>
                  </a:p>
                </c:rich>
              </c:tx>
              <c:showPercent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22%</a:t>
                    </a:r>
                    <a:endParaRPr lang="en-US" dirty="0"/>
                  </a:p>
                </c:rich>
              </c:tx>
              <c:showPercent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21%</a:t>
                    </a:r>
                    <a:endParaRPr lang="en-US" dirty="0"/>
                  </a:p>
                </c:rich>
              </c:tx>
              <c:showPercent val="1"/>
            </c:dLbl>
            <c:txPr>
              <a:bodyPr/>
              <a:lstStyle/>
              <a:p>
                <a:pPr>
                  <a:defRPr sz="3200"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Sheet1!$A$4:$A$8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73837625765529313"/>
          <c:y val="0.31478512155677513"/>
          <c:w val="0.21388068678915137"/>
          <c:h val="0.3720711047482701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</c:chart>
  <c:spPr>
    <a:solidFill>
      <a:schemeClr val="tx1">
        <a:lumMod val="75000"/>
        <a:lumOff val="25000"/>
        <a:alpha val="95000"/>
      </a:schemeClr>
    </a:soli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74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DATA </a:t>
            </a:r>
          </a:p>
          <a:p>
            <a:pPr algn="ctr">
              <a:lnSpc>
                <a:spcPts val="11059"/>
              </a:lnSpc>
            </a:pPr>
            <a:r>
              <a:rPr lang="en-US" sz="88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  <a:endParaRPr lang="en-US" sz="88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0744200" y="342900"/>
            <a:ext cx="716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ANALYSIS</a:t>
            </a:r>
          </a:p>
          <a:p>
            <a:endParaRPr lang="en-US" dirty="0" smtClean="0"/>
          </a:p>
          <a:p>
            <a:r>
              <a:rPr lang="en-US" sz="2800" dirty="0" smtClean="0"/>
              <a:t>Science and Technology are the most popular categories of content showing that people enjoy “real-life” and “factual” content the most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44200" y="2933700"/>
            <a:ext cx="7162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INSIGHT</a:t>
            </a:r>
          </a:p>
          <a:p>
            <a:endParaRPr lang="en-US" b="1" dirty="0" smtClean="0"/>
          </a:p>
          <a:p>
            <a:r>
              <a:rPr lang="en-US" sz="2800" dirty="0" smtClean="0"/>
              <a:t>Food is a common theme with the top 5 categories with “Science” ranking the highest. This may give an indication to the audience within your user bas. You could use the insight to create a campaign and work with healthy eating brands to boost user engagement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820400" y="7048500"/>
            <a:ext cx="7086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NEXT STEPS</a:t>
            </a:r>
          </a:p>
          <a:p>
            <a:endParaRPr lang="en-US" dirty="0" smtClean="0"/>
          </a:p>
          <a:p>
            <a:r>
              <a:rPr lang="en-US" sz="2800" dirty="0" smtClean="0"/>
              <a:t>This ad-hoc analysis is insightful,  but it’s time to take this analysis into large scale production for real-time understanding of your business. We can show you how to do this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76800" y="2005584"/>
            <a:ext cx="11412379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Social Buzz is a fast growing technology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unicorn that need to adapt quickly to it’s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global scale.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Accenture has begun a 3 month POC focusing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on these tasks:</a:t>
            </a:r>
          </a:p>
          <a:p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1201" y="194310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</a:t>
            </a:r>
            <a:r>
              <a:rPr lang="en-US" sz="8000" spc="-80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10600" y="5448300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An audit of Social Buzz’s big data practice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Recommendations for a successful IPO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Analysis to find Social Buzz’s top 5 most popular categories of content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 </a:t>
            </a:r>
            <a:r>
              <a:rPr lang="en-AU" dirty="0" smtClean="0"/>
              <a:t>                                          </a:t>
            </a:r>
            <a:endParaRPr lang="en-AU" sz="2400" dirty="0" smtClean="0">
              <a:solidFill>
                <a:schemeClr val="bg1"/>
              </a:solidFill>
            </a:endParaRPr>
          </a:p>
          <a:p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smtClean="0">
                <a:solidFill>
                  <a:schemeClr val="bg1"/>
                </a:solidFill>
              </a:rPr>
              <a:t>                           </a:t>
            </a:r>
            <a:r>
              <a:rPr lang="en-AU" sz="3600" dirty="0" smtClean="0">
                <a:solidFill>
                  <a:schemeClr val="bg1"/>
                </a:solidFill>
              </a:rPr>
              <a:t>Over </a:t>
            </a:r>
            <a:r>
              <a:rPr lang="en-AU" sz="3600" u="sng" dirty="0" smtClean="0">
                <a:solidFill>
                  <a:schemeClr val="bg1"/>
                </a:solidFill>
              </a:rPr>
              <a:t>100000</a:t>
            </a:r>
            <a:r>
              <a:rPr lang="en-AU" sz="3600" dirty="0" smtClean="0">
                <a:solidFill>
                  <a:schemeClr val="bg1"/>
                </a:solidFill>
              </a:rPr>
              <a:t> posts per day</a:t>
            </a:r>
            <a:endParaRPr lang="en-AU" sz="3200" dirty="0" smtClean="0">
              <a:solidFill>
                <a:schemeClr val="bg1"/>
              </a:solidFill>
            </a:endParaRPr>
          </a:p>
          <a:p>
            <a:r>
              <a:rPr lang="en-AU" dirty="0" smtClean="0"/>
              <a:t> </a:t>
            </a:r>
            <a:endParaRPr lang="en-AU" dirty="0" smtClean="0"/>
          </a:p>
          <a:p>
            <a:r>
              <a:rPr lang="en-AU" dirty="0" smtClean="0"/>
              <a:t> </a:t>
            </a:r>
            <a:r>
              <a:rPr lang="en-AU" dirty="0" smtClean="0"/>
              <a:t>                                                  </a:t>
            </a:r>
            <a:endParaRPr lang="en-AU" sz="3200" dirty="0" smtClean="0">
              <a:solidFill>
                <a:schemeClr val="bg1"/>
              </a:solidFill>
            </a:endParaRPr>
          </a:p>
          <a:p>
            <a:r>
              <a:rPr lang="en-AU" sz="3200" dirty="0" smtClean="0">
                <a:solidFill>
                  <a:schemeClr val="bg1"/>
                </a:solidFill>
              </a:rPr>
              <a:t>                            </a:t>
            </a:r>
            <a:r>
              <a:rPr lang="en-AU" sz="3600" u="sng" dirty="0" smtClean="0">
                <a:solidFill>
                  <a:schemeClr val="bg1"/>
                </a:solidFill>
              </a:rPr>
              <a:t>36,500,000</a:t>
            </a:r>
            <a:r>
              <a:rPr lang="en-AU" sz="3600" dirty="0" smtClean="0">
                <a:solidFill>
                  <a:schemeClr val="bg1"/>
                </a:solidFill>
              </a:rPr>
              <a:t> pieces of content per year!</a:t>
            </a:r>
            <a:endParaRPr lang="en-AU" sz="3200" dirty="0" smtClean="0">
              <a:solidFill>
                <a:schemeClr val="bg1"/>
              </a:solidFill>
            </a:endParaRPr>
          </a:p>
          <a:p>
            <a:endParaRPr lang="en-AU" sz="3200" dirty="0" smtClean="0">
              <a:solidFill>
                <a:schemeClr val="bg1"/>
              </a:solidFill>
            </a:endParaRPr>
          </a:p>
          <a:p>
            <a:endParaRPr lang="en-AU" sz="3200" dirty="0" smtClean="0">
              <a:solidFill>
                <a:schemeClr val="bg1"/>
              </a:solidFill>
            </a:endParaRPr>
          </a:p>
          <a:p>
            <a:r>
              <a:rPr lang="en-AU" sz="3200" dirty="0" smtClean="0">
                <a:solidFill>
                  <a:schemeClr val="bg1"/>
                </a:solidFill>
              </a:rPr>
              <a:t>                          </a:t>
            </a:r>
            <a:r>
              <a:rPr lang="en-AU" sz="2800" dirty="0" smtClean="0">
                <a:solidFill>
                  <a:schemeClr val="bg1"/>
                </a:solidFill>
              </a:rPr>
              <a:t>But how to Capitalize on it when there is so much?</a:t>
            </a:r>
          </a:p>
          <a:p>
            <a:r>
              <a:rPr lang="en-AU" sz="2800" dirty="0" smtClean="0">
                <a:solidFill>
                  <a:schemeClr val="bg1"/>
                </a:solidFill>
              </a:rPr>
              <a:t> </a:t>
            </a:r>
            <a:r>
              <a:rPr lang="en-AU" sz="2800" dirty="0" smtClean="0">
                <a:solidFill>
                  <a:schemeClr val="bg1"/>
                </a:solidFill>
              </a:rPr>
              <a:t>                             </a:t>
            </a:r>
          </a:p>
          <a:p>
            <a:r>
              <a:rPr lang="en-AU" sz="2800" dirty="0" smtClean="0">
                <a:solidFill>
                  <a:schemeClr val="bg1"/>
                </a:solidFill>
              </a:rPr>
              <a:t> </a:t>
            </a:r>
            <a:r>
              <a:rPr lang="en-AU" sz="2800" dirty="0" smtClean="0">
                <a:solidFill>
                  <a:schemeClr val="bg1"/>
                </a:solidFill>
              </a:rPr>
              <a:t>                             </a:t>
            </a:r>
            <a:r>
              <a:rPr lang="en-AU" sz="2800" b="1" dirty="0" smtClean="0">
                <a:solidFill>
                  <a:schemeClr val="bg1"/>
                </a:solidFill>
              </a:rPr>
              <a:t>Analysis to find Social Buzz’s top 5 most popular</a:t>
            </a:r>
          </a:p>
          <a:p>
            <a:r>
              <a:rPr lang="en-AU" sz="2800" b="1" dirty="0" smtClean="0">
                <a:solidFill>
                  <a:schemeClr val="bg1"/>
                </a:solidFill>
              </a:rPr>
              <a:t> </a:t>
            </a:r>
            <a:r>
              <a:rPr lang="en-AU" sz="2800" b="1" dirty="0" smtClean="0">
                <a:solidFill>
                  <a:schemeClr val="bg1"/>
                </a:solidFill>
              </a:rPr>
              <a:t>                             categories of content                                                               </a:t>
            </a:r>
            <a:endParaRPr lang="en-AU" sz="3200" b="1" dirty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419100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 cstate="print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0800" y="1104900"/>
            <a:ext cx="3276600" cy="1138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Sravya</a:t>
            </a:r>
          </a:p>
          <a:p>
            <a:r>
              <a:rPr lang="en-US" sz="3200" dirty="0" smtClean="0"/>
              <a:t>Data Analyst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20800" y="4229100"/>
            <a:ext cx="3810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Marcus Rompton</a:t>
            </a:r>
          </a:p>
          <a:p>
            <a:r>
              <a:rPr lang="en-US" sz="3200" dirty="0" smtClean="0"/>
              <a:t>Senior Principal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3944600" y="72009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Andrew Fleming</a:t>
            </a:r>
          </a:p>
          <a:p>
            <a:r>
              <a:rPr lang="en-US" sz="3200" dirty="0" smtClean="0"/>
              <a:t>Chief Technology Architect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200" y="13335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Understanding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0" y="30099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Cleaning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00" y="4610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Modeling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48800" y="62103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53800" y="79629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Uncover Insights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6000" y="40767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A100FF"/>
                </a:solidFill>
              </a:rPr>
              <a:t>16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3600" dirty="0" smtClean="0"/>
              <a:t>Unique Categories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391400" y="40767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A100FF"/>
                </a:solidFill>
              </a:rPr>
              <a:t>1091</a:t>
            </a:r>
          </a:p>
          <a:p>
            <a:pPr algn="ctr"/>
            <a:r>
              <a:rPr lang="en-US" sz="3600" dirty="0" smtClean="0"/>
              <a:t>Reactions to “Food” posts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420600" y="40767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A100FF"/>
                </a:solidFill>
              </a:rPr>
              <a:t>JANUARY</a:t>
            </a:r>
          </a:p>
          <a:p>
            <a:pPr algn="ctr"/>
            <a:r>
              <a:rPr lang="en-US" sz="3600" dirty="0" smtClean="0"/>
              <a:t>Month with most posts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/>
          <p:cNvGraphicFramePr/>
          <p:nvPr/>
        </p:nvGraphicFramePr>
        <p:xfrm>
          <a:off x="3352800" y="2095500"/>
          <a:ext cx="13868400" cy="67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505201" y="1028700"/>
          <a:ext cx="13944600" cy="792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3581400" y="1104900"/>
          <a:ext cx="13792200" cy="739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Chart 30"/>
          <p:cNvGraphicFramePr/>
          <p:nvPr/>
        </p:nvGraphicFramePr>
        <p:xfrm>
          <a:off x="3048000" y="1181100"/>
          <a:ext cx="14630400" cy="754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345</Words>
  <Application>Microsoft Office PowerPoint</Application>
  <PresentationFormat>Custom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Graphik Regular</vt:lpstr>
      <vt:lpstr>Wingdings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User</cp:lastModifiedBy>
  <cp:revision>25</cp:revision>
  <dcterms:created xsi:type="dcterms:W3CDTF">2006-08-16T00:00:00Z</dcterms:created>
  <dcterms:modified xsi:type="dcterms:W3CDTF">2024-08-31T12:18:33Z</dcterms:modified>
  <dc:identifier>DAEhDyfaYKE</dc:identifier>
</cp:coreProperties>
</file>