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4" r:id="rId8"/>
    <p:sldId id="270" r:id="rId9"/>
    <p:sldId id="266" r:id="rId10"/>
    <p:sldId id="265" r:id="rId11"/>
    <p:sldId id="272" r:id="rId12"/>
    <p:sldId id="277" r:id="rId13"/>
    <p:sldId id="281" r:id="rId14"/>
    <p:sldId id="267" r:id="rId15"/>
    <p:sldId id="268" r:id="rId16"/>
    <p:sldId id="278" r:id="rId17"/>
    <p:sldId id="279" r:id="rId18"/>
    <p:sldId id="269" r:id="rId19"/>
    <p:sldId id="273" r:id="rId20"/>
    <p:sldId id="274" r:id="rId21"/>
    <p:sldId id="275" r:id="rId22"/>
    <p:sldId id="280" r:id="rId23"/>
    <p:sldId id="276"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E18151-94A4-44D1-B6C6-F83CED2C8D5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D9E8462-A2C7-437F-A548-8DDA5603430F}">
      <dgm:prSet/>
      <dgm:spPr/>
      <dgm:t>
        <a:bodyPr/>
        <a:lstStyle/>
        <a:p>
          <a:r>
            <a:rPr lang="en-US"/>
            <a:t>Tag was transformed to reflect 1 for ‘Amazon’s Choice’ and 0 for others.</a:t>
          </a:r>
        </a:p>
      </dgm:t>
    </dgm:pt>
    <dgm:pt modelId="{492C9172-9470-4E70-B22D-7CD8651CED7F}" type="parTrans" cxnId="{0BFC3BAD-1185-4896-9472-2A04A28CE9C5}">
      <dgm:prSet/>
      <dgm:spPr/>
      <dgm:t>
        <a:bodyPr/>
        <a:lstStyle/>
        <a:p>
          <a:endParaRPr lang="en-US"/>
        </a:p>
      </dgm:t>
    </dgm:pt>
    <dgm:pt modelId="{C5D4FEBB-EA87-43FD-8231-ACCAC0259B1E}" type="sibTrans" cxnId="{0BFC3BAD-1185-4896-9472-2A04A28CE9C5}">
      <dgm:prSet/>
      <dgm:spPr/>
      <dgm:t>
        <a:bodyPr/>
        <a:lstStyle/>
        <a:p>
          <a:endParaRPr lang="en-US"/>
        </a:p>
      </dgm:t>
    </dgm:pt>
    <dgm:pt modelId="{2F35F5BC-FF52-4995-9C85-4AECF31DA292}">
      <dgm:prSet/>
      <dgm:spPr/>
      <dgm:t>
        <a:bodyPr/>
        <a:lstStyle/>
        <a:p>
          <a:r>
            <a:rPr lang="en-US"/>
            <a:t>Star and number of reviews were transformed to show the number alone by removing the other text.</a:t>
          </a:r>
        </a:p>
      </dgm:t>
    </dgm:pt>
    <dgm:pt modelId="{D9897712-46DB-497A-B224-ECDC9CBE0BDD}" type="parTrans" cxnId="{E6CA66EC-7D3B-4CFC-8872-B774A8299C5B}">
      <dgm:prSet/>
      <dgm:spPr/>
      <dgm:t>
        <a:bodyPr/>
        <a:lstStyle/>
        <a:p>
          <a:endParaRPr lang="en-US"/>
        </a:p>
      </dgm:t>
    </dgm:pt>
    <dgm:pt modelId="{6E768236-202B-41AA-9D57-E8AF07B03FBD}" type="sibTrans" cxnId="{E6CA66EC-7D3B-4CFC-8872-B774A8299C5B}">
      <dgm:prSet/>
      <dgm:spPr/>
      <dgm:t>
        <a:bodyPr/>
        <a:lstStyle/>
        <a:p>
          <a:endParaRPr lang="en-US"/>
        </a:p>
      </dgm:t>
    </dgm:pt>
    <dgm:pt modelId="{22304B77-560E-473B-992F-75226F68FE35}">
      <dgm:prSet/>
      <dgm:spPr/>
      <dgm:t>
        <a:bodyPr/>
        <a:lstStyle/>
        <a:p>
          <a:r>
            <a:rPr lang="en-US" dirty="0"/>
            <a:t>$ was removed from the price column to retain only the numeric value.</a:t>
          </a:r>
        </a:p>
      </dgm:t>
    </dgm:pt>
    <dgm:pt modelId="{763A3F45-729B-477D-85B5-B864143DAD13}" type="parTrans" cxnId="{68860D77-C007-40CD-AF55-097B42DE2AF2}">
      <dgm:prSet/>
      <dgm:spPr/>
      <dgm:t>
        <a:bodyPr/>
        <a:lstStyle/>
        <a:p>
          <a:endParaRPr lang="en-US"/>
        </a:p>
      </dgm:t>
    </dgm:pt>
    <dgm:pt modelId="{859D0EC5-3CE7-4A65-AB72-DC655F430F00}" type="sibTrans" cxnId="{68860D77-C007-40CD-AF55-097B42DE2AF2}">
      <dgm:prSet/>
      <dgm:spPr/>
      <dgm:t>
        <a:bodyPr/>
        <a:lstStyle/>
        <a:p>
          <a:endParaRPr lang="en-US"/>
        </a:p>
      </dgm:t>
    </dgm:pt>
    <dgm:pt modelId="{B1C8219E-4BC8-4438-8EDD-0D4F8FAE5F5A}">
      <dgm:prSet/>
      <dgm:spPr/>
      <dgm:t>
        <a:bodyPr/>
        <a:lstStyle/>
        <a:p>
          <a:r>
            <a:rPr lang="en-US"/>
            <a:t>Availability, Category and Type of sale were label encoded for the purpose of building the models.</a:t>
          </a:r>
        </a:p>
      </dgm:t>
    </dgm:pt>
    <dgm:pt modelId="{002D9A04-FBF7-4C8B-A141-7C58CAF84B74}" type="parTrans" cxnId="{7CF74FE3-F480-4342-AB27-198844CDDBDA}">
      <dgm:prSet/>
      <dgm:spPr/>
      <dgm:t>
        <a:bodyPr/>
        <a:lstStyle/>
        <a:p>
          <a:endParaRPr lang="en-US"/>
        </a:p>
      </dgm:t>
    </dgm:pt>
    <dgm:pt modelId="{BB2B1B5D-E3C8-4035-9FD1-D7C0087879AA}" type="sibTrans" cxnId="{7CF74FE3-F480-4342-AB27-198844CDDBDA}">
      <dgm:prSet/>
      <dgm:spPr/>
      <dgm:t>
        <a:bodyPr/>
        <a:lstStyle/>
        <a:p>
          <a:endParaRPr lang="en-US"/>
        </a:p>
      </dgm:t>
    </dgm:pt>
    <dgm:pt modelId="{0D9E341C-78AF-440A-8AE5-C878CC1D119B}">
      <dgm:prSet/>
      <dgm:spPr/>
      <dgm:t>
        <a:bodyPr/>
        <a:lstStyle/>
        <a:p>
          <a:r>
            <a:rPr lang="en-US"/>
            <a:t>Asin_number was made the index as it is unique for each product.</a:t>
          </a:r>
        </a:p>
      </dgm:t>
    </dgm:pt>
    <dgm:pt modelId="{206A7739-E413-47D7-B8CB-E73F99D3FDBA}" type="parTrans" cxnId="{F39D15A5-684A-4EC9-8D2D-D8D9D88C93AD}">
      <dgm:prSet/>
      <dgm:spPr/>
      <dgm:t>
        <a:bodyPr/>
        <a:lstStyle/>
        <a:p>
          <a:endParaRPr lang="en-US"/>
        </a:p>
      </dgm:t>
    </dgm:pt>
    <dgm:pt modelId="{D6753634-90F1-4F2D-B31E-4EBD3BD29821}" type="sibTrans" cxnId="{F39D15A5-684A-4EC9-8D2D-D8D9D88C93AD}">
      <dgm:prSet/>
      <dgm:spPr/>
      <dgm:t>
        <a:bodyPr/>
        <a:lstStyle/>
        <a:p>
          <a:endParaRPr lang="en-US"/>
        </a:p>
      </dgm:t>
    </dgm:pt>
    <dgm:pt modelId="{E604B082-0181-4C42-80FE-DF60E6ADF45B}" type="pres">
      <dgm:prSet presAssocID="{7BE18151-94A4-44D1-B6C6-F83CED2C8D54}" presName="linear" presStyleCnt="0">
        <dgm:presLayoutVars>
          <dgm:animLvl val="lvl"/>
          <dgm:resizeHandles val="exact"/>
        </dgm:presLayoutVars>
      </dgm:prSet>
      <dgm:spPr/>
    </dgm:pt>
    <dgm:pt modelId="{931D0447-E92C-4F36-99E1-1A47B941F743}" type="pres">
      <dgm:prSet presAssocID="{AD9E8462-A2C7-437F-A548-8DDA5603430F}" presName="parentText" presStyleLbl="node1" presStyleIdx="0" presStyleCnt="5">
        <dgm:presLayoutVars>
          <dgm:chMax val="0"/>
          <dgm:bulletEnabled val="1"/>
        </dgm:presLayoutVars>
      </dgm:prSet>
      <dgm:spPr/>
    </dgm:pt>
    <dgm:pt modelId="{52E993A1-19DC-49BC-8348-5EA1534789A7}" type="pres">
      <dgm:prSet presAssocID="{C5D4FEBB-EA87-43FD-8231-ACCAC0259B1E}" presName="spacer" presStyleCnt="0"/>
      <dgm:spPr/>
    </dgm:pt>
    <dgm:pt modelId="{299B6A7C-95AD-4818-8B8F-0D927C3132A9}" type="pres">
      <dgm:prSet presAssocID="{2F35F5BC-FF52-4995-9C85-4AECF31DA292}" presName="parentText" presStyleLbl="node1" presStyleIdx="1" presStyleCnt="5">
        <dgm:presLayoutVars>
          <dgm:chMax val="0"/>
          <dgm:bulletEnabled val="1"/>
        </dgm:presLayoutVars>
      </dgm:prSet>
      <dgm:spPr/>
    </dgm:pt>
    <dgm:pt modelId="{8A074B97-EBC0-4EB9-8603-69F2C25CFF61}" type="pres">
      <dgm:prSet presAssocID="{6E768236-202B-41AA-9D57-E8AF07B03FBD}" presName="spacer" presStyleCnt="0"/>
      <dgm:spPr/>
    </dgm:pt>
    <dgm:pt modelId="{3ECF28BE-DCB2-4A7C-B6C7-A117A7EAE90C}" type="pres">
      <dgm:prSet presAssocID="{22304B77-560E-473B-992F-75226F68FE35}" presName="parentText" presStyleLbl="node1" presStyleIdx="2" presStyleCnt="5">
        <dgm:presLayoutVars>
          <dgm:chMax val="0"/>
          <dgm:bulletEnabled val="1"/>
        </dgm:presLayoutVars>
      </dgm:prSet>
      <dgm:spPr/>
    </dgm:pt>
    <dgm:pt modelId="{CB9786AB-805B-400D-BFD2-639D1CE39AE4}" type="pres">
      <dgm:prSet presAssocID="{859D0EC5-3CE7-4A65-AB72-DC655F430F00}" presName="spacer" presStyleCnt="0"/>
      <dgm:spPr/>
    </dgm:pt>
    <dgm:pt modelId="{D764672B-473A-441C-8FBB-02E19B6A109A}" type="pres">
      <dgm:prSet presAssocID="{B1C8219E-4BC8-4438-8EDD-0D4F8FAE5F5A}" presName="parentText" presStyleLbl="node1" presStyleIdx="3" presStyleCnt="5">
        <dgm:presLayoutVars>
          <dgm:chMax val="0"/>
          <dgm:bulletEnabled val="1"/>
        </dgm:presLayoutVars>
      </dgm:prSet>
      <dgm:spPr/>
    </dgm:pt>
    <dgm:pt modelId="{6340DAEE-D3F4-4142-ABEE-F6EE346F2772}" type="pres">
      <dgm:prSet presAssocID="{BB2B1B5D-E3C8-4035-9FD1-D7C0087879AA}" presName="spacer" presStyleCnt="0"/>
      <dgm:spPr/>
    </dgm:pt>
    <dgm:pt modelId="{C84BB324-9A0F-4C95-AF1A-CD7871732AB4}" type="pres">
      <dgm:prSet presAssocID="{0D9E341C-78AF-440A-8AE5-C878CC1D119B}" presName="parentText" presStyleLbl="node1" presStyleIdx="4" presStyleCnt="5">
        <dgm:presLayoutVars>
          <dgm:chMax val="0"/>
          <dgm:bulletEnabled val="1"/>
        </dgm:presLayoutVars>
      </dgm:prSet>
      <dgm:spPr/>
    </dgm:pt>
  </dgm:ptLst>
  <dgm:cxnLst>
    <dgm:cxn modelId="{41D05005-D631-41DE-A781-B3B494CD382D}" type="presOf" srcId="{AD9E8462-A2C7-437F-A548-8DDA5603430F}" destId="{931D0447-E92C-4F36-99E1-1A47B941F743}" srcOrd="0" destOrd="0" presId="urn:microsoft.com/office/officeart/2005/8/layout/vList2"/>
    <dgm:cxn modelId="{FAD43D2A-89CE-40CC-9C08-2D002F6E47BD}" type="presOf" srcId="{2F35F5BC-FF52-4995-9C85-4AECF31DA292}" destId="{299B6A7C-95AD-4818-8B8F-0D927C3132A9}" srcOrd="0" destOrd="0" presId="urn:microsoft.com/office/officeart/2005/8/layout/vList2"/>
    <dgm:cxn modelId="{DDB4654B-A9A7-427F-8516-BBFC268781A2}" type="presOf" srcId="{7BE18151-94A4-44D1-B6C6-F83CED2C8D54}" destId="{E604B082-0181-4C42-80FE-DF60E6ADF45B}" srcOrd="0" destOrd="0" presId="urn:microsoft.com/office/officeart/2005/8/layout/vList2"/>
    <dgm:cxn modelId="{68860D77-C007-40CD-AF55-097B42DE2AF2}" srcId="{7BE18151-94A4-44D1-B6C6-F83CED2C8D54}" destId="{22304B77-560E-473B-992F-75226F68FE35}" srcOrd="2" destOrd="0" parTransId="{763A3F45-729B-477D-85B5-B864143DAD13}" sibTransId="{859D0EC5-3CE7-4A65-AB72-DC655F430F00}"/>
    <dgm:cxn modelId="{F39D15A5-684A-4EC9-8D2D-D8D9D88C93AD}" srcId="{7BE18151-94A4-44D1-B6C6-F83CED2C8D54}" destId="{0D9E341C-78AF-440A-8AE5-C878CC1D119B}" srcOrd="4" destOrd="0" parTransId="{206A7739-E413-47D7-B8CB-E73F99D3FDBA}" sibTransId="{D6753634-90F1-4F2D-B31E-4EBD3BD29821}"/>
    <dgm:cxn modelId="{0BFC3BAD-1185-4896-9472-2A04A28CE9C5}" srcId="{7BE18151-94A4-44D1-B6C6-F83CED2C8D54}" destId="{AD9E8462-A2C7-437F-A548-8DDA5603430F}" srcOrd="0" destOrd="0" parTransId="{492C9172-9470-4E70-B22D-7CD8651CED7F}" sibTransId="{C5D4FEBB-EA87-43FD-8231-ACCAC0259B1E}"/>
    <dgm:cxn modelId="{5DE2F1B9-B7B9-4D8D-B953-F83014BF4649}" type="presOf" srcId="{B1C8219E-4BC8-4438-8EDD-0D4F8FAE5F5A}" destId="{D764672B-473A-441C-8FBB-02E19B6A109A}" srcOrd="0" destOrd="0" presId="urn:microsoft.com/office/officeart/2005/8/layout/vList2"/>
    <dgm:cxn modelId="{A77A36BF-9B13-49F9-9116-B51A6EFC3FE8}" type="presOf" srcId="{22304B77-560E-473B-992F-75226F68FE35}" destId="{3ECF28BE-DCB2-4A7C-B6C7-A117A7EAE90C}" srcOrd="0" destOrd="0" presId="urn:microsoft.com/office/officeart/2005/8/layout/vList2"/>
    <dgm:cxn modelId="{7CF74FE3-F480-4342-AB27-198844CDDBDA}" srcId="{7BE18151-94A4-44D1-B6C6-F83CED2C8D54}" destId="{B1C8219E-4BC8-4438-8EDD-0D4F8FAE5F5A}" srcOrd="3" destOrd="0" parTransId="{002D9A04-FBF7-4C8B-A141-7C58CAF84B74}" sibTransId="{BB2B1B5D-E3C8-4035-9FD1-D7C0087879AA}"/>
    <dgm:cxn modelId="{E6CA66EC-7D3B-4CFC-8872-B774A8299C5B}" srcId="{7BE18151-94A4-44D1-B6C6-F83CED2C8D54}" destId="{2F35F5BC-FF52-4995-9C85-4AECF31DA292}" srcOrd="1" destOrd="0" parTransId="{D9897712-46DB-497A-B224-ECDC9CBE0BDD}" sibTransId="{6E768236-202B-41AA-9D57-E8AF07B03FBD}"/>
    <dgm:cxn modelId="{3C4C11F4-AF87-4984-8CCF-EC505BCBDBF4}" type="presOf" srcId="{0D9E341C-78AF-440A-8AE5-C878CC1D119B}" destId="{C84BB324-9A0F-4C95-AF1A-CD7871732AB4}" srcOrd="0" destOrd="0" presId="urn:microsoft.com/office/officeart/2005/8/layout/vList2"/>
    <dgm:cxn modelId="{EAE9A304-6466-4E82-8356-0ACD3B4D9099}" type="presParOf" srcId="{E604B082-0181-4C42-80FE-DF60E6ADF45B}" destId="{931D0447-E92C-4F36-99E1-1A47B941F743}" srcOrd="0" destOrd="0" presId="urn:microsoft.com/office/officeart/2005/8/layout/vList2"/>
    <dgm:cxn modelId="{7ECCD855-AD89-4858-AFBC-C247C6A82397}" type="presParOf" srcId="{E604B082-0181-4C42-80FE-DF60E6ADF45B}" destId="{52E993A1-19DC-49BC-8348-5EA1534789A7}" srcOrd="1" destOrd="0" presId="urn:microsoft.com/office/officeart/2005/8/layout/vList2"/>
    <dgm:cxn modelId="{A0BCEEBB-B09D-4594-902F-DC76833730C3}" type="presParOf" srcId="{E604B082-0181-4C42-80FE-DF60E6ADF45B}" destId="{299B6A7C-95AD-4818-8B8F-0D927C3132A9}" srcOrd="2" destOrd="0" presId="urn:microsoft.com/office/officeart/2005/8/layout/vList2"/>
    <dgm:cxn modelId="{3E35C508-4E39-4A30-93EA-3EAF4AC89B65}" type="presParOf" srcId="{E604B082-0181-4C42-80FE-DF60E6ADF45B}" destId="{8A074B97-EBC0-4EB9-8603-69F2C25CFF61}" srcOrd="3" destOrd="0" presId="urn:microsoft.com/office/officeart/2005/8/layout/vList2"/>
    <dgm:cxn modelId="{45B2E075-AD76-42D3-809C-3B1DCD6CDCA5}" type="presParOf" srcId="{E604B082-0181-4C42-80FE-DF60E6ADF45B}" destId="{3ECF28BE-DCB2-4A7C-B6C7-A117A7EAE90C}" srcOrd="4" destOrd="0" presId="urn:microsoft.com/office/officeart/2005/8/layout/vList2"/>
    <dgm:cxn modelId="{1477D449-CF63-40EB-B42C-E88678E946C2}" type="presParOf" srcId="{E604B082-0181-4C42-80FE-DF60E6ADF45B}" destId="{CB9786AB-805B-400D-BFD2-639D1CE39AE4}" srcOrd="5" destOrd="0" presId="urn:microsoft.com/office/officeart/2005/8/layout/vList2"/>
    <dgm:cxn modelId="{3C64B5CB-F5A8-46A0-9EB0-853CA150D7F5}" type="presParOf" srcId="{E604B082-0181-4C42-80FE-DF60E6ADF45B}" destId="{D764672B-473A-441C-8FBB-02E19B6A109A}" srcOrd="6" destOrd="0" presId="urn:microsoft.com/office/officeart/2005/8/layout/vList2"/>
    <dgm:cxn modelId="{3D1DDFFA-B9A2-4848-8C15-263CEA9C2B54}" type="presParOf" srcId="{E604B082-0181-4C42-80FE-DF60E6ADF45B}" destId="{6340DAEE-D3F4-4142-ABEE-F6EE346F2772}" srcOrd="7" destOrd="0" presId="urn:microsoft.com/office/officeart/2005/8/layout/vList2"/>
    <dgm:cxn modelId="{503E49DB-A2F9-4813-81BA-4CDDBCF65FC8}" type="presParOf" srcId="{E604B082-0181-4C42-80FE-DF60E6ADF45B}" destId="{C84BB324-9A0F-4C95-AF1A-CD7871732AB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0447-E92C-4F36-99E1-1A47B941F743}">
      <dsp:nvSpPr>
        <dsp:cNvPr id="0" name=""/>
        <dsp:cNvSpPr/>
      </dsp:nvSpPr>
      <dsp:spPr>
        <a:xfrm>
          <a:off x="0" y="522882"/>
          <a:ext cx="6513603" cy="914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Tag was transformed to reflect 1 for ‘Amazon’s Choice’ and 0 for others.</a:t>
          </a:r>
        </a:p>
      </dsp:txBody>
      <dsp:txXfrm>
        <a:off x="44664" y="567546"/>
        <a:ext cx="6424275" cy="825612"/>
      </dsp:txXfrm>
    </dsp:sp>
    <dsp:sp modelId="{299B6A7C-95AD-4818-8B8F-0D927C3132A9}">
      <dsp:nvSpPr>
        <dsp:cNvPr id="0" name=""/>
        <dsp:cNvSpPr/>
      </dsp:nvSpPr>
      <dsp:spPr>
        <a:xfrm>
          <a:off x="0" y="1504062"/>
          <a:ext cx="6513603" cy="91494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Star and number of reviews were transformed to show the number alone by removing the other text.</a:t>
          </a:r>
        </a:p>
      </dsp:txBody>
      <dsp:txXfrm>
        <a:off x="44664" y="1548726"/>
        <a:ext cx="6424275" cy="825612"/>
      </dsp:txXfrm>
    </dsp:sp>
    <dsp:sp modelId="{3ECF28BE-DCB2-4A7C-B6C7-A117A7EAE90C}">
      <dsp:nvSpPr>
        <dsp:cNvPr id="0" name=""/>
        <dsp:cNvSpPr/>
      </dsp:nvSpPr>
      <dsp:spPr>
        <a:xfrm>
          <a:off x="0" y="2485242"/>
          <a:ext cx="6513603" cy="9149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 was removed from the price column to retain only the numeric value.</a:t>
          </a:r>
        </a:p>
      </dsp:txBody>
      <dsp:txXfrm>
        <a:off x="44664" y="2529906"/>
        <a:ext cx="6424275" cy="825612"/>
      </dsp:txXfrm>
    </dsp:sp>
    <dsp:sp modelId="{D764672B-473A-441C-8FBB-02E19B6A109A}">
      <dsp:nvSpPr>
        <dsp:cNvPr id="0" name=""/>
        <dsp:cNvSpPr/>
      </dsp:nvSpPr>
      <dsp:spPr>
        <a:xfrm>
          <a:off x="0" y="3466423"/>
          <a:ext cx="6513603" cy="91494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Availability, Category and Type of sale were label encoded for the purpose of building the models.</a:t>
          </a:r>
        </a:p>
      </dsp:txBody>
      <dsp:txXfrm>
        <a:off x="44664" y="3511087"/>
        <a:ext cx="6424275" cy="825612"/>
      </dsp:txXfrm>
    </dsp:sp>
    <dsp:sp modelId="{C84BB324-9A0F-4C95-AF1A-CD7871732AB4}">
      <dsp:nvSpPr>
        <dsp:cNvPr id="0" name=""/>
        <dsp:cNvSpPr/>
      </dsp:nvSpPr>
      <dsp:spPr>
        <a:xfrm>
          <a:off x="0" y="4447603"/>
          <a:ext cx="6513603" cy="9149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Asin_number was made the index as it is unique for each product.</a:t>
          </a:r>
        </a:p>
      </dsp:txBody>
      <dsp:txXfrm>
        <a:off x="44664" y="4492267"/>
        <a:ext cx="6424275" cy="8256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6D46-8E76-4073-BB3A-018F988D1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6665B7-BBBF-4FBD-B543-5865B5337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8CF2E5-542D-451B-A964-78B27BCA6669}"/>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5" name="Footer Placeholder 4">
            <a:extLst>
              <a:ext uri="{FF2B5EF4-FFF2-40B4-BE49-F238E27FC236}">
                <a16:creationId xmlns:a16="http://schemas.microsoft.com/office/drawing/2014/main" id="{F287C473-9C1D-4BB4-886D-42539F0E1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431E5-8D9D-4E67-B8E5-2D4B591FEFF0}"/>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193330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642-AC67-4BB6-9F41-B10E9BB4C2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C708D6-19BD-4222-AD96-31F9CE9DD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D908F-7662-4DCB-BD91-C385C4516555}"/>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5" name="Footer Placeholder 4">
            <a:extLst>
              <a:ext uri="{FF2B5EF4-FFF2-40B4-BE49-F238E27FC236}">
                <a16:creationId xmlns:a16="http://schemas.microsoft.com/office/drawing/2014/main" id="{FAC7D27C-D6D5-4CA3-BDA2-F2531A8BB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117F3-7CD3-46C6-B61D-6D2EBEAC18CE}"/>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223457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45B90-A85A-4968-A25C-0D37836B5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EDFB1C-3ED6-4D3C-A527-F893E4C776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1A0A6-554A-40B2-888A-2C4DFBD89438}"/>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5" name="Footer Placeholder 4">
            <a:extLst>
              <a:ext uri="{FF2B5EF4-FFF2-40B4-BE49-F238E27FC236}">
                <a16:creationId xmlns:a16="http://schemas.microsoft.com/office/drawing/2014/main" id="{FB08662B-B663-4F89-A57A-58BF250AC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CA066-FEF5-441E-8502-A88F2B5D1197}"/>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73910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56E2-EB87-4CBA-8F04-E6A8C235B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11666-D1E5-4128-812F-54706444A0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5234A-3C94-411A-9828-A3E1451EDC78}"/>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5" name="Footer Placeholder 4">
            <a:extLst>
              <a:ext uri="{FF2B5EF4-FFF2-40B4-BE49-F238E27FC236}">
                <a16:creationId xmlns:a16="http://schemas.microsoft.com/office/drawing/2014/main" id="{0EBEAF33-B76B-4925-B83D-2A37AD096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F6EBA-1F91-4239-B366-55AFD01D83AC}"/>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198243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0F3D-80DD-4901-AE25-4C749F705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BEBBB3-2345-497E-9125-B1BB298EC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2579A-8D18-4410-AD52-EEB3BEBFEB65}"/>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5" name="Footer Placeholder 4">
            <a:extLst>
              <a:ext uri="{FF2B5EF4-FFF2-40B4-BE49-F238E27FC236}">
                <a16:creationId xmlns:a16="http://schemas.microsoft.com/office/drawing/2014/main" id="{31C87419-4990-4DE3-A2F1-6214DF49D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ED6B5-91F4-4429-8076-598E14642C42}"/>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120301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E4D9-E565-4B64-B5C1-20173DD83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120FF-CBA3-40FA-BBE5-3595E7AAE6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CC8C7F-0F70-481A-84E7-417F34B1DD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E44D51-F6D3-4533-B019-56A60424E945}"/>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6" name="Footer Placeholder 5">
            <a:extLst>
              <a:ext uri="{FF2B5EF4-FFF2-40B4-BE49-F238E27FC236}">
                <a16:creationId xmlns:a16="http://schemas.microsoft.com/office/drawing/2014/main" id="{2AE0B57E-AE64-46A9-B127-BA0243F3C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AD242-8CF7-41C8-AC80-FB613C9393B1}"/>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428813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0D37-A14C-488A-B68D-B6D6AC301B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0082A7-4541-4CDE-8663-B57155B2C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E00D85-D7A4-4F8B-8921-73E383151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42293-AAA2-49F5-88F8-968D192DB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2885A-3201-4B2D-AF25-93CCA74029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4471BA-C824-4167-9604-71755D1F582B}"/>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8" name="Footer Placeholder 7">
            <a:extLst>
              <a:ext uri="{FF2B5EF4-FFF2-40B4-BE49-F238E27FC236}">
                <a16:creationId xmlns:a16="http://schemas.microsoft.com/office/drawing/2014/main" id="{FA424628-DE45-4FDB-8700-C054E15B3F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004F2-C53D-4BAA-92F8-34D3D419163A}"/>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13898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F958-9D3C-49D6-8035-8EFF12DD9A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CBEED0-3D3E-4882-9764-EA6894D06551}"/>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4" name="Footer Placeholder 3">
            <a:extLst>
              <a:ext uri="{FF2B5EF4-FFF2-40B4-BE49-F238E27FC236}">
                <a16:creationId xmlns:a16="http://schemas.microsoft.com/office/drawing/2014/main" id="{1109DA8D-CD0A-45F9-BBF4-3D27526521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7B201-3540-48D1-8FD2-ED9B42C09F66}"/>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305741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01514-C4F4-40DB-ABDD-8E0595CEA5DB}"/>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3" name="Footer Placeholder 2">
            <a:extLst>
              <a:ext uri="{FF2B5EF4-FFF2-40B4-BE49-F238E27FC236}">
                <a16:creationId xmlns:a16="http://schemas.microsoft.com/office/drawing/2014/main" id="{F5432003-3180-4307-826E-27BDD2D5C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CDEC0D-B5EB-41BA-99BA-D7B0B07DF934}"/>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251708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AD20-38E5-4BFA-B89A-6C584A003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BAFF8-6A8A-4B1C-A14F-2709B86F3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A19AE5-44F9-41E9-9DE6-7E5F4EF62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482A5-18B9-4A5D-9024-7E8CE9D7B0B7}"/>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6" name="Footer Placeholder 5">
            <a:extLst>
              <a:ext uri="{FF2B5EF4-FFF2-40B4-BE49-F238E27FC236}">
                <a16:creationId xmlns:a16="http://schemas.microsoft.com/office/drawing/2014/main" id="{6B3B0794-BD3D-48EA-BADA-F7B6E547F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FD4CA-6AD6-4787-A715-6FB710836F92}"/>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346586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9170-16EC-45B4-A16A-E5B9FAC7E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B31834-7040-4472-BD3E-788A61043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C67A43-434F-4A11-B79A-EF7AACA28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AEF70-84DD-4D1E-A7DB-6BC9CEA39744}"/>
              </a:ext>
            </a:extLst>
          </p:cNvPr>
          <p:cNvSpPr>
            <a:spLocks noGrp="1"/>
          </p:cNvSpPr>
          <p:nvPr>
            <p:ph type="dt" sz="half" idx="10"/>
          </p:nvPr>
        </p:nvSpPr>
        <p:spPr/>
        <p:txBody>
          <a:bodyPr/>
          <a:lstStyle/>
          <a:p>
            <a:fld id="{EF4377B8-0D60-4D16-8FDB-3120948B49BC}" type="datetimeFigureOut">
              <a:rPr lang="en-US" smtClean="0"/>
              <a:t>5/3/2019</a:t>
            </a:fld>
            <a:endParaRPr lang="en-US"/>
          </a:p>
        </p:txBody>
      </p:sp>
      <p:sp>
        <p:nvSpPr>
          <p:cNvPr id="6" name="Footer Placeholder 5">
            <a:extLst>
              <a:ext uri="{FF2B5EF4-FFF2-40B4-BE49-F238E27FC236}">
                <a16:creationId xmlns:a16="http://schemas.microsoft.com/office/drawing/2014/main" id="{0DE463C0-63A5-4B36-B0AE-DD636D291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629A7-8C5B-411A-9716-3C89E0638AD8}"/>
              </a:ext>
            </a:extLst>
          </p:cNvPr>
          <p:cNvSpPr>
            <a:spLocks noGrp="1"/>
          </p:cNvSpPr>
          <p:nvPr>
            <p:ph type="sldNum" sz="quarter" idx="12"/>
          </p:nvPr>
        </p:nvSpPr>
        <p:spPr/>
        <p:txBody>
          <a:bodyPr/>
          <a:lstStyle/>
          <a:p>
            <a:fld id="{CAE19716-D7FE-4349-AE7C-699D05C35B60}" type="slidenum">
              <a:rPr lang="en-US" smtClean="0"/>
              <a:t>‹#›</a:t>
            </a:fld>
            <a:endParaRPr lang="en-US"/>
          </a:p>
        </p:txBody>
      </p:sp>
    </p:spTree>
    <p:extLst>
      <p:ext uri="{BB962C8B-B14F-4D97-AF65-F5344CB8AC3E}">
        <p14:creationId xmlns:p14="http://schemas.microsoft.com/office/powerpoint/2010/main" val="246470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9DF91-5F27-425E-8C18-826C66B74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388DCB-A99D-45DC-ABCD-B1B281B3A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EBEAF-C7C4-4A87-9125-BCD6A1FF3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377B8-0D60-4D16-8FDB-3120948B49BC}" type="datetimeFigureOut">
              <a:rPr lang="en-US" smtClean="0"/>
              <a:t>5/3/2019</a:t>
            </a:fld>
            <a:endParaRPr lang="en-US"/>
          </a:p>
        </p:txBody>
      </p:sp>
      <p:sp>
        <p:nvSpPr>
          <p:cNvPr id="5" name="Footer Placeholder 4">
            <a:extLst>
              <a:ext uri="{FF2B5EF4-FFF2-40B4-BE49-F238E27FC236}">
                <a16:creationId xmlns:a16="http://schemas.microsoft.com/office/drawing/2014/main" id="{EF49B964-CD32-49C7-B622-6DE986B887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210BD8-AAAA-4E1C-8458-704145E70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9716-D7FE-4349-AE7C-699D05C35B60}" type="slidenum">
              <a:rPr lang="en-US" smtClean="0"/>
              <a:t>‹#›</a:t>
            </a:fld>
            <a:endParaRPr lang="en-US"/>
          </a:p>
        </p:txBody>
      </p:sp>
    </p:spTree>
    <p:extLst>
      <p:ext uri="{BB962C8B-B14F-4D97-AF65-F5344CB8AC3E}">
        <p14:creationId xmlns:p14="http://schemas.microsoft.com/office/powerpoint/2010/main" val="3823802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www.businessinsider.com/what-is-amazons-choice-2018-5" TargetMode="External"/><Relationship Id="rId1" Type="http://schemas.openxmlformats.org/officeDocument/2006/relationships/slideLayout" Target="../slideLayouts/slideLayout2.xml"/><Relationship Id="rId4" Type="http://schemas.openxmlformats.org/officeDocument/2006/relationships/hyperlink" Target="https://www.amazon.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24DC-E4FF-44AD-8845-ED37436F13F5}"/>
              </a:ext>
            </a:extLst>
          </p:cNvPr>
          <p:cNvSpPr>
            <a:spLocks noGrp="1"/>
          </p:cNvSpPr>
          <p:nvPr>
            <p:ph type="ctrTitle"/>
          </p:nvPr>
        </p:nvSpPr>
        <p:spPr/>
        <p:txBody>
          <a:bodyPr>
            <a:normAutofit fontScale="90000"/>
          </a:bodyPr>
          <a:lstStyle/>
          <a:p>
            <a:br>
              <a:rPr lang="en-US" altLang="zh-CN" dirty="0"/>
            </a:br>
            <a:r>
              <a:rPr lang="en-US" altLang="zh-CN" b="1" dirty="0"/>
              <a:t>MIS 637</a:t>
            </a:r>
            <a:br>
              <a:rPr lang="en-US" altLang="zh-CN" b="1" dirty="0"/>
            </a:br>
            <a:r>
              <a:rPr lang="en-US" b="1" dirty="0"/>
              <a:t>Amazon choice Prediction Model</a:t>
            </a:r>
            <a:br>
              <a:rPr lang="en-US" dirty="0"/>
            </a:br>
            <a:endParaRPr lang="en-US" dirty="0"/>
          </a:p>
        </p:txBody>
      </p:sp>
      <p:sp>
        <p:nvSpPr>
          <p:cNvPr id="3" name="Subtitle 2">
            <a:extLst>
              <a:ext uri="{FF2B5EF4-FFF2-40B4-BE49-F238E27FC236}">
                <a16:creationId xmlns:a16="http://schemas.microsoft.com/office/drawing/2014/main" id="{DB690E54-5F48-4B66-9BA2-ED38262D3261}"/>
              </a:ext>
            </a:extLst>
          </p:cNvPr>
          <p:cNvSpPr>
            <a:spLocks noGrp="1"/>
          </p:cNvSpPr>
          <p:nvPr>
            <p:ph type="subTitle" idx="1"/>
          </p:nvPr>
        </p:nvSpPr>
        <p:spPr>
          <a:xfrm>
            <a:off x="5367130" y="5087040"/>
            <a:ext cx="6732104" cy="1655762"/>
          </a:xfrm>
        </p:spPr>
        <p:txBody>
          <a:bodyPr/>
          <a:lstStyle/>
          <a:p>
            <a:pPr algn="l">
              <a:defRPr/>
            </a:pPr>
            <a:r>
              <a:rPr lang="en-US" altLang="zh-CN" b="1" dirty="0">
                <a:latin typeface="Century Schoolbook" charset="0"/>
              </a:rPr>
              <a:t>Course: </a:t>
            </a:r>
            <a:r>
              <a:rPr lang="zh-CN" altLang="en-US" b="1" dirty="0">
                <a:latin typeface="Century Schoolbook" charset="0"/>
              </a:rPr>
              <a:t>  </a:t>
            </a:r>
            <a:r>
              <a:rPr lang="en-US" altLang="zh-CN" b="1" dirty="0">
                <a:latin typeface="Century Schoolbook" charset="0"/>
              </a:rPr>
              <a:t>MIS637</a:t>
            </a:r>
            <a:r>
              <a:rPr lang="zh-CN" altLang="en-US" b="1" dirty="0">
                <a:latin typeface="Century Schoolbook" charset="0"/>
              </a:rPr>
              <a:t>  </a:t>
            </a:r>
            <a:r>
              <a:rPr lang="en-US" altLang="zh-CN" b="1" dirty="0">
                <a:latin typeface="Century Schoolbook" charset="0"/>
              </a:rPr>
              <a:t>(Spring 2019)</a:t>
            </a:r>
          </a:p>
          <a:p>
            <a:pPr algn="l">
              <a:defRPr/>
            </a:pPr>
            <a:r>
              <a:rPr lang="en-US" altLang="zh-CN" b="1" dirty="0">
                <a:latin typeface="Century Schoolbook" charset="0"/>
              </a:rPr>
              <a:t>Prepared by:</a:t>
            </a:r>
            <a:r>
              <a:rPr lang="zh-CN" altLang="en-US" b="1" dirty="0">
                <a:latin typeface="Century Schoolbook" charset="0"/>
              </a:rPr>
              <a:t> </a:t>
            </a:r>
            <a:r>
              <a:rPr lang="en-US" altLang="zh-CN" b="1" dirty="0">
                <a:latin typeface="Century Schoolbook" charset="0"/>
              </a:rPr>
              <a:t>Rushabh Doshi</a:t>
            </a:r>
          </a:p>
          <a:p>
            <a:pPr algn="l">
              <a:defRPr/>
            </a:pPr>
            <a:r>
              <a:rPr lang="en-US" altLang="zh-CN" b="1" dirty="0">
                <a:latin typeface="Century Schoolbook" charset="0"/>
              </a:rPr>
              <a:t>Guided by : Prof. Mahmoud Daneshmand</a:t>
            </a:r>
          </a:p>
          <a:p>
            <a:endParaRPr lang="en-US" dirty="0"/>
          </a:p>
        </p:txBody>
      </p:sp>
    </p:spTree>
    <p:extLst>
      <p:ext uri="{BB962C8B-B14F-4D97-AF65-F5344CB8AC3E}">
        <p14:creationId xmlns:p14="http://schemas.microsoft.com/office/powerpoint/2010/main" val="77274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AF86-DB33-469A-B1CD-21465755B627}"/>
              </a:ext>
            </a:extLst>
          </p:cNvPr>
          <p:cNvSpPr>
            <a:spLocks noGrp="1"/>
          </p:cNvSpPr>
          <p:nvPr>
            <p:ph type="title"/>
          </p:nvPr>
        </p:nvSpPr>
        <p:spPr>
          <a:xfrm>
            <a:off x="3243775" y="175846"/>
            <a:ext cx="4254305" cy="788426"/>
          </a:xfrm>
        </p:spPr>
        <p:txBody>
          <a:bodyPr/>
          <a:lstStyle/>
          <a:p>
            <a:r>
              <a:rPr lang="en-US" altLang="zh-CN" b="1">
                <a:solidFill>
                  <a:srgbClr val="800000"/>
                </a:solidFill>
                <a:latin typeface="Calibri Light" panose="020F0302020204030204" pitchFamily="34" charset="0"/>
              </a:rPr>
              <a:t>Data Preparation</a:t>
            </a:r>
            <a:endParaRPr lang="en-US" dirty="0"/>
          </a:p>
        </p:txBody>
      </p:sp>
      <p:pic>
        <p:nvPicPr>
          <p:cNvPr id="4" name="Google Shape;77;p16">
            <a:extLst>
              <a:ext uri="{FF2B5EF4-FFF2-40B4-BE49-F238E27FC236}">
                <a16:creationId xmlns:a16="http://schemas.microsoft.com/office/drawing/2014/main" id="{0DBB135A-CC94-48E4-B3DB-67478DC36722}"/>
              </a:ext>
            </a:extLst>
          </p:cNvPr>
          <p:cNvPicPr preferRelativeResize="0">
            <a:picLocks noGrp="1"/>
          </p:cNvPicPr>
          <p:nvPr>
            <p:ph idx="1"/>
          </p:nvPr>
        </p:nvPicPr>
        <p:blipFill>
          <a:blip r:embed="rId2">
            <a:alphaModFix/>
          </a:blip>
          <a:stretch>
            <a:fillRect/>
          </a:stretch>
        </p:blipFill>
        <p:spPr>
          <a:xfrm>
            <a:off x="838200" y="964272"/>
            <a:ext cx="10401886" cy="5717882"/>
          </a:xfrm>
          <a:prstGeom prst="rect">
            <a:avLst/>
          </a:prstGeom>
          <a:noFill/>
          <a:ln>
            <a:noFill/>
          </a:ln>
        </p:spPr>
      </p:pic>
    </p:spTree>
    <p:extLst>
      <p:ext uri="{BB962C8B-B14F-4D97-AF65-F5344CB8AC3E}">
        <p14:creationId xmlns:p14="http://schemas.microsoft.com/office/powerpoint/2010/main" val="2167063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BF90-400B-428E-9CB5-DBF3A67C9622}"/>
              </a:ext>
            </a:extLst>
          </p:cNvPr>
          <p:cNvSpPr>
            <a:spLocks noGrp="1"/>
          </p:cNvSpPr>
          <p:nvPr>
            <p:ph type="title"/>
          </p:nvPr>
        </p:nvSpPr>
        <p:spPr/>
        <p:txBody>
          <a:bodyPr/>
          <a:lstStyle/>
          <a:p>
            <a:r>
              <a:rPr lang="en-US" altLang="zh-CN" b="1" dirty="0">
                <a:solidFill>
                  <a:srgbClr val="800000"/>
                </a:solidFill>
                <a:latin typeface="Calibri Light" panose="020F0302020204030204" pitchFamily="34" charset="0"/>
              </a:rPr>
              <a:t>Data Preparation</a:t>
            </a:r>
            <a:endParaRPr lang="en-US" dirty="0"/>
          </a:p>
        </p:txBody>
      </p:sp>
      <p:sp>
        <p:nvSpPr>
          <p:cNvPr id="3" name="Content Placeholder 2">
            <a:extLst>
              <a:ext uri="{FF2B5EF4-FFF2-40B4-BE49-F238E27FC236}">
                <a16:creationId xmlns:a16="http://schemas.microsoft.com/office/drawing/2014/main" id="{18CC9623-88B9-42E6-B7FA-5E9D6BE50282}"/>
              </a:ext>
            </a:extLst>
          </p:cNvPr>
          <p:cNvSpPr>
            <a:spLocks noGrp="1"/>
          </p:cNvSpPr>
          <p:nvPr>
            <p:ph idx="1"/>
          </p:nvPr>
        </p:nvSpPr>
        <p:spPr/>
        <p:txBody>
          <a:bodyPr/>
          <a:lstStyle/>
          <a:p>
            <a:pPr marL="0" indent="0">
              <a:spcBef>
                <a:spcPts val="0"/>
              </a:spcBef>
              <a:buNone/>
              <a:defRPr/>
            </a:pPr>
            <a:r>
              <a:rPr lang="en-US" altLang="zh-CN" b="1" dirty="0"/>
              <a:t>Data division:</a:t>
            </a:r>
          </a:p>
          <a:p>
            <a:pPr marL="0" indent="0">
              <a:spcBef>
                <a:spcPts val="0"/>
              </a:spcBef>
              <a:buNone/>
              <a:defRPr/>
            </a:pPr>
            <a:r>
              <a:rPr lang="en-US" altLang="zh-CN" dirty="0">
                <a:latin typeface="Times New Roman"/>
                <a:cs typeface="Times New Roman"/>
              </a:rPr>
              <a:t>After the data is cleaned it can be divided into training and testing dataset.</a:t>
            </a:r>
          </a:p>
          <a:p>
            <a:pPr>
              <a:spcBef>
                <a:spcPts val="0"/>
              </a:spcBef>
              <a:defRPr/>
            </a:pPr>
            <a:endParaRPr lang="en-US" altLang="zh-CN" dirty="0">
              <a:latin typeface="Times New Roman"/>
              <a:cs typeface="Times New Roman"/>
            </a:endParaRPr>
          </a:p>
          <a:p>
            <a:pPr marL="0" indent="0">
              <a:spcBef>
                <a:spcPts val="0"/>
              </a:spcBef>
              <a:buNone/>
              <a:defRPr/>
            </a:pPr>
            <a:r>
              <a:rPr lang="en-US" altLang="zh-CN" dirty="0">
                <a:latin typeface="Times New Roman"/>
                <a:cs typeface="Times New Roman"/>
              </a:rPr>
              <a:t>Training data set: 80% of the data, is used to train the model.</a:t>
            </a:r>
          </a:p>
          <a:p>
            <a:pPr marL="0" indent="0">
              <a:spcBef>
                <a:spcPts val="0"/>
              </a:spcBef>
              <a:buNone/>
              <a:defRPr/>
            </a:pPr>
            <a:endParaRPr lang="en-US" altLang="zh-CN" dirty="0">
              <a:latin typeface="Times New Roman"/>
              <a:cs typeface="Times New Roman"/>
            </a:endParaRPr>
          </a:p>
          <a:p>
            <a:pPr marL="0" indent="0">
              <a:spcBef>
                <a:spcPts val="0"/>
              </a:spcBef>
              <a:buNone/>
              <a:defRPr/>
            </a:pPr>
            <a:r>
              <a:rPr lang="en-US" altLang="zh-CN" dirty="0">
                <a:latin typeface="Times New Roman"/>
                <a:cs typeface="Times New Roman"/>
              </a:rPr>
              <a:t>Testing data: 20% of the data is used to test the efficiency of our developed model.</a:t>
            </a:r>
          </a:p>
          <a:p>
            <a:endParaRPr lang="en-US" dirty="0"/>
          </a:p>
        </p:txBody>
      </p:sp>
    </p:spTree>
    <p:extLst>
      <p:ext uri="{BB962C8B-B14F-4D97-AF65-F5344CB8AC3E}">
        <p14:creationId xmlns:p14="http://schemas.microsoft.com/office/powerpoint/2010/main" val="100861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D03C69-E250-4B73-BCA8-4A067EBF92F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b="1" kern="1200" dirty="0">
                <a:solidFill>
                  <a:srgbClr val="FFFFFF"/>
                </a:solidFill>
                <a:latin typeface="+mj-lt"/>
                <a:ea typeface="+mj-ea"/>
                <a:cs typeface="+mj-cs"/>
              </a:rPr>
              <a:t>Data Cleaning</a:t>
            </a:r>
            <a:endParaRPr lang="en-US" sz="5400" kern="1200" dirty="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9E124C5-89E9-46E9-86CA-D2870E399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687" y="2509911"/>
            <a:ext cx="8183527" cy="3997637"/>
          </a:xfrm>
          <a:prstGeom prst="rect">
            <a:avLst/>
          </a:prstGeom>
        </p:spPr>
      </p:pic>
    </p:spTree>
    <p:extLst>
      <p:ext uri="{BB962C8B-B14F-4D97-AF65-F5344CB8AC3E}">
        <p14:creationId xmlns:p14="http://schemas.microsoft.com/office/powerpoint/2010/main" val="283790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F4B033-6C1E-47E1-99D6-18A94F83A7D7}"/>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Libraries used</a:t>
            </a:r>
          </a:p>
        </p:txBody>
      </p:sp>
      <p:pic>
        <p:nvPicPr>
          <p:cNvPr id="5" name="Content Placeholder 4" descr="A screenshot of a cell phone&#10;&#10;Description automatically generated">
            <a:extLst>
              <a:ext uri="{FF2B5EF4-FFF2-40B4-BE49-F238E27FC236}">
                <a16:creationId xmlns:a16="http://schemas.microsoft.com/office/drawing/2014/main" id="{6BEBA64D-50E0-49E6-B2D6-CEB4647E7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544" y="1675227"/>
            <a:ext cx="9522912" cy="4394199"/>
          </a:xfrm>
          <a:prstGeom prst="rect">
            <a:avLst/>
          </a:prstGeom>
        </p:spPr>
      </p:pic>
    </p:spTree>
    <p:extLst>
      <p:ext uri="{BB962C8B-B14F-4D97-AF65-F5344CB8AC3E}">
        <p14:creationId xmlns:p14="http://schemas.microsoft.com/office/powerpoint/2010/main" val="47096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EBD3-E6A7-4547-A61D-1C566F283207}"/>
              </a:ext>
            </a:extLst>
          </p:cNvPr>
          <p:cNvSpPr>
            <a:spLocks noGrp="1"/>
          </p:cNvSpPr>
          <p:nvPr>
            <p:ph type="title"/>
          </p:nvPr>
        </p:nvSpPr>
        <p:spPr/>
        <p:txBody>
          <a:bodyPr/>
          <a:lstStyle/>
          <a:p>
            <a:r>
              <a:rPr lang="en-US" altLang="zh-CN" b="1" dirty="0">
                <a:solidFill>
                  <a:srgbClr val="800000"/>
                </a:solidFill>
                <a:latin typeface="Calibri Light" panose="020F0302020204030204" pitchFamily="34" charset="0"/>
              </a:rPr>
              <a:t>Data Modeling</a:t>
            </a:r>
            <a:endParaRPr lang="en-US" dirty="0"/>
          </a:p>
        </p:txBody>
      </p:sp>
      <p:sp>
        <p:nvSpPr>
          <p:cNvPr id="3" name="Content Placeholder 2">
            <a:extLst>
              <a:ext uri="{FF2B5EF4-FFF2-40B4-BE49-F238E27FC236}">
                <a16:creationId xmlns:a16="http://schemas.microsoft.com/office/drawing/2014/main" id="{3CB7D428-AA19-4DA6-9E58-4AAEDD2415FF}"/>
              </a:ext>
            </a:extLst>
          </p:cNvPr>
          <p:cNvSpPr>
            <a:spLocks noGrp="1"/>
          </p:cNvSpPr>
          <p:nvPr>
            <p:ph idx="1"/>
          </p:nvPr>
        </p:nvSpPr>
        <p:spPr/>
        <p:txBody>
          <a:bodyPr>
            <a:normAutofit/>
          </a:bodyPr>
          <a:lstStyle/>
          <a:p>
            <a:pPr marL="0" lvl="0" indent="0">
              <a:spcBef>
                <a:spcPts val="0"/>
              </a:spcBef>
              <a:buNone/>
            </a:pPr>
            <a:r>
              <a:rPr lang="en-US" dirty="0"/>
              <a:t>In this project various modeling techniques are applied. </a:t>
            </a:r>
          </a:p>
          <a:p>
            <a:pPr marL="0" lvl="0" indent="0">
              <a:spcBef>
                <a:spcPts val="1600"/>
              </a:spcBef>
              <a:buNone/>
            </a:pPr>
            <a:r>
              <a:rPr lang="en-US" dirty="0"/>
              <a:t>Typically, there are several techniques used are as follows</a:t>
            </a:r>
          </a:p>
          <a:p>
            <a:pPr marL="514350" lvl="0" indent="-514350">
              <a:spcBef>
                <a:spcPts val="1600"/>
              </a:spcBef>
              <a:buAutoNum type="arabicParenR"/>
            </a:pPr>
            <a:r>
              <a:rPr lang="en-US" dirty="0"/>
              <a:t>Logistic Regression</a:t>
            </a:r>
          </a:p>
          <a:p>
            <a:pPr marL="514350" lvl="0" indent="-514350">
              <a:spcBef>
                <a:spcPts val="1600"/>
              </a:spcBef>
              <a:buAutoNum type="arabicParenR" startAt="2"/>
            </a:pPr>
            <a:r>
              <a:rPr lang="en" dirty="0"/>
              <a:t>K-Nearest Neighbour</a:t>
            </a:r>
          </a:p>
          <a:p>
            <a:pPr marL="514350" lvl="0" indent="-514350">
              <a:spcBef>
                <a:spcPts val="1600"/>
              </a:spcBef>
              <a:buAutoNum type="arabicParenR" startAt="2"/>
            </a:pPr>
            <a:r>
              <a:rPr lang="en-US" dirty="0"/>
              <a:t>Decision Tree</a:t>
            </a:r>
          </a:p>
          <a:p>
            <a:pPr marL="514350" lvl="0" indent="-514350">
              <a:spcBef>
                <a:spcPts val="1600"/>
              </a:spcBef>
              <a:buAutoNum type="arabicParenR" startAt="2"/>
            </a:pPr>
            <a:r>
              <a:rPr lang="en-US" dirty="0"/>
              <a:t>Random Forest</a:t>
            </a:r>
            <a:endParaRPr lang="en-US" dirty="0">
              <a:latin typeface="Georgia"/>
              <a:ea typeface="Georgia"/>
              <a:cs typeface="Georgia"/>
              <a:sym typeface="Georgia"/>
            </a:endParaRPr>
          </a:p>
          <a:p>
            <a:pPr marL="114300" indent="0">
              <a:spcBef>
                <a:spcPts val="0"/>
              </a:spcBef>
              <a:buClr>
                <a:schemeClr val="tx1"/>
              </a:buClr>
              <a:buSzPts val="1800"/>
              <a:buNone/>
            </a:pPr>
            <a:endParaRPr lang="en-US" dirty="0">
              <a:latin typeface="Georgia"/>
              <a:ea typeface="Georgia"/>
              <a:cs typeface="Georgia"/>
              <a:sym typeface="Georgia"/>
            </a:endParaRPr>
          </a:p>
          <a:p>
            <a:pPr marL="571500" indent="-457200">
              <a:spcBef>
                <a:spcPts val="0"/>
              </a:spcBef>
              <a:buClr>
                <a:schemeClr val="tx1"/>
              </a:buClr>
              <a:buSzPts val="1800"/>
            </a:pPr>
            <a:endParaRPr lang="en-US" dirty="0">
              <a:latin typeface="Georgia"/>
              <a:ea typeface="Georgia"/>
              <a:cs typeface="Georgia"/>
              <a:sym typeface="Georgia"/>
            </a:endParaRPr>
          </a:p>
        </p:txBody>
      </p:sp>
    </p:spTree>
    <p:extLst>
      <p:ext uri="{BB962C8B-B14F-4D97-AF65-F5344CB8AC3E}">
        <p14:creationId xmlns:p14="http://schemas.microsoft.com/office/powerpoint/2010/main" val="2641881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2BDFD3-07DF-4C31-9A4E-779524997EA6}"/>
              </a:ext>
            </a:extLst>
          </p:cNvPr>
          <p:cNvSpPr>
            <a:spLocks noGrp="1"/>
          </p:cNvSpPr>
          <p:nvPr>
            <p:ph type="title"/>
          </p:nvPr>
        </p:nvSpPr>
        <p:spPr>
          <a:xfrm>
            <a:off x="643467" y="640080"/>
            <a:ext cx="3096427" cy="5613236"/>
          </a:xfrm>
        </p:spPr>
        <p:txBody>
          <a:bodyPr anchor="ctr">
            <a:normAutofit/>
          </a:bodyPr>
          <a:lstStyle/>
          <a:p>
            <a:r>
              <a:rPr lang="en-US" altLang="zh-CN" b="1">
                <a:solidFill>
                  <a:srgbClr val="FFFFFF"/>
                </a:solidFill>
                <a:latin typeface="Calibri Light" panose="020F0302020204030204" pitchFamily="34" charset="0"/>
              </a:rPr>
              <a:t>Data Modeling - </a:t>
            </a:r>
            <a:r>
              <a:rPr lang="en-US">
                <a:solidFill>
                  <a:srgbClr val="FFFFFF"/>
                </a:solidFill>
                <a:latin typeface="Georgia"/>
                <a:ea typeface="Georgia"/>
                <a:cs typeface="Georgia"/>
                <a:sym typeface="Georgia"/>
              </a:rPr>
              <a:t>Logistic Regression </a:t>
            </a:r>
            <a:endParaRPr lang="en-US">
              <a:solidFill>
                <a:srgbClr val="FFFFFF"/>
              </a:solidFill>
            </a:endParaRPr>
          </a:p>
        </p:txBody>
      </p:sp>
      <p:sp>
        <p:nvSpPr>
          <p:cNvPr id="3" name="Content Placeholder 2">
            <a:extLst>
              <a:ext uri="{FF2B5EF4-FFF2-40B4-BE49-F238E27FC236}">
                <a16:creationId xmlns:a16="http://schemas.microsoft.com/office/drawing/2014/main" id="{BF387F55-50BB-4ED1-8252-C458AAC48CEB}"/>
              </a:ext>
            </a:extLst>
          </p:cNvPr>
          <p:cNvSpPr>
            <a:spLocks noGrp="1"/>
          </p:cNvSpPr>
          <p:nvPr>
            <p:ph idx="1"/>
          </p:nvPr>
        </p:nvSpPr>
        <p:spPr>
          <a:xfrm>
            <a:off x="4699818" y="640082"/>
            <a:ext cx="6848715" cy="2484884"/>
          </a:xfrm>
        </p:spPr>
        <p:txBody>
          <a:bodyPr anchor="ctr">
            <a:normAutofit/>
          </a:bodyPr>
          <a:lstStyle/>
          <a:p>
            <a:pPr marL="571500" indent="-457200">
              <a:spcBef>
                <a:spcPts val="0"/>
              </a:spcBef>
              <a:spcAft>
                <a:spcPts val="600"/>
              </a:spcAft>
              <a:buClr>
                <a:schemeClr val="tx1"/>
              </a:buClr>
              <a:buSzPts val="1800"/>
            </a:pPr>
            <a:r>
              <a:rPr lang="en-US" sz="2000" dirty="0">
                <a:latin typeface="Georgia"/>
                <a:ea typeface="Georgia"/>
                <a:cs typeface="Georgia"/>
                <a:sym typeface="Georgia"/>
              </a:rPr>
              <a:t>Logistic Regression is shown here</a:t>
            </a:r>
          </a:p>
          <a:p>
            <a:pPr marL="571500" indent="-457200">
              <a:spcBef>
                <a:spcPts val="0"/>
              </a:spcBef>
              <a:spcAft>
                <a:spcPts val="600"/>
              </a:spcAft>
              <a:buClr>
                <a:schemeClr val="tx1"/>
              </a:buClr>
              <a:buSzPts val="1800"/>
            </a:pPr>
            <a:r>
              <a:rPr lang="en-US" sz="2000" dirty="0">
                <a:latin typeface="Georgia"/>
                <a:ea typeface="Georgia"/>
                <a:cs typeface="Georgia"/>
                <a:sym typeface="Georgia"/>
              </a:rPr>
              <a:t>We can see it predicts 157 number of True positives</a:t>
            </a:r>
          </a:p>
          <a:p>
            <a:pPr marL="571500" indent="-457200">
              <a:spcBef>
                <a:spcPts val="0"/>
              </a:spcBef>
              <a:spcAft>
                <a:spcPts val="600"/>
              </a:spcAft>
              <a:buClr>
                <a:schemeClr val="tx1"/>
              </a:buClr>
              <a:buSzPts val="1800"/>
            </a:pPr>
            <a:r>
              <a:rPr lang="en-US" sz="2000" dirty="0">
                <a:latin typeface="Georgia"/>
                <a:ea typeface="Georgia"/>
                <a:cs typeface="Georgia"/>
                <a:sym typeface="Georgia"/>
              </a:rPr>
              <a:t>Using this dataset, we applied different classification algorithms and compared the result</a:t>
            </a:r>
          </a:p>
          <a:p>
            <a:pPr marL="571500" indent="-457200">
              <a:spcBef>
                <a:spcPts val="0"/>
              </a:spcBef>
              <a:spcAft>
                <a:spcPts val="600"/>
              </a:spcAft>
              <a:buClr>
                <a:schemeClr val="tx1"/>
              </a:buClr>
              <a:buSzPts val="1800"/>
            </a:pPr>
            <a:r>
              <a:rPr lang="en-US" sz="2000" dirty="0">
                <a:latin typeface="Georgia"/>
                <a:ea typeface="Georgia"/>
                <a:cs typeface="Georgia"/>
                <a:sym typeface="Georgia"/>
              </a:rPr>
              <a:t>Using Cross Validation inside a pipeline we cross validate the results.</a:t>
            </a:r>
          </a:p>
        </p:txBody>
      </p:sp>
      <p:pic>
        <p:nvPicPr>
          <p:cNvPr id="8" name="Picture 7" descr="A screenshot of a cell phone&#10;&#10;Description automatically generated">
            <a:extLst>
              <a:ext uri="{FF2B5EF4-FFF2-40B4-BE49-F238E27FC236}">
                <a16:creationId xmlns:a16="http://schemas.microsoft.com/office/drawing/2014/main" id="{B151EC23-501A-4096-8AA5-B7AA3EEDC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326" y="3733035"/>
            <a:ext cx="5963482" cy="1814733"/>
          </a:xfrm>
          <a:prstGeom prst="rect">
            <a:avLst/>
          </a:prstGeom>
        </p:spPr>
      </p:pic>
    </p:spTree>
    <p:extLst>
      <p:ext uri="{BB962C8B-B14F-4D97-AF65-F5344CB8AC3E}">
        <p14:creationId xmlns:p14="http://schemas.microsoft.com/office/powerpoint/2010/main" val="1271949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A6D9-E294-45C6-8A6F-C9DD2B899D1A}"/>
              </a:ext>
            </a:extLst>
          </p:cNvPr>
          <p:cNvSpPr>
            <a:spLocks noGrp="1"/>
          </p:cNvSpPr>
          <p:nvPr>
            <p:ph type="title"/>
          </p:nvPr>
        </p:nvSpPr>
        <p:spPr/>
        <p:txBody>
          <a:bodyPr/>
          <a:lstStyle/>
          <a:p>
            <a:r>
              <a:rPr lang="en-US" dirty="0"/>
              <a:t>Logistic Regression </a:t>
            </a:r>
          </a:p>
        </p:txBody>
      </p:sp>
      <p:pic>
        <p:nvPicPr>
          <p:cNvPr id="4" name="Google Shape;93;p18">
            <a:extLst>
              <a:ext uri="{FF2B5EF4-FFF2-40B4-BE49-F238E27FC236}">
                <a16:creationId xmlns:a16="http://schemas.microsoft.com/office/drawing/2014/main" id="{1814EF95-CA68-4577-B1C8-C69E72819F79}"/>
              </a:ext>
            </a:extLst>
          </p:cNvPr>
          <p:cNvPicPr preferRelativeResize="0">
            <a:picLocks noGrp="1"/>
          </p:cNvPicPr>
          <p:nvPr>
            <p:ph idx="1"/>
          </p:nvPr>
        </p:nvPicPr>
        <p:blipFill>
          <a:blip r:embed="rId2">
            <a:alphaModFix/>
          </a:blip>
          <a:stretch>
            <a:fillRect/>
          </a:stretch>
        </p:blipFill>
        <p:spPr>
          <a:xfrm>
            <a:off x="1042367" y="3034506"/>
            <a:ext cx="2429702" cy="1617007"/>
          </a:xfrm>
          <a:prstGeom prst="rect">
            <a:avLst/>
          </a:prstGeom>
          <a:noFill/>
          <a:ln>
            <a:noFill/>
          </a:ln>
        </p:spPr>
      </p:pic>
      <p:sp>
        <p:nvSpPr>
          <p:cNvPr id="5" name="Rectangle 4">
            <a:extLst>
              <a:ext uri="{FF2B5EF4-FFF2-40B4-BE49-F238E27FC236}">
                <a16:creationId xmlns:a16="http://schemas.microsoft.com/office/drawing/2014/main" id="{FD7B5D1E-2624-48DB-A07D-8CBE9D95B464}"/>
              </a:ext>
            </a:extLst>
          </p:cNvPr>
          <p:cNvSpPr/>
          <p:nvPr/>
        </p:nvSpPr>
        <p:spPr>
          <a:xfrm>
            <a:off x="838200" y="2233233"/>
            <a:ext cx="8804462" cy="523220"/>
          </a:xfrm>
          <a:prstGeom prst="rect">
            <a:avLst/>
          </a:prstGeom>
        </p:spPr>
        <p:txBody>
          <a:bodyPr wrap="none">
            <a:spAutoFit/>
          </a:bodyPr>
          <a:lstStyle/>
          <a:p>
            <a:pPr lvl="0"/>
            <a:r>
              <a:rPr lang="en-US" sz="2800" dirty="0"/>
              <a:t>Output after refitting the model with cross validation result</a:t>
            </a:r>
          </a:p>
        </p:txBody>
      </p:sp>
    </p:spTree>
    <p:extLst>
      <p:ext uri="{BB962C8B-B14F-4D97-AF65-F5344CB8AC3E}">
        <p14:creationId xmlns:p14="http://schemas.microsoft.com/office/powerpoint/2010/main" val="410089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5361-E4C1-40A7-9152-BBECD9063A65}"/>
              </a:ext>
            </a:extLst>
          </p:cNvPr>
          <p:cNvSpPr>
            <a:spLocks noGrp="1"/>
          </p:cNvSpPr>
          <p:nvPr>
            <p:ph type="title"/>
          </p:nvPr>
        </p:nvSpPr>
        <p:spPr/>
        <p:txBody>
          <a:bodyPr/>
          <a:lstStyle/>
          <a:p>
            <a:r>
              <a:rPr lang="en-US" altLang="zh-CN" b="1" dirty="0">
                <a:solidFill>
                  <a:srgbClr val="800000"/>
                </a:solidFill>
                <a:latin typeface="Calibri Light" panose="020F0302020204030204" pitchFamily="34" charset="0"/>
              </a:rPr>
              <a:t>Data Modeling - </a:t>
            </a:r>
            <a:r>
              <a:rPr lang="en-US" dirty="0"/>
              <a:t>KNN</a:t>
            </a:r>
          </a:p>
        </p:txBody>
      </p:sp>
      <p:sp>
        <p:nvSpPr>
          <p:cNvPr id="3" name="Content Placeholder 2">
            <a:extLst>
              <a:ext uri="{FF2B5EF4-FFF2-40B4-BE49-F238E27FC236}">
                <a16:creationId xmlns:a16="http://schemas.microsoft.com/office/drawing/2014/main" id="{0BA5EF51-E1A0-49CA-B061-9B2EF0D25F0E}"/>
              </a:ext>
            </a:extLst>
          </p:cNvPr>
          <p:cNvSpPr>
            <a:spLocks noGrp="1"/>
          </p:cNvSpPr>
          <p:nvPr>
            <p:ph idx="1"/>
          </p:nvPr>
        </p:nvSpPr>
        <p:spPr>
          <a:xfrm>
            <a:off x="838200" y="1690688"/>
            <a:ext cx="10515600" cy="4351338"/>
          </a:xfrm>
        </p:spPr>
        <p:txBody>
          <a:bodyPr/>
          <a:lstStyle/>
          <a:p>
            <a:r>
              <a:rPr lang="en-US" dirty="0"/>
              <a:t>After refitting, we can see a Rise in True Positives and a drop in True Negatives</a:t>
            </a:r>
          </a:p>
          <a:p>
            <a:endParaRPr lang="en-US" dirty="0"/>
          </a:p>
        </p:txBody>
      </p:sp>
      <p:pic>
        <p:nvPicPr>
          <p:cNvPr id="4" name="Picture 3">
            <a:extLst>
              <a:ext uri="{FF2B5EF4-FFF2-40B4-BE49-F238E27FC236}">
                <a16:creationId xmlns:a16="http://schemas.microsoft.com/office/drawing/2014/main" id="{EFB6D3E0-716E-47F4-8F43-4BDED06BC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69" y="5094865"/>
            <a:ext cx="7791181" cy="1146543"/>
          </a:xfrm>
          <a:prstGeom prst="rect">
            <a:avLst/>
          </a:prstGeom>
        </p:spPr>
      </p:pic>
      <p:pic>
        <p:nvPicPr>
          <p:cNvPr id="5" name="Picture 4">
            <a:extLst>
              <a:ext uri="{FF2B5EF4-FFF2-40B4-BE49-F238E27FC236}">
                <a16:creationId xmlns:a16="http://schemas.microsoft.com/office/drawing/2014/main" id="{4DDB3B13-275F-4AAF-A646-95575E6BE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870" y="2740345"/>
            <a:ext cx="9907897" cy="1935851"/>
          </a:xfrm>
          <a:prstGeom prst="rect">
            <a:avLst/>
          </a:prstGeom>
        </p:spPr>
      </p:pic>
    </p:spTree>
    <p:extLst>
      <p:ext uri="{BB962C8B-B14F-4D97-AF65-F5344CB8AC3E}">
        <p14:creationId xmlns:p14="http://schemas.microsoft.com/office/powerpoint/2010/main" val="147514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A927-CCF1-4AA2-8EA4-15C64FCC771C}"/>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FBF2F636-826A-4656-871A-F1B854263B39}"/>
              </a:ext>
            </a:extLst>
          </p:cNvPr>
          <p:cNvSpPr>
            <a:spLocks noGrp="1"/>
          </p:cNvSpPr>
          <p:nvPr>
            <p:ph idx="1"/>
          </p:nvPr>
        </p:nvSpPr>
        <p:spPr/>
        <p:txBody>
          <a:bodyPr/>
          <a:lstStyle/>
          <a:p>
            <a:r>
              <a:rPr lang="en-US" dirty="0"/>
              <a:t>The accuracy score and the confusion matrix for KNN</a:t>
            </a:r>
          </a:p>
          <a:p>
            <a:endParaRPr lang="en-US" dirty="0"/>
          </a:p>
          <a:p>
            <a:pPr marL="0" indent="0">
              <a:buNone/>
            </a:pPr>
            <a:endParaRPr lang="en-US" dirty="0"/>
          </a:p>
          <a:p>
            <a:r>
              <a:rPr lang="en-US" dirty="0"/>
              <a:t>Accuracy and confusion matrix after refitting </a:t>
            </a:r>
          </a:p>
          <a:p>
            <a:pPr marL="0" indent="0">
              <a:buNone/>
            </a:pPr>
            <a:endParaRPr lang="en-US" dirty="0"/>
          </a:p>
          <a:p>
            <a:endParaRPr lang="en-US" dirty="0"/>
          </a:p>
        </p:txBody>
      </p:sp>
      <p:pic>
        <p:nvPicPr>
          <p:cNvPr id="5" name="Google Shape;101;p19">
            <a:extLst>
              <a:ext uri="{FF2B5EF4-FFF2-40B4-BE49-F238E27FC236}">
                <a16:creationId xmlns:a16="http://schemas.microsoft.com/office/drawing/2014/main" id="{BD48264B-3170-4824-92EE-CFB6099B3940}"/>
              </a:ext>
            </a:extLst>
          </p:cNvPr>
          <p:cNvPicPr preferRelativeResize="0"/>
          <p:nvPr/>
        </p:nvPicPr>
        <p:blipFill>
          <a:blip r:embed="rId2">
            <a:alphaModFix/>
          </a:blip>
          <a:stretch>
            <a:fillRect/>
          </a:stretch>
        </p:blipFill>
        <p:spPr>
          <a:xfrm>
            <a:off x="1364816" y="2421500"/>
            <a:ext cx="2964925" cy="1007500"/>
          </a:xfrm>
          <a:prstGeom prst="rect">
            <a:avLst/>
          </a:prstGeom>
          <a:noFill/>
          <a:ln>
            <a:noFill/>
          </a:ln>
        </p:spPr>
      </p:pic>
      <p:pic>
        <p:nvPicPr>
          <p:cNvPr id="7" name="Google Shape;102;p19">
            <a:extLst>
              <a:ext uri="{FF2B5EF4-FFF2-40B4-BE49-F238E27FC236}">
                <a16:creationId xmlns:a16="http://schemas.microsoft.com/office/drawing/2014/main" id="{8D345D51-A837-4AFA-881B-40019ADF3FF0}"/>
              </a:ext>
            </a:extLst>
          </p:cNvPr>
          <p:cNvPicPr preferRelativeResize="0"/>
          <p:nvPr/>
        </p:nvPicPr>
        <p:blipFill>
          <a:blip r:embed="rId3">
            <a:alphaModFix/>
          </a:blip>
          <a:stretch>
            <a:fillRect/>
          </a:stretch>
        </p:blipFill>
        <p:spPr>
          <a:xfrm>
            <a:off x="1364816" y="4040544"/>
            <a:ext cx="3131577" cy="1179425"/>
          </a:xfrm>
          <a:prstGeom prst="rect">
            <a:avLst/>
          </a:prstGeom>
          <a:noFill/>
          <a:ln>
            <a:noFill/>
          </a:ln>
        </p:spPr>
      </p:pic>
    </p:spTree>
    <p:extLst>
      <p:ext uri="{BB962C8B-B14F-4D97-AF65-F5344CB8AC3E}">
        <p14:creationId xmlns:p14="http://schemas.microsoft.com/office/powerpoint/2010/main" val="197207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A77E-18B7-4158-8DA4-E7C9180C2C9F}"/>
              </a:ext>
            </a:extLst>
          </p:cNvPr>
          <p:cNvSpPr>
            <a:spLocks noGrp="1"/>
          </p:cNvSpPr>
          <p:nvPr>
            <p:ph type="title"/>
          </p:nvPr>
        </p:nvSpPr>
        <p:spPr/>
        <p:txBody>
          <a:bodyPr/>
          <a:lstStyle/>
          <a:p>
            <a:r>
              <a:rPr lang="en-US" altLang="zh-CN" b="1" dirty="0">
                <a:solidFill>
                  <a:srgbClr val="800000"/>
                </a:solidFill>
                <a:latin typeface="Calibri Light" panose="020F0302020204030204" pitchFamily="34" charset="0"/>
              </a:rPr>
              <a:t>Data Modeling – </a:t>
            </a:r>
            <a:r>
              <a:rPr lang="en-US" altLang="zh-CN" b="1" dirty="0">
                <a:latin typeface="Calibri Light" panose="020F0302020204030204" pitchFamily="34" charset="0"/>
              </a:rPr>
              <a:t>Decision Tree</a:t>
            </a:r>
            <a:endParaRPr lang="en-US" dirty="0"/>
          </a:p>
        </p:txBody>
      </p:sp>
      <p:sp>
        <p:nvSpPr>
          <p:cNvPr id="3" name="Content Placeholder 2">
            <a:extLst>
              <a:ext uri="{FF2B5EF4-FFF2-40B4-BE49-F238E27FC236}">
                <a16:creationId xmlns:a16="http://schemas.microsoft.com/office/drawing/2014/main" id="{D27F7995-CCCE-4FE1-8F60-CF15E61D5D45}"/>
              </a:ext>
            </a:extLst>
          </p:cNvPr>
          <p:cNvSpPr>
            <a:spLocks noGrp="1"/>
          </p:cNvSpPr>
          <p:nvPr>
            <p:ph idx="1"/>
          </p:nvPr>
        </p:nvSpPr>
        <p:spPr/>
        <p:txBody>
          <a:bodyPr/>
          <a:lstStyle/>
          <a:p>
            <a:r>
              <a:rPr lang="en-US" dirty="0"/>
              <a:t>Overfitting of the Model is corrected after cross validation</a:t>
            </a:r>
          </a:p>
          <a:p>
            <a:r>
              <a:rPr lang="en-US" dirty="0"/>
              <a:t>Accuracy score and Confusion matrix of Decision Tree</a:t>
            </a:r>
          </a:p>
          <a:p>
            <a:endParaRPr lang="en-US" dirty="0"/>
          </a:p>
          <a:p>
            <a:pPr marL="0" indent="0">
              <a:buNone/>
            </a:pPr>
            <a:endParaRPr lang="en-US" dirty="0"/>
          </a:p>
          <a:p>
            <a:endParaRPr lang="en-US" dirty="0"/>
          </a:p>
          <a:p>
            <a:endParaRPr lang="en-US" dirty="0"/>
          </a:p>
        </p:txBody>
      </p:sp>
      <p:pic>
        <p:nvPicPr>
          <p:cNvPr id="4" name="Google Shape;110;p20">
            <a:extLst>
              <a:ext uri="{FF2B5EF4-FFF2-40B4-BE49-F238E27FC236}">
                <a16:creationId xmlns:a16="http://schemas.microsoft.com/office/drawing/2014/main" id="{07C15757-15CE-4745-8B9C-D11D9E08BD71}"/>
              </a:ext>
            </a:extLst>
          </p:cNvPr>
          <p:cNvPicPr preferRelativeResize="0"/>
          <p:nvPr/>
        </p:nvPicPr>
        <p:blipFill>
          <a:blip r:embed="rId2">
            <a:alphaModFix/>
          </a:blip>
          <a:stretch>
            <a:fillRect/>
          </a:stretch>
        </p:blipFill>
        <p:spPr>
          <a:xfrm>
            <a:off x="1178777" y="2871101"/>
            <a:ext cx="2728375" cy="876975"/>
          </a:xfrm>
          <a:prstGeom prst="rect">
            <a:avLst/>
          </a:prstGeom>
          <a:noFill/>
          <a:ln>
            <a:noFill/>
          </a:ln>
        </p:spPr>
      </p:pic>
      <p:pic>
        <p:nvPicPr>
          <p:cNvPr id="7" name="Picture 6">
            <a:extLst>
              <a:ext uri="{FF2B5EF4-FFF2-40B4-BE49-F238E27FC236}">
                <a16:creationId xmlns:a16="http://schemas.microsoft.com/office/drawing/2014/main" id="{82E94961-0F1F-45A1-81DA-FD3864AB2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0" y="4105150"/>
            <a:ext cx="8539089" cy="2206750"/>
          </a:xfrm>
          <a:prstGeom prst="rect">
            <a:avLst/>
          </a:prstGeom>
        </p:spPr>
      </p:pic>
    </p:spTree>
    <p:extLst>
      <p:ext uri="{BB962C8B-B14F-4D97-AF65-F5344CB8AC3E}">
        <p14:creationId xmlns:p14="http://schemas.microsoft.com/office/powerpoint/2010/main" val="219392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D635-F547-4FB2-89A6-6428D762541B}"/>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7355F989-1DE4-4AB5-99CE-3086F11720C2}"/>
              </a:ext>
            </a:extLst>
          </p:cNvPr>
          <p:cNvSpPr>
            <a:spLocks noGrp="1"/>
          </p:cNvSpPr>
          <p:nvPr>
            <p:ph idx="1"/>
          </p:nvPr>
        </p:nvSpPr>
        <p:spPr>
          <a:xfrm>
            <a:off x="838200" y="1537252"/>
            <a:ext cx="10515600" cy="4015409"/>
          </a:xfrm>
        </p:spPr>
        <p:txBody>
          <a:bodyPr>
            <a:normAutofit fontScale="25000" lnSpcReduction="20000"/>
          </a:bodyPr>
          <a:lstStyle/>
          <a:p>
            <a:r>
              <a:rPr lang="en-US" sz="9600" dirty="0"/>
              <a:t>One of Amazon many great strengths is the sheer breadth of its inventory. The retailer is said to stock hundreds of millions of different products, with everything from fishing rods to dog food in its virtual aisles.</a:t>
            </a:r>
          </a:p>
          <a:p>
            <a:r>
              <a:rPr lang="en-US" sz="9600" dirty="0"/>
              <a:t> But that degree of choice can be overwhelming, too: If you're shopping for, say, wireless headphones, you've got over 3,000 models from which to choose. </a:t>
            </a:r>
          </a:p>
          <a:p>
            <a:r>
              <a:rPr lang="en-US" sz="9600" dirty="0"/>
              <a:t>All things being equal, you might go for the one that has the "Amazon's Choice" label on it. </a:t>
            </a:r>
          </a:p>
          <a:p>
            <a:r>
              <a:rPr lang="en-US" sz="9600" dirty="0"/>
              <a:t>Amazon's Choice items are becoming more important as these are the items Amazon's search engine will deliver when you ask Alexa, Amazon's voice-shopping service, to search for you.</a:t>
            </a:r>
          </a:p>
          <a:p>
            <a:r>
              <a:rPr lang="en-US" sz="9600" dirty="0">
                <a:ea typeface="Georgia"/>
                <a:cs typeface="Georgia"/>
                <a:sym typeface="Georgia"/>
              </a:rPr>
              <a:t>In this problem we will be discussing how </a:t>
            </a:r>
            <a:r>
              <a:rPr lang="en" sz="9600" dirty="0">
                <a:ea typeface="Georgia"/>
                <a:cs typeface="Georgia"/>
                <a:sym typeface="Georgia"/>
              </a:rPr>
              <a:t>to predict whether a product would be tagged with Amazon’s Choice</a:t>
            </a:r>
          </a:p>
          <a:p>
            <a:pPr marL="0" indent="0">
              <a:buNone/>
            </a:pPr>
            <a:endParaRPr lang="en-US" sz="9600" dirty="0"/>
          </a:p>
          <a:p>
            <a:endParaRPr lang="en-US" sz="9600" dirty="0"/>
          </a:p>
          <a:p>
            <a:pPr marL="0" lvl="0" indent="0" algn="just">
              <a:spcBef>
                <a:spcPts val="0"/>
              </a:spcBef>
              <a:buNone/>
            </a:pPr>
            <a:r>
              <a:rPr lang="en-US" dirty="0">
                <a:solidFill>
                  <a:srgbClr val="FFFFFF"/>
                </a:solidFill>
                <a:latin typeface="Georgia"/>
                <a:ea typeface="Georgia"/>
                <a:cs typeface="Georgia"/>
                <a:sym typeface="Georgia"/>
              </a:rPr>
              <a:t>When users typing keywords in searching box, the website will return a list of products that is relevant to the keywords. </a:t>
            </a:r>
          </a:p>
          <a:p>
            <a:pPr marL="0" lvl="0" indent="0" algn="just">
              <a:spcBef>
                <a:spcPts val="0"/>
              </a:spcBef>
              <a:buNone/>
            </a:pPr>
            <a:endParaRPr lang="en-US" dirty="0">
              <a:solidFill>
                <a:srgbClr val="FFFFFF"/>
              </a:solidFill>
              <a:latin typeface="Georgia"/>
              <a:ea typeface="Georgia"/>
              <a:cs typeface="Georgia"/>
              <a:sym typeface="Georgia"/>
            </a:endParaRPr>
          </a:p>
          <a:p>
            <a:pPr marL="0" lvl="0" indent="0" algn="just">
              <a:spcBef>
                <a:spcPts val="0"/>
              </a:spcBef>
              <a:buNone/>
            </a:pPr>
            <a:r>
              <a:rPr lang="en-US" dirty="0">
                <a:solidFill>
                  <a:srgbClr val="FFFFFF"/>
                </a:solidFill>
                <a:latin typeface="Georgia"/>
                <a:ea typeface="Georgia"/>
                <a:cs typeface="Georgia"/>
                <a:sym typeface="Georgia"/>
              </a:rPr>
              <a:t>There will be only one product that is labelled with Amazon’s Choice.</a:t>
            </a:r>
          </a:p>
          <a:p>
            <a:endParaRPr lang="en-US" dirty="0"/>
          </a:p>
          <a:p>
            <a:endParaRPr lang="en-US" dirty="0"/>
          </a:p>
          <a:p>
            <a:pPr>
              <a:buNone/>
            </a:pPr>
            <a:endParaRPr kumimoji="0" lang="en-US" altLang="zh-CN" dirty="0"/>
          </a:p>
          <a:p>
            <a:endParaRPr lang="en-US" dirty="0"/>
          </a:p>
        </p:txBody>
      </p:sp>
    </p:spTree>
    <p:extLst>
      <p:ext uri="{BB962C8B-B14F-4D97-AF65-F5344CB8AC3E}">
        <p14:creationId xmlns:p14="http://schemas.microsoft.com/office/powerpoint/2010/main" val="50437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78C0-E6D1-43D2-975E-2BEA7A92ED8E}"/>
              </a:ext>
            </a:extLst>
          </p:cNvPr>
          <p:cNvSpPr>
            <a:spLocks noGrp="1"/>
          </p:cNvSpPr>
          <p:nvPr>
            <p:ph type="title"/>
          </p:nvPr>
        </p:nvSpPr>
        <p:spPr/>
        <p:txBody>
          <a:bodyPr/>
          <a:lstStyle/>
          <a:p>
            <a:r>
              <a:rPr lang="en-US" altLang="zh-CN" b="1" dirty="0">
                <a:solidFill>
                  <a:srgbClr val="C00000"/>
                </a:solidFill>
                <a:latin typeface="Calibri Light" panose="020F0302020204030204" pitchFamily="34" charset="0"/>
              </a:rPr>
              <a:t>Data Modeling </a:t>
            </a:r>
            <a:r>
              <a:rPr lang="en-US" altLang="zh-CN" b="1" dirty="0">
                <a:latin typeface="Calibri Light" panose="020F0302020204030204" pitchFamily="34" charset="0"/>
              </a:rPr>
              <a:t>– </a:t>
            </a:r>
            <a:r>
              <a:rPr lang="en" dirty="0"/>
              <a:t>Random Forest</a:t>
            </a:r>
            <a:endParaRPr lang="en-US" dirty="0"/>
          </a:p>
        </p:txBody>
      </p:sp>
      <p:sp>
        <p:nvSpPr>
          <p:cNvPr id="3" name="Content Placeholder 2">
            <a:extLst>
              <a:ext uri="{FF2B5EF4-FFF2-40B4-BE49-F238E27FC236}">
                <a16:creationId xmlns:a16="http://schemas.microsoft.com/office/drawing/2014/main" id="{C6699FB1-AD56-4C70-B2E0-6E59CCC7E2AA}"/>
              </a:ext>
            </a:extLst>
          </p:cNvPr>
          <p:cNvSpPr>
            <a:spLocks noGrp="1"/>
          </p:cNvSpPr>
          <p:nvPr>
            <p:ph idx="1"/>
          </p:nvPr>
        </p:nvSpPr>
        <p:spPr/>
        <p:txBody>
          <a:bodyPr/>
          <a:lstStyle/>
          <a:p>
            <a:r>
              <a:rPr lang="en-US" dirty="0"/>
              <a:t>Accuracy score and Confusion matrix of Random Forest</a:t>
            </a:r>
          </a:p>
          <a:p>
            <a:endParaRPr lang="en-US" dirty="0"/>
          </a:p>
          <a:p>
            <a:endParaRPr lang="en-US" dirty="0"/>
          </a:p>
          <a:p>
            <a:endParaRPr lang="en-US" dirty="0"/>
          </a:p>
          <a:p>
            <a:endParaRPr lang="en-US" dirty="0"/>
          </a:p>
          <a:p>
            <a:endParaRPr lang="en-US" dirty="0"/>
          </a:p>
        </p:txBody>
      </p:sp>
      <p:pic>
        <p:nvPicPr>
          <p:cNvPr id="4" name="Google Shape;120;p21">
            <a:extLst>
              <a:ext uri="{FF2B5EF4-FFF2-40B4-BE49-F238E27FC236}">
                <a16:creationId xmlns:a16="http://schemas.microsoft.com/office/drawing/2014/main" id="{C933B3BE-EB0C-4AA4-8C83-F30A18CAD7E8}"/>
              </a:ext>
            </a:extLst>
          </p:cNvPr>
          <p:cNvPicPr preferRelativeResize="0"/>
          <p:nvPr/>
        </p:nvPicPr>
        <p:blipFill>
          <a:blip r:embed="rId2">
            <a:alphaModFix/>
          </a:blip>
          <a:stretch>
            <a:fillRect/>
          </a:stretch>
        </p:blipFill>
        <p:spPr>
          <a:xfrm>
            <a:off x="1248142" y="2606626"/>
            <a:ext cx="2332308" cy="938432"/>
          </a:xfrm>
          <a:prstGeom prst="rect">
            <a:avLst/>
          </a:prstGeom>
          <a:noFill/>
          <a:ln>
            <a:noFill/>
          </a:ln>
        </p:spPr>
      </p:pic>
      <p:pic>
        <p:nvPicPr>
          <p:cNvPr id="6" name="Picture 5" descr="A close up of a person&#10;&#10;Description automatically generated">
            <a:extLst>
              <a:ext uri="{FF2B5EF4-FFF2-40B4-BE49-F238E27FC236}">
                <a16:creationId xmlns:a16="http://schemas.microsoft.com/office/drawing/2014/main" id="{BEC6B046-DD63-464C-BAAE-D8A8007F4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83" y="3679996"/>
            <a:ext cx="7962314" cy="2167888"/>
          </a:xfrm>
          <a:prstGeom prst="rect">
            <a:avLst/>
          </a:prstGeom>
        </p:spPr>
      </p:pic>
    </p:spTree>
    <p:extLst>
      <p:ext uri="{BB962C8B-B14F-4D97-AF65-F5344CB8AC3E}">
        <p14:creationId xmlns:p14="http://schemas.microsoft.com/office/powerpoint/2010/main" val="1756189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DEE3-1105-47A3-B87E-E8EA521008DA}"/>
              </a:ext>
            </a:extLst>
          </p:cNvPr>
          <p:cNvSpPr>
            <a:spLocks noGrp="1"/>
          </p:cNvSpPr>
          <p:nvPr>
            <p:ph type="title"/>
          </p:nvPr>
        </p:nvSpPr>
        <p:spPr/>
        <p:txBody>
          <a:bodyPr/>
          <a:lstStyle/>
          <a:p>
            <a:r>
              <a:rPr lang="en-US" dirty="0">
                <a:solidFill>
                  <a:srgbClr val="C00000"/>
                </a:solidFill>
              </a:rPr>
              <a:t>Evaluation</a:t>
            </a:r>
          </a:p>
        </p:txBody>
      </p:sp>
      <p:sp>
        <p:nvSpPr>
          <p:cNvPr id="3" name="Content Placeholder 2">
            <a:extLst>
              <a:ext uri="{FF2B5EF4-FFF2-40B4-BE49-F238E27FC236}">
                <a16:creationId xmlns:a16="http://schemas.microsoft.com/office/drawing/2014/main" id="{CE896E54-C41A-45AA-ABFC-49024C155C0D}"/>
              </a:ext>
            </a:extLst>
          </p:cNvPr>
          <p:cNvSpPr>
            <a:spLocks noGrp="1"/>
          </p:cNvSpPr>
          <p:nvPr>
            <p:ph idx="1"/>
          </p:nvPr>
        </p:nvSpPr>
        <p:spPr/>
        <p:txBody>
          <a:bodyPr/>
          <a:lstStyle/>
          <a:p>
            <a:pPr marL="127000" indent="0">
              <a:spcBef>
                <a:spcPts val="0"/>
              </a:spcBef>
              <a:buClr>
                <a:schemeClr val="tx1"/>
              </a:buClr>
              <a:buSzPts val="1600"/>
              <a:buNone/>
            </a:pPr>
            <a:r>
              <a:rPr lang="en-US" dirty="0"/>
              <a:t>Comparing the True Positives for Random forest to the other algorithms, we can conclude saying that	</a:t>
            </a:r>
          </a:p>
          <a:p>
            <a:pPr marL="1041400" lvl="1" indent="-457200">
              <a:spcBef>
                <a:spcPts val="0"/>
              </a:spcBef>
              <a:buClr>
                <a:schemeClr val="tx1"/>
              </a:buClr>
              <a:buSzPts val="1600"/>
            </a:pPr>
            <a:r>
              <a:rPr lang="en-US" sz="2800" dirty="0"/>
              <a:t> Decision Tree gives us the best model to predict Amazon’s choice</a:t>
            </a:r>
          </a:p>
          <a:p>
            <a:pPr marL="1041400" lvl="1" indent="-457200">
              <a:spcBef>
                <a:spcPts val="0"/>
              </a:spcBef>
              <a:buClr>
                <a:schemeClr val="tx1"/>
              </a:buClr>
              <a:buSzPts val="1600"/>
            </a:pPr>
            <a:r>
              <a:rPr lang="en-US" sz="2800" dirty="0"/>
              <a:t> While Random forest tends to be biased</a:t>
            </a:r>
          </a:p>
          <a:p>
            <a:endParaRPr lang="en-US" dirty="0"/>
          </a:p>
        </p:txBody>
      </p:sp>
    </p:spTree>
    <p:extLst>
      <p:ext uri="{BB962C8B-B14F-4D97-AF65-F5344CB8AC3E}">
        <p14:creationId xmlns:p14="http://schemas.microsoft.com/office/powerpoint/2010/main" val="3560875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19EC-65D7-4C08-A1A1-E225E2C521A8}"/>
              </a:ext>
            </a:extLst>
          </p:cNvPr>
          <p:cNvSpPr>
            <a:spLocks noGrp="1"/>
          </p:cNvSpPr>
          <p:nvPr>
            <p:ph type="title"/>
          </p:nvPr>
        </p:nvSpPr>
        <p:spPr/>
        <p:txBody>
          <a:bodyPr/>
          <a:lstStyle/>
          <a:p>
            <a:r>
              <a:rPr lang="en-US" dirty="0">
                <a:solidFill>
                  <a:srgbClr val="C00000"/>
                </a:solidFill>
              </a:rPr>
              <a:t>Deployment</a:t>
            </a:r>
          </a:p>
        </p:txBody>
      </p:sp>
      <p:sp>
        <p:nvSpPr>
          <p:cNvPr id="3" name="Content Placeholder 2">
            <a:extLst>
              <a:ext uri="{FF2B5EF4-FFF2-40B4-BE49-F238E27FC236}">
                <a16:creationId xmlns:a16="http://schemas.microsoft.com/office/drawing/2014/main" id="{6BAA175F-2E54-442C-A4D4-8BDD853F5DBF}"/>
              </a:ext>
            </a:extLst>
          </p:cNvPr>
          <p:cNvSpPr>
            <a:spLocks noGrp="1"/>
          </p:cNvSpPr>
          <p:nvPr>
            <p:ph idx="1"/>
          </p:nvPr>
        </p:nvSpPr>
        <p:spPr/>
        <p:txBody>
          <a:bodyPr>
            <a:normAutofit/>
          </a:bodyPr>
          <a:lstStyle/>
          <a:p>
            <a:r>
              <a:rPr lang="en-US" altLang="en-US" dirty="0"/>
              <a:t>The model produced an accuracy of about 91% which is good but it can be increased even more before this model is actually deployed in the industry. </a:t>
            </a:r>
          </a:p>
          <a:p>
            <a:r>
              <a:rPr lang="en-US" altLang="en-US" dirty="0"/>
              <a:t>For example the efficiency of this model can be improved if more data is added to the dataset or if we get more attributes that can help us in the decision making.</a:t>
            </a:r>
          </a:p>
          <a:p>
            <a:endParaRPr lang="en-US" dirty="0"/>
          </a:p>
          <a:p>
            <a:endParaRPr lang="en-US" dirty="0"/>
          </a:p>
        </p:txBody>
      </p:sp>
    </p:spTree>
    <p:extLst>
      <p:ext uri="{BB962C8B-B14F-4D97-AF65-F5344CB8AC3E}">
        <p14:creationId xmlns:p14="http://schemas.microsoft.com/office/powerpoint/2010/main" val="701832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761C-4E7D-4001-84ED-D27CF08721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36970C6-716A-4072-BE68-205780634530}"/>
              </a:ext>
            </a:extLst>
          </p:cNvPr>
          <p:cNvSpPr>
            <a:spLocks noGrp="1"/>
          </p:cNvSpPr>
          <p:nvPr>
            <p:ph idx="1"/>
          </p:nvPr>
        </p:nvSpPr>
        <p:spPr/>
        <p:txBody>
          <a:bodyPr/>
          <a:lstStyle/>
          <a:p>
            <a:r>
              <a:rPr lang="en-US" dirty="0">
                <a:hlinkClick r:id="rId2"/>
              </a:rPr>
              <a:t>https://www.businessinsider.com/what-is-amazons-choice-2018-5</a:t>
            </a:r>
            <a:endParaRPr lang="en-US" dirty="0"/>
          </a:p>
          <a:p>
            <a:endParaRPr lang="en-US" dirty="0"/>
          </a:p>
          <a:p>
            <a:r>
              <a:rPr lang="en-US" altLang="zh-CN" dirty="0">
                <a:solidFill>
                  <a:srgbClr val="800000"/>
                </a:solidFill>
                <a:hlinkClick r:id="rId3"/>
              </a:rPr>
              <a:t>https://www.python.org/downloads/</a:t>
            </a:r>
            <a:endParaRPr lang="en-US" altLang="zh-CN" dirty="0">
              <a:solidFill>
                <a:srgbClr val="800000"/>
              </a:solidFill>
            </a:endParaRPr>
          </a:p>
          <a:p>
            <a:endParaRPr lang="en-US" altLang="zh-CN" dirty="0">
              <a:solidFill>
                <a:srgbClr val="800000"/>
              </a:solidFill>
            </a:endParaRPr>
          </a:p>
          <a:p>
            <a:r>
              <a:rPr lang="en-US" dirty="0">
                <a:hlinkClick r:id="rId4"/>
              </a:rPr>
              <a:t>https://www.amazon.com/</a:t>
            </a:r>
            <a:endParaRPr lang="en-US" dirty="0"/>
          </a:p>
          <a:p>
            <a:endParaRPr lang="en-US" altLang="zh-CN">
              <a:solidFill>
                <a:srgbClr val="800000"/>
              </a:solidFill>
            </a:endParaRPr>
          </a:p>
          <a:p>
            <a:endParaRPr lang="en-US" altLang="zh-CN" dirty="0">
              <a:solidFill>
                <a:srgbClr val="800000"/>
              </a:solidFill>
            </a:endParaRPr>
          </a:p>
          <a:p>
            <a:endParaRPr lang="en-US" altLang="zh-CN" sz="2000" dirty="0">
              <a:solidFill>
                <a:srgbClr val="800000"/>
              </a:solidFill>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4221132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52EC5-F3D4-4EB1-8DF3-0E5660175FBD}"/>
              </a:ext>
            </a:extLst>
          </p:cNvPr>
          <p:cNvSpPr>
            <a:spLocks noGrp="1"/>
          </p:cNvSpPr>
          <p:nvPr>
            <p:ph idx="1"/>
          </p:nvPr>
        </p:nvSpPr>
        <p:spPr>
          <a:xfrm>
            <a:off x="3631095" y="2448478"/>
            <a:ext cx="4555435" cy="1142862"/>
          </a:xfrm>
        </p:spPr>
        <p:txBody>
          <a:bodyPr/>
          <a:lstStyle/>
          <a:p>
            <a:pPr marL="0" indent="0" algn="ctr">
              <a:buNone/>
            </a:pPr>
            <a:r>
              <a:rPr lang="en-US" altLang="zh-CN" sz="6600" dirty="0">
                <a:solidFill>
                  <a:srgbClr val="800000"/>
                </a:solidFill>
                <a:latin typeface="Calibri Light" panose="020F0302020204030204" pitchFamily="34" charset="0"/>
              </a:rPr>
              <a:t>Thank you !</a:t>
            </a:r>
            <a:endParaRPr lang="zh-CN" altLang="en-US" sz="6600" dirty="0">
              <a:solidFill>
                <a:srgbClr val="800000"/>
              </a:solidFill>
              <a:latin typeface="Calibri Light" panose="020F0302020204030204" pitchFamily="34" charset="0"/>
            </a:endParaRPr>
          </a:p>
          <a:p>
            <a:endParaRPr lang="en-US" dirty="0"/>
          </a:p>
        </p:txBody>
      </p:sp>
    </p:spTree>
    <p:extLst>
      <p:ext uri="{BB962C8B-B14F-4D97-AF65-F5344CB8AC3E}">
        <p14:creationId xmlns:p14="http://schemas.microsoft.com/office/powerpoint/2010/main" val="320158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5A98-B320-4B82-846E-05C9E1FA7F5C}"/>
              </a:ext>
            </a:extLst>
          </p:cNvPr>
          <p:cNvSpPr>
            <a:spLocks noGrp="1"/>
          </p:cNvSpPr>
          <p:nvPr>
            <p:ph type="title"/>
          </p:nvPr>
        </p:nvSpPr>
        <p:spPr>
          <a:xfrm>
            <a:off x="838200" y="781878"/>
            <a:ext cx="10515600" cy="908810"/>
          </a:xfrm>
        </p:spPr>
        <p:txBody>
          <a:bodyPr>
            <a:normAutofit fontScale="90000"/>
          </a:bodyPr>
          <a:lstStyle/>
          <a:p>
            <a:r>
              <a:rPr lang="en-US" altLang="zh-CN" b="1" dirty="0">
                <a:solidFill>
                  <a:srgbClr val="800000"/>
                </a:solidFill>
              </a:rPr>
              <a:t>CROSS-INDUSTRY STANDARD PROCESS </a:t>
            </a:r>
            <a:r>
              <a:rPr lang="en-US" altLang="zh-CN" b="1" dirty="0">
                <a:solidFill>
                  <a:srgbClr val="800000"/>
                </a:solidFill>
                <a:sym typeface="Wingdings" panose="05000000000000000000" pitchFamily="2" charset="2"/>
              </a:rPr>
              <a:t>(</a:t>
            </a:r>
            <a:r>
              <a:rPr lang="en-US" altLang="zh-CN" u="sng" dirty="0">
                <a:solidFill>
                  <a:srgbClr val="800000"/>
                </a:solidFill>
              </a:rPr>
              <a:t>CRISP–DM</a:t>
            </a:r>
            <a:r>
              <a:rPr lang="en-US" altLang="zh-CN" b="1" dirty="0">
                <a:solidFill>
                  <a:srgbClr val="800000"/>
                </a:solidFill>
              </a:rPr>
              <a:t>)</a:t>
            </a:r>
            <a:br>
              <a:rPr lang="en-US" altLang="zh-CN" i="1" dirty="0">
                <a:solidFill>
                  <a:srgbClr val="800000"/>
                </a:solidFill>
              </a:rPr>
            </a:br>
            <a:endParaRPr lang="en-US" dirty="0"/>
          </a:p>
        </p:txBody>
      </p:sp>
      <p:sp>
        <p:nvSpPr>
          <p:cNvPr id="3" name="Content Placeholder 2">
            <a:extLst>
              <a:ext uri="{FF2B5EF4-FFF2-40B4-BE49-F238E27FC236}">
                <a16:creationId xmlns:a16="http://schemas.microsoft.com/office/drawing/2014/main" id="{9CE92370-BBC7-4D89-AAA3-03A63D554FCF}"/>
              </a:ext>
            </a:extLst>
          </p:cNvPr>
          <p:cNvSpPr>
            <a:spLocks noGrp="1"/>
          </p:cNvSpPr>
          <p:nvPr>
            <p:ph idx="1"/>
          </p:nvPr>
        </p:nvSpPr>
        <p:spPr/>
        <p:txBody>
          <a:bodyPr>
            <a:normAutofit lnSpcReduction="10000"/>
          </a:bodyPr>
          <a:lstStyle/>
          <a:p>
            <a:pPr marL="0" indent="0">
              <a:lnSpc>
                <a:spcPct val="150000"/>
              </a:lnSpc>
            </a:pPr>
            <a:r>
              <a:rPr kumimoji="0" lang="en-US" altLang="zh-CN" dirty="0">
                <a:latin typeface="Times New Roman" panose="02020603050405020304" pitchFamily="18" charset="0"/>
                <a:cs typeface="Times New Roman" panose="02020603050405020304" pitchFamily="18" charset="0"/>
              </a:rPr>
              <a:t>Business understanding phase. </a:t>
            </a:r>
          </a:p>
          <a:p>
            <a:pPr marL="0" indent="0">
              <a:lnSpc>
                <a:spcPct val="150000"/>
              </a:lnSpc>
            </a:pPr>
            <a:r>
              <a:rPr kumimoji="0" lang="en-US" altLang="zh-CN" dirty="0">
                <a:latin typeface="Times New Roman" panose="02020603050405020304" pitchFamily="18" charset="0"/>
                <a:cs typeface="Times New Roman" panose="02020603050405020304" pitchFamily="18" charset="0"/>
              </a:rPr>
              <a:t>Data understanding phase</a:t>
            </a:r>
          </a:p>
          <a:p>
            <a:pPr marL="0" indent="0">
              <a:lnSpc>
                <a:spcPct val="150000"/>
              </a:lnSpc>
            </a:pPr>
            <a:r>
              <a:rPr kumimoji="0" lang="en-US" altLang="zh-CN" dirty="0">
                <a:latin typeface="Times New Roman" panose="02020603050405020304" pitchFamily="18" charset="0"/>
                <a:cs typeface="Times New Roman" panose="02020603050405020304" pitchFamily="18" charset="0"/>
              </a:rPr>
              <a:t>Data preparation phase</a:t>
            </a:r>
          </a:p>
          <a:p>
            <a:pPr marL="0" indent="0">
              <a:lnSpc>
                <a:spcPct val="150000"/>
              </a:lnSpc>
            </a:pPr>
            <a:r>
              <a:rPr kumimoji="0" lang="en-US" altLang="zh-CN" dirty="0">
                <a:latin typeface="Times New Roman" panose="02020603050405020304" pitchFamily="18" charset="0"/>
                <a:cs typeface="Times New Roman" panose="02020603050405020304" pitchFamily="18" charset="0"/>
              </a:rPr>
              <a:t>Modeling phase</a:t>
            </a:r>
          </a:p>
          <a:p>
            <a:pPr marL="0" indent="0">
              <a:lnSpc>
                <a:spcPct val="150000"/>
              </a:lnSpc>
            </a:pPr>
            <a:r>
              <a:rPr kumimoji="0" lang="en-US" altLang="zh-CN" dirty="0">
                <a:latin typeface="Times New Roman" panose="02020603050405020304" pitchFamily="18" charset="0"/>
                <a:cs typeface="Times New Roman" panose="02020603050405020304" pitchFamily="18" charset="0"/>
              </a:rPr>
              <a:t>Evaluation phase</a:t>
            </a:r>
          </a:p>
          <a:p>
            <a:pPr marL="0" indent="0">
              <a:lnSpc>
                <a:spcPct val="150000"/>
              </a:lnSpc>
            </a:pPr>
            <a:r>
              <a:rPr kumimoji="0" lang="en-US" altLang="zh-CN" dirty="0">
                <a:latin typeface="Times New Roman" panose="02020603050405020304" pitchFamily="18" charset="0"/>
                <a:cs typeface="Times New Roman" panose="02020603050405020304" pitchFamily="18" charset="0"/>
              </a:rPr>
              <a:t>Deployment phase</a:t>
            </a:r>
            <a:endParaRPr lang="en-US" dirty="0"/>
          </a:p>
        </p:txBody>
      </p:sp>
      <p:pic>
        <p:nvPicPr>
          <p:cNvPr id="4" name="内容占位符 3">
            <a:extLst>
              <a:ext uri="{FF2B5EF4-FFF2-40B4-BE49-F238E27FC236}">
                <a16:creationId xmlns:a16="http://schemas.microsoft.com/office/drawing/2014/main" id="{894AAFD2-6A3C-48DE-A13F-FC91426208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7639" y="1875321"/>
            <a:ext cx="504348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69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4579-D390-4E50-B04A-A6EF858B057D}"/>
              </a:ext>
            </a:extLst>
          </p:cNvPr>
          <p:cNvSpPr>
            <a:spLocks noGrp="1"/>
          </p:cNvSpPr>
          <p:nvPr>
            <p:ph type="title"/>
          </p:nvPr>
        </p:nvSpPr>
        <p:spPr>
          <a:xfrm>
            <a:off x="838200" y="365126"/>
            <a:ext cx="10515600" cy="748058"/>
          </a:xfrm>
        </p:spPr>
        <p:txBody>
          <a:bodyPr/>
          <a:lstStyle/>
          <a:p>
            <a:r>
              <a:rPr lang="en-US" altLang="zh-CN" b="1" dirty="0">
                <a:solidFill>
                  <a:srgbClr val="800000"/>
                </a:solidFill>
              </a:rPr>
              <a:t>Business</a:t>
            </a:r>
            <a:r>
              <a:rPr lang="zh-CN" altLang="en-US" dirty="0">
                <a:solidFill>
                  <a:srgbClr val="800000"/>
                </a:solidFill>
              </a:rPr>
              <a:t> </a:t>
            </a:r>
            <a:r>
              <a:rPr lang="en-US" altLang="zh-CN" b="1" dirty="0">
                <a:solidFill>
                  <a:srgbClr val="800000"/>
                </a:solidFill>
              </a:rPr>
              <a:t>Understanding</a:t>
            </a:r>
            <a:endParaRPr lang="en-US" dirty="0"/>
          </a:p>
        </p:txBody>
      </p:sp>
      <p:sp>
        <p:nvSpPr>
          <p:cNvPr id="3" name="Content Placeholder 2">
            <a:extLst>
              <a:ext uri="{FF2B5EF4-FFF2-40B4-BE49-F238E27FC236}">
                <a16:creationId xmlns:a16="http://schemas.microsoft.com/office/drawing/2014/main" id="{27256B3A-47E1-4988-8DD2-E52D8271AE7C}"/>
              </a:ext>
            </a:extLst>
          </p:cNvPr>
          <p:cNvSpPr>
            <a:spLocks noGrp="1"/>
          </p:cNvSpPr>
          <p:nvPr>
            <p:ph idx="1"/>
          </p:nvPr>
        </p:nvSpPr>
        <p:spPr>
          <a:xfrm>
            <a:off x="602973" y="1113184"/>
            <a:ext cx="10515600" cy="5063779"/>
          </a:xfrm>
        </p:spPr>
        <p:txBody>
          <a:bodyPr>
            <a:normAutofit lnSpcReduction="10000"/>
          </a:bodyPr>
          <a:lstStyle/>
          <a:p>
            <a:pPr marL="0" indent="0">
              <a:lnSpc>
                <a:spcPct val="80000"/>
              </a:lnSpc>
              <a:buNone/>
            </a:pPr>
            <a:r>
              <a:rPr kumimoji="0" lang="en-US" altLang="zh-CN" b="1" dirty="0">
                <a:solidFill>
                  <a:srgbClr val="800000"/>
                </a:solidFill>
              </a:rPr>
              <a:t>Question</a:t>
            </a:r>
            <a:r>
              <a:rPr kumimoji="0" lang="zh-CN" altLang="en-US" b="1" dirty="0">
                <a:solidFill>
                  <a:srgbClr val="800000"/>
                </a:solidFill>
              </a:rPr>
              <a:t>:</a:t>
            </a:r>
            <a:endParaRPr kumimoji="0" lang="en-US" altLang="zh-CN" b="1" dirty="0">
              <a:solidFill>
                <a:srgbClr val="800000"/>
              </a:solidFill>
            </a:endParaRPr>
          </a:p>
          <a:p>
            <a:pPr marL="0" indent="0">
              <a:lnSpc>
                <a:spcPct val="80000"/>
              </a:lnSpc>
              <a:buNone/>
            </a:pPr>
            <a:r>
              <a:rPr lang="en-US" altLang="zh-CN" dirty="0">
                <a:latin typeface="Times New Roman" panose="02020603050405020304" pitchFamily="18" charset="0"/>
                <a:cs typeface="Times New Roman" panose="02020603050405020304" pitchFamily="18" charset="0"/>
              </a:rPr>
              <a:t>How to use extracted data from amazon site and apply various machine learning algorithm to predict which product would be tagged as Amazon’s Best Choice Product</a:t>
            </a:r>
          </a:p>
          <a:p>
            <a:pPr marL="0" indent="0">
              <a:lnSpc>
                <a:spcPct val="80000"/>
              </a:lnSpc>
              <a:buNone/>
            </a:pPr>
            <a:r>
              <a:rPr kumimoji="0" lang="en-US" altLang="zh-CN" b="1" dirty="0">
                <a:solidFill>
                  <a:srgbClr val="800000"/>
                </a:solidFill>
              </a:rPr>
              <a:t>Goal</a:t>
            </a:r>
            <a:r>
              <a:rPr kumimoji="0" lang="en-US" altLang="zh-CN" dirty="0">
                <a:solidFill>
                  <a:srgbClr val="800000"/>
                </a:solidFill>
              </a:rPr>
              <a:t>:</a:t>
            </a:r>
            <a:r>
              <a:rPr kumimoji="0" lang="zh-CN" altLang="en-US" dirty="0">
                <a:solidFill>
                  <a:srgbClr val="800000"/>
                </a:solidFill>
              </a:rPr>
              <a:t> </a:t>
            </a:r>
            <a:endParaRPr kumimoji="0" lang="en-US" altLang="zh-CN" dirty="0">
              <a:solidFill>
                <a:srgbClr val="800000"/>
              </a:solidFill>
            </a:endParaRPr>
          </a:p>
          <a:p>
            <a:pPr marL="0" indent="0">
              <a:lnSpc>
                <a:spcPct val="80000"/>
              </a:lnSpc>
              <a:buNone/>
            </a:pPr>
            <a:r>
              <a:rPr lang="en-US" altLang="zh-CN" dirty="0">
                <a:latin typeface="Times New Roman" panose="02020603050405020304" pitchFamily="18" charset="0"/>
                <a:cs typeface="Times New Roman" panose="02020603050405020304" pitchFamily="18" charset="0"/>
              </a:rPr>
              <a:t>Once the user enters the keywords of their desired products, a list appears with many products but only one will be Amazon’s Best Choice Product so we will be predicting that product for the user</a:t>
            </a:r>
          </a:p>
          <a:p>
            <a:pPr marL="0" indent="0">
              <a:lnSpc>
                <a:spcPct val="80000"/>
              </a:lnSpc>
              <a:buNone/>
            </a:pPr>
            <a:r>
              <a:rPr kumimoji="0" lang="en-US" altLang="zh-CN" b="1" dirty="0">
                <a:solidFill>
                  <a:srgbClr val="800000"/>
                </a:solidFill>
              </a:rPr>
              <a:t>Accomplishments:</a:t>
            </a:r>
            <a:endParaRPr kumimoji="0" lang="en-US" altLang="zh-CN" dirty="0">
              <a:solidFill>
                <a:srgbClr val="800000"/>
              </a:solidFill>
            </a:endParaRPr>
          </a:p>
          <a:p>
            <a:pPr marL="0" indent="0">
              <a:lnSpc>
                <a:spcPct val="80000"/>
              </a:lnSpc>
              <a:buNone/>
            </a:pPr>
            <a:r>
              <a:rPr lang="en-US" altLang="zh-CN" dirty="0">
                <a:latin typeface="Times New Roman" panose="02020603050405020304" pitchFamily="18" charset="0"/>
                <a:cs typeface="Times New Roman" panose="02020603050405020304" pitchFamily="18" charset="0"/>
              </a:rPr>
              <a:t>By using this Machine Learning model we can predict which item can be marked as amazon’s best choice in individual category. This solution can be very helpful to customers in shopping the best items in individual category.</a:t>
            </a:r>
            <a:endParaRPr lang="en-US" dirty="0"/>
          </a:p>
        </p:txBody>
      </p:sp>
    </p:spTree>
    <p:extLst>
      <p:ext uri="{BB962C8B-B14F-4D97-AF65-F5344CB8AC3E}">
        <p14:creationId xmlns:p14="http://schemas.microsoft.com/office/powerpoint/2010/main" val="17669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2C0F-3F79-40FF-9B3D-40BE6B7810B5}"/>
              </a:ext>
            </a:extLst>
          </p:cNvPr>
          <p:cNvSpPr>
            <a:spLocks noGrp="1"/>
          </p:cNvSpPr>
          <p:nvPr>
            <p:ph type="title"/>
          </p:nvPr>
        </p:nvSpPr>
        <p:spPr>
          <a:xfrm>
            <a:off x="838200" y="365125"/>
            <a:ext cx="10515600" cy="1026353"/>
          </a:xfrm>
        </p:spPr>
        <p:txBody>
          <a:bodyPr>
            <a:normAutofit/>
          </a:bodyPr>
          <a:lstStyle/>
          <a:p>
            <a:r>
              <a:rPr lang="en-US" altLang="zh-CN" b="1" dirty="0">
                <a:solidFill>
                  <a:srgbClr val="800000"/>
                </a:solidFill>
                <a:latin typeface="Calibri Light" panose="020F0302020204030204" pitchFamily="34" charset="0"/>
              </a:rPr>
              <a:t>Data</a:t>
            </a:r>
            <a:r>
              <a:rPr lang="en-US" altLang="zh-CN" b="1" dirty="0">
                <a:latin typeface="Calibri Light" panose="020F0302020204030204" pitchFamily="34" charset="0"/>
              </a:rPr>
              <a:t> </a:t>
            </a:r>
            <a:r>
              <a:rPr lang="en-US" altLang="zh-CN" b="1" dirty="0">
                <a:solidFill>
                  <a:srgbClr val="800000"/>
                </a:solidFill>
                <a:latin typeface="Calibri Light" panose="020F0302020204030204" pitchFamily="34" charset="0"/>
              </a:rPr>
              <a:t>Understanding</a:t>
            </a:r>
            <a:endParaRPr lang="en-US" dirty="0"/>
          </a:p>
        </p:txBody>
      </p:sp>
      <p:sp>
        <p:nvSpPr>
          <p:cNvPr id="3" name="Content Placeholder 2">
            <a:extLst>
              <a:ext uri="{FF2B5EF4-FFF2-40B4-BE49-F238E27FC236}">
                <a16:creationId xmlns:a16="http://schemas.microsoft.com/office/drawing/2014/main" id="{A342E0AD-6995-4EFA-99A9-525E666F84FA}"/>
              </a:ext>
            </a:extLst>
          </p:cNvPr>
          <p:cNvSpPr>
            <a:spLocks noGrp="1"/>
          </p:cNvSpPr>
          <p:nvPr>
            <p:ph idx="1"/>
          </p:nvPr>
        </p:nvSpPr>
        <p:spPr>
          <a:xfrm>
            <a:off x="838200" y="1391478"/>
            <a:ext cx="10515600" cy="4785485"/>
          </a:xfrm>
        </p:spPr>
        <p:txBody>
          <a:bodyPr>
            <a:normAutofit/>
          </a:bodyPr>
          <a:lstStyle/>
          <a:p>
            <a:pPr marL="0" indent="0">
              <a:buNone/>
            </a:pPr>
            <a:r>
              <a:rPr lang="en-US" altLang="zh-CN" b="1" dirty="0">
                <a:solidFill>
                  <a:srgbClr val="800000"/>
                </a:solidFill>
              </a:rPr>
              <a:t>Source of the Data:</a:t>
            </a:r>
            <a:r>
              <a:rPr lang="en-US" altLang="zh-CN" dirty="0">
                <a:solidFill>
                  <a:srgbClr val="800000"/>
                </a:solidFill>
              </a:rPr>
              <a:t> </a:t>
            </a:r>
          </a:p>
          <a:p>
            <a:pPr marL="0" indent="0">
              <a:buNone/>
            </a:pPr>
            <a:r>
              <a:rPr lang="en-US" dirty="0"/>
              <a:t>•Extracted data for “Amazon`s Choice” (60000 products) from Amazon`s website and classified them using Python.</a:t>
            </a:r>
          </a:p>
          <a:p>
            <a:pPr marL="0" indent="0">
              <a:buNone/>
            </a:pPr>
            <a:r>
              <a:rPr lang="en-US" dirty="0"/>
              <a:t>•Used LDA technique to understand crucial factors for any user and filtered them for final dataset.</a:t>
            </a:r>
          </a:p>
          <a:p>
            <a:pPr marL="0" indent="0">
              <a:buNone/>
            </a:pPr>
            <a:r>
              <a:rPr lang="en-US" altLang="zh-CN" b="1" dirty="0">
                <a:solidFill>
                  <a:srgbClr val="800000"/>
                </a:solidFill>
              </a:rPr>
              <a:t>Details of the Dataset: </a:t>
            </a:r>
            <a:endParaRPr lang="en-US" altLang="zh-CN" dirty="0">
              <a:solidFill>
                <a:srgbClr val="800000"/>
              </a:solidFill>
            </a:endParaRPr>
          </a:p>
          <a:p>
            <a:pPr marL="0" indent="0">
              <a:buNone/>
            </a:pPr>
            <a:r>
              <a:rPr lang="en-US" dirty="0"/>
              <a:t>Number of rows : 10265</a:t>
            </a:r>
          </a:p>
          <a:p>
            <a:pPr marL="0" indent="0">
              <a:buNone/>
            </a:pPr>
            <a:endParaRPr lang="en-US" dirty="0"/>
          </a:p>
        </p:txBody>
      </p:sp>
    </p:spTree>
    <p:extLst>
      <p:ext uri="{BB962C8B-B14F-4D97-AF65-F5344CB8AC3E}">
        <p14:creationId xmlns:p14="http://schemas.microsoft.com/office/powerpoint/2010/main" val="71695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CFB-C175-4671-8134-523FEFAD248C}"/>
              </a:ext>
            </a:extLst>
          </p:cNvPr>
          <p:cNvSpPr>
            <a:spLocks noGrp="1"/>
          </p:cNvSpPr>
          <p:nvPr>
            <p:ph type="title"/>
          </p:nvPr>
        </p:nvSpPr>
        <p:spPr/>
        <p:txBody>
          <a:bodyPr/>
          <a:lstStyle/>
          <a:p>
            <a:r>
              <a:rPr lang="en-US" altLang="zh-CN" b="1" dirty="0">
                <a:solidFill>
                  <a:srgbClr val="800000"/>
                </a:solidFill>
                <a:latin typeface="Calibri Light" panose="020F0302020204030204" pitchFamily="34" charset="0"/>
              </a:rPr>
              <a:t>Data</a:t>
            </a:r>
            <a:r>
              <a:rPr lang="en-US" altLang="zh-CN" b="1" dirty="0">
                <a:latin typeface="Calibri Light" panose="020F0302020204030204" pitchFamily="34" charset="0"/>
              </a:rPr>
              <a:t> </a:t>
            </a:r>
            <a:r>
              <a:rPr lang="en-US" altLang="zh-CN" b="1" dirty="0">
                <a:solidFill>
                  <a:srgbClr val="800000"/>
                </a:solidFill>
                <a:latin typeface="Calibri Light" panose="020F0302020204030204" pitchFamily="34" charset="0"/>
              </a:rPr>
              <a:t>Understanding – sample data</a:t>
            </a:r>
            <a:endParaRPr lang="en-US" dirty="0"/>
          </a:p>
        </p:txBody>
      </p:sp>
      <p:pic>
        <p:nvPicPr>
          <p:cNvPr id="4" name="Google Shape;68;p15">
            <a:extLst>
              <a:ext uri="{FF2B5EF4-FFF2-40B4-BE49-F238E27FC236}">
                <a16:creationId xmlns:a16="http://schemas.microsoft.com/office/drawing/2014/main" id="{7741E4E0-83C2-4187-8597-1CA4C3C66C1E}"/>
              </a:ext>
            </a:extLst>
          </p:cNvPr>
          <p:cNvPicPr preferRelativeResize="0">
            <a:picLocks noGrp="1"/>
          </p:cNvPicPr>
          <p:nvPr>
            <p:ph idx="1"/>
          </p:nvPr>
        </p:nvPicPr>
        <p:blipFill rotWithShape="1">
          <a:blip r:embed="rId2">
            <a:alphaModFix/>
          </a:blip>
          <a:srcRect b="14857"/>
          <a:stretch/>
        </p:blipFill>
        <p:spPr>
          <a:xfrm>
            <a:off x="596348" y="1232452"/>
            <a:ext cx="10999304" cy="5260423"/>
          </a:xfrm>
          <a:prstGeom prst="rect">
            <a:avLst/>
          </a:prstGeom>
          <a:noFill/>
          <a:ln>
            <a:noFill/>
          </a:ln>
        </p:spPr>
      </p:pic>
    </p:spTree>
    <p:extLst>
      <p:ext uri="{BB962C8B-B14F-4D97-AF65-F5344CB8AC3E}">
        <p14:creationId xmlns:p14="http://schemas.microsoft.com/office/powerpoint/2010/main" val="349583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F14D-599B-4F6A-9196-E5E5E4869724}"/>
              </a:ext>
            </a:extLst>
          </p:cNvPr>
          <p:cNvSpPr>
            <a:spLocks noGrp="1"/>
          </p:cNvSpPr>
          <p:nvPr>
            <p:ph type="title"/>
          </p:nvPr>
        </p:nvSpPr>
        <p:spPr/>
        <p:txBody>
          <a:bodyPr/>
          <a:lstStyle/>
          <a:p>
            <a:r>
              <a:rPr lang="en-US" altLang="zh-CN" b="1" dirty="0">
                <a:solidFill>
                  <a:srgbClr val="800000"/>
                </a:solidFill>
                <a:latin typeface="Calibri Light" panose="020F0302020204030204" pitchFamily="34" charset="0"/>
              </a:rPr>
              <a:t>Data</a:t>
            </a:r>
            <a:r>
              <a:rPr lang="en-US" altLang="zh-CN" b="1" dirty="0">
                <a:latin typeface="Calibri Light" panose="020F0302020204030204" pitchFamily="34" charset="0"/>
              </a:rPr>
              <a:t> </a:t>
            </a:r>
            <a:r>
              <a:rPr lang="en-US" altLang="zh-CN" b="1" dirty="0">
                <a:solidFill>
                  <a:srgbClr val="800000"/>
                </a:solidFill>
                <a:latin typeface="Calibri Light" panose="020F0302020204030204" pitchFamily="34" charset="0"/>
              </a:rPr>
              <a:t>Understanding</a:t>
            </a:r>
            <a:endParaRPr lang="en-US" dirty="0"/>
          </a:p>
        </p:txBody>
      </p:sp>
      <p:sp>
        <p:nvSpPr>
          <p:cNvPr id="3" name="Content Placeholder 2">
            <a:extLst>
              <a:ext uri="{FF2B5EF4-FFF2-40B4-BE49-F238E27FC236}">
                <a16:creationId xmlns:a16="http://schemas.microsoft.com/office/drawing/2014/main" id="{BDC864CF-3516-4111-8918-2CC096BA5304}"/>
              </a:ext>
            </a:extLst>
          </p:cNvPr>
          <p:cNvSpPr>
            <a:spLocks noGrp="1"/>
          </p:cNvSpPr>
          <p:nvPr>
            <p:ph idx="1"/>
          </p:nvPr>
        </p:nvSpPr>
        <p:spPr>
          <a:xfrm>
            <a:off x="838200" y="1378226"/>
            <a:ext cx="10515600" cy="4798737"/>
          </a:xfrm>
        </p:spPr>
        <p:txBody>
          <a:bodyPr>
            <a:normAutofit lnSpcReduction="10000"/>
          </a:bodyPr>
          <a:lstStyle/>
          <a:p>
            <a:pPr marL="0" indent="0">
              <a:buNone/>
            </a:pPr>
            <a:r>
              <a:rPr lang="en-US" altLang="zh-CN" b="1" dirty="0">
                <a:solidFill>
                  <a:srgbClr val="800000"/>
                </a:solidFill>
                <a:cs typeface="Times New Roman" panose="02020603050405020304" pitchFamily="18" charset="0"/>
              </a:rPr>
              <a:t>Attribute details:</a:t>
            </a:r>
          </a:p>
          <a:p>
            <a:pPr marL="0" indent="0">
              <a:buNone/>
            </a:pPr>
            <a:r>
              <a:rPr lang="en-US" dirty="0" err="1"/>
              <a:t>Asin_number</a:t>
            </a:r>
            <a:r>
              <a:rPr lang="en-US" dirty="0"/>
              <a:t>: random generated number</a:t>
            </a:r>
          </a:p>
          <a:p>
            <a:pPr marL="0" indent="0">
              <a:buNone/>
            </a:pPr>
            <a:r>
              <a:rPr lang="en-US" dirty="0"/>
              <a:t>Availability: Check if the product is in stock or not.</a:t>
            </a:r>
          </a:p>
          <a:p>
            <a:pPr marL="0" indent="0">
              <a:buNone/>
            </a:pPr>
            <a:r>
              <a:rPr lang="en-US" dirty="0"/>
              <a:t>Category: In which category the product belongs.</a:t>
            </a:r>
          </a:p>
          <a:p>
            <a:pPr marL="0" indent="0">
              <a:buNone/>
            </a:pPr>
            <a:r>
              <a:rPr lang="en-US" dirty="0"/>
              <a:t>Name: The name of the product</a:t>
            </a:r>
          </a:p>
          <a:p>
            <a:pPr marL="0" indent="0">
              <a:buNone/>
            </a:pPr>
            <a:r>
              <a:rPr lang="en-US" dirty="0"/>
              <a:t>Number of reviews: How many views the product has till date.</a:t>
            </a:r>
          </a:p>
          <a:p>
            <a:pPr marL="0" indent="0">
              <a:buNone/>
            </a:pPr>
            <a:r>
              <a:rPr lang="en-US" dirty="0"/>
              <a:t>Price: The price of the product.</a:t>
            </a:r>
          </a:p>
          <a:p>
            <a:pPr marL="0" indent="0">
              <a:buNone/>
            </a:pPr>
            <a:r>
              <a:rPr lang="en-US" dirty="0"/>
              <a:t>Star: How many stars people have who have used that product</a:t>
            </a:r>
          </a:p>
          <a:p>
            <a:pPr marL="0" indent="0">
              <a:buNone/>
            </a:pPr>
            <a:r>
              <a:rPr lang="en-US" dirty="0"/>
              <a:t>Tag: These specifies the product category in which it belongs.</a:t>
            </a:r>
          </a:p>
          <a:p>
            <a:pPr marL="0" indent="0">
              <a:buNone/>
            </a:pPr>
            <a:r>
              <a:rPr lang="en-US" dirty="0"/>
              <a:t>Type of sale: which company is selling that product on amazon.</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573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A27B-BE1D-4A1D-AF7D-525AE7B9E7A8}"/>
              </a:ext>
            </a:extLst>
          </p:cNvPr>
          <p:cNvSpPr>
            <a:spLocks noGrp="1"/>
          </p:cNvSpPr>
          <p:nvPr>
            <p:ph type="title"/>
          </p:nvPr>
        </p:nvSpPr>
        <p:spPr/>
        <p:txBody>
          <a:bodyPr/>
          <a:lstStyle/>
          <a:p>
            <a:r>
              <a:rPr lang="en-US" altLang="zh-CN" b="1" dirty="0">
                <a:solidFill>
                  <a:srgbClr val="800000"/>
                </a:solidFill>
                <a:latin typeface="Calibri Light" panose="020F0302020204030204" pitchFamily="34" charset="0"/>
              </a:rPr>
              <a:t>Data Preparation</a:t>
            </a:r>
            <a:endParaRPr lang="en-US" dirty="0"/>
          </a:p>
        </p:txBody>
      </p:sp>
      <p:sp>
        <p:nvSpPr>
          <p:cNvPr id="3" name="Content Placeholder 2">
            <a:extLst>
              <a:ext uri="{FF2B5EF4-FFF2-40B4-BE49-F238E27FC236}">
                <a16:creationId xmlns:a16="http://schemas.microsoft.com/office/drawing/2014/main" id="{A6AF114B-1A11-4086-8526-E40E67D2CC89}"/>
              </a:ext>
            </a:extLst>
          </p:cNvPr>
          <p:cNvSpPr>
            <a:spLocks noGrp="1"/>
          </p:cNvSpPr>
          <p:nvPr>
            <p:ph idx="1"/>
          </p:nvPr>
        </p:nvSpPr>
        <p:spPr>
          <a:xfrm>
            <a:off x="838200" y="1404730"/>
            <a:ext cx="10515600" cy="4772233"/>
          </a:xfrm>
        </p:spPr>
        <p:txBody>
          <a:bodyPr>
            <a:normAutofit/>
          </a:bodyPr>
          <a:lstStyle/>
          <a:p>
            <a:r>
              <a:rPr lang="en-US" dirty="0"/>
              <a:t>Data preparation is the process of cleaning and transforming raw data prior to processing and analysis.</a:t>
            </a:r>
          </a:p>
          <a:p>
            <a:r>
              <a:rPr lang="en-US" dirty="0"/>
              <a:t> It is an important step prior to processing and often involves reformatting data, making corrections to data and the combining of data sets to enrich data.</a:t>
            </a:r>
          </a:p>
          <a:p>
            <a:r>
              <a:rPr lang="en-US" dirty="0"/>
              <a:t> After collecting the data the steps which remains are</a:t>
            </a:r>
          </a:p>
          <a:p>
            <a:r>
              <a:rPr lang="en-US" b="1" dirty="0"/>
              <a:t>1. Cleanse and validate data</a:t>
            </a:r>
          </a:p>
          <a:p>
            <a:r>
              <a:rPr lang="en-US" b="1" dirty="0"/>
              <a:t>2. Transform and enrich data</a:t>
            </a:r>
          </a:p>
          <a:p>
            <a:r>
              <a:rPr lang="en-US" b="1" dirty="0"/>
              <a:t>3. Store data</a:t>
            </a:r>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131615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C6BD10-D409-46F5-8AF0-CE6758B52257}"/>
              </a:ext>
            </a:extLst>
          </p:cNvPr>
          <p:cNvSpPr>
            <a:spLocks noGrp="1"/>
          </p:cNvSpPr>
          <p:nvPr>
            <p:ph type="title"/>
          </p:nvPr>
        </p:nvSpPr>
        <p:spPr>
          <a:xfrm>
            <a:off x="863029" y="1012004"/>
            <a:ext cx="3416158" cy="4795408"/>
          </a:xfrm>
        </p:spPr>
        <p:txBody>
          <a:bodyPr>
            <a:normAutofit/>
          </a:bodyPr>
          <a:lstStyle/>
          <a:p>
            <a:r>
              <a:rPr lang="en-US" altLang="zh-CN" b="1">
                <a:solidFill>
                  <a:srgbClr val="FFFFFF"/>
                </a:solidFill>
                <a:latin typeface="Calibri Light" panose="020F0302020204030204" pitchFamily="34" charset="0"/>
              </a:rPr>
              <a:t>Data Preparation</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20BB877E-5A01-40DC-AFFA-C4A31E4B57CC}"/>
              </a:ext>
            </a:extLst>
          </p:cNvPr>
          <p:cNvGraphicFramePr>
            <a:graphicFrameLocks noGrp="1"/>
          </p:cNvGraphicFramePr>
          <p:nvPr>
            <p:ph idx="1"/>
            <p:extLst>
              <p:ext uri="{D42A27DB-BD31-4B8C-83A1-F6EECF244321}">
                <p14:modId xmlns:p14="http://schemas.microsoft.com/office/powerpoint/2010/main" val="59031390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46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Century Schoolbook</vt:lpstr>
      <vt:lpstr>Georgia</vt:lpstr>
      <vt:lpstr>Times New Roman</vt:lpstr>
      <vt:lpstr>Office Theme</vt:lpstr>
      <vt:lpstr> MIS 637 Amazon choice Prediction Model </vt:lpstr>
      <vt:lpstr>Introduction</vt:lpstr>
      <vt:lpstr>CROSS-INDUSTRY STANDARD PROCESS (CRISP–DM) </vt:lpstr>
      <vt:lpstr>Business Understanding</vt:lpstr>
      <vt:lpstr>Data Understanding</vt:lpstr>
      <vt:lpstr>Data Understanding – sample data</vt:lpstr>
      <vt:lpstr>Data Understanding</vt:lpstr>
      <vt:lpstr>Data Preparation</vt:lpstr>
      <vt:lpstr>Data Preparation</vt:lpstr>
      <vt:lpstr>Data Preparation</vt:lpstr>
      <vt:lpstr>Data Preparation</vt:lpstr>
      <vt:lpstr>Data Cleaning</vt:lpstr>
      <vt:lpstr>PowerPoint Presentation</vt:lpstr>
      <vt:lpstr>Data Modeling</vt:lpstr>
      <vt:lpstr>Data Modeling - Logistic Regression </vt:lpstr>
      <vt:lpstr>Logistic Regression </vt:lpstr>
      <vt:lpstr>Data Modeling - KNN</vt:lpstr>
      <vt:lpstr>KNN</vt:lpstr>
      <vt:lpstr>Data Modeling – Decision Tree</vt:lpstr>
      <vt:lpstr>Data Modeling – Random Forest</vt:lpstr>
      <vt:lpstr>Evaluation</vt:lpstr>
      <vt:lpstr>Deployment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MIS 637 Amazon choice Prediction Model </dc:title>
  <dc:creator>Rushabh Doshi</dc:creator>
  <cp:lastModifiedBy>Rushabh Doshi</cp:lastModifiedBy>
  <cp:revision>1</cp:revision>
  <dcterms:created xsi:type="dcterms:W3CDTF">2019-05-03T23:21:29Z</dcterms:created>
  <dcterms:modified xsi:type="dcterms:W3CDTF">2019-05-03T23:22:21Z</dcterms:modified>
</cp:coreProperties>
</file>