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64037" y="1383744"/>
            <a:ext cx="12902327" cy="2129314"/>
          </a:xfrm>
          <a:prstGeom prst="rect">
            <a:avLst/>
          </a:prstGeom>
          <a:noFill/>
          <a:ln/>
        </p:spPr>
        <p:txBody>
          <a:bodyPr wrap="square" rtlCol="0" anchor="t"/>
          <a:lstStyle/>
          <a:p>
            <a:pPr indent="0" marL="0">
              <a:lnSpc>
                <a:spcPts val="8384"/>
              </a:lnSpc>
              <a:buNone/>
            </a:pPr>
            <a:r>
              <a:rPr lang="en-US" sz="6707" b="1" dirty="0">
                <a:solidFill>
                  <a:srgbClr val="F94CAF"/>
                </a:solidFill>
                <a:latin typeface="Inconsolata" pitchFamily="34" charset="0"/>
                <a:ea typeface="Inconsolata" pitchFamily="34" charset="-122"/>
                <a:cs typeface="Inconsolata" pitchFamily="34" charset="-120"/>
              </a:rPr>
              <a:t>Vulnerability Management: Why It Matters</a:t>
            </a:r>
            <a:endParaRPr lang="en-US" sz="6707" dirty="0"/>
          </a:p>
        </p:txBody>
      </p:sp>
      <p:sp>
        <p:nvSpPr>
          <p:cNvPr id="5" name="Text 3"/>
          <p:cNvSpPr/>
          <p:nvPr/>
        </p:nvSpPr>
        <p:spPr>
          <a:xfrm>
            <a:off x="864037" y="3883343"/>
            <a:ext cx="12902327" cy="790099"/>
          </a:xfrm>
          <a:prstGeom prst="rect">
            <a:avLst/>
          </a:prstGeom>
          <a:noFill/>
          <a:ln/>
        </p:spPr>
        <p:txBody>
          <a:bodyPr wrap="square" rtlCol="0" anchor="t"/>
          <a:lstStyle/>
          <a:p>
            <a:pPr indent="0" marL="0">
              <a:lnSpc>
                <a:spcPts val="3110"/>
              </a:lnSpc>
              <a:buNone/>
            </a:pPr>
            <a:r>
              <a:rPr lang="en-US" sz="1944" dirty="0">
                <a:solidFill>
                  <a:srgbClr val="DAD1E6"/>
                </a:solidFill>
                <a:latin typeface="Fira Sans" pitchFamily="34" charset="0"/>
                <a:ea typeface="Fira Sans" pitchFamily="34" charset="-122"/>
                <a:cs typeface="Fira Sans" pitchFamily="34" charset="-120"/>
              </a:rPr>
              <a:t>Vulnerability management is an increasingly pressing issue for businesses. Regulatory requirements like the NIST Cybersecurity Framework and ISO 27001 demand proactive vulnerability identification and remediation.</a:t>
            </a:r>
            <a:endParaRPr lang="en-US" sz="1944" dirty="0"/>
          </a:p>
        </p:txBody>
      </p:sp>
      <p:sp>
        <p:nvSpPr>
          <p:cNvPr id="6" name="Text 4"/>
          <p:cNvSpPr/>
          <p:nvPr/>
        </p:nvSpPr>
        <p:spPr>
          <a:xfrm>
            <a:off x="864037" y="4951095"/>
            <a:ext cx="12902327" cy="1185148"/>
          </a:xfrm>
          <a:prstGeom prst="rect">
            <a:avLst/>
          </a:prstGeom>
          <a:noFill/>
          <a:ln/>
        </p:spPr>
        <p:txBody>
          <a:bodyPr wrap="square" rtlCol="0" anchor="t"/>
          <a:lstStyle/>
          <a:p>
            <a:pPr indent="0" marL="0">
              <a:lnSpc>
                <a:spcPts val="3110"/>
              </a:lnSpc>
              <a:buNone/>
            </a:pPr>
            <a:r>
              <a:rPr lang="en-US" sz="1944" dirty="0">
                <a:solidFill>
                  <a:srgbClr val="DAD1E6"/>
                </a:solidFill>
                <a:latin typeface="Fira Sans" pitchFamily="34" charset="0"/>
                <a:ea typeface="Fira Sans" pitchFamily="34" charset="-122"/>
                <a:cs typeface="Fira Sans" pitchFamily="34" charset="-120"/>
              </a:rPr>
              <a:t>Organizations handling sensitive data face stringent regulations, such as PCI DSS and SWIFT, emphasizing vulnerability management. Failing to address vulnerabilities can lead to cyberattacks and data breaches, which can cause significant financial damage and reputational harm.</a:t>
            </a:r>
            <a:endParaRPr lang="en-US" sz="1944" dirty="0"/>
          </a:p>
        </p:txBody>
      </p:sp>
      <p:sp>
        <p:nvSpPr>
          <p:cNvPr id="7" name="Shape 5"/>
          <p:cNvSpPr/>
          <p:nvPr/>
        </p:nvSpPr>
        <p:spPr>
          <a:xfrm>
            <a:off x="864037" y="6432352"/>
            <a:ext cx="394930" cy="394930"/>
          </a:xfrm>
          <a:prstGeom prst="roundRect">
            <a:avLst>
              <a:gd name="adj" fmla="val 23151155"/>
            </a:avLst>
          </a:prstGeom>
          <a:noFill/>
          <a:ln w="7620">
            <a:solidFill>
              <a:srgbClr val="FFFFFF"/>
            </a:solidFill>
            <a:prstDash val="solid"/>
          </a:ln>
        </p:spPr>
      </p:sp>
      <p:pic>
        <p:nvPicPr>
          <p:cNvPr id="8" name="Image 0" descr="preencoded.png">    </p:cNvPr>
          <p:cNvPicPr>
            <a:picLocks noChangeAspect="1"/>
          </p:cNvPicPr>
          <p:nvPr/>
        </p:nvPicPr>
        <p:blipFill>
          <a:blip r:embed="rId1"/>
          <a:stretch>
            <a:fillRect/>
          </a:stretch>
        </p:blipFill>
        <p:spPr>
          <a:xfrm>
            <a:off x="871657" y="6439972"/>
            <a:ext cx="379690" cy="379690"/>
          </a:xfrm>
          <a:prstGeom prst="rect">
            <a:avLst/>
          </a:prstGeom>
        </p:spPr>
      </p:pic>
      <p:sp>
        <p:nvSpPr>
          <p:cNvPr id="9" name="Text 6"/>
          <p:cNvSpPr/>
          <p:nvPr/>
        </p:nvSpPr>
        <p:spPr>
          <a:xfrm>
            <a:off x="1382316" y="6413897"/>
            <a:ext cx="3930491" cy="431959"/>
          </a:xfrm>
          <a:prstGeom prst="rect">
            <a:avLst/>
          </a:prstGeom>
          <a:noFill/>
          <a:ln/>
        </p:spPr>
        <p:txBody>
          <a:bodyPr wrap="none" rtlCol="0" anchor="t"/>
          <a:lstStyle/>
          <a:p>
            <a:pPr algn="l" indent="0" marL="0">
              <a:lnSpc>
                <a:spcPts val="3402"/>
              </a:lnSpc>
              <a:buNone/>
            </a:pPr>
            <a:r>
              <a:rPr lang="en-US" sz="2430" b="1" dirty="0">
                <a:solidFill>
                  <a:srgbClr val="DAD1E6"/>
                </a:solidFill>
                <a:latin typeface="Fira Sans" pitchFamily="34" charset="0"/>
                <a:ea typeface="Fira Sans" pitchFamily="34" charset="-122"/>
                <a:cs typeface="Fira Sans" pitchFamily="34" charset="-120"/>
              </a:rPr>
              <a:t>by Ambavaram Konda reddy</a:t>
            </a:r>
            <a:endParaRPr lang="en-US" sz="2430"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2024-08-12T16:03:26Z</dcterms:created>
  <dcterms:modified xsi:type="dcterms:W3CDTF">2024-08-12T16:03:26Z</dcterms:modified>
</cp:coreProperties>
</file>