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8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DM Sans Bold" panose="020B0604020202020204" charset="0"/>
      <p:regular r:id="rId15"/>
    </p:embeddedFont>
    <p:embeddedFont>
      <p:font typeface="Trebuchet MS" panose="020B0603020202020204" pitchFamily="34" charset="0"/>
      <p:regular r:id="rId16"/>
      <p:bold r:id="rId17"/>
      <p:italic r:id="rId18"/>
      <p:boldItalic r:id="rId19"/>
    </p:embeddedFont>
    <p:embeddedFont>
      <p:font typeface="DM Sans" panose="020B0604020202020204" charset="0"/>
      <p:regular r:id="rId20"/>
    </p:embeddedFont>
    <p:embeddedFont>
      <p:font typeface="Open Sans Light" panose="020B0604020202020204" charset="0"/>
      <p:regular r:id="rId21"/>
    </p:embeddedFont>
    <p:embeddedFont>
      <p:font typeface="DM Sans Bold Italics" panose="020B0604020202020204" charset="0"/>
      <p:regular r:id="rId22"/>
    </p:embeddedFont>
    <p:embeddedFont>
      <p:font typeface="Wingdings 3" panose="05040102010807070707" pitchFamily="18" charset="2"/>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35" d="100"/>
          <a:sy n="35" d="100"/>
        </p:scale>
        <p:origin x="835"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12700"/>
            <a:ext cx="18288000" cy="10299701"/>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2260601" y="3606801"/>
            <a:ext cx="11650404" cy="2469453"/>
          </a:xfrm>
        </p:spPr>
        <p:txBody>
          <a:bodyPr anchor="b">
            <a:noAutofit/>
          </a:bodyPr>
          <a:lstStyle>
            <a:lvl1pPr algn="r">
              <a:defRPr sz="81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260601" y="6076250"/>
            <a:ext cx="11650404" cy="1645349"/>
          </a:xfrm>
        </p:spPr>
        <p:txBody>
          <a:bodyPr anchor="t"/>
          <a:lstStyle>
            <a:lvl1pPr marL="0" indent="0" algn="r">
              <a:buNone/>
              <a:defRPr>
                <a:solidFill>
                  <a:schemeClr val="tx1">
                    <a:lumMod val="50000"/>
                    <a:lumOff val="5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43220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3" y="914400"/>
            <a:ext cx="12895002" cy="5105400"/>
          </a:xfrm>
        </p:spPr>
        <p:txBody>
          <a:bodyPr anchor="ctr">
            <a:normAutofit/>
          </a:bodyPr>
          <a:lstStyle>
            <a:lvl1pPr algn="l">
              <a:defRPr sz="66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016003" y="6705600"/>
            <a:ext cx="12895002" cy="2356443"/>
          </a:xfrm>
        </p:spPr>
        <p:txBody>
          <a:bodyPr anchor="ctr">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22011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97001" y="914400"/>
            <a:ext cx="12141201" cy="4533900"/>
          </a:xfrm>
        </p:spPr>
        <p:txBody>
          <a:bodyPr anchor="ctr">
            <a:normAutofit/>
          </a:bodyPr>
          <a:lstStyle>
            <a:lvl1pPr algn="l">
              <a:defRPr sz="66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2049209" y="5448300"/>
            <a:ext cx="10836786" cy="571500"/>
          </a:xfrm>
        </p:spPr>
        <p:txBody>
          <a:bodyPr anchor="ctr">
            <a:noAutofit/>
          </a:bodyPr>
          <a:lstStyle>
            <a:lvl1pPr marL="0" indent="0">
              <a:buFontTx/>
              <a:buNone/>
              <a:defRPr sz="2400">
                <a:solidFill>
                  <a:schemeClr val="tx1">
                    <a:lumMod val="50000"/>
                    <a:lumOff val="50000"/>
                  </a:schemeClr>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smtClean="0"/>
              <a:t>Edit Master text styles</a:t>
            </a:r>
          </a:p>
        </p:txBody>
      </p:sp>
      <p:sp>
        <p:nvSpPr>
          <p:cNvPr id="3" name="Text Placeholder 2"/>
          <p:cNvSpPr>
            <a:spLocks noGrp="1"/>
          </p:cNvSpPr>
          <p:nvPr>
            <p:ph type="body" idx="1"/>
          </p:nvPr>
        </p:nvSpPr>
        <p:spPr>
          <a:xfrm>
            <a:off x="1016003" y="6705600"/>
            <a:ext cx="12895002" cy="2356443"/>
          </a:xfrm>
        </p:spPr>
        <p:txBody>
          <a:bodyPr anchor="ctr">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0" name="TextBox 19"/>
          <p:cNvSpPr txBox="1"/>
          <p:nvPr/>
        </p:nvSpPr>
        <p:spPr>
          <a:xfrm>
            <a:off x="812805" y="1185567"/>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13339517" y="4329834"/>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latin typeface="Arial"/>
              </a:rPr>
              <a:t>”</a:t>
            </a:r>
            <a:endParaRPr lang="en-US" sz="2700" dirty="0">
              <a:solidFill>
                <a:schemeClr val="accent1">
                  <a:lumMod val="60000"/>
                  <a:lumOff val="40000"/>
                </a:schemeClr>
              </a:solidFill>
              <a:latin typeface="Arial"/>
            </a:endParaRPr>
          </a:p>
        </p:txBody>
      </p:sp>
    </p:spTree>
    <p:extLst>
      <p:ext uri="{BB962C8B-B14F-4D97-AF65-F5344CB8AC3E}">
        <p14:creationId xmlns:p14="http://schemas.microsoft.com/office/powerpoint/2010/main" val="1441947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16003" y="2897982"/>
            <a:ext cx="12895002" cy="3893190"/>
          </a:xfrm>
        </p:spPr>
        <p:txBody>
          <a:bodyPr anchor="b">
            <a:normAutofit/>
          </a:bodyPr>
          <a:lstStyle>
            <a:lvl1pPr algn="l">
              <a:defRPr sz="66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12985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397001" y="914400"/>
            <a:ext cx="12141201" cy="4533900"/>
          </a:xfrm>
        </p:spPr>
        <p:txBody>
          <a:bodyPr anchor="ctr">
            <a:normAutofit/>
          </a:bodyPr>
          <a:lstStyle>
            <a:lvl1pPr algn="l">
              <a:defRPr sz="66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15999" y="6019800"/>
            <a:ext cx="12895004" cy="771372"/>
          </a:xfrm>
        </p:spPr>
        <p:txBody>
          <a:bodyPr anchor="b">
            <a:noAutofit/>
          </a:bodyPr>
          <a:lstStyle>
            <a:lvl1pPr marL="0" indent="0">
              <a:buFontTx/>
              <a:buNone/>
              <a:defRPr sz="3600">
                <a:solidFill>
                  <a:schemeClr val="tx1">
                    <a:lumMod val="75000"/>
                    <a:lumOff val="25000"/>
                  </a:schemeClr>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smtClean="0"/>
              <a:t>Edit Master text styles</a:t>
            </a:r>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812805" y="1185567"/>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3339517" y="4329834"/>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107340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028699" y="914400"/>
            <a:ext cx="12882305" cy="4533900"/>
          </a:xfrm>
        </p:spPr>
        <p:txBody>
          <a:bodyPr anchor="ctr">
            <a:normAutofit/>
          </a:bodyPr>
          <a:lstStyle>
            <a:lvl1pPr algn="l">
              <a:defRPr sz="66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15999" y="6019800"/>
            <a:ext cx="12895004" cy="771372"/>
          </a:xfrm>
        </p:spPr>
        <p:txBody>
          <a:bodyPr anchor="b">
            <a:noAutofit/>
          </a:bodyPr>
          <a:lstStyle>
            <a:lvl1pPr marL="0" indent="0">
              <a:buFontTx/>
              <a:buNone/>
              <a:defRPr sz="3600">
                <a:solidFill>
                  <a:schemeClr val="accent1"/>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smtClean="0"/>
              <a:t>Edit Master text styles</a:t>
            </a:r>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01532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547815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951510" y="914399"/>
            <a:ext cx="1957115" cy="787717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16003" y="914400"/>
            <a:ext cx="10590225" cy="78771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83119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4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16723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6003" y="4051301"/>
            <a:ext cx="12895002" cy="2739872"/>
          </a:xfrm>
        </p:spPr>
        <p:txBody>
          <a:bodyPr anchor="b"/>
          <a:lstStyle>
            <a:lvl1pPr algn="l">
              <a:defRPr sz="6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016003" y="6791172"/>
            <a:ext cx="12895002" cy="1290600"/>
          </a:xfrm>
        </p:spPr>
        <p:txBody>
          <a:bodyPr anchor="t"/>
          <a:lstStyle>
            <a:lvl1pPr marL="0" indent="0" algn="l">
              <a:buNone/>
              <a:defRPr sz="30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74249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16002" y="3240884"/>
            <a:ext cx="6276053" cy="582115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634955" y="3240884"/>
            <a:ext cx="6276051" cy="58211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24234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13618" y="3241475"/>
            <a:ext cx="6278435"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4" name="Content Placeholder 3"/>
          <p:cNvSpPr>
            <a:spLocks noGrp="1"/>
          </p:cNvSpPr>
          <p:nvPr>
            <p:ph sz="half" idx="2"/>
          </p:nvPr>
        </p:nvSpPr>
        <p:spPr>
          <a:xfrm>
            <a:off x="1013618" y="4105868"/>
            <a:ext cx="6278435" cy="495617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632575" y="3241475"/>
            <a:ext cx="6278427"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Edit Master text styles</a:t>
            </a:r>
          </a:p>
        </p:txBody>
      </p:sp>
      <p:sp>
        <p:nvSpPr>
          <p:cNvPr id="6" name="Content Placeholder 5"/>
          <p:cNvSpPr>
            <a:spLocks noGrp="1"/>
          </p:cNvSpPr>
          <p:nvPr>
            <p:ph sz="quarter" idx="4"/>
          </p:nvPr>
        </p:nvSpPr>
        <p:spPr>
          <a:xfrm>
            <a:off x="7632577" y="4105868"/>
            <a:ext cx="6278426" cy="495617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29091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16001" y="914400"/>
            <a:ext cx="12895002" cy="19812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5/4/2025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67585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11949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1" y="2247906"/>
            <a:ext cx="5781792" cy="1917699"/>
          </a:xfrm>
        </p:spPr>
        <p:txBody>
          <a:bodyPr anchor="b">
            <a:normAutofit/>
          </a:bodyPr>
          <a:lstStyle>
            <a:lvl1pPr>
              <a:defRPr sz="3000"/>
            </a:lvl1pPr>
          </a:lstStyle>
          <a:p>
            <a:r>
              <a:rPr lang="en-US" smtClean="0"/>
              <a:t>Click to edit Master title style</a:t>
            </a:r>
            <a:endParaRPr lang="en-US" dirty="0"/>
          </a:p>
        </p:txBody>
      </p:sp>
      <p:sp>
        <p:nvSpPr>
          <p:cNvPr id="3" name="Content Placeholder 2"/>
          <p:cNvSpPr>
            <a:spLocks noGrp="1"/>
          </p:cNvSpPr>
          <p:nvPr>
            <p:ph idx="1"/>
          </p:nvPr>
        </p:nvSpPr>
        <p:spPr>
          <a:xfrm>
            <a:off x="7140692" y="772387"/>
            <a:ext cx="6770312" cy="828965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16001" y="4165604"/>
            <a:ext cx="5781792" cy="3876674"/>
          </a:xfrm>
        </p:spPr>
        <p:txBody>
          <a:bodyPr>
            <a:normAutofit/>
          </a:bodyPr>
          <a:lstStyle>
            <a:lvl1pPr marL="0" indent="0">
              <a:buNone/>
              <a:defRPr sz="2100"/>
            </a:lvl1pPr>
            <a:lvl2pPr marL="685595" indent="0">
              <a:buNone/>
              <a:defRPr sz="2100"/>
            </a:lvl2pPr>
            <a:lvl3pPr marL="1371189" indent="0">
              <a:buNone/>
              <a:defRPr sz="1800"/>
            </a:lvl3pPr>
            <a:lvl4pPr marL="2056784" indent="0">
              <a:buNone/>
              <a:defRPr sz="1500"/>
            </a:lvl4pPr>
            <a:lvl5pPr marL="2742377" indent="0">
              <a:buNone/>
              <a:defRPr sz="1500"/>
            </a:lvl5pPr>
            <a:lvl6pPr marL="3427971" indent="0">
              <a:buNone/>
              <a:defRPr sz="1500"/>
            </a:lvl6pPr>
            <a:lvl7pPr marL="4113566" indent="0">
              <a:buNone/>
              <a:defRPr sz="1500"/>
            </a:lvl7pPr>
            <a:lvl8pPr marL="4799160" indent="0">
              <a:buNone/>
              <a:defRPr sz="1500"/>
            </a:lvl8pPr>
            <a:lvl9pPr marL="5484755" indent="0">
              <a:buNone/>
              <a:defRPr sz="15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21411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2" y="7200900"/>
            <a:ext cx="12895001" cy="85010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16001" y="914400"/>
            <a:ext cx="12895002" cy="5768577"/>
          </a:xfrm>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1016002" y="8051007"/>
            <a:ext cx="12895001" cy="1011036"/>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97614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12700"/>
            <a:ext cx="18288000" cy="10299701"/>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1016001" y="914400"/>
            <a:ext cx="12895002" cy="19812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16001" y="3240884"/>
            <a:ext cx="12895002" cy="582116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807700" y="9062044"/>
            <a:ext cx="1367909" cy="547688"/>
          </a:xfrm>
          <a:prstGeom prst="rect">
            <a:avLst/>
          </a:prstGeom>
        </p:spPr>
        <p:txBody>
          <a:bodyPr vert="horz" lIns="91440" tIns="45720" rIns="91440" bIns="45720" rtlCol="0" anchor="ctr"/>
          <a:lstStyle>
            <a:lvl1pPr algn="r">
              <a:defRPr sz="1350">
                <a:solidFill>
                  <a:schemeClr val="tx1">
                    <a:tint val="75000"/>
                  </a:schemeClr>
                </a:solidFill>
              </a:defRPr>
            </a:lvl1pPr>
          </a:lstStyle>
          <a:p>
            <a:fld id="{1D8BD707-D9CF-40AE-B4C6-C98DA3205C09}" type="datetimeFigureOut">
              <a:rPr lang="en-US" smtClean="0"/>
              <a:pPr/>
              <a:t>5/4/2025</a:t>
            </a:fld>
            <a:endParaRPr lang="en-US"/>
          </a:p>
        </p:txBody>
      </p:sp>
      <p:sp>
        <p:nvSpPr>
          <p:cNvPr id="5" name="Footer Placeholder 4"/>
          <p:cNvSpPr>
            <a:spLocks noGrp="1"/>
          </p:cNvSpPr>
          <p:nvPr>
            <p:ph type="ftr" sz="quarter" idx="3"/>
          </p:nvPr>
        </p:nvSpPr>
        <p:spPr>
          <a:xfrm>
            <a:off x="1016001" y="9062044"/>
            <a:ext cx="9446418" cy="547688"/>
          </a:xfrm>
          <a:prstGeom prst="rect">
            <a:avLst/>
          </a:prstGeom>
        </p:spPr>
        <p:txBody>
          <a:bodyPr vert="horz" lIns="91440" tIns="45720" rIns="91440" bIns="45720" rtlCol="0" anchor="ctr"/>
          <a:lstStyle>
            <a:lvl1pPr algn="l">
              <a:defRPr sz="13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885995" y="9062044"/>
            <a:ext cx="1025009" cy="547688"/>
          </a:xfrm>
          <a:prstGeom prst="rect">
            <a:avLst/>
          </a:prstGeom>
        </p:spPr>
        <p:txBody>
          <a:bodyPr vert="horz" lIns="91440" tIns="45720" rIns="91440" bIns="45720" rtlCol="0" anchor="ctr"/>
          <a:lstStyle>
            <a:lvl1pPr algn="r">
              <a:defRPr sz="135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60870777"/>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Lst>
  <p:txStyles>
    <p:titleStyle>
      <a:lvl1pPr algn="l" defTabSz="6858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accent1"/>
        </a:buClr>
        <a:buSzPct val="80000"/>
        <a:buFont typeface="Wingdings 3" charset="2"/>
        <a:buChar char=""/>
        <a:defRPr sz="2700" kern="1200">
          <a:solidFill>
            <a:schemeClr val="tx1">
              <a:lumMod val="75000"/>
              <a:lumOff val="25000"/>
            </a:schemeClr>
          </a:solidFill>
          <a:latin typeface="+mn-lt"/>
          <a:ea typeface="+mn-ea"/>
          <a:cs typeface="+mn-cs"/>
        </a:defRPr>
      </a:lvl1pPr>
      <a:lvl2pPr marL="1114425" indent="-428625" algn="l" defTabSz="685800" rtl="0" eaLnBrk="1" latinLnBrk="0" hangingPunct="1">
        <a:spcBef>
          <a:spcPts val="15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2pPr>
      <a:lvl3pPr marL="1714500" indent="-342900" algn="l" defTabSz="685800" rtl="0" eaLnBrk="1" latinLnBrk="0" hangingPunct="1">
        <a:spcBef>
          <a:spcPts val="1500"/>
        </a:spcBef>
        <a:spcAft>
          <a:spcPts val="0"/>
        </a:spcAft>
        <a:buClr>
          <a:schemeClr val="accent1"/>
        </a:buClr>
        <a:buSzPct val="80000"/>
        <a:buFont typeface="Wingdings 3" charset="2"/>
        <a:buChar char=""/>
        <a:defRPr sz="2100" kern="1200">
          <a:solidFill>
            <a:schemeClr val="tx1">
              <a:lumMod val="75000"/>
              <a:lumOff val="25000"/>
            </a:schemeClr>
          </a:solidFill>
          <a:latin typeface="+mn-lt"/>
          <a:ea typeface="+mn-ea"/>
          <a:cs typeface="+mn-cs"/>
        </a:defRPr>
      </a:lvl3pPr>
      <a:lvl4pPr marL="24003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4pPr>
      <a:lvl5pPr marL="30861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5pPr>
      <a:lvl6pPr marL="37719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6pPr>
      <a:lvl7pPr marL="44577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7pPr>
      <a:lvl8pPr marL="51435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8pPr>
      <a:lvl9pPr marL="58293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2.svg"/><Relationship Id="rId18" Type="http://schemas.openxmlformats.org/officeDocument/2006/relationships/image" Target="../media/image9.png"/><Relationship Id="rId26" Type="http://schemas.openxmlformats.org/officeDocument/2006/relationships/image" Target="../media/image13.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6.png"/><Relationship Id="rId17" Type="http://schemas.openxmlformats.org/officeDocument/2006/relationships/image" Target="../media/image16.svg"/><Relationship Id="rId25" Type="http://schemas.openxmlformats.org/officeDocument/2006/relationships/image" Target="../media/image24.svg"/><Relationship Id="rId2" Type="http://schemas.openxmlformats.org/officeDocument/2006/relationships/image" Target="../media/image1.png"/><Relationship Id="rId16" Type="http://schemas.openxmlformats.org/officeDocument/2006/relationships/image" Target="../media/image8.png"/><Relationship Id="rId20" Type="http://schemas.openxmlformats.org/officeDocument/2006/relationships/image" Target="../media/image10.png"/><Relationship Id="rId29" Type="http://schemas.openxmlformats.org/officeDocument/2006/relationships/image" Target="../media/image28.sv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0.svg"/><Relationship Id="rId24" Type="http://schemas.openxmlformats.org/officeDocument/2006/relationships/image" Target="../media/image12.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28" Type="http://schemas.openxmlformats.org/officeDocument/2006/relationships/image" Target="../media/image14.png"/><Relationship Id="rId10" Type="http://schemas.openxmlformats.org/officeDocument/2006/relationships/image" Target="../media/image5.png"/><Relationship Id="rId19" Type="http://schemas.openxmlformats.org/officeDocument/2006/relationships/image" Target="../media/image18.svg"/><Relationship Id="rId4" Type="http://schemas.openxmlformats.org/officeDocument/2006/relationships/image" Target="../media/image2.png"/><Relationship Id="rId9" Type="http://schemas.openxmlformats.org/officeDocument/2006/relationships/image" Target="../media/image8.svg"/><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image" Target="../media/image26.svg"/></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8.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2.sv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26.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8.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2.sv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4.svg"/><Relationship Id="rId18" Type="http://schemas.openxmlformats.org/officeDocument/2006/relationships/image" Target="../media/image10.png"/><Relationship Id="rId26" Type="http://schemas.openxmlformats.org/officeDocument/2006/relationships/image" Target="../media/image14.png"/><Relationship Id="rId3" Type="http://schemas.openxmlformats.org/officeDocument/2006/relationships/image" Target="../media/image2.svg"/><Relationship Id="rId21"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7.png"/><Relationship Id="rId17" Type="http://schemas.openxmlformats.org/officeDocument/2006/relationships/image" Target="../media/image18.svg"/><Relationship Id="rId25" Type="http://schemas.openxmlformats.org/officeDocument/2006/relationships/image" Target="../media/image26.svg"/><Relationship Id="rId2" Type="http://schemas.openxmlformats.org/officeDocument/2006/relationships/image" Target="../media/image1.png"/><Relationship Id="rId16" Type="http://schemas.openxmlformats.org/officeDocument/2006/relationships/image" Target="../media/image9.png"/><Relationship Id="rId20"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12.svg"/><Relationship Id="rId24" Type="http://schemas.openxmlformats.org/officeDocument/2006/relationships/image" Target="../media/image13.png"/><Relationship Id="rId5" Type="http://schemas.openxmlformats.org/officeDocument/2006/relationships/image" Target="../media/image4.svg"/><Relationship Id="rId15" Type="http://schemas.openxmlformats.org/officeDocument/2006/relationships/image" Target="../media/image16.svg"/><Relationship Id="rId23" Type="http://schemas.openxmlformats.org/officeDocument/2006/relationships/image" Target="../media/image24.svg"/><Relationship Id="rId28" Type="http://schemas.openxmlformats.org/officeDocument/2006/relationships/hyperlink" Target="https://github.com/KondepudiAbhishek/Dsci661201AI" TargetMode="External"/><Relationship Id="rId10" Type="http://schemas.openxmlformats.org/officeDocument/2006/relationships/image" Target="../media/image6.png"/><Relationship Id="rId19" Type="http://schemas.openxmlformats.org/officeDocument/2006/relationships/image" Target="../media/image20.svg"/><Relationship Id="rId4" Type="http://schemas.openxmlformats.org/officeDocument/2006/relationships/image" Target="../media/image2.png"/><Relationship Id="rId9" Type="http://schemas.openxmlformats.org/officeDocument/2006/relationships/image" Target="../media/image10.svg"/><Relationship Id="rId14" Type="http://schemas.openxmlformats.org/officeDocument/2006/relationships/image" Target="../media/image8.png"/><Relationship Id="rId22" Type="http://schemas.openxmlformats.org/officeDocument/2006/relationships/image" Target="../media/image12.png"/><Relationship Id="rId27" Type="http://schemas.openxmlformats.org/officeDocument/2006/relationships/image" Target="../media/image28.sv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6.svg"/><Relationship Id="rId3" Type="http://schemas.openxmlformats.org/officeDocument/2006/relationships/image" Target="../media/image30.svg"/><Relationship Id="rId7" Type="http://schemas.openxmlformats.org/officeDocument/2006/relationships/image" Target="../media/image10.svg"/><Relationship Id="rId12"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20.svg"/><Relationship Id="rId5" Type="http://schemas.openxmlformats.org/officeDocument/2006/relationships/image" Target="../media/image8.svg"/><Relationship Id="rId15" Type="http://schemas.openxmlformats.org/officeDocument/2006/relationships/image" Target="../media/image17.jp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14.svg"/><Relationship Id="rId14" Type="http://schemas.openxmlformats.org/officeDocument/2006/relationships/image" Target="../media/image16.jp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svg"/><Relationship Id="rId7" Type="http://schemas.openxmlformats.org/officeDocument/2006/relationships/image" Target="../media/image24.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6.svg"/><Relationship Id="rId4" Type="http://schemas.openxmlformats.org/officeDocument/2006/relationships/image" Target="../media/image8.png"/><Relationship Id="rId9" Type="http://schemas.openxmlformats.org/officeDocument/2006/relationships/image" Target="../media/image28.sv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0.svg"/><Relationship Id="rId7" Type="http://schemas.openxmlformats.org/officeDocument/2006/relationships/image" Target="../media/image16.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4.sv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6.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0.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8.sv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8.sv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4236705" y="6409875"/>
            <a:ext cx="724985" cy="920616"/>
          </a:xfrm>
          <a:custGeom>
            <a:avLst/>
            <a:gdLst/>
            <a:ahLst/>
            <a:cxnLst/>
            <a:rect l="l" t="t" r="r" b="b"/>
            <a:pathLst>
              <a:path w="724985" h="920616">
                <a:moveTo>
                  <a:pt x="0" y="0"/>
                </a:moveTo>
                <a:lnTo>
                  <a:pt x="724986" y="0"/>
                </a:lnTo>
                <a:lnTo>
                  <a:pt x="724986" y="920616"/>
                </a:lnTo>
                <a:lnTo>
                  <a:pt x="0" y="920616"/>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0">
              <a:extLst>
                <a:ext uri="{96DAC541-7B7A-43D3-8B79-37D633B846F1}">
                  <asvg:svgBlip xmlns="" xmlns:asvg="http://schemas.microsoft.com/office/drawing/2016/SVG/main" r:embed="rId11"/>
                </a:ext>
              </a:extLst>
            </a:blip>
            <a:stretch>
              <a:fillRect/>
            </a:stretch>
          </a:blipFill>
          <a:ln cap="sq">
            <a:noFill/>
            <a:prstDash val="solid"/>
            <a:miter/>
          </a:ln>
        </p:spPr>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2">
              <a:extLst>
                <a:ext uri="{96DAC541-7B7A-43D3-8B79-37D633B846F1}">
                  <asvg:svgBlip xmlns="" xmlns:asvg="http://schemas.microsoft.com/office/drawing/2016/SVG/main" r:embed="rId13"/>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4">
              <a:extLst>
                <a:ext uri="{96DAC541-7B7A-43D3-8B79-37D633B846F1}">
                  <asvg:svgBlip xmlns="" xmlns:asvg="http://schemas.microsoft.com/office/drawing/2016/SVG/main" r:embed="rId15"/>
                </a:ext>
              </a:extLst>
            </a:blip>
            <a:stretch>
              <a:fillRect/>
            </a:stretch>
          </a:blipFill>
          <a:ln cap="sq">
            <a:noFill/>
            <a:prstDash val="solid"/>
            <a:miter/>
          </a:ln>
        </p:spPr>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6">
              <a:extLst>
                <a:ext uri="{96DAC541-7B7A-43D3-8B79-37D633B846F1}">
                  <asvg:svgBlip xmlns="" xmlns:asvg="http://schemas.microsoft.com/office/drawing/2016/SVG/main" r:embed="rId17"/>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8">
              <a:extLst>
                <a:ext uri="{96DAC541-7B7A-43D3-8B79-37D633B846F1}">
                  <asvg:svgBlip xmlns="" xmlns:asvg="http://schemas.microsoft.com/office/drawing/2016/SVG/main" r:embed="rId19"/>
                </a:ext>
              </a:extLst>
            </a:blip>
            <a:stretch>
              <a:fillRect/>
            </a:stretch>
          </a:blipFill>
          <a:ln cap="sq">
            <a:noFill/>
            <a:prstDash val="solid"/>
            <a:miter/>
          </a:ln>
        </p:spPr>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0">
              <a:extLst>
                <a:ext uri="{96DAC541-7B7A-43D3-8B79-37D633B846F1}">
                  <asvg:svgBlip xmlns="" xmlns:asvg="http://schemas.microsoft.com/office/drawing/2016/SVG/main" r:embed="rId21"/>
                </a:ext>
              </a:extLst>
            </a:blip>
            <a:stretch>
              <a:fillRect/>
            </a:stretch>
          </a:blipFill>
          <a:ln cap="sq">
            <a:noFill/>
            <a:prstDash val="solid"/>
            <a:miter/>
          </a:ln>
        </p:spPr>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2">
              <a:extLst>
                <a:ext uri="{96DAC541-7B7A-43D3-8B79-37D633B846F1}">
                  <asvg:svgBlip xmlns="" xmlns:asvg="http://schemas.microsoft.com/office/drawing/2016/SVG/main" r:embed="rId23"/>
                </a:ext>
              </a:extLst>
            </a:blip>
            <a:stretch>
              <a:fillRect/>
            </a:stretch>
          </a:blipFill>
          <a:ln cap="sq">
            <a:noFill/>
            <a:prstDash val="solid"/>
            <a:miter/>
          </a:ln>
        </p:spPr>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4">
              <a:extLst>
                <a:ext uri="{96DAC541-7B7A-43D3-8B79-37D633B846F1}">
                  <asvg:svgBlip xmlns="" xmlns:asvg="http://schemas.microsoft.com/office/drawing/2016/SVG/main" r:embed="rId25"/>
                </a:ext>
              </a:extLst>
            </a:blip>
            <a:stretch>
              <a:fillRect/>
            </a:stretch>
          </a:blipFill>
          <a:ln cap="sq">
            <a:noFill/>
            <a:prstDash val="solid"/>
            <a:miter/>
          </a:ln>
        </p:spPr>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6">
              <a:extLst>
                <a:ext uri="{96DAC541-7B7A-43D3-8B79-37D633B846F1}">
                  <asvg:svgBlip xmlns="" xmlns:asvg="http://schemas.microsoft.com/office/drawing/2016/SVG/main" r:embed="rId27"/>
                </a:ext>
              </a:extLst>
            </a:blip>
            <a:stretch>
              <a:fillRect/>
            </a:stretch>
          </a:blipFill>
          <a:ln cap="sq">
            <a:noFill/>
            <a:prstDash val="solid"/>
            <a:miter/>
          </a:ln>
        </p:spPr>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8">
              <a:extLst>
                <a:ext uri="{96DAC541-7B7A-43D3-8B79-37D633B846F1}">
                  <asvg:svgBlip xmlns="" xmlns:asvg="http://schemas.microsoft.com/office/drawing/2016/SVG/main" r:embed="rId29"/>
                </a:ext>
              </a:extLst>
            </a:blip>
            <a:stretch>
              <a:fillRect/>
            </a:stretch>
          </a:blipFill>
          <a:ln cap="sq">
            <a:noFill/>
            <a:prstDash val="solid"/>
            <a:miter/>
          </a:ln>
        </p:spPr>
      </p:sp>
      <p:sp>
        <p:nvSpPr>
          <p:cNvPr id="16" name="TextBox 16"/>
          <p:cNvSpPr txBox="1"/>
          <p:nvPr/>
        </p:nvSpPr>
        <p:spPr>
          <a:xfrm>
            <a:off x="3688802" y="3908068"/>
            <a:ext cx="10910396" cy="1657920"/>
          </a:xfrm>
          <a:prstGeom prst="rect">
            <a:avLst/>
          </a:prstGeom>
        </p:spPr>
        <p:txBody>
          <a:bodyPr lIns="0" tIns="0" rIns="0" bIns="0" rtlCol="0" anchor="t">
            <a:spAutoFit/>
          </a:bodyPr>
          <a:lstStyle/>
          <a:p>
            <a:pPr algn="ctr">
              <a:lnSpc>
                <a:spcPts val="12218"/>
              </a:lnSpc>
            </a:pPr>
            <a:r>
              <a:rPr lang="en-US" sz="12998" b="1">
                <a:solidFill>
                  <a:srgbClr val="000000"/>
                </a:solidFill>
                <a:latin typeface="DM Sans Bold"/>
                <a:ea typeface="DM Sans Bold"/>
                <a:cs typeface="DM Sans Bold"/>
                <a:sym typeface="DM Sans Bold"/>
              </a:rPr>
              <a:t>Snake Game</a:t>
            </a:r>
          </a:p>
        </p:txBody>
      </p:sp>
      <p:sp>
        <p:nvSpPr>
          <p:cNvPr id="17" name="TextBox 17"/>
          <p:cNvSpPr txBox="1"/>
          <p:nvPr/>
        </p:nvSpPr>
        <p:spPr>
          <a:xfrm>
            <a:off x="5100419" y="6049136"/>
            <a:ext cx="8459795" cy="578026"/>
          </a:xfrm>
          <a:prstGeom prst="rect">
            <a:avLst/>
          </a:prstGeom>
        </p:spPr>
        <p:txBody>
          <a:bodyPr lIns="0" tIns="0" rIns="0" bIns="0" rtlCol="0" anchor="t">
            <a:spAutoFit/>
          </a:bodyPr>
          <a:lstStyle/>
          <a:p>
            <a:pPr algn="ctr">
              <a:lnSpc>
                <a:spcPts val="4381"/>
              </a:lnSpc>
            </a:pPr>
            <a:r>
              <a:rPr lang="en-US" sz="4381" b="1" spc="-87">
                <a:solidFill>
                  <a:srgbClr val="000000"/>
                </a:solidFill>
                <a:latin typeface="DM Sans Bold"/>
                <a:ea typeface="DM Sans Bold"/>
                <a:cs typeface="DM Sans Bold"/>
                <a:sym typeface="DM Sans Bold"/>
              </a:rPr>
              <a:t>AI Using Deep Q-Learning</a:t>
            </a:r>
          </a:p>
        </p:txBody>
      </p:sp>
      <p:sp>
        <p:nvSpPr>
          <p:cNvPr id="18" name="Freeform 18"/>
          <p:cNvSpPr/>
          <p:nvPr/>
        </p:nvSpPr>
        <p:spPr>
          <a:xfrm>
            <a:off x="4737926" y="2576219"/>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2"/>
          <p:cNvSpPr txBox="1"/>
          <p:nvPr/>
        </p:nvSpPr>
        <p:spPr>
          <a:xfrm>
            <a:off x="1572922" y="3248009"/>
            <a:ext cx="15142157" cy="6275816"/>
          </a:xfrm>
          <a:prstGeom prst="rect">
            <a:avLst/>
          </a:prstGeom>
        </p:spPr>
        <p:txBody>
          <a:bodyPr lIns="0" tIns="0" rIns="0" bIns="0" rtlCol="0" anchor="t">
            <a:spAutoFit/>
          </a:bodyPr>
          <a:lstStyle/>
          <a:p>
            <a:pPr marL="660839" lvl="1" indent="-330419" algn="just">
              <a:lnSpc>
                <a:spcPts val="4132"/>
              </a:lnSpc>
              <a:spcBef>
                <a:spcPct val="0"/>
              </a:spcBef>
              <a:buFont typeface="Arial"/>
              <a:buChar char="•"/>
            </a:pPr>
            <a:r>
              <a:rPr lang="en-US" sz="3060" spc="183">
                <a:solidFill>
                  <a:srgbClr val="000000"/>
                </a:solidFill>
                <a:latin typeface="DM Sans"/>
                <a:ea typeface="DM Sans"/>
                <a:cs typeface="DM Sans"/>
                <a:sym typeface="DM Sans"/>
              </a:rPr>
              <a:t>Afte</a:t>
            </a:r>
            <a:r>
              <a:rPr lang="en-US" sz="3060" u="none" spc="183">
                <a:solidFill>
                  <a:srgbClr val="000000"/>
                </a:solidFill>
                <a:latin typeface="DM Sans"/>
                <a:ea typeface="DM Sans"/>
                <a:cs typeface="DM Sans"/>
                <a:sym typeface="DM Sans"/>
              </a:rPr>
              <a:t>r training, the AI agent (snake) is able to play the game by itself without any help from a human.</a:t>
            </a:r>
          </a:p>
          <a:p>
            <a:pPr marL="660839" lvl="1" indent="-330419" algn="just">
              <a:lnSpc>
                <a:spcPts val="4132"/>
              </a:lnSpc>
              <a:spcBef>
                <a:spcPct val="0"/>
              </a:spcBef>
              <a:buFont typeface="Arial"/>
              <a:buChar char="•"/>
            </a:pPr>
            <a:r>
              <a:rPr lang="en-US" sz="3060" u="none" spc="183">
                <a:solidFill>
                  <a:srgbClr val="000000"/>
                </a:solidFill>
                <a:latin typeface="DM Sans"/>
                <a:ea typeface="DM Sans"/>
                <a:cs typeface="DM Sans"/>
                <a:sym typeface="DM Sans"/>
              </a:rPr>
              <a:t>The trained agent makes smarter decisions like:</a:t>
            </a:r>
          </a:p>
          <a:p>
            <a:pPr marL="660839" lvl="1" indent="-330419" algn="just">
              <a:lnSpc>
                <a:spcPts val="4132"/>
              </a:lnSpc>
              <a:spcBef>
                <a:spcPct val="0"/>
              </a:spcBef>
              <a:buFont typeface="Arial"/>
              <a:buChar char="•"/>
            </a:pPr>
            <a:r>
              <a:rPr lang="en-US" sz="3060" u="none" spc="183">
                <a:solidFill>
                  <a:srgbClr val="000000"/>
                </a:solidFill>
                <a:latin typeface="DM Sans"/>
                <a:ea typeface="DM Sans"/>
                <a:cs typeface="DM Sans"/>
                <a:sym typeface="DM Sans"/>
              </a:rPr>
              <a:t>Moving toward apples</a:t>
            </a:r>
          </a:p>
          <a:p>
            <a:pPr marL="660839" lvl="1" indent="-330419" algn="just">
              <a:lnSpc>
                <a:spcPts val="4132"/>
              </a:lnSpc>
              <a:spcBef>
                <a:spcPct val="0"/>
              </a:spcBef>
              <a:buFont typeface="Arial"/>
              <a:buChar char="•"/>
            </a:pPr>
            <a:r>
              <a:rPr lang="en-US" sz="3060" u="none" spc="183">
                <a:solidFill>
                  <a:srgbClr val="000000"/>
                </a:solidFill>
                <a:latin typeface="DM Sans"/>
                <a:ea typeface="DM Sans"/>
                <a:cs typeface="DM Sans"/>
                <a:sym typeface="DM Sans"/>
              </a:rPr>
              <a:t>Avoiding walls</a:t>
            </a:r>
          </a:p>
          <a:p>
            <a:pPr marL="660839" lvl="1" indent="-330419" algn="just">
              <a:lnSpc>
                <a:spcPts val="4132"/>
              </a:lnSpc>
              <a:spcBef>
                <a:spcPct val="0"/>
              </a:spcBef>
              <a:buFont typeface="Arial"/>
              <a:buChar char="•"/>
            </a:pPr>
            <a:r>
              <a:rPr lang="en-US" sz="3060" u="none" spc="183">
                <a:solidFill>
                  <a:srgbClr val="000000"/>
                </a:solidFill>
                <a:latin typeface="DM Sans"/>
                <a:ea typeface="DM Sans"/>
                <a:cs typeface="DM Sans"/>
                <a:sym typeface="DM Sans"/>
              </a:rPr>
              <a:t>Trying not to hit its own body (most of the time)</a:t>
            </a:r>
          </a:p>
          <a:p>
            <a:pPr marL="660839" lvl="1" indent="-330419" algn="just">
              <a:lnSpc>
                <a:spcPts val="4132"/>
              </a:lnSpc>
              <a:spcBef>
                <a:spcPct val="0"/>
              </a:spcBef>
              <a:buFont typeface="Arial"/>
              <a:buChar char="•"/>
            </a:pPr>
            <a:r>
              <a:rPr lang="en-US" sz="3060" u="none" spc="183">
                <a:solidFill>
                  <a:srgbClr val="000000"/>
                </a:solidFill>
                <a:latin typeface="DM Sans"/>
                <a:ea typeface="DM Sans"/>
                <a:cs typeface="DM Sans"/>
                <a:sym typeface="DM Sans"/>
              </a:rPr>
              <a:t>The agent improves over time and learns from thousands of past moves, stored during training.</a:t>
            </a:r>
          </a:p>
          <a:p>
            <a:pPr marL="660839" lvl="1" indent="-330419" algn="just">
              <a:lnSpc>
                <a:spcPts val="4132"/>
              </a:lnSpc>
              <a:spcBef>
                <a:spcPct val="0"/>
              </a:spcBef>
              <a:buFont typeface="Arial"/>
              <a:buChar char="•"/>
            </a:pPr>
            <a:r>
              <a:rPr lang="en-US" sz="3060" u="none" spc="183">
                <a:solidFill>
                  <a:srgbClr val="000000"/>
                </a:solidFill>
                <a:latin typeface="DM Sans"/>
                <a:ea typeface="DM Sans"/>
                <a:cs typeface="DM Sans"/>
                <a:sym typeface="DM Sans"/>
              </a:rPr>
              <a:t>In the testing phase (play_trained.py), the snake automatically survives longer and eats more apples compared to random or beginner behavior.</a:t>
            </a:r>
          </a:p>
          <a:p>
            <a:pPr marL="0" lvl="0" indent="0" algn="ctr">
              <a:lnSpc>
                <a:spcPts val="4132"/>
              </a:lnSpc>
              <a:spcBef>
                <a:spcPct val="0"/>
              </a:spcBef>
            </a:pPr>
            <a:endParaRPr lang="en-US" sz="3060" u="none" spc="183">
              <a:solidFill>
                <a:srgbClr val="000000"/>
              </a:solidFill>
              <a:latin typeface="DM Sans"/>
              <a:ea typeface="DM Sans"/>
              <a:cs typeface="DM Sans"/>
              <a:sym typeface="DM Sans"/>
            </a:endParaRPr>
          </a:p>
        </p:txBody>
      </p:sp>
      <p:sp>
        <p:nvSpPr>
          <p:cNvPr id="3" name="Freeform 3"/>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a:ln cap="sq">
            <a:noFill/>
            <a:prstDash val="solid"/>
            <a:miter/>
          </a:ln>
        </p:spPr>
      </p:sp>
      <p:sp>
        <p:nvSpPr>
          <p:cNvPr id="4" name="Freeform 4"/>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a:ln cap="sq">
            <a:noFill/>
            <a:prstDash val="solid"/>
            <a:miter/>
          </a:ln>
        </p:spPr>
      </p:sp>
      <p:sp>
        <p:nvSpPr>
          <p:cNvPr id="5" name="Freeform 5"/>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a:ln cap="sq">
            <a:noFill/>
            <a:prstDash val="solid"/>
            <a:miter/>
          </a:ln>
        </p:spPr>
      </p:sp>
      <p:sp>
        <p:nvSpPr>
          <p:cNvPr id="6" name="TextBox 6"/>
          <p:cNvSpPr txBox="1"/>
          <p:nvPr/>
        </p:nvSpPr>
        <p:spPr>
          <a:xfrm>
            <a:off x="4136549" y="1366151"/>
            <a:ext cx="9287246"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Trained AI Agent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rot="-10800000">
            <a:off x="14827993" y="-1392447"/>
            <a:ext cx="4017146" cy="3158481"/>
          </a:xfrm>
          <a:custGeom>
            <a:avLst/>
            <a:gdLst/>
            <a:ahLst/>
            <a:cxnLst/>
            <a:rect l="l" t="t" r="r" b="b"/>
            <a:pathLst>
              <a:path w="4017146" h="3158481">
                <a:moveTo>
                  <a:pt x="0" y="0"/>
                </a:moveTo>
                <a:lnTo>
                  <a:pt x="4017147" y="0"/>
                </a:lnTo>
                <a:lnTo>
                  <a:pt x="4017147" y="3158481"/>
                </a:lnTo>
                <a:lnTo>
                  <a:pt x="0" y="315848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a:ln cap="sq">
            <a:noFill/>
            <a:prstDash val="solid"/>
            <a:miter/>
          </a:ln>
        </p:spPr>
      </p:sp>
      <p:sp>
        <p:nvSpPr>
          <p:cNvPr id="3" name="Freeform 3"/>
          <p:cNvSpPr/>
          <p:nvPr/>
        </p:nvSpPr>
        <p:spPr>
          <a:xfrm>
            <a:off x="10575314" y="2384094"/>
            <a:ext cx="6261252" cy="6599475"/>
          </a:xfrm>
          <a:custGeom>
            <a:avLst/>
            <a:gdLst/>
            <a:ahLst/>
            <a:cxnLst/>
            <a:rect l="l" t="t" r="r" b="b"/>
            <a:pathLst>
              <a:path w="6261252" h="6599475">
                <a:moveTo>
                  <a:pt x="0" y="0"/>
                </a:moveTo>
                <a:lnTo>
                  <a:pt x="6261252" y="0"/>
                </a:lnTo>
                <a:lnTo>
                  <a:pt x="6261252" y="6599475"/>
                </a:lnTo>
                <a:lnTo>
                  <a:pt x="0" y="6599475"/>
                </a:lnTo>
                <a:lnTo>
                  <a:pt x="0" y="0"/>
                </a:lnTo>
                <a:close/>
              </a:path>
            </a:pathLst>
          </a:custGeom>
          <a:blipFill>
            <a:blip r:embed="rId4"/>
            <a:stretch>
              <a:fillRect/>
            </a:stretch>
          </a:blipFill>
        </p:spPr>
      </p:sp>
      <p:sp>
        <p:nvSpPr>
          <p:cNvPr id="4" name="Freeform 4"/>
          <p:cNvSpPr/>
          <p:nvPr/>
        </p:nvSpPr>
        <p:spPr>
          <a:xfrm>
            <a:off x="1873610" y="2384094"/>
            <a:ext cx="6278571" cy="6599475"/>
          </a:xfrm>
          <a:custGeom>
            <a:avLst/>
            <a:gdLst/>
            <a:ahLst/>
            <a:cxnLst/>
            <a:rect l="l" t="t" r="r" b="b"/>
            <a:pathLst>
              <a:path w="6278571" h="6599475">
                <a:moveTo>
                  <a:pt x="0" y="0"/>
                </a:moveTo>
                <a:lnTo>
                  <a:pt x="6278571" y="0"/>
                </a:lnTo>
                <a:lnTo>
                  <a:pt x="6278571" y="6599475"/>
                </a:lnTo>
                <a:lnTo>
                  <a:pt x="0" y="6599475"/>
                </a:lnTo>
                <a:lnTo>
                  <a:pt x="0" y="0"/>
                </a:lnTo>
                <a:close/>
              </a:path>
            </a:pathLst>
          </a:custGeom>
          <a:blipFill>
            <a:blip r:embed="rId5"/>
            <a:stretch>
              <a:fillRect/>
            </a:stretch>
          </a:blipFill>
        </p:spPr>
      </p:sp>
      <p:sp>
        <p:nvSpPr>
          <p:cNvPr id="5" name="Freeform 5"/>
          <p:cNvSpPr/>
          <p:nvPr/>
        </p:nvSpPr>
        <p:spPr>
          <a:xfrm rot="-5282649">
            <a:off x="-1733492" y="9848559"/>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a:ln cap="sq">
            <a:noFill/>
            <a:prstDash val="solid"/>
            <a:miter/>
          </a:ln>
        </p:spPr>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2"/>
          <p:cNvSpPr txBox="1"/>
          <p:nvPr/>
        </p:nvSpPr>
        <p:spPr>
          <a:xfrm>
            <a:off x="1572922" y="3248009"/>
            <a:ext cx="15142157" cy="5751941"/>
          </a:xfrm>
          <a:prstGeom prst="rect">
            <a:avLst/>
          </a:prstGeom>
        </p:spPr>
        <p:txBody>
          <a:bodyPr lIns="0" tIns="0" rIns="0" bIns="0" rtlCol="0" anchor="t">
            <a:spAutoFit/>
          </a:bodyPr>
          <a:lstStyle/>
          <a:p>
            <a:pPr marL="660839" lvl="1" indent="-330419" algn="just">
              <a:lnSpc>
                <a:spcPts val="4132"/>
              </a:lnSpc>
              <a:spcBef>
                <a:spcPct val="0"/>
              </a:spcBef>
              <a:buFont typeface="Arial"/>
              <a:buChar char="•"/>
            </a:pPr>
            <a:r>
              <a:rPr lang="en-US" sz="3060" spc="183">
                <a:solidFill>
                  <a:srgbClr val="000000"/>
                </a:solidFill>
                <a:latin typeface="DM Sans"/>
                <a:ea typeface="DM Sans"/>
                <a:cs typeface="DM Sans"/>
                <a:sym typeface="DM Sans"/>
              </a:rPr>
              <a:t>Our AI agent was</a:t>
            </a:r>
            <a:r>
              <a:rPr lang="en-US" sz="3060" u="none" spc="183">
                <a:solidFill>
                  <a:srgbClr val="000000"/>
                </a:solidFill>
                <a:latin typeface="DM Sans"/>
                <a:ea typeface="DM Sans"/>
                <a:cs typeface="DM Sans"/>
                <a:sym typeface="DM Sans"/>
              </a:rPr>
              <a:t> trained using Deep Q-Learning (DQN), which helped it learn from experience without any human guidance.</a:t>
            </a:r>
          </a:p>
          <a:p>
            <a:pPr marL="660839" lvl="1" indent="-330419" algn="just">
              <a:lnSpc>
                <a:spcPts val="4132"/>
              </a:lnSpc>
              <a:spcBef>
                <a:spcPct val="0"/>
              </a:spcBef>
              <a:buFont typeface="Arial"/>
              <a:buChar char="•"/>
            </a:pPr>
            <a:r>
              <a:rPr lang="en-US" sz="3060" u="none" spc="183">
                <a:solidFill>
                  <a:srgbClr val="000000"/>
                </a:solidFill>
                <a:latin typeface="DM Sans"/>
                <a:ea typeface="DM Sans"/>
                <a:cs typeface="DM Sans"/>
                <a:sym typeface="DM Sans"/>
              </a:rPr>
              <a:t>Over many episodes, the model learned to make smart decisions like going toward apples and avoiding walls or its own body.</a:t>
            </a:r>
          </a:p>
          <a:p>
            <a:pPr marL="660839" lvl="1" indent="-330419" algn="just">
              <a:lnSpc>
                <a:spcPts val="4132"/>
              </a:lnSpc>
              <a:spcBef>
                <a:spcPct val="0"/>
              </a:spcBef>
              <a:buFont typeface="Arial"/>
              <a:buChar char="•"/>
            </a:pPr>
            <a:r>
              <a:rPr lang="en-US" sz="3060" u="none" spc="183">
                <a:solidFill>
                  <a:srgbClr val="000000"/>
                </a:solidFill>
                <a:latin typeface="DM Sans"/>
                <a:ea typeface="DM Sans"/>
                <a:cs typeface="DM Sans"/>
                <a:sym typeface="DM Sans"/>
              </a:rPr>
              <a:t>The use of a Replay Memory and a neural network allowed the agent to improve continuously by learning from past actions.</a:t>
            </a:r>
          </a:p>
          <a:p>
            <a:pPr marL="660839" lvl="1" indent="-330419" algn="just">
              <a:lnSpc>
                <a:spcPts val="4132"/>
              </a:lnSpc>
              <a:spcBef>
                <a:spcPct val="0"/>
              </a:spcBef>
              <a:buFont typeface="Arial"/>
              <a:buChar char="•"/>
            </a:pPr>
            <a:r>
              <a:rPr lang="en-US" sz="3060" u="none" spc="183">
                <a:solidFill>
                  <a:srgbClr val="000000"/>
                </a:solidFill>
                <a:latin typeface="DM Sans"/>
                <a:ea typeface="DM Sans"/>
                <a:cs typeface="DM Sans"/>
                <a:sym typeface="DM Sans"/>
              </a:rPr>
              <a:t>After training, the agent was able to play the Snake Game autonomously, showing stable and improved performance.</a:t>
            </a:r>
          </a:p>
          <a:p>
            <a:pPr marL="660839" lvl="1" indent="-330419" algn="just">
              <a:lnSpc>
                <a:spcPts val="4132"/>
              </a:lnSpc>
              <a:spcBef>
                <a:spcPct val="0"/>
              </a:spcBef>
              <a:buFont typeface="Arial"/>
              <a:buChar char="•"/>
            </a:pPr>
            <a:r>
              <a:rPr lang="en-US" sz="3060" u="none" spc="183">
                <a:solidFill>
                  <a:srgbClr val="000000"/>
                </a:solidFill>
                <a:latin typeface="DM Sans"/>
                <a:ea typeface="DM Sans"/>
                <a:cs typeface="DM Sans"/>
                <a:sym typeface="DM Sans"/>
              </a:rPr>
              <a:t>This project shows how reinforcement learning can be applied to real-time games, creating agents that adapt and learn over time.</a:t>
            </a:r>
          </a:p>
          <a:p>
            <a:pPr marL="0" lvl="0" indent="0" algn="ctr">
              <a:lnSpc>
                <a:spcPts val="4132"/>
              </a:lnSpc>
              <a:spcBef>
                <a:spcPct val="0"/>
              </a:spcBef>
            </a:pPr>
            <a:endParaRPr lang="en-US" sz="3060" u="none" spc="183">
              <a:solidFill>
                <a:srgbClr val="000000"/>
              </a:solidFill>
              <a:latin typeface="DM Sans"/>
              <a:ea typeface="DM Sans"/>
              <a:cs typeface="DM Sans"/>
              <a:sym typeface="DM Sans"/>
            </a:endParaRPr>
          </a:p>
        </p:txBody>
      </p:sp>
      <p:sp>
        <p:nvSpPr>
          <p:cNvPr id="3" name="Freeform 3"/>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a:ln cap="sq">
            <a:noFill/>
            <a:prstDash val="solid"/>
            <a:miter/>
          </a:ln>
        </p:spPr>
      </p:sp>
      <p:sp>
        <p:nvSpPr>
          <p:cNvPr id="4" name="Freeform 4"/>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a:ln cap="sq">
            <a:noFill/>
            <a:prstDash val="solid"/>
            <a:miter/>
          </a:ln>
        </p:spPr>
      </p:sp>
      <p:sp>
        <p:nvSpPr>
          <p:cNvPr id="5" name="Freeform 5"/>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a:ln cap="sq">
            <a:noFill/>
            <a:prstDash val="solid"/>
            <a:miter/>
          </a:ln>
        </p:spPr>
      </p:sp>
      <p:sp>
        <p:nvSpPr>
          <p:cNvPr id="6" name="TextBox 6"/>
          <p:cNvSpPr txBox="1"/>
          <p:nvPr/>
        </p:nvSpPr>
        <p:spPr>
          <a:xfrm>
            <a:off x="5028534" y="1562925"/>
            <a:ext cx="9287246"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Conclusion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a:ln cap="sq">
            <a:noFill/>
            <a:prstDash val="solid"/>
            <a:miter/>
          </a:ln>
        </p:spPr>
      </p:sp>
      <p:sp>
        <p:nvSpPr>
          <p:cNvPr id="5" name="Freeform 5"/>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a:ln cap="sq">
            <a:noFill/>
            <a:prstDash val="solid"/>
            <a:miter/>
          </a:ln>
        </p:spPr>
      </p:sp>
      <p:sp>
        <p:nvSpPr>
          <p:cNvPr id="6" name="Freeform 6"/>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0">
              <a:extLst>
                <a:ext uri="{96DAC541-7B7A-43D3-8B79-37D633B846F1}">
                  <asvg:svgBlip xmlns="" xmlns:asvg="http://schemas.microsoft.com/office/drawing/2016/SVG/main" r:embed="rId11"/>
                </a:ext>
              </a:extLst>
            </a:blip>
            <a:stretch>
              <a:fillRect/>
            </a:stretch>
          </a:blipFill>
          <a:ln cap="sq">
            <a:noFill/>
            <a:prstDash val="solid"/>
            <a:miter/>
          </a:ln>
        </p:spPr>
      </p:sp>
      <p:sp>
        <p:nvSpPr>
          <p:cNvPr id="7" name="Freeform 7"/>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2">
              <a:extLst>
                <a:ext uri="{96DAC541-7B7A-43D3-8B79-37D633B846F1}">
                  <asvg:svgBlip xmlns="" xmlns:asvg="http://schemas.microsoft.com/office/drawing/2016/SVG/main" r:embed="rId13"/>
                </a:ext>
              </a:extLst>
            </a:blip>
            <a:stretch>
              <a:fillRect/>
            </a:stretch>
          </a:blipFill>
          <a:ln cap="sq">
            <a:noFill/>
            <a:prstDash val="solid"/>
            <a:miter/>
          </a:ln>
        </p:spPr>
      </p:sp>
      <p:sp>
        <p:nvSpPr>
          <p:cNvPr id="8" name="Freeform 8"/>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4">
              <a:extLst>
                <a:ext uri="{96DAC541-7B7A-43D3-8B79-37D633B846F1}">
                  <asvg:svgBlip xmlns="" xmlns:asvg="http://schemas.microsoft.com/office/drawing/2016/SVG/main" r:embed="rId15"/>
                </a:ext>
              </a:extLst>
            </a:blip>
            <a:stretch>
              <a:fillRect/>
            </a:stretch>
          </a:blipFill>
          <a:ln cap="sq">
            <a:noFill/>
            <a:prstDash val="solid"/>
            <a:miter/>
          </a:ln>
        </p:spPr>
      </p:sp>
      <p:sp>
        <p:nvSpPr>
          <p:cNvPr id="9" name="Freeform 9"/>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6">
              <a:extLst>
                <a:ext uri="{96DAC541-7B7A-43D3-8B79-37D633B846F1}">
                  <asvg:svgBlip xmlns="" xmlns:asvg="http://schemas.microsoft.com/office/drawing/2016/SVG/main" r:embed="rId17"/>
                </a:ext>
              </a:extLst>
            </a:blip>
            <a:stretch>
              <a:fillRect/>
            </a:stretch>
          </a:blipFill>
          <a:ln cap="sq">
            <a:noFill/>
            <a:prstDash val="solid"/>
            <a:miter/>
          </a:ln>
        </p:spPr>
      </p:sp>
      <p:sp>
        <p:nvSpPr>
          <p:cNvPr id="10" name="Freeform 10"/>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8">
              <a:extLst>
                <a:ext uri="{96DAC541-7B7A-43D3-8B79-37D633B846F1}">
                  <asvg:svgBlip xmlns="" xmlns:asvg="http://schemas.microsoft.com/office/drawing/2016/SVG/main" r:embed="rId19"/>
                </a:ext>
              </a:extLst>
            </a:blip>
            <a:stretch>
              <a:fillRect/>
            </a:stretch>
          </a:blipFill>
          <a:ln cap="sq">
            <a:noFill/>
            <a:prstDash val="solid"/>
            <a:miter/>
          </a:ln>
        </p:spPr>
      </p:sp>
      <p:sp>
        <p:nvSpPr>
          <p:cNvPr id="11" name="Freeform 11"/>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0">
              <a:extLst>
                <a:ext uri="{96DAC541-7B7A-43D3-8B79-37D633B846F1}">
                  <asvg:svgBlip xmlns="" xmlns:asvg="http://schemas.microsoft.com/office/drawing/2016/SVG/main" r:embed="rId21"/>
                </a:ext>
              </a:extLst>
            </a:blip>
            <a:stretch>
              <a:fillRect/>
            </a:stretch>
          </a:blipFill>
          <a:ln cap="sq">
            <a:noFill/>
            <a:prstDash val="solid"/>
            <a:miter/>
          </a:ln>
        </p:spPr>
      </p:sp>
      <p:sp>
        <p:nvSpPr>
          <p:cNvPr id="12" name="Freeform 12"/>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2">
              <a:extLst>
                <a:ext uri="{96DAC541-7B7A-43D3-8B79-37D633B846F1}">
                  <asvg:svgBlip xmlns="" xmlns:asvg="http://schemas.microsoft.com/office/drawing/2016/SVG/main" r:embed="rId23"/>
                </a:ext>
              </a:extLst>
            </a:blip>
            <a:stretch>
              <a:fillRect/>
            </a:stretch>
          </a:blipFill>
          <a:ln cap="sq">
            <a:noFill/>
            <a:prstDash val="solid"/>
            <a:miter/>
          </a:ln>
        </p:spPr>
      </p:sp>
      <p:sp>
        <p:nvSpPr>
          <p:cNvPr id="13" name="Freeform 13"/>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4">
              <a:extLst>
                <a:ext uri="{96DAC541-7B7A-43D3-8B79-37D633B846F1}">
                  <asvg:svgBlip xmlns="" xmlns:asvg="http://schemas.microsoft.com/office/drawing/2016/SVG/main" r:embed="rId25"/>
                </a:ext>
              </a:extLst>
            </a:blip>
            <a:stretch>
              <a:fillRect/>
            </a:stretch>
          </a:blipFill>
          <a:ln cap="sq">
            <a:noFill/>
            <a:prstDash val="solid"/>
            <a:miter/>
          </a:ln>
        </p:spPr>
      </p:sp>
      <p:sp>
        <p:nvSpPr>
          <p:cNvPr id="14" name="Freeform 14"/>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6">
              <a:extLst>
                <a:ext uri="{96DAC541-7B7A-43D3-8B79-37D633B846F1}">
                  <asvg:svgBlip xmlns="" xmlns:asvg="http://schemas.microsoft.com/office/drawing/2016/SVG/main" r:embed="rId27"/>
                </a:ext>
              </a:extLst>
            </a:blip>
            <a:stretch>
              <a:fillRect/>
            </a:stretch>
          </a:blipFill>
          <a:ln cap="sq">
            <a:noFill/>
            <a:prstDash val="solid"/>
            <a:miter/>
          </a:ln>
        </p:spPr>
      </p:sp>
      <p:sp>
        <p:nvSpPr>
          <p:cNvPr id="15" name="TextBox 15"/>
          <p:cNvSpPr txBox="1"/>
          <p:nvPr/>
        </p:nvSpPr>
        <p:spPr>
          <a:xfrm>
            <a:off x="3688802" y="3824729"/>
            <a:ext cx="10910396" cy="1754786"/>
          </a:xfrm>
          <a:prstGeom prst="rect">
            <a:avLst/>
          </a:prstGeom>
        </p:spPr>
        <p:txBody>
          <a:bodyPr lIns="0" tIns="0" rIns="0" bIns="0" rtlCol="0" anchor="t">
            <a:spAutoFit/>
          </a:bodyPr>
          <a:lstStyle/>
          <a:p>
            <a:pPr algn="ctr">
              <a:lnSpc>
                <a:spcPts val="12699"/>
              </a:lnSpc>
            </a:pPr>
            <a:r>
              <a:rPr lang="en-US" sz="14597" b="1">
                <a:solidFill>
                  <a:srgbClr val="000000"/>
                </a:solidFill>
                <a:latin typeface="DM Sans Bold"/>
                <a:ea typeface="DM Sans Bold"/>
                <a:cs typeface="DM Sans Bold"/>
                <a:sym typeface="DM Sans Bold"/>
              </a:rPr>
              <a:t>Thank You!</a:t>
            </a:r>
          </a:p>
        </p:txBody>
      </p:sp>
      <p:sp>
        <p:nvSpPr>
          <p:cNvPr id="17" name="TextBox 16"/>
          <p:cNvSpPr txBox="1"/>
          <p:nvPr/>
        </p:nvSpPr>
        <p:spPr>
          <a:xfrm>
            <a:off x="6477000" y="6591300"/>
            <a:ext cx="5638800" cy="1200329"/>
          </a:xfrm>
          <a:prstGeom prst="rect">
            <a:avLst/>
          </a:prstGeom>
          <a:noFill/>
        </p:spPr>
        <p:txBody>
          <a:bodyPr wrap="square" rtlCol="0">
            <a:spAutoFit/>
          </a:bodyPr>
          <a:lstStyle/>
          <a:p>
            <a:r>
              <a:rPr lang="en-US" dirty="0"/>
              <a:t>https://</a:t>
            </a:r>
            <a:r>
              <a:rPr lang="en-US" dirty="0">
                <a:hlinkClick r:id="rId28"/>
              </a:rPr>
              <a:t>github.com/KondepudiAbhishek/Dsci661201AI</a:t>
            </a:r>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3398140" y="4266294"/>
            <a:ext cx="3986804" cy="3885322"/>
          </a:xfrm>
          <a:custGeom>
            <a:avLst/>
            <a:gdLst/>
            <a:ahLst/>
            <a:cxnLst/>
            <a:rect l="l" t="t" r="r" b="b"/>
            <a:pathLst>
              <a:path w="3986804" h="3885322">
                <a:moveTo>
                  <a:pt x="0" y="0"/>
                </a:moveTo>
                <a:lnTo>
                  <a:pt x="3986805" y="0"/>
                </a:lnTo>
                <a:lnTo>
                  <a:pt x="3986805" y="3885322"/>
                </a:lnTo>
                <a:lnTo>
                  <a:pt x="0" y="3885322"/>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TextBox 3"/>
          <p:cNvSpPr txBox="1"/>
          <p:nvPr/>
        </p:nvSpPr>
        <p:spPr>
          <a:xfrm>
            <a:off x="4738730" y="1984104"/>
            <a:ext cx="8810540"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Team Members</a:t>
            </a:r>
          </a:p>
        </p:txBody>
      </p:sp>
      <p:sp>
        <p:nvSpPr>
          <p:cNvPr id="4" name="Freeform 4"/>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a:ln cap="sq">
            <a:noFill/>
            <a:prstDash val="solid"/>
            <a:miter/>
          </a:ln>
        </p:spPr>
      </p:sp>
      <p:sp>
        <p:nvSpPr>
          <p:cNvPr id="5" name="Freeform 5"/>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a:ln cap="sq">
            <a:noFill/>
            <a:prstDash val="solid"/>
            <a:miter/>
          </a:ln>
        </p:spPr>
      </p:sp>
      <p:sp>
        <p:nvSpPr>
          <p:cNvPr id="6" name="Freeform 6"/>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a:ln cap="sq">
            <a:noFill/>
            <a:prstDash val="solid"/>
            <a:miter/>
          </a:ln>
        </p:spPr>
      </p:sp>
      <p:sp>
        <p:nvSpPr>
          <p:cNvPr id="7" name="Freeform 7"/>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10">
              <a:extLst>
                <a:ext uri="{96DAC541-7B7A-43D3-8B79-37D633B846F1}">
                  <asvg:svgBlip xmlns="" xmlns:asvg="http://schemas.microsoft.com/office/drawing/2016/SVG/main" r:embed="rId11"/>
                </a:ext>
              </a:extLst>
            </a:blip>
            <a:stretch>
              <a:fillRect/>
            </a:stretch>
          </a:blipFill>
          <a:ln cap="sq">
            <a:noFill/>
            <a:prstDash val="solid"/>
            <a:miter/>
          </a:ln>
        </p:spPr>
      </p:sp>
      <p:sp>
        <p:nvSpPr>
          <p:cNvPr id="8" name="Freeform 8"/>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2">
              <a:extLst>
                <a:ext uri="{96DAC541-7B7A-43D3-8B79-37D633B846F1}">
                  <asvg:svgBlip xmlns="" xmlns:asvg="http://schemas.microsoft.com/office/drawing/2016/SVG/main" r:embed="rId13"/>
                </a:ext>
              </a:extLst>
            </a:blip>
            <a:stretch>
              <a:fillRect/>
            </a:stretch>
          </a:blipFill>
          <a:ln cap="sq">
            <a:noFill/>
            <a:prstDash val="solid"/>
            <a:miter/>
          </a:ln>
        </p:spPr>
      </p:sp>
      <p:sp>
        <p:nvSpPr>
          <p:cNvPr id="9" name="Freeform 9"/>
          <p:cNvSpPr/>
          <p:nvPr/>
        </p:nvSpPr>
        <p:spPr>
          <a:xfrm>
            <a:off x="11366685" y="4266294"/>
            <a:ext cx="3986804" cy="3885322"/>
          </a:xfrm>
          <a:custGeom>
            <a:avLst/>
            <a:gdLst/>
            <a:ahLst/>
            <a:cxnLst/>
            <a:rect l="l" t="t" r="r" b="b"/>
            <a:pathLst>
              <a:path w="3986804" h="3885322">
                <a:moveTo>
                  <a:pt x="0" y="0"/>
                </a:moveTo>
                <a:lnTo>
                  <a:pt x="3986804" y="0"/>
                </a:lnTo>
                <a:lnTo>
                  <a:pt x="3986804" y="3885322"/>
                </a:lnTo>
                <a:lnTo>
                  <a:pt x="0" y="3885322"/>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0" name="TextBox 10"/>
          <p:cNvSpPr txBox="1"/>
          <p:nvPr/>
        </p:nvSpPr>
        <p:spPr>
          <a:xfrm>
            <a:off x="3398140" y="8502036"/>
            <a:ext cx="3452980" cy="395365"/>
          </a:xfrm>
          <a:prstGeom prst="rect">
            <a:avLst/>
          </a:prstGeom>
        </p:spPr>
        <p:txBody>
          <a:bodyPr lIns="0" tIns="0" rIns="0" bIns="0" rtlCol="0" anchor="t">
            <a:spAutoFit/>
          </a:bodyPr>
          <a:lstStyle/>
          <a:p>
            <a:pPr algn="ctr">
              <a:lnSpc>
                <a:spcPts val="3297"/>
              </a:lnSpc>
              <a:spcBef>
                <a:spcPct val="0"/>
              </a:spcBef>
            </a:pPr>
            <a:r>
              <a:rPr lang="en-US" sz="2355" dirty="0" smtClean="0">
                <a:solidFill>
                  <a:srgbClr val="000000"/>
                </a:solidFill>
                <a:latin typeface="Open Sans Light"/>
                <a:ea typeface="Open Sans Light"/>
                <a:cs typeface="Open Sans Light"/>
                <a:sym typeface="Open Sans Light"/>
              </a:rPr>
              <a:t>Varun Yadav D</a:t>
            </a:r>
            <a:endParaRPr lang="en-US" sz="2355" dirty="0">
              <a:solidFill>
                <a:srgbClr val="000000"/>
              </a:solidFill>
              <a:latin typeface="Open Sans Light"/>
              <a:ea typeface="Open Sans Light"/>
              <a:cs typeface="Open Sans Light"/>
              <a:sym typeface="Open Sans Light"/>
            </a:endParaRPr>
          </a:p>
        </p:txBody>
      </p:sp>
      <p:sp>
        <p:nvSpPr>
          <p:cNvPr id="11" name="TextBox 11"/>
          <p:cNvSpPr txBox="1"/>
          <p:nvPr/>
        </p:nvSpPr>
        <p:spPr>
          <a:xfrm>
            <a:off x="11366685" y="8502036"/>
            <a:ext cx="3452980" cy="395365"/>
          </a:xfrm>
          <a:prstGeom prst="rect">
            <a:avLst/>
          </a:prstGeom>
        </p:spPr>
        <p:txBody>
          <a:bodyPr lIns="0" tIns="0" rIns="0" bIns="0" rtlCol="0" anchor="t">
            <a:spAutoFit/>
          </a:bodyPr>
          <a:lstStyle/>
          <a:p>
            <a:pPr algn="ctr">
              <a:lnSpc>
                <a:spcPts val="3297"/>
              </a:lnSpc>
              <a:spcBef>
                <a:spcPct val="0"/>
              </a:spcBef>
            </a:pPr>
            <a:r>
              <a:rPr lang="en-US" sz="2355" dirty="0" smtClean="0">
                <a:solidFill>
                  <a:srgbClr val="000000"/>
                </a:solidFill>
                <a:latin typeface="Open Sans Light"/>
                <a:ea typeface="Open Sans Light"/>
                <a:cs typeface="Open Sans Light"/>
                <a:sym typeface="Open Sans Light"/>
              </a:rPr>
              <a:t>Sai </a:t>
            </a:r>
            <a:r>
              <a:rPr lang="en-US" sz="2355" dirty="0">
                <a:solidFill>
                  <a:srgbClr val="000000"/>
                </a:solidFill>
                <a:latin typeface="Open Sans Light"/>
                <a:ea typeface="Open Sans Light"/>
                <a:cs typeface="Open Sans Light"/>
                <a:sym typeface="Open Sans Light"/>
              </a:rPr>
              <a:t>A</a:t>
            </a:r>
            <a:r>
              <a:rPr lang="en-US" sz="2355" dirty="0" smtClean="0">
                <a:solidFill>
                  <a:srgbClr val="000000"/>
                </a:solidFill>
                <a:latin typeface="Open Sans Light"/>
                <a:ea typeface="Open Sans Light"/>
                <a:cs typeface="Open Sans Light"/>
                <a:sym typeface="Open Sans Light"/>
              </a:rPr>
              <a:t>bhishek</a:t>
            </a:r>
            <a:endParaRPr lang="en-US" sz="2355" dirty="0">
              <a:solidFill>
                <a:srgbClr val="000000"/>
              </a:solidFill>
              <a:latin typeface="Open Sans Light"/>
              <a:ea typeface="Open Sans Light"/>
              <a:cs typeface="Open Sans Light"/>
              <a:sym typeface="Open Sans Light"/>
            </a:endParaRPr>
          </a:p>
        </p:txBody>
      </p:sp>
      <p:pic>
        <p:nvPicPr>
          <p:cNvPr id="13" name="Picture 1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827209" y="3491524"/>
            <a:ext cx="4526280" cy="4572000"/>
          </a:xfrm>
          <a:prstGeom prst="rect">
            <a:avLst/>
          </a:prstGeom>
        </p:spPr>
      </p:pic>
      <p:pic>
        <p:nvPicPr>
          <p:cNvPr id="14" name="Picture 1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200400" y="3532151"/>
            <a:ext cx="4054602" cy="465393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2"/>
          <p:cNvSpPr txBox="1"/>
          <p:nvPr/>
        </p:nvSpPr>
        <p:spPr>
          <a:xfrm>
            <a:off x="1212040" y="2554499"/>
            <a:ext cx="7025086"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Introduction</a:t>
            </a:r>
          </a:p>
        </p:txBody>
      </p:sp>
      <p:sp>
        <p:nvSpPr>
          <p:cNvPr id="3" name="TextBox 3"/>
          <p:cNvSpPr txBox="1"/>
          <p:nvPr/>
        </p:nvSpPr>
        <p:spPr>
          <a:xfrm>
            <a:off x="1086902" y="4489183"/>
            <a:ext cx="8241817" cy="3075692"/>
          </a:xfrm>
          <a:prstGeom prst="rect">
            <a:avLst/>
          </a:prstGeom>
        </p:spPr>
        <p:txBody>
          <a:bodyPr lIns="0" tIns="0" rIns="0" bIns="0" rtlCol="0" anchor="t">
            <a:spAutoFit/>
          </a:bodyPr>
          <a:lstStyle/>
          <a:p>
            <a:pPr marL="0" lvl="0" indent="0" algn="l">
              <a:lnSpc>
                <a:spcPts val="4112"/>
              </a:lnSpc>
              <a:spcBef>
                <a:spcPct val="0"/>
              </a:spcBef>
            </a:pPr>
            <a:r>
              <a:rPr lang="en-US" sz="3046" spc="182">
                <a:solidFill>
                  <a:srgbClr val="000000"/>
                </a:solidFill>
                <a:latin typeface="DM Sans"/>
                <a:ea typeface="DM Sans"/>
                <a:cs typeface="DM Sans"/>
                <a:sym typeface="DM Sans"/>
              </a:rPr>
              <a:t>P</a:t>
            </a:r>
            <a:r>
              <a:rPr lang="en-US" sz="3046" u="none" spc="182">
                <a:solidFill>
                  <a:srgbClr val="000000"/>
                </a:solidFill>
                <a:latin typeface="DM Sans"/>
                <a:ea typeface="DM Sans"/>
                <a:cs typeface="DM Sans"/>
                <a:sym typeface="DM Sans"/>
              </a:rPr>
              <a:t>roject is about building a fun and interactive Snake Game and then making an AI agent smart enough to play the game on its own.  The goal was to make the AI learn from experience just like humans do while playing.</a:t>
            </a:r>
          </a:p>
        </p:txBody>
      </p:sp>
      <p:grpSp>
        <p:nvGrpSpPr>
          <p:cNvPr id="4" name="Group 4"/>
          <p:cNvGrpSpPr/>
          <p:nvPr/>
        </p:nvGrpSpPr>
        <p:grpSpPr>
          <a:xfrm>
            <a:off x="9975489" y="1170261"/>
            <a:ext cx="6998061" cy="2561528"/>
            <a:chOff x="0" y="0"/>
            <a:chExt cx="2342659" cy="857492"/>
          </a:xfrm>
        </p:grpSpPr>
        <p:sp>
          <p:nvSpPr>
            <p:cNvPr id="5" name="Freeform 5"/>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id="6" name="TextBox 6"/>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sp>
        <p:nvSpPr>
          <p:cNvPr id="7" name="TextBox 7"/>
          <p:cNvSpPr txBox="1"/>
          <p:nvPr/>
        </p:nvSpPr>
        <p:spPr>
          <a:xfrm>
            <a:off x="10491672" y="2024301"/>
            <a:ext cx="1578952" cy="1034423"/>
          </a:xfrm>
          <a:prstGeom prst="rect">
            <a:avLst/>
          </a:prstGeom>
        </p:spPr>
        <p:txBody>
          <a:bodyPr lIns="0" tIns="0" rIns="0" bIns="0" rtlCol="0" anchor="t">
            <a:spAutoFit/>
          </a:bodyPr>
          <a:lstStyle/>
          <a:p>
            <a:pPr algn="l">
              <a:lnSpc>
                <a:spcPts val="7680"/>
              </a:lnSpc>
            </a:pPr>
            <a:r>
              <a:rPr lang="en-US" sz="8000" spc="-656">
                <a:solidFill>
                  <a:srgbClr val="000000"/>
                </a:solidFill>
                <a:latin typeface="DM Sans"/>
                <a:ea typeface="DM Sans"/>
                <a:cs typeface="DM Sans"/>
                <a:sym typeface="DM Sans"/>
              </a:rPr>
              <a:t>01.</a:t>
            </a:r>
          </a:p>
        </p:txBody>
      </p:sp>
      <p:grpSp>
        <p:nvGrpSpPr>
          <p:cNvPr id="8" name="Group 8"/>
          <p:cNvGrpSpPr/>
          <p:nvPr/>
        </p:nvGrpSpPr>
        <p:grpSpPr>
          <a:xfrm>
            <a:off x="9975489" y="3862348"/>
            <a:ext cx="6998061" cy="2561528"/>
            <a:chOff x="0" y="0"/>
            <a:chExt cx="2342659" cy="857492"/>
          </a:xfrm>
        </p:grpSpPr>
        <p:sp>
          <p:nvSpPr>
            <p:cNvPr id="9" name="Freeform 9"/>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id="10" name="TextBox 10"/>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grpSp>
        <p:nvGrpSpPr>
          <p:cNvPr id="11" name="Group 11"/>
          <p:cNvGrpSpPr/>
          <p:nvPr/>
        </p:nvGrpSpPr>
        <p:grpSpPr>
          <a:xfrm>
            <a:off x="9975489" y="6557226"/>
            <a:ext cx="6998061" cy="2561528"/>
            <a:chOff x="0" y="0"/>
            <a:chExt cx="2342659" cy="857492"/>
          </a:xfrm>
        </p:grpSpPr>
        <p:sp>
          <p:nvSpPr>
            <p:cNvPr id="12" name="Freeform 12"/>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id="13" name="TextBox 13"/>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sp>
        <p:nvSpPr>
          <p:cNvPr id="14" name="TextBox 14"/>
          <p:cNvSpPr txBox="1"/>
          <p:nvPr/>
        </p:nvSpPr>
        <p:spPr>
          <a:xfrm>
            <a:off x="10491672" y="4717783"/>
            <a:ext cx="1578952" cy="1034423"/>
          </a:xfrm>
          <a:prstGeom prst="rect">
            <a:avLst/>
          </a:prstGeom>
        </p:spPr>
        <p:txBody>
          <a:bodyPr lIns="0" tIns="0" rIns="0" bIns="0" rtlCol="0" anchor="t">
            <a:spAutoFit/>
          </a:bodyPr>
          <a:lstStyle/>
          <a:p>
            <a:pPr algn="l">
              <a:lnSpc>
                <a:spcPts val="7680"/>
              </a:lnSpc>
            </a:pPr>
            <a:r>
              <a:rPr lang="en-US" sz="8000" spc="-656">
                <a:solidFill>
                  <a:srgbClr val="000000"/>
                </a:solidFill>
                <a:latin typeface="DM Sans"/>
                <a:ea typeface="DM Sans"/>
                <a:cs typeface="DM Sans"/>
                <a:sym typeface="DM Sans"/>
              </a:rPr>
              <a:t>02.</a:t>
            </a:r>
          </a:p>
        </p:txBody>
      </p:sp>
      <p:sp>
        <p:nvSpPr>
          <p:cNvPr id="15" name="TextBox 15"/>
          <p:cNvSpPr txBox="1"/>
          <p:nvPr/>
        </p:nvSpPr>
        <p:spPr>
          <a:xfrm>
            <a:off x="10491672" y="7411266"/>
            <a:ext cx="1578952" cy="1034423"/>
          </a:xfrm>
          <a:prstGeom prst="rect">
            <a:avLst/>
          </a:prstGeom>
        </p:spPr>
        <p:txBody>
          <a:bodyPr lIns="0" tIns="0" rIns="0" bIns="0" rtlCol="0" anchor="t">
            <a:spAutoFit/>
          </a:bodyPr>
          <a:lstStyle/>
          <a:p>
            <a:pPr algn="l">
              <a:lnSpc>
                <a:spcPts val="7680"/>
              </a:lnSpc>
            </a:pPr>
            <a:r>
              <a:rPr lang="en-US" sz="8000" spc="-656">
                <a:solidFill>
                  <a:srgbClr val="000000"/>
                </a:solidFill>
                <a:latin typeface="DM Sans"/>
                <a:ea typeface="DM Sans"/>
                <a:cs typeface="DM Sans"/>
                <a:sym typeface="DM Sans"/>
              </a:rPr>
              <a:t>03.</a:t>
            </a:r>
          </a:p>
        </p:txBody>
      </p:sp>
      <p:sp>
        <p:nvSpPr>
          <p:cNvPr id="16" name="TextBox 16"/>
          <p:cNvSpPr txBox="1"/>
          <p:nvPr/>
        </p:nvSpPr>
        <p:spPr>
          <a:xfrm>
            <a:off x="12218908" y="1513765"/>
            <a:ext cx="4132127" cy="1986915"/>
          </a:xfrm>
          <a:prstGeom prst="rect">
            <a:avLst/>
          </a:prstGeom>
        </p:spPr>
        <p:txBody>
          <a:bodyPr lIns="0" tIns="0" rIns="0" bIns="0" rtlCol="0" anchor="t">
            <a:spAutoFit/>
          </a:bodyPr>
          <a:lstStyle/>
          <a:p>
            <a:pPr marL="0" lvl="0" indent="0" algn="just">
              <a:lnSpc>
                <a:spcPts val="2295"/>
              </a:lnSpc>
              <a:spcBef>
                <a:spcPct val="0"/>
              </a:spcBef>
            </a:pPr>
            <a:r>
              <a:rPr lang="en-US" sz="1700" spc="27">
                <a:solidFill>
                  <a:srgbClr val="000000"/>
                </a:solidFill>
                <a:latin typeface="DM Sans"/>
                <a:ea typeface="DM Sans"/>
                <a:cs typeface="DM Sans"/>
                <a:sym typeface="DM Sans"/>
              </a:rPr>
              <a:t>W</a:t>
            </a:r>
            <a:r>
              <a:rPr lang="en-US" sz="1700" u="none" spc="27">
                <a:solidFill>
                  <a:srgbClr val="000000"/>
                </a:solidFill>
                <a:latin typeface="DM Sans"/>
                <a:ea typeface="DM Sans"/>
                <a:cs typeface="DM Sans"/>
                <a:sym typeface="DM Sans"/>
              </a:rPr>
              <a:t>e built the Snake Game from scratch using Python and Pygame. The snake, apple, background, and game interface were fully customized. We made sure the gameplay was smooth, the visuals were clean, and the sounds made it feel more interactive.</a:t>
            </a:r>
          </a:p>
        </p:txBody>
      </p:sp>
      <p:sp>
        <p:nvSpPr>
          <p:cNvPr id="17" name="TextBox 17"/>
          <p:cNvSpPr txBox="1"/>
          <p:nvPr/>
        </p:nvSpPr>
        <p:spPr>
          <a:xfrm>
            <a:off x="12218908" y="4141525"/>
            <a:ext cx="4132127" cy="1986915"/>
          </a:xfrm>
          <a:prstGeom prst="rect">
            <a:avLst/>
          </a:prstGeom>
        </p:spPr>
        <p:txBody>
          <a:bodyPr lIns="0" tIns="0" rIns="0" bIns="0" rtlCol="0" anchor="t">
            <a:spAutoFit/>
          </a:bodyPr>
          <a:lstStyle/>
          <a:p>
            <a:pPr marL="0" lvl="0" indent="0" algn="just">
              <a:lnSpc>
                <a:spcPts val="2295"/>
              </a:lnSpc>
              <a:spcBef>
                <a:spcPct val="0"/>
              </a:spcBef>
            </a:pPr>
            <a:r>
              <a:rPr lang="en-US" sz="1700" spc="27">
                <a:solidFill>
                  <a:srgbClr val="000000"/>
                </a:solidFill>
                <a:latin typeface="DM Sans"/>
                <a:ea typeface="DM Sans"/>
                <a:cs typeface="DM Sans"/>
                <a:sym typeface="DM Sans"/>
              </a:rPr>
              <a:t>W</a:t>
            </a:r>
            <a:r>
              <a:rPr lang="en-US" sz="1700" u="none" spc="27">
                <a:solidFill>
                  <a:srgbClr val="000000"/>
                </a:solidFill>
                <a:latin typeface="DM Sans"/>
                <a:ea typeface="DM Sans"/>
                <a:cs typeface="DM Sans"/>
                <a:sym typeface="DM Sans"/>
              </a:rPr>
              <a:t>e used a method called Deep Q-Learning to train an AI agent. The agent learns by playing the game repeatedly and getting rewards for good moves (like eating the apple) and penalties for bad ones (like hitting walls). Over time, the model improves its decisions.</a:t>
            </a:r>
          </a:p>
        </p:txBody>
      </p:sp>
      <p:sp>
        <p:nvSpPr>
          <p:cNvPr id="18" name="TextBox 18"/>
          <p:cNvSpPr txBox="1"/>
          <p:nvPr/>
        </p:nvSpPr>
        <p:spPr>
          <a:xfrm>
            <a:off x="12218908" y="6900126"/>
            <a:ext cx="4132127" cy="1986915"/>
          </a:xfrm>
          <a:prstGeom prst="rect">
            <a:avLst/>
          </a:prstGeom>
        </p:spPr>
        <p:txBody>
          <a:bodyPr lIns="0" tIns="0" rIns="0" bIns="0" rtlCol="0" anchor="t">
            <a:spAutoFit/>
          </a:bodyPr>
          <a:lstStyle/>
          <a:p>
            <a:pPr marL="0" lvl="0" indent="0" algn="just">
              <a:lnSpc>
                <a:spcPts val="2295"/>
              </a:lnSpc>
              <a:spcBef>
                <a:spcPct val="0"/>
              </a:spcBef>
            </a:pPr>
            <a:r>
              <a:rPr lang="en-US" sz="1700" spc="27">
                <a:solidFill>
                  <a:srgbClr val="000000"/>
                </a:solidFill>
                <a:latin typeface="DM Sans"/>
                <a:ea typeface="DM Sans"/>
                <a:cs typeface="DM Sans"/>
                <a:sym typeface="DM Sans"/>
              </a:rPr>
              <a:t>Afte</a:t>
            </a:r>
            <a:r>
              <a:rPr lang="en-US" sz="1700" u="none" spc="27">
                <a:solidFill>
                  <a:srgbClr val="000000"/>
                </a:solidFill>
                <a:latin typeface="DM Sans"/>
                <a:ea typeface="DM Sans"/>
                <a:cs typeface="DM Sans"/>
                <a:sym typeface="DM Sans"/>
              </a:rPr>
              <a:t>r training, the agent plays the game automatically without human help. It makes decisions based on what it learned during training. The trained agent can move toward the apple, avoid its own body, and survive for longer.</a:t>
            </a:r>
          </a:p>
        </p:txBody>
      </p:sp>
      <p:sp>
        <p:nvSpPr>
          <p:cNvPr id="19" name="Freeform 19"/>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20" name="Freeform 20"/>
          <p:cNvSpPr/>
          <p:nvPr/>
        </p:nvSpPr>
        <p:spPr>
          <a:xfrm>
            <a:off x="4472906" y="-2364815"/>
            <a:ext cx="4980952" cy="3731186"/>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a:ln cap="sq">
            <a:noFill/>
            <a:prstDash val="solid"/>
            <a:miter/>
          </a:ln>
        </p:spPr>
      </p:sp>
      <p:sp>
        <p:nvSpPr>
          <p:cNvPr id="21" name="Freeform 21"/>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a:ln cap="sq">
            <a:noFill/>
            <a:prstDash val="solid"/>
            <a:miter/>
          </a:ln>
        </p:spPr>
      </p:sp>
      <p:sp>
        <p:nvSpPr>
          <p:cNvPr id="22" name="Freeform 22"/>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a:ln cap="sq">
            <a:noFill/>
            <a:prstDash val="solid"/>
            <a:miter/>
          </a:ln>
        </p:spPr>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15625463" y="-1875627"/>
            <a:ext cx="4208573" cy="4247184"/>
          </a:xfrm>
          <a:custGeom>
            <a:avLst/>
            <a:gdLst/>
            <a:ahLst/>
            <a:cxnLst/>
            <a:rect l="l" t="t" r="r" b="b"/>
            <a:pathLst>
              <a:path w="4208573" h="4247184">
                <a:moveTo>
                  <a:pt x="0" y="0"/>
                </a:moveTo>
                <a:lnTo>
                  <a:pt x="4208573" y="0"/>
                </a:lnTo>
                <a:lnTo>
                  <a:pt x="4208573" y="4247184"/>
                </a:lnTo>
                <a:lnTo>
                  <a:pt x="0" y="4247184"/>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a:ln cap="sq">
            <a:noFill/>
            <a:prstDash val="solid"/>
            <a:miter/>
          </a:ln>
        </p:spPr>
      </p:sp>
      <p:sp>
        <p:nvSpPr>
          <p:cNvPr id="3" name="Freeform 3"/>
          <p:cNvSpPr/>
          <p:nvPr/>
        </p:nvSpPr>
        <p:spPr>
          <a:xfrm>
            <a:off x="4543738" y="9475602"/>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208692" y="4720069"/>
            <a:ext cx="4980952" cy="3731186"/>
          </a:xfrm>
          <a:custGeom>
            <a:avLst/>
            <a:gdLst/>
            <a:ahLst/>
            <a:cxnLst/>
            <a:rect l="l" t="t" r="r" b="b"/>
            <a:pathLst>
              <a:path w="4980952" h="3731186">
                <a:moveTo>
                  <a:pt x="0" y="0"/>
                </a:moveTo>
                <a:lnTo>
                  <a:pt x="4980952" y="0"/>
                </a:lnTo>
                <a:lnTo>
                  <a:pt x="4980952" y="3731186"/>
                </a:lnTo>
                <a:lnTo>
                  <a:pt x="0" y="3731186"/>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a:ln cap="sq">
            <a:noFill/>
            <a:prstDash val="solid"/>
            <a:miter/>
          </a:ln>
        </p:spPr>
      </p:sp>
      <p:sp>
        <p:nvSpPr>
          <p:cNvPr id="5" name="Freeform 5"/>
          <p:cNvSpPr/>
          <p:nvPr/>
        </p:nvSpPr>
        <p:spPr>
          <a:xfrm>
            <a:off x="9144000" y="845804"/>
            <a:ext cx="5891124" cy="8595391"/>
          </a:xfrm>
          <a:custGeom>
            <a:avLst/>
            <a:gdLst/>
            <a:ahLst/>
            <a:cxnLst/>
            <a:rect l="l" t="t" r="r" b="b"/>
            <a:pathLst>
              <a:path w="5891124" h="8595391">
                <a:moveTo>
                  <a:pt x="0" y="0"/>
                </a:moveTo>
                <a:lnTo>
                  <a:pt x="5891124" y="0"/>
                </a:lnTo>
                <a:lnTo>
                  <a:pt x="5891124" y="8595392"/>
                </a:lnTo>
                <a:lnTo>
                  <a:pt x="0" y="8595392"/>
                </a:lnTo>
                <a:lnTo>
                  <a:pt x="0" y="0"/>
                </a:lnTo>
                <a:close/>
              </a:path>
            </a:pathLst>
          </a:custGeom>
          <a:blipFill>
            <a:blip r:embed="rId8"/>
            <a:stretch>
              <a:fillRect t="-1822" r="-53608" b="-2405"/>
            </a:stretch>
          </a:blipFill>
        </p:spPr>
      </p:sp>
      <p:sp>
        <p:nvSpPr>
          <p:cNvPr id="6" name="TextBox 6"/>
          <p:cNvSpPr txBox="1"/>
          <p:nvPr/>
        </p:nvSpPr>
        <p:spPr>
          <a:xfrm>
            <a:off x="1167466" y="1332979"/>
            <a:ext cx="7385984" cy="33870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Project Folder Overview</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2"/>
          <p:cNvSpPr txBox="1"/>
          <p:nvPr/>
        </p:nvSpPr>
        <p:spPr>
          <a:xfrm>
            <a:off x="4971045" y="742950"/>
            <a:ext cx="10189032" cy="1177838"/>
          </a:xfrm>
          <a:prstGeom prst="rect">
            <a:avLst/>
          </a:prstGeom>
        </p:spPr>
        <p:txBody>
          <a:bodyPr lIns="0" tIns="0" rIns="0" bIns="0" rtlCol="0" anchor="t">
            <a:spAutoFit/>
          </a:bodyPr>
          <a:lstStyle/>
          <a:p>
            <a:pPr algn="l">
              <a:lnSpc>
                <a:spcPts val="8748"/>
              </a:lnSpc>
            </a:pPr>
            <a:r>
              <a:rPr lang="en-US" sz="9018" b="1">
                <a:solidFill>
                  <a:srgbClr val="000000"/>
                </a:solidFill>
                <a:latin typeface="DM Sans Bold"/>
                <a:ea typeface="DM Sans Bold"/>
                <a:cs typeface="DM Sans Bold"/>
                <a:sym typeface="DM Sans Bold"/>
              </a:rPr>
              <a:t>Creation Process</a:t>
            </a:r>
          </a:p>
        </p:txBody>
      </p:sp>
      <p:sp>
        <p:nvSpPr>
          <p:cNvPr id="3" name="TextBox 3"/>
          <p:cNvSpPr txBox="1"/>
          <p:nvPr/>
        </p:nvSpPr>
        <p:spPr>
          <a:xfrm>
            <a:off x="1028700" y="2121174"/>
            <a:ext cx="16230600" cy="7847450"/>
          </a:xfrm>
          <a:prstGeom prst="rect">
            <a:avLst/>
          </a:prstGeom>
        </p:spPr>
        <p:txBody>
          <a:bodyPr lIns="0" tIns="0" rIns="0" bIns="0" rtlCol="0" anchor="t">
            <a:spAutoFit/>
          </a:bodyPr>
          <a:lstStyle/>
          <a:p>
            <a:pPr marL="660733" lvl="1" indent="-330367" algn="l">
              <a:lnSpc>
                <a:spcPts val="4131"/>
              </a:lnSpc>
              <a:spcBef>
                <a:spcPct val="0"/>
              </a:spcBef>
              <a:buFont typeface="Arial"/>
              <a:buChar char="•"/>
            </a:pPr>
            <a:r>
              <a:rPr lang="en-US" sz="3060" b="1" i="1" spc="183">
                <a:solidFill>
                  <a:srgbClr val="000000"/>
                </a:solidFill>
                <a:latin typeface="DM Sans Bold Italics"/>
                <a:ea typeface="DM Sans Bold Italics"/>
                <a:cs typeface="DM Sans Bold Italics"/>
                <a:sym typeface="DM Sans Bold Italics"/>
              </a:rPr>
              <a:t>Gam</a:t>
            </a:r>
            <a:r>
              <a:rPr lang="en-US" sz="3060" b="1" i="1" u="none" spc="183">
                <a:solidFill>
                  <a:srgbClr val="000000"/>
                </a:solidFill>
                <a:latin typeface="DM Sans Bold Italics"/>
                <a:ea typeface="DM Sans Bold Italics"/>
                <a:cs typeface="DM Sans Bold Italics"/>
                <a:sym typeface="DM Sans Bold Italics"/>
              </a:rPr>
              <a:t>e Setup</a:t>
            </a:r>
            <a:r>
              <a:rPr lang="en-US" sz="3060" b="1" u="none" spc="183">
                <a:solidFill>
                  <a:srgbClr val="000000"/>
                </a:solidFill>
                <a:latin typeface="DM Sans Bold"/>
                <a:ea typeface="DM Sans Bold"/>
                <a:cs typeface="DM Sans Bold"/>
                <a:sym typeface="DM Sans Bold"/>
              </a:rPr>
              <a:t>:</a:t>
            </a:r>
          </a:p>
          <a:p>
            <a:pPr marL="1321467" lvl="2" indent="-440489" algn="l">
              <a:lnSpc>
                <a:spcPts val="4131"/>
              </a:lnSpc>
              <a:spcBef>
                <a:spcPct val="0"/>
              </a:spcBef>
              <a:buFont typeface="Arial"/>
              <a:buChar char="⚬"/>
            </a:pPr>
            <a:r>
              <a:rPr lang="en-US" sz="3060" u="none" spc="183">
                <a:solidFill>
                  <a:srgbClr val="000000"/>
                </a:solidFill>
                <a:latin typeface="DM Sans"/>
                <a:ea typeface="DM Sans"/>
                <a:cs typeface="DM Sans"/>
                <a:sym typeface="DM Sans"/>
              </a:rPr>
              <a:t> We used Python and Pygame to build a smooth-running and visually appealing snake game.</a:t>
            </a:r>
          </a:p>
          <a:p>
            <a:pPr marL="1321467" lvl="2" indent="-440489" algn="l">
              <a:lnSpc>
                <a:spcPts val="4131"/>
              </a:lnSpc>
              <a:spcBef>
                <a:spcPct val="0"/>
              </a:spcBef>
              <a:buFont typeface="Arial"/>
              <a:buChar char="⚬"/>
            </a:pPr>
            <a:r>
              <a:rPr lang="en-US" sz="3060" u="none" spc="183">
                <a:solidFill>
                  <a:srgbClr val="000000"/>
                </a:solidFill>
                <a:latin typeface="DM Sans"/>
                <a:ea typeface="DM Sans"/>
                <a:cs typeface="DM Sans"/>
                <a:sym typeface="DM Sans"/>
              </a:rPr>
              <a:t>Manual Gameplay:</a:t>
            </a:r>
          </a:p>
          <a:p>
            <a:pPr marL="1321467" lvl="2" indent="-440489" algn="l">
              <a:lnSpc>
                <a:spcPts val="4131"/>
              </a:lnSpc>
              <a:spcBef>
                <a:spcPct val="0"/>
              </a:spcBef>
              <a:buFont typeface="Arial"/>
              <a:buChar char="⚬"/>
            </a:pPr>
            <a:r>
              <a:rPr lang="en-US" sz="3060" u="none" spc="183">
                <a:solidFill>
                  <a:srgbClr val="000000"/>
                </a:solidFill>
                <a:latin typeface="DM Sans"/>
                <a:ea typeface="DM Sans"/>
                <a:cs typeface="DM Sans"/>
                <a:sym typeface="DM Sans"/>
              </a:rPr>
              <a:t> Initially, the game was built for manual play, where the player controls the snake using arrow keys to eat apples and avoid hitting walls or itself.</a:t>
            </a:r>
          </a:p>
          <a:p>
            <a:pPr marL="660733" lvl="1" indent="-330367" algn="l">
              <a:lnSpc>
                <a:spcPts val="4131"/>
              </a:lnSpc>
              <a:spcBef>
                <a:spcPct val="0"/>
              </a:spcBef>
              <a:buFont typeface="Arial"/>
              <a:buChar char="•"/>
            </a:pPr>
            <a:r>
              <a:rPr lang="en-US" sz="3060" b="1" i="1" u="none" spc="183">
                <a:solidFill>
                  <a:srgbClr val="000000"/>
                </a:solidFill>
                <a:latin typeface="DM Sans Bold Italics"/>
                <a:ea typeface="DM Sans Bold Italics"/>
                <a:cs typeface="DM Sans Bold Italics"/>
                <a:sym typeface="DM Sans Bold Italics"/>
              </a:rPr>
              <a:t>Game Components:</a:t>
            </a:r>
          </a:p>
          <a:p>
            <a:pPr marL="1321467" lvl="2" indent="-440489" algn="l">
              <a:lnSpc>
                <a:spcPts val="4131"/>
              </a:lnSpc>
              <a:spcBef>
                <a:spcPct val="0"/>
              </a:spcBef>
              <a:buFont typeface="Arial"/>
              <a:buChar char="⚬"/>
            </a:pPr>
            <a:r>
              <a:rPr lang="en-US" sz="3060" u="none" spc="183">
                <a:solidFill>
                  <a:srgbClr val="000000"/>
                </a:solidFill>
                <a:latin typeface="DM Sans"/>
                <a:ea typeface="DM Sans"/>
                <a:cs typeface="DM Sans"/>
                <a:sym typeface="DM Sans"/>
              </a:rPr>
              <a:t>Visuals: Customized high-quality graphics for snake, apple, and background.</a:t>
            </a:r>
          </a:p>
          <a:p>
            <a:pPr marL="1321467" lvl="2" indent="-440489" algn="l">
              <a:lnSpc>
                <a:spcPts val="4131"/>
              </a:lnSpc>
              <a:spcBef>
                <a:spcPct val="0"/>
              </a:spcBef>
              <a:buFont typeface="Arial"/>
              <a:buChar char="⚬"/>
            </a:pPr>
            <a:r>
              <a:rPr lang="en-US" sz="3060" u="none" spc="183">
                <a:solidFill>
                  <a:srgbClr val="000000"/>
                </a:solidFill>
                <a:latin typeface="DM Sans"/>
                <a:ea typeface="DM Sans"/>
                <a:cs typeface="DM Sans"/>
                <a:sym typeface="DM Sans"/>
              </a:rPr>
              <a:t>Sound Effects: Added realistic sounds like hiss, apple-eating, and collision effects to enhance gameplay experience.</a:t>
            </a:r>
          </a:p>
          <a:p>
            <a:pPr marL="660733" lvl="1" indent="-330367" algn="l">
              <a:lnSpc>
                <a:spcPts val="4131"/>
              </a:lnSpc>
              <a:spcBef>
                <a:spcPct val="0"/>
              </a:spcBef>
              <a:buFont typeface="Arial"/>
              <a:buChar char="•"/>
            </a:pPr>
            <a:r>
              <a:rPr lang="en-US" sz="3060" b="1" i="1" u="none" spc="183">
                <a:solidFill>
                  <a:srgbClr val="000000"/>
                </a:solidFill>
                <a:latin typeface="DM Sans Bold Italics"/>
                <a:ea typeface="DM Sans Bold Italics"/>
                <a:cs typeface="DM Sans Bold Italics"/>
                <a:sym typeface="DM Sans Bold Italics"/>
              </a:rPr>
              <a:t>User-Friendly Interface:</a:t>
            </a:r>
          </a:p>
          <a:p>
            <a:pPr marL="1321467" lvl="2" indent="-440489" algn="l">
              <a:lnSpc>
                <a:spcPts val="4131"/>
              </a:lnSpc>
              <a:spcBef>
                <a:spcPct val="0"/>
              </a:spcBef>
              <a:buFont typeface="Arial"/>
              <a:buChar char="⚬"/>
            </a:pPr>
            <a:r>
              <a:rPr lang="en-US" sz="3060" u="none" spc="183">
                <a:solidFill>
                  <a:srgbClr val="000000"/>
                </a:solidFill>
                <a:latin typeface="DM Sans"/>
                <a:ea typeface="DM Sans"/>
                <a:cs typeface="DM Sans"/>
                <a:sym typeface="DM Sans"/>
              </a:rPr>
              <a:t> We ensured the game was simple and enjoyable for manual play, providing a solid foundation before introducing AI training.</a:t>
            </a:r>
          </a:p>
          <a:p>
            <a:pPr marL="0" lvl="0" indent="0" algn="l">
              <a:lnSpc>
                <a:spcPts val="4131"/>
              </a:lnSpc>
              <a:spcBef>
                <a:spcPct val="0"/>
              </a:spcBef>
            </a:pPr>
            <a:endParaRPr lang="en-US" sz="3060" u="none" spc="183">
              <a:solidFill>
                <a:srgbClr val="000000"/>
              </a:solidFill>
              <a:latin typeface="DM Sans"/>
              <a:ea typeface="DM Sans"/>
              <a:cs typeface="DM Sans"/>
              <a:sym typeface="DM Sans"/>
            </a:endParaRPr>
          </a:p>
        </p:txBody>
      </p:sp>
      <p:sp>
        <p:nvSpPr>
          <p:cNvPr id="4" name="Freeform 4"/>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a:ln cap="sq">
            <a:noFill/>
            <a:prstDash val="solid"/>
            <a:miter/>
          </a:ln>
        </p:spPr>
      </p:sp>
      <p:sp>
        <p:nvSpPr>
          <p:cNvPr id="5" name="Freeform 5"/>
          <p:cNvSpPr/>
          <p:nvPr/>
        </p:nvSpPr>
        <p:spPr>
          <a:xfrm>
            <a:off x="-1851065" y="8477715"/>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a:ln cap="sq">
            <a:noFill/>
            <a:prstDash val="solid"/>
            <a:miter/>
          </a:ln>
        </p:spPr>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1291414" y="2123922"/>
            <a:ext cx="7013345" cy="7134378"/>
          </a:xfrm>
          <a:custGeom>
            <a:avLst/>
            <a:gdLst/>
            <a:ahLst/>
            <a:cxnLst/>
            <a:rect l="l" t="t" r="r" b="b"/>
            <a:pathLst>
              <a:path w="7013345" h="7134378">
                <a:moveTo>
                  <a:pt x="0" y="0"/>
                </a:moveTo>
                <a:lnTo>
                  <a:pt x="7013345" y="0"/>
                </a:lnTo>
                <a:lnTo>
                  <a:pt x="7013345" y="7134378"/>
                </a:lnTo>
                <a:lnTo>
                  <a:pt x="0" y="7134378"/>
                </a:lnTo>
                <a:lnTo>
                  <a:pt x="0" y="0"/>
                </a:lnTo>
                <a:close/>
              </a:path>
            </a:pathLst>
          </a:custGeom>
          <a:blipFill>
            <a:blip r:embed="rId2"/>
            <a:stretch>
              <a:fillRect l="-224" r="-1648" b="-4727"/>
            </a:stretch>
          </a:blipFill>
        </p:spPr>
      </p:sp>
      <p:sp>
        <p:nvSpPr>
          <p:cNvPr id="3" name="Freeform 3"/>
          <p:cNvSpPr/>
          <p:nvPr/>
        </p:nvSpPr>
        <p:spPr>
          <a:xfrm>
            <a:off x="10271840" y="2123922"/>
            <a:ext cx="6987460" cy="7134378"/>
          </a:xfrm>
          <a:custGeom>
            <a:avLst/>
            <a:gdLst/>
            <a:ahLst/>
            <a:cxnLst/>
            <a:rect l="l" t="t" r="r" b="b"/>
            <a:pathLst>
              <a:path w="6987460" h="7134378">
                <a:moveTo>
                  <a:pt x="0" y="0"/>
                </a:moveTo>
                <a:lnTo>
                  <a:pt x="6987460" y="0"/>
                </a:lnTo>
                <a:lnTo>
                  <a:pt x="6987460" y="7134378"/>
                </a:lnTo>
                <a:lnTo>
                  <a:pt x="0" y="7134378"/>
                </a:lnTo>
                <a:lnTo>
                  <a:pt x="0" y="0"/>
                </a:lnTo>
                <a:close/>
              </a:path>
            </a:pathLst>
          </a:custGeom>
          <a:blipFill>
            <a:blip r:embed="rId3"/>
            <a:stretch>
              <a:fillRect l="-1822" r="-1822" b="-6572"/>
            </a:stretch>
          </a:blipFill>
        </p:spPr>
      </p:sp>
      <p:sp>
        <p:nvSpPr>
          <p:cNvPr id="4" name="Freeform 4"/>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a:ln cap="sq">
            <a:noFill/>
            <a:prstDash val="solid"/>
            <a:miter/>
          </a:ln>
        </p:spPr>
      </p:sp>
      <p:sp>
        <p:nvSpPr>
          <p:cNvPr id="5" name="Freeform 5"/>
          <p:cNvSpPr/>
          <p:nvPr/>
        </p:nvSpPr>
        <p:spPr>
          <a:xfrm rot="-5282649">
            <a:off x="16279396" y="890875"/>
            <a:ext cx="4017207" cy="1370872"/>
          </a:xfrm>
          <a:custGeom>
            <a:avLst/>
            <a:gdLst/>
            <a:ahLst/>
            <a:cxnLst/>
            <a:rect l="l" t="t" r="r" b="b"/>
            <a:pathLst>
              <a:path w="4017207" h="1370872">
                <a:moveTo>
                  <a:pt x="0" y="0"/>
                </a:moveTo>
                <a:lnTo>
                  <a:pt x="4017208" y="0"/>
                </a:lnTo>
                <a:lnTo>
                  <a:pt x="4017208" y="1370872"/>
                </a:lnTo>
                <a:lnTo>
                  <a:pt x="0" y="1370872"/>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a:ln cap="sq">
            <a:noFill/>
            <a:prstDash val="solid"/>
            <a:miter/>
          </a:ln>
        </p:spPr>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3179873" y="5143500"/>
            <a:ext cx="4208573" cy="4247184"/>
          </a:xfrm>
          <a:custGeom>
            <a:avLst/>
            <a:gdLst/>
            <a:ahLst/>
            <a:cxnLst/>
            <a:rect l="l" t="t" r="r" b="b"/>
            <a:pathLst>
              <a:path w="4208573" h="4247184">
                <a:moveTo>
                  <a:pt x="0" y="0"/>
                </a:moveTo>
                <a:lnTo>
                  <a:pt x="4208573" y="0"/>
                </a:lnTo>
                <a:lnTo>
                  <a:pt x="4208573" y="4247184"/>
                </a:lnTo>
                <a:lnTo>
                  <a:pt x="0" y="4247184"/>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a:ln cap="sq">
            <a:noFill/>
            <a:prstDash val="solid"/>
            <a:miter/>
          </a:ln>
        </p:spPr>
      </p:sp>
      <p:sp>
        <p:nvSpPr>
          <p:cNvPr id="3" name="TextBox 3"/>
          <p:cNvSpPr txBox="1"/>
          <p:nvPr/>
        </p:nvSpPr>
        <p:spPr>
          <a:xfrm>
            <a:off x="13902053" y="3191634"/>
            <a:ext cx="3641741" cy="22821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   AI Model</a:t>
            </a:r>
          </a:p>
        </p:txBody>
      </p:sp>
      <p:sp>
        <p:nvSpPr>
          <p:cNvPr id="4" name="TextBox 4"/>
          <p:cNvSpPr txBox="1"/>
          <p:nvPr/>
        </p:nvSpPr>
        <p:spPr>
          <a:xfrm>
            <a:off x="1028700" y="409561"/>
            <a:ext cx="12162118" cy="9410727"/>
          </a:xfrm>
          <a:prstGeom prst="rect">
            <a:avLst/>
          </a:prstGeom>
        </p:spPr>
        <p:txBody>
          <a:bodyPr lIns="0" tIns="0" rIns="0" bIns="0" rtlCol="0" anchor="t">
            <a:spAutoFit/>
          </a:bodyPr>
          <a:lstStyle/>
          <a:p>
            <a:pPr algn="l">
              <a:lnSpc>
                <a:spcPts val="4198"/>
              </a:lnSpc>
            </a:pPr>
            <a:r>
              <a:rPr lang="en-US" sz="2998" b="1">
                <a:solidFill>
                  <a:srgbClr val="000000"/>
                </a:solidFill>
                <a:latin typeface="DM Sans Bold"/>
                <a:ea typeface="DM Sans Bold"/>
                <a:cs typeface="DM Sans Bold"/>
                <a:sym typeface="DM Sans Bold"/>
              </a:rPr>
              <a:t>DQN (Deep Q-Network)</a:t>
            </a:r>
            <a:r>
              <a:rPr lang="en-US" sz="2998">
                <a:solidFill>
                  <a:srgbClr val="000000"/>
                </a:solidFill>
                <a:latin typeface="DM Sans"/>
                <a:ea typeface="DM Sans"/>
                <a:cs typeface="DM Sans"/>
                <a:sym typeface="DM Sans"/>
              </a:rPr>
              <a:t> helps our snake learn to make good moves by itself without being told exactly what to do.</a:t>
            </a:r>
          </a:p>
          <a:p>
            <a:pPr marL="647467" lvl="1" indent="-323733" algn="l">
              <a:lnSpc>
                <a:spcPts val="4198"/>
              </a:lnSpc>
              <a:buFont typeface="Arial"/>
              <a:buChar char="•"/>
            </a:pPr>
            <a:r>
              <a:rPr lang="en-US" sz="2998">
                <a:solidFill>
                  <a:srgbClr val="000000"/>
                </a:solidFill>
                <a:latin typeface="DM Sans"/>
                <a:ea typeface="DM Sans"/>
                <a:cs typeface="DM Sans"/>
                <a:sym typeface="DM Sans"/>
              </a:rPr>
              <a:t> The agent (the snake) needs to make decisions based on the current state and future outcomes.</a:t>
            </a:r>
          </a:p>
          <a:p>
            <a:pPr algn="l">
              <a:lnSpc>
                <a:spcPts val="4198"/>
              </a:lnSpc>
            </a:pPr>
            <a:r>
              <a:rPr lang="en-US" sz="2998" b="1">
                <a:solidFill>
                  <a:srgbClr val="000000"/>
                </a:solidFill>
                <a:latin typeface="DM Sans Bold"/>
                <a:ea typeface="DM Sans Bold"/>
                <a:cs typeface="DM Sans Bold"/>
                <a:sym typeface="DM Sans Bold"/>
              </a:rPr>
              <a:t>dqn.py:</a:t>
            </a:r>
          </a:p>
          <a:p>
            <a:pPr marL="647467" lvl="1" indent="-323733" algn="l">
              <a:lnSpc>
                <a:spcPts val="4198"/>
              </a:lnSpc>
              <a:buFont typeface="Arial"/>
              <a:buChar char="•"/>
            </a:pPr>
            <a:r>
              <a:rPr lang="en-US" sz="2998">
                <a:solidFill>
                  <a:srgbClr val="000000"/>
                </a:solidFill>
                <a:latin typeface="DM Sans"/>
                <a:ea typeface="DM Sans"/>
                <a:cs typeface="DM Sans"/>
                <a:sym typeface="DM Sans"/>
              </a:rPr>
              <a:t>This file contains the neural network (DQN model).</a:t>
            </a:r>
          </a:p>
          <a:p>
            <a:pPr marL="647467" lvl="1" indent="-323733" algn="l">
              <a:lnSpc>
                <a:spcPts val="4198"/>
              </a:lnSpc>
              <a:buFont typeface="Arial"/>
              <a:buChar char="•"/>
            </a:pPr>
            <a:r>
              <a:rPr lang="en-US" sz="2998">
                <a:solidFill>
                  <a:srgbClr val="000000"/>
                </a:solidFill>
                <a:latin typeface="DM Sans"/>
                <a:ea typeface="DM Sans"/>
                <a:cs typeface="DM Sans"/>
                <a:sym typeface="DM Sans"/>
              </a:rPr>
              <a:t>It takes the current state (like snake position, apple position) and predicts the best move (up, down, left, or right).</a:t>
            </a:r>
          </a:p>
          <a:p>
            <a:pPr algn="l">
              <a:lnSpc>
                <a:spcPts val="4198"/>
              </a:lnSpc>
            </a:pPr>
            <a:r>
              <a:rPr lang="en-US" sz="2998" b="1">
                <a:solidFill>
                  <a:srgbClr val="000000"/>
                </a:solidFill>
                <a:latin typeface="DM Sans Bold"/>
                <a:ea typeface="DM Sans Bold"/>
                <a:cs typeface="DM Sans Bold"/>
                <a:sym typeface="DM Sans Bold"/>
              </a:rPr>
              <a:t>memory.py:</a:t>
            </a:r>
          </a:p>
          <a:p>
            <a:pPr marL="647467" lvl="1" indent="-323733" algn="l">
              <a:lnSpc>
                <a:spcPts val="4198"/>
              </a:lnSpc>
              <a:buFont typeface="Arial"/>
              <a:buChar char="•"/>
            </a:pPr>
            <a:r>
              <a:rPr lang="en-US" sz="2998">
                <a:solidFill>
                  <a:srgbClr val="000000"/>
                </a:solidFill>
                <a:latin typeface="DM Sans"/>
                <a:ea typeface="DM Sans"/>
                <a:cs typeface="DM Sans"/>
                <a:sym typeface="DM Sans"/>
              </a:rPr>
              <a:t>This file holds a special memory (Replay Memory).</a:t>
            </a:r>
          </a:p>
          <a:p>
            <a:pPr marL="647467" lvl="1" indent="-323733" algn="l">
              <a:lnSpc>
                <a:spcPts val="4198"/>
              </a:lnSpc>
              <a:buFont typeface="Arial"/>
              <a:buChar char="•"/>
            </a:pPr>
            <a:r>
              <a:rPr lang="en-US" sz="2998">
                <a:solidFill>
                  <a:srgbClr val="000000"/>
                </a:solidFill>
                <a:latin typeface="DM Sans"/>
                <a:ea typeface="DM Sans"/>
                <a:cs typeface="DM Sans"/>
                <a:sym typeface="DM Sans"/>
              </a:rPr>
              <a:t>It stores past experiences (moves, rewards, and outcomes) so the snake can learn from previous mistakes or successes.</a:t>
            </a:r>
          </a:p>
          <a:p>
            <a:pPr algn="l">
              <a:lnSpc>
                <a:spcPts val="4198"/>
              </a:lnSpc>
            </a:pPr>
            <a:r>
              <a:rPr lang="en-US" sz="2998" b="1">
                <a:solidFill>
                  <a:srgbClr val="000000"/>
                </a:solidFill>
                <a:latin typeface="DM Sans Bold"/>
                <a:ea typeface="DM Sans Bold"/>
                <a:cs typeface="DM Sans Bold"/>
                <a:sym typeface="DM Sans Bold"/>
              </a:rPr>
              <a:t>trainer.py:</a:t>
            </a:r>
          </a:p>
          <a:p>
            <a:pPr marL="647467" lvl="1" indent="-323733" algn="l">
              <a:lnSpc>
                <a:spcPts val="4198"/>
              </a:lnSpc>
              <a:buFont typeface="Arial"/>
              <a:buChar char="•"/>
            </a:pPr>
            <a:r>
              <a:rPr lang="en-US" sz="2998">
                <a:solidFill>
                  <a:srgbClr val="000000"/>
                </a:solidFill>
                <a:latin typeface="DM Sans"/>
                <a:ea typeface="DM Sans"/>
                <a:cs typeface="DM Sans"/>
                <a:sym typeface="DM Sans"/>
              </a:rPr>
              <a:t>This file is like the snake's trainer.</a:t>
            </a:r>
          </a:p>
          <a:p>
            <a:pPr marL="647467" lvl="1" indent="-323733" algn="l">
              <a:lnSpc>
                <a:spcPts val="4198"/>
              </a:lnSpc>
              <a:buFont typeface="Arial"/>
              <a:buChar char="•"/>
            </a:pPr>
            <a:r>
              <a:rPr lang="en-US" sz="2998">
                <a:solidFill>
                  <a:srgbClr val="000000"/>
                </a:solidFill>
                <a:latin typeface="DM Sans"/>
                <a:ea typeface="DM Sans"/>
                <a:cs typeface="DM Sans"/>
                <a:sym typeface="DM Sans"/>
              </a:rPr>
              <a:t>It takes experiences from memory and trains the neural network to improve the snake's decisions.</a:t>
            </a:r>
          </a:p>
          <a:p>
            <a:pPr marL="647467" lvl="1" indent="-323733" algn="l">
              <a:lnSpc>
                <a:spcPts val="4198"/>
              </a:lnSpc>
              <a:buFont typeface="Arial"/>
              <a:buChar char="•"/>
            </a:pPr>
            <a:r>
              <a:rPr lang="en-US" sz="2998">
                <a:solidFill>
                  <a:srgbClr val="000000"/>
                </a:solidFill>
                <a:latin typeface="DM Sans"/>
                <a:ea typeface="DM Sans"/>
                <a:cs typeface="DM Sans"/>
                <a:sym typeface="DM Sans"/>
              </a:rPr>
              <a:t>It helps the snake understand which moves were good (eating an apple) and which moves to avoid (hitting walls or itself).</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2"/>
          <p:cNvSpPr txBox="1"/>
          <p:nvPr/>
        </p:nvSpPr>
        <p:spPr>
          <a:xfrm>
            <a:off x="450092" y="2174493"/>
            <a:ext cx="8693908" cy="7897661"/>
          </a:xfrm>
          <a:prstGeom prst="rect">
            <a:avLst/>
          </a:prstGeom>
        </p:spPr>
        <p:txBody>
          <a:bodyPr lIns="0" tIns="0" rIns="0" bIns="0" rtlCol="0" anchor="t">
            <a:spAutoFit/>
          </a:bodyPr>
          <a:lstStyle/>
          <a:p>
            <a:pPr marL="631428" lvl="1" indent="-315714" algn="l">
              <a:lnSpc>
                <a:spcPts val="3948"/>
              </a:lnSpc>
              <a:spcBef>
                <a:spcPct val="0"/>
              </a:spcBef>
              <a:buFont typeface="Arial"/>
              <a:buChar char="•"/>
            </a:pPr>
            <a:r>
              <a:rPr lang="en-US" sz="2924" b="1" u="none" spc="175">
                <a:solidFill>
                  <a:srgbClr val="000000"/>
                </a:solidFill>
                <a:latin typeface="DM Sans Bold"/>
                <a:ea typeface="DM Sans Bold"/>
                <a:cs typeface="DM Sans Bold"/>
                <a:sym typeface="DM Sans Bold"/>
              </a:rPr>
              <a:t>train.py</a:t>
            </a:r>
          </a:p>
          <a:p>
            <a:pPr marL="1262856" lvl="2" indent="-420952" algn="l">
              <a:lnSpc>
                <a:spcPts val="3948"/>
              </a:lnSpc>
              <a:spcBef>
                <a:spcPct val="0"/>
              </a:spcBef>
              <a:buFont typeface="Arial"/>
              <a:buChar char="⚬"/>
            </a:pPr>
            <a:r>
              <a:rPr lang="en-US" sz="2924" u="none" spc="175">
                <a:solidFill>
                  <a:srgbClr val="000000"/>
                </a:solidFill>
                <a:latin typeface="DM Sans"/>
                <a:ea typeface="DM Sans"/>
                <a:cs typeface="DM Sans"/>
                <a:sym typeface="DM Sans"/>
              </a:rPr>
              <a:t> This file is used to train the snake using Deep Q-Learning.</a:t>
            </a:r>
          </a:p>
          <a:p>
            <a:pPr marL="1262856" lvl="2" indent="-420952" algn="l">
              <a:lnSpc>
                <a:spcPts val="3948"/>
              </a:lnSpc>
              <a:spcBef>
                <a:spcPct val="0"/>
              </a:spcBef>
              <a:buFont typeface="Arial"/>
              <a:buChar char="⚬"/>
            </a:pPr>
            <a:r>
              <a:rPr lang="en-US" sz="2924" u="none" spc="175">
                <a:solidFill>
                  <a:srgbClr val="000000"/>
                </a:solidFill>
                <a:latin typeface="DM Sans"/>
                <a:ea typeface="DM Sans"/>
                <a:cs typeface="DM Sans"/>
                <a:sym typeface="DM Sans"/>
              </a:rPr>
              <a:t> It runs the game for many episodes, collects experience, and updates the model to make better moves over time.</a:t>
            </a:r>
          </a:p>
          <a:p>
            <a:pPr marL="631428" lvl="1" indent="-315714" algn="l">
              <a:lnSpc>
                <a:spcPts val="3948"/>
              </a:lnSpc>
              <a:spcBef>
                <a:spcPct val="0"/>
              </a:spcBef>
              <a:buFont typeface="Arial"/>
              <a:buChar char="•"/>
            </a:pPr>
            <a:r>
              <a:rPr lang="en-US" sz="2924" b="1" u="none" spc="175">
                <a:solidFill>
                  <a:srgbClr val="000000"/>
                </a:solidFill>
                <a:latin typeface="DM Sans Bold"/>
                <a:ea typeface="DM Sans Bold"/>
                <a:cs typeface="DM Sans Bold"/>
                <a:sym typeface="DM Sans Bold"/>
              </a:rPr>
              <a:t>env.py</a:t>
            </a:r>
          </a:p>
          <a:p>
            <a:pPr marL="1262856" lvl="2" indent="-420952" algn="l">
              <a:lnSpc>
                <a:spcPts val="3948"/>
              </a:lnSpc>
              <a:spcBef>
                <a:spcPct val="0"/>
              </a:spcBef>
              <a:buFont typeface="Arial"/>
              <a:buChar char="⚬"/>
            </a:pPr>
            <a:r>
              <a:rPr lang="en-US" sz="2924" u="none" spc="175">
                <a:solidFill>
                  <a:srgbClr val="000000"/>
                </a:solidFill>
                <a:latin typeface="DM Sans"/>
                <a:ea typeface="DM Sans"/>
                <a:cs typeface="DM Sans"/>
                <a:sym typeface="DM Sans"/>
              </a:rPr>
              <a:t> This file creates a special version of the game where the snake can interact using actions like UP, DOWN, LEFT, and RIGHT.</a:t>
            </a:r>
          </a:p>
          <a:p>
            <a:pPr marL="1262856" lvl="2" indent="-420952" algn="l">
              <a:lnSpc>
                <a:spcPts val="3948"/>
              </a:lnSpc>
              <a:spcBef>
                <a:spcPct val="0"/>
              </a:spcBef>
              <a:buFont typeface="Arial"/>
              <a:buChar char="⚬"/>
            </a:pPr>
            <a:r>
              <a:rPr lang="en-US" sz="2924" u="none" spc="175">
                <a:solidFill>
                  <a:srgbClr val="000000"/>
                </a:solidFill>
                <a:latin typeface="DM Sans"/>
                <a:ea typeface="DM Sans"/>
                <a:cs typeface="DM Sans"/>
                <a:sym typeface="DM Sans"/>
              </a:rPr>
              <a:t> It returns rewards based on the snake's actions and helps the model learn.</a:t>
            </a:r>
          </a:p>
          <a:p>
            <a:pPr marL="0" lvl="0" indent="0" algn="l">
              <a:lnSpc>
                <a:spcPts val="3948"/>
              </a:lnSpc>
              <a:spcBef>
                <a:spcPct val="0"/>
              </a:spcBef>
            </a:pPr>
            <a:endParaRPr lang="en-US" sz="2924" u="none" spc="175">
              <a:solidFill>
                <a:srgbClr val="000000"/>
              </a:solidFill>
              <a:latin typeface="DM Sans"/>
              <a:ea typeface="DM Sans"/>
              <a:cs typeface="DM Sans"/>
              <a:sym typeface="DM Sans"/>
            </a:endParaRPr>
          </a:p>
        </p:txBody>
      </p:sp>
      <p:sp>
        <p:nvSpPr>
          <p:cNvPr id="3" name="Freeform 3"/>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a:ln cap="sq">
            <a:noFill/>
            <a:prstDash val="solid"/>
            <a:miter/>
          </a:ln>
        </p:spPr>
      </p:sp>
      <p:sp>
        <p:nvSpPr>
          <p:cNvPr id="4" name="Freeform 4"/>
          <p:cNvSpPr/>
          <p:nvPr/>
        </p:nvSpPr>
        <p:spPr>
          <a:xfrm>
            <a:off x="-1851065" y="8477715"/>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a:ln cap="sq">
            <a:noFill/>
            <a:prstDash val="solid"/>
            <a:miter/>
          </a:ln>
        </p:spPr>
      </p:sp>
      <p:sp>
        <p:nvSpPr>
          <p:cNvPr id="5" name="Freeform 5"/>
          <p:cNvSpPr/>
          <p:nvPr/>
        </p:nvSpPr>
        <p:spPr>
          <a:xfrm>
            <a:off x="11123733" y="6137610"/>
            <a:ext cx="6705521" cy="3497389"/>
          </a:xfrm>
          <a:custGeom>
            <a:avLst/>
            <a:gdLst/>
            <a:ahLst/>
            <a:cxnLst/>
            <a:rect l="l" t="t" r="r" b="b"/>
            <a:pathLst>
              <a:path w="6705521" h="3497389">
                <a:moveTo>
                  <a:pt x="0" y="0"/>
                </a:moveTo>
                <a:lnTo>
                  <a:pt x="6705521" y="0"/>
                </a:lnTo>
                <a:lnTo>
                  <a:pt x="6705521" y="3497390"/>
                </a:lnTo>
                <a:lnTo>
                  <a:pt x="0" y="3497390"/>
                </a:lnTo>
                <a:lnTo>
                  <a:pt x="0" y="0"/>
                </a:lnTo>
                <a:close/>
              </a:path>
            </a:pathLst>
          </a:custGeom>
          <a:blipFill>
            <a:blip r:embed="rId6"/>
            <a:stretch>
              <a:fillRect/>
            </a:stretch>
          </a:blipFill>
        </p:spPr>
      </p:sp>
      <p:sp>
        <p:nvSpPr>
          <p:cNvPr id="6" name="Freeform 6"/>
          <p:cNvSpPr/>
          <p:nvPr/>
        </p:nvSpPr>
        <p:spPr>
          <a:xfrm>
            <a:off x="9597725" y="2427009"/>
            <a:ext cx="6594844" cy="3335764"/>
          </a:xfrm>
          <a:custGeom>
            <a:avLst/>
            <a:gdLst/>
            <a:ahLst/>
            <a:cxnLst/>
            <a:rect l="l" t="t" r="r" b="b"/>
            <a:pathLst>
              <a:path w="6594844" h="3335764">
                <a:moveTo>
                  <a:pt x="0" y="0"/>
                </a:moveTo>
                <a:lnTo>
                  <a:pt x="6594844" y="0"/>
                </a:lnTo>
                <a:lnTo>
                  <a:pt x="6594844" y="3335764"/>
                </a:lnTo>
                <a:lnTo>
                  <a:pt x="0" y="3335764"/>
                </a:lnTo>
                <a:lnTo>
                  <a:pt x="0" y="0"/>
                </a:lnTo>
                <a:close/>
              </a:path>
            </a:pathLst>
          </a:custGeom>
          <a:blipFill>
            <a:blip r:embed="rId7"/>
            <a:stretch>
              <a:fillRect/>
            </a:stretch>
          </a:blipFill>
        </p:spPr>
      </p:sp>
      <p:sp>
        <p:nvSpPr>
          <p:cNvPr id="7" name="TextBox 7"/>
          <p:cNvSpPr txBox="1"/>
          <p:nvPr/>
        </p:nvSpPr>
        <p:spPr>
          <a:xfrm>
            <a:off x="4025985" y="874881"/>
            <a:ext cx="9287246"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Training Process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2"/>
          <p:cNvSpPr txBox="1"/>
          <p:nvPr/>
        </p:nvSpPr>
        <p:spPr>
          <a:xfrm>
            <a:off x="533432" y="739800"/>
            <a:ext cx="10238209" cy="9763125"/>
          </a:xfrm>
          <a:prstGeom prst="rect">
            <a:avLst/>
          </a:prstGeom>
        </p:spPr>
        <p:txBody>
          <a:bodyPr lIns="0" tIns="0" rIns="0" bIns="0" rtlCol="0" anchor="t">
            <a:spAutoFit/>
          </a:bodyPr>
          <a:lstStyle/>
          <a:p>
            <a:pPr marL="647700" lvl="1" indent="-323850" algn="l">
              <a:lnSpc>
                <a:spcPts val="4050"/>
              </a:lnSpc>
              <a:buFont typeface="Arial"/>
              <a:buChar char="•"/>
            </a:pPr>
            <a:r>
              <a:rPr lang="en-US" sz="3000" b="1" spc="179">
                <a:solidFill>
                  <a:srgbClr val="000000"/>
                </a:solidFill>
                <a:latin typeface="DM Sans Bold"/>
                <a:ea typeface="DM Sans Bold"/>
                <a:cs typeface="DM Sans Bold"/>
                <a:sym typeface="DM Sans Bold"/>
              </a:rPr>
              <a:t>board_fast.py</a:t>
            </a:r>
          </a:p>
          <a:p>
            <a:pPr marL="1295400" lvl="2" indent="-431800" algn="l">
              <a:lnSpc>
                <a:spcPts val="4050"/>
              </a:lnSpc>
              <a:buFont typeface="Arial"/>
              <a:buChar char="⚬"/>
            </a:pPr>
            <a:r>
              <a:rPr lang="en-US" sz="3000" spc="179">
                <a:solidFill>
                  <a:srgbClr val="000000"/>
                </a:solidFill>
                <a:latin typeface="DM Sans"/>
                <a:ea typeface="DM Sans"/>
                <a:cs typeface="DM Sans"/>
                <a:sym typeface="DM Sans"/>
              </a:rPr>
              <a:t> This is a simplified, faster version of the snake game board used during training.</a:t>
            </a:r>
          </a:p>
          <a:p>
            <a:pPr marL="1295400" lvl="2" indent="-431800" algn="l">
              <a:lnSpc>
                <a:spcPts val="4050"/>
              </a:lnSpc>
              <a:spcBef>
                <a:spcPct val="0"/>
              </a:spcBef>
              <a:buFont typeface="Arial"/>
              <a:buChar char="⚬"/>
            </a:pPr>
            <a:r>
              <a:rPr lang="en-US" sz="3000" spc="179">
                <a:solidFill>
                  <a:srgbClr val="000000"/>
                </a:solidFill>
                <a:latin typeface="DM Sans"/>
                <a:ea typeface="DM Sans"/>
                <a:cs typeface="DM Sans"/>
                <a:sym typeface="DM Sans"/>
              </a:rPr>
              <a:t> It doesn’t include visuals, so training runs quicker.</a:t>
            </a:r>
          </a:p>
          <a:p>
            <a:pPr marL="647700" lvl="1" indent="-323850" algn="l">
              <a:lnSpc>
                <a:spcPts val="4050"/>
              </a:lnSpc>
              <a:spcBef>
                <a:spcPct val="0"/>
              </a:spcBef>
              <a:buFont typeface="Arial"/>
              <a:buChar char="•"/>
            </a:pPr>
            <a:r>
              <a:rPr lang="en-US" sz="3000" b="1" u="none" spc="179">
                <a:solidFill>
                  <a:srgbClr val="000000"/>
                </a:solidFill>
                <a:latin typeface="DM Sans Bold"/>
                <a:ea typeface="DM Sans Bold"/>
                <a:cs typeface="DM Sans Bold"/>
                <a:sym typeface="DM Sans Bold"/>
              </a:rPr>
              <a:t>test_env.py and test_model.py</a:t>
            </a:r>
          </a:p>
          <a:p>
            <a:pPr marL="1295400" lvl="2" indent="-431800" algn="l">
              <a:lnSpc>
                <a:spcPts val="4050"/>
              </a:lnSpc>
              <a:spcBef>
                <a:spcPct val="0"/>
              </a:spcBef>
              <a:buFont typeface="Arial"/>
              <a:buChar char="⚬"/>
            </a:pPr>
            <a:r>
              <a:rPr lang="en-US" sz="3000" u="none" spc="179">
                <a:solidFill>
                  <a:srgbClr val="000000"/>
                </a:solidFill>
                <a:latin typeface="DM Sans"/>
                <a:ea typeface="DM Sans"/>
                <a:cs typeface="DM Sans"/>
                <a:sym typeface="DM Sans"/>
              </a:rPr>
              <a:t> These are testing scripts that help check if the environment and model are working correctly before and after training.</a:t>
            </a:r>
          </a:p>
          <a:p>
            <a:pPr marL="647700" lvl="1" indent="-323850" algn="l">
              <a:lnSpc>
                <a:spcPts val="4050"/>
              </a:lnSpc>
              <a:spcBef>
                <a:spcPct val="0"/>
              </a:spcBef>
              <a:buFont typeface="Arial"/>
              <a:buChar char="•"/>
            </a:pPr>
            <a:r>
              <a:rPr lang="en-US" sz="3000" b="1" u="none" spc="179">
                <a:solidFill>
                  <a:srgbClr val="000000"/>
                </a:solidFill>
                <a:latin typeface="DM Sans Bold"/>
                <a:ea typeface="DM Sans Bold"/>
                <a:cs typeface="DM Sans Bold"/>
                <a:sym typeface="DM Sans Bold"/>
              </a:rPr>
              <a:t>dqn_snake_model.pth</a:t>
            </a:r>
          </a:p>
          <a:p>
            <a:pPr marL="1295400" lvl="2" indent="-431800" algn="l">
              <a:lnSpc>
                <a:spcPts val="4050"/>
              </a:lnSpc>
              <a:spcBef>
                <a:spcPct val="0"/>
              </a:spcBef>
              <a:buFont typeface="Arial"/>
              <a:buChar char="⚬"/>
            </a:pPr>
            <a:r>
              <a:rPr lang="en-US" sz="3000" u="none" spc="179">
                <a:solidFill>
                  <a:srgbClr val="000000"/>
                </a:solidFill>
                <a:latin typeface="DM Sans"/>
                <a:ea typeface="DM Sans"/>
                <a:cs typeface="DM Sans"/>
                <a:sym typeface="DM Sans"/>
              </a:rPr>
              <a:t>This is the saved trained model file.</a:t>
            </a:r>
          </a:p>
          <a:p>
            <a:pPr marL="1295400" lvl="2" indent="-431800" algn="l">
              <a:lnSpc>
                <a:spcPts val="4050"/>
              </a:lnSpc>
              <a:spcBef>
                <a:spcPct val="0"/>
              </a:spcBef>
              <a:buFont typeface="Arial"/>
              <a:buChar char="⚬"/>
            </a:pPr>
            <a:r>
              <a:rPr lang="en-US" sz="3000" u="none" spc="179">
                <a:solidFill>
                  <a:srgbClr val="000000"/>
                </a:solidFill>
                <a:latin typeface="DM Sans"/>
                <a:ea typeface="DM Sans"/>
                <a:cs typeface="DM Sans"/>
                <a:sym typeface="DM Sans"/>
              </a:rPr>
              <a:t> After training, the model is saved here so it can be reused without retraining.</a:t>
            </a:r>
          </a:p>
          <a:p>
            <a:pPr marL="647700" lvl="1" indent="-323850" algn="l">
              <a:lnSpc>
                <a:spcPts val="4050"/>
              </a:lnSpc>
              <a:spcBef>
                <a:spcPct val="0"/>
              </a:spcBef>
              <a:buFont typeface="Arial"/>
              <a:buChar char="•"/>
            </a:pPr>
            <a:r>
              <a:rPr lang="en-US" sz="3000" b="1" u="none" spc="179">
                <a:solidFill>
                  <a:srgbClr val="000000"/>
                </a:solidFill>
                <a:latin typeface="DM Sans Bold"/>
                <a:ea typeface="DM Sans Bold"/>
                <a:cs typeface="DM Sans Bold"/>
                <a:sym typeface="DM Sans Bold"/>
              </a:rPr>
              <a:t>training_rewards.png</a:t>
            </a:r>
          </a:p>
          <a:p>
            <a:pPr marL="1295400" lvl="2" indent="-431800" algn="l">
              <a:lnSpc>
                <a:spcPts val="4050"/>
              </a:lnSpc>
              <a:spcBef>
                <a:spcPct val="0"/>
              </a:spcBef>
              <a:buFont typeface="Arial"/>
              <a:buChar char="⚬"/>
            </a:pPr>
            <a:r>
              <a:rPr lang="en-US" sz="3000" u="none" spc="179">
                <a:solidFill>
                  <a:srgbClr val="000000"/>
                </a:solidFill>
                <a:latin typeface="DM Sans"/>
                <a:ea typeface="DM Sans"/>
                <a:cs typeface="DM Sans"/>
                <a:sym typeface="DM Sans"/>
              </a:rPr>
              <a:t>A graph showing how the reward improves during training.</a:t>
            </a:r>
          </a:p>
          <a:p>
            <a:pPr marL="1295400" lvl="2" indent="-431800" algn="l">
              <a:lnSpc>
                <a:spcPts val="4050"/>
              </a:lnSpc>
              <a:spcBef>
                <a:spcPct val="0"/>
              </a:spcBef>
              <a:buFont typeface="Arial"/>
              <a:buChar char="⚬"/>
            </a:pPr>
            <a:r>
              <a:rPr lang="en-US" sz="3000" u="none" spc="179">
                <a:solidFill>
                  <a:srgbClr val="000000"/>
                </a:solidFill>
                <a:latin typeface="DM Sans"/>
                <a:ea typeface="DM Sans"/>
                <a:cs typeface="DM Sans"/>
                <a:sym typeface="DM Sans"/>
              </a:rPr>
              <a:t> It helps us understand if the model is learning well over time.</a:t>
            </a:r>
          </a:p>
          <a:p>
            <a:pPr marL="0" lvl="0" indent="0" algn="l">
              <a:lnSpc>
                <a:spcPts val="4050"/>
              </a:lnSpc>
              <a:spcBef>
                <a:spcPct val="0"/>
              </a:spcBef>
            </a:pPr>
            <a:endParaRPr lang="en-US" sz="3000" u="none" spc="179">
              <a:solidFill>
                <a:srgbClr val="000000"/>
              </a:solidFill>
              <a:latin typeface="DM Sans"/>
              <a:ea typeface="DM Sans"/>
              <a:cs typeface="DM Sans"/>
              <a:sym typeface="DM Sans"/>
            </a:endParaRPr>
          </a:p>
        </p:txBody>
      </p:sp>
      <p:sp>
        <p:nvSpPr>
          <p:cNvPr id="3" name="Freeform 3"/>
          <p:cNvSpPr/>
          <p:nvPr/>
        </p:nvSpPr>
        <p:spPr>
          <a:xfrm>
            <a:off x="16676288"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a:ln cap="sq">
            <a:noFill/>
            <a:prstDash val="solid"/>
            <a:miter/>
          </a:ln>
        </p:spPr>
      </p:sp>
      <p:sp>
        <p:nvSpPr>
          <p:cNvPr id="4" name="Freeform 4"/>
          <p:cNvSpPr/>
          <p:nvPr/>
        </p:nvSpPr>
        <p:spPr>
          <a:xfrm>
            <a:off x="-936724" y="8972983"/>
            <a:ext cx="4602314" cy="3618569"/>
          </a:xfrm>
          <a:custGeom>
            <a:avLst/>
            <a:gdLst/>
            <a:ahLst/>
            <a:cxnLst/>
            <a:rect l="l" t="t" r="r" b="b"/>
            <a:pathLst>
              <a:path w="4602314" h="3618569">
                <a:moveTo>
                  <a:pt x="0" y="0"/>
                </a:moveTo>
                <a:lnTo>
                  <a:pt x="4602314" y="0"/>
                </a:lnTo>
                <a:lnTo>
                  <a:pt x="4602314" y="3618569"/>
                </a:lnTo>
                <a:lnTo>
                  <a:pt x="0" y="361856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a:ln cap="sq">
            <a:noFill/>
            <a:prstDash val="solid"/>
            <a:miter/>
          </a:ln>
        </p:spPr>
      </p:sp>
      <p:sp>
        <p:nvSpPr>
          <p:cNvPr id="5" name="Freeform 5"/>
          <p:cNvSpPr/>
          <p:nvPr/>
        </p:nvSpPr>
        <p:spPr>
          <a:xfrm>
            <a:off x="10771642" y="3335714"/>
            <a:ext cx="7203310" cy="5637269"/>
          </a:xfrm>
          <a:custGeom>
            <a:avLst/>
            <a:gdLst/>
            <a:ahLst/>
            <a:cxnLst/>
            <a:rect l="l" t="t" r="r" b="b"/>
            <a:pathLst>
              <a:path w="7203310" h="5637269">
                <a:moveTo>
                  <a:pt x="0" y="0"/>
                </a:moveTo>
                <a:lnTo>
                  <a:pt x="7203309" y="0"/>
                </a:lnTo>
                <a:lnTo>
                  <a:pt x="7203309" y="5637269"/>
                </a:lnTo>
                <a:lnTo>
                  <a:pt x="0" y="5637269"/>
                </a:lnTo>
                <a:lnTo>
                  <a:pt x="0" y="0"/>
                </a:lnTo>
                <a:close/>
              </a:path>
            </a:pathLst>
          </a:custGeom>
          <a:blipFill>
            <a:blip r:embed="rId6"/>
            <a:stretch>
              <a:fillRect r="-4345"/>
            </a:stretch>
          </a:blipFill>
        </p:spPr>
      </p:sp>
      <p:sp>
        <p:nvSpPr>
          <p:cNvPr id="6" name="TextBox 6"/>
          <p:cNvSpPr txBox="1"/>
          <p:nvPr/>
        </p:nvSpPr>
        <p:spPr>
          <a:xfrm>
            <a:off x="11664067" y="539599"/>
            <a:ext cx="8066718" cy="2282738"/>
          </a:xfrm>
          <a:prstGeom prst="rect">
            <a:avLst/>
          </a:prstGeom>
        </p:spPr>
        <p:txBody>
          <a:bodyPr lIns="0" tIns="0" rIns="0" bIns="0" rtlCol="0" anchor="t">
            <a:spAutoFit/>
          </a:bodyPr>
          <a:lstStyle/>
          <a:p>
            <a:pPr algn="l">
              <a:lnSpc>
                <a:spcPts val="8748"/>
              </a:lnSpc>
            </a:pPr>
            <a:r>
              <a:rPr lang="en-US" sz="9018" b="1">
                <a:solidFill>
                  <a:srgbClr val="000000"/>
                </a:solidFill>
                <a:latin typeface="DM Sans Bold"/>
                <a:ea typeface="DM Sans Bold"/>
                <a:cs typeface="DM Sans Bold"/>
                <a:sym typeface="DM Sans Bold"/>
              </a:rPr>
              <a:t> Testing Process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179</TotalTime>
  <Words>893</Words>
  <Application>Microsoft Office PowerPoint</Application>
  <PresentationFormat>Custom</PresentationFormat>
  <Paragraphs>72</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DM Sans Bold</vt:lpstr>
      <vt:lpstr>Arial</vt:lpstr>
      <vt:lpstr>Trebuchet MS</vt:lpstr>
      <vt:lpstr>DM Sans</vt:lpstr>
      <vt:lpstr>Open Sans Light</vt:lpstr>
      <vt:lpstr>DM Sans Bold Italics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dc:title>
  <dc:creator>Dell</dc:creator>
  <cp:lastModifiedBy>Dell</cp:lastModifiedBy>
  <cp:revision>7</cp:revision>
  <dcterms:created xsi:type="dcterms:W3CDTF">2006-08-16T00:00:00Z</dcterms:created>
  <dcterms:modified xsi:type="dcterms:W3CDTF">2025-05-05T03:06:18Z</dcterms:modified>
  <dc:identifier>DAGmT_humZU</dc:identifier>
</cp:coreProperties>
</file>