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1" r:id="rId3"/>
    <p:sldId id="264" r:id="rId4"/>
    <p:sldId id="269" r:id="rId5"/>
    <p:sldId id="262" r:id="rId6"/>
    <p:sldId id="263" r:id="rId8"/>
    <p:sldId id="275" r:id="rId9"/>
    <p:sldId id="274" r:id="rId10"/>
    <p:sldId id="266" r:id="rId11"/>
    <p:sldId id="270" r:id="rId12"/>
    <p:sldId id="276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Microsoft YaHei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Microsoft YaHei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Microsoft YaHei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Microsoft YaHei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Microsoft YaHei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Microsoft YaHei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Microsoft YaHei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Microsoft YaHei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Microsoft YaHei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Microsoft YaHei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03520" y="854600"/>
            <a:ext cx="4680000" cy="1198800"/>
          </a:xfrm>
        </p:spPr>
        <p:txBody>
          <a:bodyPr anchor="ctr">
            <a:noAutofit/>
          </a:bodyPr>
          <a:lstStyle>
            <a:lvl1pPr algn="dist">
              <a:defRPr sz="60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03519" y="2270300"/>
            <a:ext cx="4680000" cy="1158700"/>
          </a:xfrm>
        </p:spPr>
        <p:txBody>
          <a:bodyPr>
            <a:normAutofit/>
          </a:bodyPr>
          <a:lstStyle>
            <a:lvl1pPr marL="0" indent="0" algn="dist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1C80-053A-4921-B2D0-BDD724272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DEE2-E86A-4679-AE29-254B7E4BB9A0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603519" y="2161344"/>
            <a:ext cx="46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1C80-053A-4921-B2D0-BDD72427276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DEE2-E86A-4679-AE29-254B7E4BB9A0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057400" y="901700"/>
            <a:ext cx="8077200" cy="4800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944634"/>
          </a:xfrm>
          <a:custGeom>
            <a:avLst/>
            <a:gdLst>
              <a:gd name="connsiteX0" fmla="*/ 0 w 12192000"/>
              <a:gd name="connsiteY0" fmla="*/ 0 h 944634"/>
              <a:gd name="connsiteX1" fmla="*/ 12192000 w 12192000"/>
              <a:gd name="connsiteY1" fmla="*/ 0 h 944634"/>
              <a:gd name="connsiteX2" fmla="*/ 12192000 w 12192000"/>
              <a:gd name="connsiteY2" fmla="*/ 944634 h 944634"/>
              <a:gd name="connsiteX3" fmla="*/ 0 w 12192000"/>
              <a:gd name="connsiteY3" fmla="*/ 944634 h 94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44634">
                <a:moveTo>
                  <a:pt x="0" y="0"/>
                </a:moveTo>
                <a:lnTo>
                  <a:pt x="12192000" y="0"/>
                </a:lnTo>
                <a:lnTo>
                  <a:pt x="12192000" y="944634"/>
                </a:lnTo>
                <a:lnTo>
                  <a:pt x="0" y="944634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4100" y="0"/>
            <a:ext cx="5829300" cy="94463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1C80-053A-4921-B2D0-BDD724272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DEE2-E86A-4679-AE29-254B7E4BB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072415" y="3374794"/>
            <a:ext cx="3140012" cy="1500187"/>
          </a:xfrm>
        </p:spPr>
        <p:txBody>
          <a:bodyPr anchor="t">
            <a:noAutofit/>
          </a:bodyPr>
          <a:lstStyle>
            <a:lvl1pPr marL="0" indent="0" algn="dist">
              <a:buNone/>
              <a:defRPr sz="3200" b="1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1C80-053A-4921-B2D0-BDD724272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DEE2-E86A-4679-AE29-254B7E4BB9A0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2072415" y="3182846"/>
            <a:ext cx="3140012" cy="2"/>
          </a:xfrm>
          <a:prstGeom prst="line">
            <a:avLst/>
          </a:prstGeom>
          <a:ln w="1270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944634"/>
          </a:xfrm>
          <a:custGeom>
            <a:avLst/>
            <a:gdLst>
              <a:gd name="connsiteX0" fmla="*/ 0 w 12192000"/>
              <a:gd name="connsiteY0" fmla="*/ 0 h 944634"/>
              <a:gd name="connsiteX1" fmla="*/ 12192000 w 12192000"/>
              <a:gd name="connsiteY1" fmla="*/ 0 h 944634"/>
              <a:gd name="connsiteX2" fmla="*/ 12192000 w 12192000"/>
              <a:gd name="connsiteY2" fmla="*/ 944634 h 944634"/>
              <a:gd name="connsiteX3" fmla="*/ 0 w 12192000"/>
              <a:gd name="connsiteY3" fmla="*/ 944634 h 94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44634">
                <a:moveTo>
                  <a:pt x="0" y="0"/>
                </a:moveTo>
                <a:lnTo>
                  <a:pt x="12192000" y="0"/>
                </a:lnTo>
                <a:lnTo>
                  <a:pt x="12192000" y="944634"/>
                </a:lnTo>
                <a:lnTo>
                  <a:pt x="0" y="944634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8700" y="0"/>
            <a:ext cx="5689600" cy="9446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46200"/>
            <a:ext cx="5181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46200"/>
            <a:ext cx="5181600" cy="48307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1C80-053A-4921-B2D0-BDD724272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DEE2-E86A-4679-AE29-254B7E4BB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1C80-053A-4921-B2D0-BDD724272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DEE2-E86A-4679-AE29-254B7E4BB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57276" y="1048200"/>
            <a:ext cx="5962648" cy="1325563"/>
          </a:xfrm>
        </p:spPr>
        <p:txBody>
          <a:bodyPr anchor="b">
            <a:normAutofit/>
          </a:bodyPr>
          <a:lstStyle>
            <a:lvl1pPr algn="dist"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1C80-053A-4921-B2D0-BDD724272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DEE2-E86A-4679-AE29-254B7E4BB9A0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057275" y="2501901"/>
            <a:ext cx="5962649" cy="774700"/>
          </a:xfrm>
        </p:spPr>
        <p:txBody>
          <a:bodyPr anchor="t"/>
          <a:lstStyle>
            <a:lvl1pPr marL="0" indent="0" algn="dist">
              <a:buNone/>
              <a:defRPr>
                <a:solidFill>
                  <a:srgbClr val="FFFFFF"/>
                </a:solidFill>
              </a:defRPr>
            </a:lvl1pPr>
            <a:lvl2pPr marL="457200" indent="0">
              <a:buNone/>
              <a:defRPr>
                <a:solidFill>
                  <a:srgbClr val="FFFFFF"/>
                </a:solidFill>
              </a:defRPr>
            </a:lvl2pPr>
            <a:lvl3pPr marL="914400" indent="0">
              <a:buNone/>
              <a:defRPr>
                <a:solidFill>
                  <a:srgbClr val="FFFFFF"/>
                </a:solidFill>
              </a:defRPr>
            </a:lvl3pPr>
            <a:lvl4pPr marL="1371600" indent="0">
              <a:buNone/>
              <a:defRPr>
                <a:solidFill>
                  <a:srgbClr val="FFFFFF"/>
                </a:solidFill>
              </a:defRPr>
            </a:lvl4pPr>
            <a:lvl5pPr marL="1828800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944634"/>
          </a:xfrm>
          <a:custGeom>
            <a:avLst/>
            <a:gdLst>
              <a:gd name="connsiteX0" fmla="*/ 0 w 12192000"/>
              <a:gd name="connsiteY0" fmla="*/ 0 h 944634"/>
              <a:gd name="connsiteX1" fmla="*/ 12192000 w 12192000"/>
              <a:gd name="connsiteY1" fmla="*/ 0 h 944634"/>
              <a:gd name="connsiteX2" fmla="*/ 12192000 w 12192000"/>
              <a:gd name="connsiteY2" fmla="*/ 944634 h 944634"/>
              <a:gd name="connsiteX3" fmla="*/ 0 w 12192000"/>
              <a:gd name="connsiteY3" fmla="*/ 944634 h 94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44634">
                <a:moveTo>
                  <a:pt x="0" y="0"/>
                </a:moveTo>
                <a:lnTo>
                  <a:pt x="12192000" y="0"/>
                </a:lnTo>
                <a:lnTo>
                  <a:pt x="12192000" y="944634"/>
                </a:lnTo>
                <a:lnTo>
                  <a:pt x="0" y="944634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1C80-053A-4921-B2D0-BDD724272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DEE2-E86A-4679-AE29-254B7E4BB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1C80-053A-4921-B2D0-BDD724272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DEE2-E86A-4679-AE29-254B7E4BB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1C80-053A-4921-B2D0-BDD724272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DEE2-E86A-4679-AE29-254B7E4BB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D1C80-053A-4921-B2D0-BDD72427276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1DEE2-E86A-4679-AE29-254B7E4BB9A0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9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919480" y="670560"/>
            <a:ext cx="8693150" cy="1250315"/>
          </a:xfrm>
        </p:spPr>
        <p:txBody>
          <a:bodyPr/>
          <a:lstStyle/>
          <a:p>
            <a:r>
              <a:rPr lang="en-US" altLang="zh-CN" b="1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Testdokumentation</a:t>
            </a:r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 Projekt </a:t>
            </a:r>
            <a:r>
              <a:rPr lang="en-US" altLang="zh-CN" b="1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Burgenlandkreis</a:t>
            </a:r>
            <a:endParaRPr lang="zh-CN" altLang="en-US" sz="60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858645" y="2239645"/>
            <a:ext cx="5965825" cy="86614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Für das Studienfach Management von Informatikprojekten im Studiengang Angewandt Informatik erarbeiten wir die Webseite einer uns zuzugewiesenen Einrichtung aus.</a:t>
            </a:r>
            <a:endParaRPr lang="en-US" altLang="zh-CN" sz="1800" b="0" dirty="0">
              <a:solidFill>
                <a:schemeClr val="bg1"/>
              </a:solidFill>
              <a:latin typeface="Calibri" panose="020F0502020204030204" charset="0"/>
              <a:ea typeface="方正姚体" panose="02010601030101010101" pitchFamily="2" charset="-122"/>
              <a:cs typeface="Calibri" panose="020F050202020403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44980" y="3209290"/>
            <a:ext cx="246761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i="1">
                <a:solidFill>
                  <a:schemeClr val="bg1"/>
                </a:solidFill>
              </a:rPr>
              <a:t>Projektmitgelieder</a:t>
            </a:r>
            <a:r>
              <a:rPr lang="zh-CN" altLang="en-US" sz="2000" i="1">
                <a:solidFill>
                  <a:schemeClr val="bg1"/>
                </a:solidFill>
              </a:rPr>
              <a:t>：</a:t>
            </a:r>
            <a:endParaRPr lang="zh-CN" altLang="en-US" sz="2000" i="1">
              <a:solidFill>
                <a:schemeClr val="bg1"/>
              </a:solidFill>
            </a:endParaRPr>
          </a:p>
          <a:p>
            <a:pPr algn="l"/>
            <a:r>
              <a:rPr lang="zh-CN" altLang="en-US" sz="2000" i="1">
                <a:solidFill>
                  <a:schemeClr val="bg1"/>
                </a:solidFill>
              </a:rPr>
              <a:t>        </a:t>
            </a:r>
            <a:r>
              <a:rPr lang="en-US" altLang="zh-CN" sz="2000" i="1">
                <a:solidFill>
                  <a:schemeClr val="bg1"/>
                </a:solidFill>
              </a:rPr>
              <a:t>Dennis</a:t>
            </a:r>
            <a:endParaRPr lang="en-US" altLang="zh-CN" sz="2000" i="1">
              <a:solidFill>
                <a:schemeClr val="bg1"/>
              </a:solidFill>
            </a:endParaRPr>
          </a:p>
          <a:p>
            <a:pPr algn="l"/>
            <a:r>
              <a:rPr lang="en-US" altLang="zh-CN" sz="2000" i="1">
                <a:solidFill>
                  <a:schemeClr val="bg1"/>
                </a:solidFill>
              </a:rPr>
              <a:t>        Patrick</a:t>
            </a:r>
            <a:endParaRPr lang="en-US" altLang="zh-CN" sz="2000" i="1">
              <a:solidFill>
                <a:schemeClr val="bg1"/>
              </a:solidFill>
            </a:endParaRPr>
          </a:p>
          <a:p>
            <a:pPr algn="l"/>
            <a:r>
              <a:rPr lang="en-US" altLang="zh-CN" sz="2000" i="1">
                <a:solidFill>
                  <a:schemeClr val="bg1"/>
                </a:solidFill>
              </a:rPr>
              <a:t>        Max</a:t>
            </a:r>
            <a:endParaRPr lang="en-US" altLang="zh-CN" sz="2000" i="1">
              <a:solidFill>
                <a:schemeClr val="bg1"/>
              </a:solidFill>
            </a:endParaRPr>
          </a:p>
          <a:p>
            <a:pPr algn="l"/>
            <a:r>
              <a:rPr lang="en-US" altLang="zh-CN" sz="2000" i="1">
                <a:solidFill>
                  <a:schemeClr val="bg1"/>
                </a:solidFill>
              </a:rPr>
              <a:t>        Ana</a:t>
            </a:r>
            <a:endParaRPr lang="en-US" altLang="zh-CN" sz="2000" i="1">
              <a:solidFill>
                <a:schemeClr val="bg1"/>
              </a:solidFill>
            </a:endParaRPr>
          </a:p>
          <a:p>
            <a:pPr algn="l"/>
            <a:r>
              <a:rPr lang="en-US" altLang="zh-CN" sz="2000" i="1">
                <a:solidFill>
                  <a:schemeClr val="bg1"/>
                </a:solidFill>
              </a:rPr>
              <a:t>    </a:t>
            </a:r>
            <a:r>
              <a:rPr lang="zh-CN" altLang="en-US" sz="2000" i="1">
                <a:solidFill>
                  <a:schemeClr val="bg1"/>
                </a:solidFill>
              </a:rPr>
              <a:t>　</a:t>
            </a:r>
            <a:r>
              <a:rPr lang="en-US" altLang="en-US" sz="2000" i="1">
                <a:solidFill>
                  <a:schemeClr val="bg1"/>
                </a:solidFill>
              </a:rPr>
              <a:t>Alex</a:t>
            </a:r>
            <a:endParaRPr lang="en-US" altLang="en-US" sz="2000" i="1">
              <a:solidFill>
                <a:schemeClr val="bg1"/>
              </a:solidFill>
            </a:endParaRPr>
          </a:p>
          <a:p>
            <a:pPr algn="l"/>
            <a:r>
              <a:rPr lang="en-US" altLang="en-US" sz="2000" i="1">
                <a:solidFill>
                  <a:schemeClr val="bg1"/>
                </a:solidFill>
              </a:rPr>
              <a:t>        Kang</a:t>
            </a:r>
            <a:endParaRPr lang="en-US" altLang="en-US" sz="2000" i="1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ind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1186815"/>
            <a:ext cx="9544050" cy="46888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04475" y="1861185"/>
            <a:ext cx="74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Index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ubersich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540" y="1517015"/>
            <a:ext cx="10058400" cy="24555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79215" y="4311650"/>
            <a:ext cx="2007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zh-CN"/>
              <a:t>übersciht</a:t>
            </a:r>
            <a:endParaRPr lang="de-DE" altLang="zh-CN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7" descr="KF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795" y="1612900"/>
            <a:ext cx="10670540" cy="31635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23185" y="5332730"/>
            <a:ext cx="210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KFZ-erstzulassung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8" descr="fu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05" y="1766570"/>
            <a:ext cx="11086465" cy="33248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68955" y="572071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de-D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70530" y="5547360"/>
            <a:ext cx="217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Fürherscheinwesen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2851150" y="6053137"/>
            <a:ext cx="5080000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2200" b="0">
                <a:latin typeface="Calibri" panose="020F0502020204030204" charset="0"/>
                <a:cs typeface="Calibri" panose="020F0502020204030204" charset="0"/>
              </a:rPr>
              <a:t>Erstellung von KFZ</a:t>
            </a:r>
            <a:endParaRPr lang="zh-CN" altLang="en-US"/>
          </a:p>
        </p:txBody>
      </p:sp>
      <p:pic>
        <p:nvPicPr>
          <p:cNvPr id="9" name="图片 9" descr="erstz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6990" y="1186180"/>
            <a:ext cx="9211310" cy="44856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3260090" y="5776912"/>
            <a:ext cx="5080000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2200" b="0">
                <a:latin typeface="Calibri" panose="020F0502020204030204" charset="0"/>
                <a:cs typeface="Calibri" panose="020F0502020204030204" charset="0"/>
              </a:rPr>
              <a:t>Erstellung von Füherschein</a:t>
            </a:r>
            <a:endParaRPr lang="zh-CN" altLang="en-US"/>
          </a:p>
        </p:txBody>
      </p:sp>
      <p:pic>
        <p:nvPicPr>
          <p:cNvPr id="11" name="图片 11" descr="erstellungfu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685" y="1102360"/>
            <a:ext cx="9359265" cy="46532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3096260" y="4723447"/>
            <a:ext cx="5080000" cy="9836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2200" b="0">
                <a:latin typeface="Calibri" panose="020F0502020204030204" charset="0"/>
                <a:cs typeface="Calibri" panose="020F0502020204030204" charset="0"/>
              </a:rPr>
              <a:t>Beantragenstatus</a:t>
            </a:r>
            <a:r>
              <a:rPr lang="de-DE" altLang="en-US" sz="2200" b="0">
                <a:latin typeface="Calibri" panose="020F0502020204030204" charset="0"/>
                <a:cs typeface="Calibri" panose="020F0502020204030204" charset="0"/>
              </a:rPr>
              <a:t>:</a:t>
            </a:r>
            <a:r>
              <a:rPr lang="en-US" altLang="zh-CN">
                <a:latin typeface="Calibri" panose="020F0502020204030204" charset="0"/>
                <a:cs typeface="Calibri" panose="020F0502020204030204" charset="0"/>
                <a:sym typeface="+mn-ea"/>
              </a:rPr>
              <a:t>Wenn man die Beantragen erfüllt,wird die in dem Übersicht angezeigt.</a:t>
            </a:r>
            <a:endParaRPr lang="zh-CN" altLang="en-US"/>
          </a:p>
          <a:p>
            <a:pPr indent="0"/>
            <a:endParaRPr lang="de-DE" altLang="en-US" b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2" name="图片 12" descr="stat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165" y="1450340"/>
            <a:ext cx="10965180" cy="28740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3198495" y="4909502"/>
            <a:ext cx="5080000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2200" b="0">
                <a:latin typeface="Calibri" panose="020F0502020204030204" charset="0"/>
                <a:cs typeface="Calibri" panose="020F0502020204030204" charset="0"/>
              </a:rPr>
              <a:t>Ausloggen</a:t>
            </a:r>
            <a:endParaRPr lang="zh-CN" altLang="en-US"/>
          </a:p>
        </p:txBody>
      </p:sp>
      <p:pic>
        <p:nvPicPr>
          <p:cNvPr id="13" name="图片 13" descr="auslogg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675" y="2930525"/>
            <a:ext cx="8260080" cy="1279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2875" y="255905"/>
            <a:ext cx="7230110" cy="48926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de-DE" altLang="zh-CN" sz="60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Vielen Dank</a:t>
            </a:r>
            <a:endParaRPr lang="de-DE" altLang="zh-CN" sz="60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de-DE" altLang="zh-CN" sz="60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für</a:t>
            </a:r>
            <a:endParaRPr lang="de-DE" altLang="zh-CN" sz="60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de-DE" altLang="zh-CN" sz="60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Ihre Aufmerksamkeit!</a:t>
            </a:r>
            <a:endParaRPr lang="de-DE" altLang="zh-CN" sz="60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de-DE" altLang="zh-CN" sz="72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0"/>
          <p:cNvSpPr>
            <a:spLocks noChangeArrowheads="1"/>
          </p:cNvSpPr>
          <p:nvPr/>
        </p:nvSpPr>
        <p:spPr bwMode="auto">
          <a:xfrm>
            <a:off x="1074361" y="1112675"/>
            <a:ext cx="666115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Inhaltverzeichnis</a:t>
            </a:r>
            <a:endParaRPr 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01445" y="2229485"/>
            <a:ext cx="5835015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indent="0"/>
            <a:r>
              <a:rPr lang="en-US" altLang="zh-CN" sz="1500" b="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1.Testaufgaben2.Testdurchlauftabelle</a:t>
            </a:r>
            <a:r>
              <a:rPr lang="en-US" altLang="zh-CN" sz="1500" b="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charset="0"/>
                <a:cs typeface="Calibri" panose="020F0502020204030204" charset="0"/>
              </a:rPr>
              <a:t>       2.1-LoginRegistierung       2.2-Einloggen       2.3-Index        2.4-KFZ-erstzulassug       2.5-Beantragstatus       2.6-Ausloggen </a:t>
            </a:r>
            <a:r>
              <a:rPr lang="en-US" altLang="zh-CN" sz="1500" b="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</a:t>
            </a:r>
            <a:r>
              <a:rPr lang="en-US" altLang="zh-CN" sz="1500" b="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3.Fnkitionale Anforderung4.Anzeige der Testergebnisse</a:t>
            </a:r>
            <a:endParaRPr lang="en-US" altLang="zh-CN" sz="1500" b="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8"/>
          <p:cNvSpPr>
            <a:spLocks noChangeArrowheads="1"/>
          </p:cNvSpPr>
          <p:nvPr/>
        </p:nvSpPr>
        <p:spPr bwMode="auto">
          <a:xfrm>
            <a:off x="3845097" y="87596"/>
            <a:ext cx="30797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de-DE" altLang="en-US" sz="44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Test</a:t>
            </a:r>
            <a:r>
              <a:rPr lang="en-US" altLang="en-US" sz="44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ablauf</a:t>
            </a:r>
            <a:endParaRPr lang="en-US" altLang="en-US" sz="44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8076271">
            <a:off x="569786" y="2892462"/>
            <a:ext cx="1751472" cy="1287378"/>
          </a:xfrm>
          <a:custGeom>
            <a:avLst/>
            <a:gdLst>
              <a:gd name="connsiteX0" fmla="*/ 0 w 1874689"/>
              <a:gd name="connsiteY0" fmla="*/ 1377945 h 1377945"/>
              <a:gd name="connsiteX1" fmla="*/ 0 w 1874689"/>
              <a:gd name="connsiteY1" fmla="*/ 0 h 1377945"/>
              <a:gd name="connsiteX2" fmla="*/ 1874689 w 1874689"/>
              <a:gd name="connsiteY2" fmla="*/ 0 h 1377945"/>
              <a:gd name="connsiteX3" fmla="*/ 1754155 w 1874689"/>
              <a:gd name="connsiteY3" fmla="*/ 88595 h 1377945"/>
              <a:gd name="connsiteX4" fmla="*/ 87379 w 1874689"/>
              <a:gd name="connsiteY4" fmla="*/ 88595 h 1377945"/>
              <a:gd name="connsiteX5" fmla="*/ 87379 w 1874689"/>
              <a:gd name="connsiteY5" fmla="*/ 1313719 h 137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4689" h="1377945">
                <a:moveTo>
                  <a:pt x="0" y="1377945"/>
                </a:moveTo>
                <a:lnTo>
                  <a:pt x="0" y="0"/>
                </a:lnTo>
                <a:lnTo>
                  <a:pt x="1874689" y="0"/>
                </a:lnTo>
                <a:lnTo>
                  <a:pt x="1754155" y="88595"/>
                </a:lnTo>
                <a:lnTo>
                  <a:pt x="87379" y="88595"/>
                </a:lnTo>
                <a:lnTo>
                  <a:pt x="87379" y="1313719"/>
                </a:lnTo>
                <a:close/>
              </a:path>
            </a:pathLst>
          </a:custGeom>
          <a:solidFill>
            <a:srgbClr val="1526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371849" y="2730770"/>
            <a:ext cx="1723855" cy="1327216"/>
          </a:xfrm>
          <a:prstGeom prst="homePlate">
            <a:avLst/>
          </a:prstGeom>
          <a:noFill/>
          <a:ln>
            <a:solidFill>
              <a:srgbClr val="15263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8076271">
            <a:off x="2909762" y="2892462"/>
            <a:ext cx="1751472" cy="1287378"/>
          </a:xfrm>
          <a:custGeom>
            <a:avLst/>
            <a:gdLst>
              <a:gd name="connsiteX0" fmla="*/ 0 w 1874689"/>
              <a:gd name="connsiteY0" fmla="*/ 1377945 h 1377945"/>
              <a:gd name="connsiteX1" fmla="*/ 0 w 1874689"/>
              <a:gd name="connsiteY1" fmla="*/ 0 h 1377945"/>
              <a:gd name="connsiteX2" fmla="*/ 1874689 w 1874689"/>
              <a:gd name="connsiteY2" fmla="*/ 0 h 1377945"/>
              <a:gd name="connsiteX3" fmla="*/ 1754155 w 1874689"/>
              <a:gd name="connsiteY3" fmla="*/ 88595 h 1377945"/>
              <a:gd name="connsiteX4" fmla="*/ 87379 w 1874689"/>
              <a:gd name="connsiteY4" fmla="*/ 88595 h 1377945"/>
              <a:gd name="connsiteX5" fmla="*/ 87379 w 1874689"/>
              <a:gd name="connsiteY5" fmla="*/ 1313719 h 137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4689" h="1377945">
                <a:moveTo>
                  <a:pt x="0" y="1377945"/>
                </a:moveTo>
                <a:lnTo>
                  <a:pt x="0" y="0"/>
                </a:lnTo>
                <a:lnTo>
                  <a:pt x="1874689" y="0"/>
                </a:lnTo>
                <a:lnTo>
                  <a:pt x="1754155" y="88595"/>
                </a:lnTo>
                <a:lnTo>
                  <a:pt x="87379" y="88595"/>
                </a:lnTo>
                <a:lnTo>
                  <a:pt x="87379" y="1313719"/>
                </a:lnTo>
                <a:close/>
              </a:path>
            </a:pathLst>
          </a:custGeom>
          <a:solidFill>
            <a:srgbClr val="1526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2711825" y="2765695"/>
            <a:ext cx="1723855" cy="1327216"/>
          </a:xfrm>
          <a:prstGeom prst="homePlate">
            <a:avLst/>
          </a:prstGeom>
          <a:noFill/>
          <a:ln>
            <a:solidFill>
              <a:srgbClr val="15263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8076271">
            <a:off x="5306252" y="2945963"/>
            <a:ext cx="1751472" cy="1287378"/>
          </a:xfrm>
          <a:custGeom>
            <a:avLst/>
            <a:gdLst>
              <a:gd name="connsiteX0" fmla="*/ 0 w 1874689"/>
              <a:gd name="connsiteY0" fmla="*/ 1377945 h 1377945"/>
              <a:gd name="connsiteX1" fmla="*/ 0 w 1874689"/>
              <a:gd name="connsiteY1" fmla="*/ 0 h 1377945"/>
              <a:gd name="connsiteX2" fmla="*/ 1874689 w 1874689"/>
              <a:gd name="connsiteY2" fmla="*/ 0 h 1377945"/>
              <a:gd name="connsiteX3" fmla="*/ 1754155 w 1874689"/>
              <a:gd name="connsiteY3" fmla="*/ 88595 h 1377945"/>
              <a:gd name="connsiteX4" fmla="*/ 87379 w 1874689"/>
              <a:gd name="connsiteY4" fmla="*/ 88595 h 1377945"/>
              <a:gd name="connsiteX5" fmla="*/ 87379 w 1874689"/>
              <a:gd name="connsiteY5" fmla="*/ 1313719 h 137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4689" h="1377945">
                <a:moveTo>
                  <a:pt x="0" y="1377945"/>
                </a:moveTo>
                <a:lnTo>
                  <a:pt x="0" y="0"/>
                </a:lnTo>
                <a:lnTo>
                  <a:pt x="1874689" y="0"/>
                </a:lnTo>
                <a:lnTo>
                  <a:pt x="1754155" y="88595"/>
                </a:lnTo>
                <a:lnTo>
                  <a:pt x="87379" y="88595"/>
                </a:lnTo>
                <a:lnTo>
                  <a:pt x="87379" y="1313719"/>
                </a:lnTo>
                <a:close/>
              </a:path>
            </a:pathLst>
          </a:custGeom>
          <a:solidFill>
            <a:srgbClr val="1526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五边形 11"/>
          <p:cNvSpPr/>
          <p:nvPr/>
        </p:nvSpPr>
        <p:spPr>
          <a:xfrm>
            <a:off x="5108315" y="2837610"/>
            <a:ext cx="1723855" cy="1327216"/>
          </a:xfrm>
          <a:prstGeom prst="homePlate">
            <a:avLst/>
          </a:prstGeom>
          <a:noFill/>
          <a:ln>
            <a:solidFill>
              <a:srgbClr val="15263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8076271">
            <a:off x="7850063" y="2945963"/>
            <a:ext cx="1751472" cy="1287378"/>
          </a:xfrm>
          <a:custGeom>
            <a:avLst/>
            <a:gdLst>
              <a:gd name="connsiteX0" fmla="*/ 0 w 1874689"/>
              <a:gd name="connsiteY0" fmla="*/ 1377945 h 1377945"/>
              <a:gd name="connsiteX1" fmla="*/ 0 w 1874689"/>
              <a:gd name="connsiteY1" fmla="*/ 0 h 1377945"/>
              <a:gd name="connsiteX2" fmla="*/ 1874689 w 1874689"/>
              <a:gd name="connsiteY2" fmla="*/ 0 h 1377945"/>
              <a:gd name="connsiteX3" fmla="*/ 1754155 w 1874689"/>
              <a:gd name="connsiteY3" fmla="*/ 88595 h 1377945"/>
              <a:gd name="connsiteX4" fmla="*/ 87379 w 1874689"/>
              <a:gd name="connsiteY4" fmla="*/ 88595 h 1377945"/>
              <a:gd name="connsiteX5" fmla="*/ 87379 w 1874689"/>
              <a:gd name="connsiteY5" fmla="*/ 1313719 h 137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4689" h="1377945">
                <a:moveTo>
                  <a:pt x="0" y="1377945"/>
                </a:moveTo>
                <a:lnTo>
                  <a:pt x="0" y="0"/>
                </a:lnTo>
                <a:lnTo>
                  <a:pt x="1874689" y="0"/>
                </a:lnTo>
                <a:lnTo>
                  <a:pt x="1754155" y="88595"/>
                </a:lnTo>
                <a:lnTo>
                  <a:pt x="87379" y="88595"/>
                </a:lnTo>
                <a:lnTo>
                  <a:pt x="87379" y="1313719"/>
                </a:lnTo>
                <a:close/>
              </a:path>
            </a:pathLst>
          </a:custGeom>
          <a:solidFill>
            <a:srgbClr val="1526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7584816" y="2802685"/>
            <a:ext cx="1723855" cy="1327216"/>
          </a:xfrm>
          <a:prstGeom prst="homePlate">
            <a:avLst/>
          </a:prstGeom>
          <a:noFill/>
          <a:ln>
            <a:solidFill>
              <a:srgbClr val="15263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599504" y="3122668"/>
            <a:ext cx="486370" cy="550102"/>
            <a:chOff x="4994016" y="4872552"/>
            <a:chExt cx="406393" cy="459645"/>
          </a:xfrm>
          <a:solidFill>
            <a:srgbClr val="152636"/>
          </a:solidFill>
          <a:effectLst/>
        </p:grpSpPr>
        <p:sp>
          <p:nvSpPr>
            <p:cNvPr id="16" name="Freeform 148"/>
            <p:cNvSpPr>
              <a:spLocks noEditPoints="1"/>
            </p:cNvSpPr>
            <p:nvPr/>
          </p:nvSpPr>
          <p:spPr bwMode="auto">
            <a:xfrm>
              <a:off x="5049136" y="4872552"/>
              <a:ext cx="351273" cy="456842"/>
            </a:xfrm>
            <a:custGeom>
              <a:avLst/>
              <a:gdLst>
                <a:gd name="T0" fmla="*/ 157 w 159"/>
                <a:gd name="T1" fmla="*/ 185 h 207"/>
                <a:gd name="T2" fmla="*/ 89 w 159"/>
                <a:gd name="T3" fmla="*/ 79 h 207"/>
                <a:gd name="T4" fmla="*/ 92 w 159"/>
                <a:gd name="T5" fmla="*/ 24 h 207"/>
                <a:gd name="T6" fmla="*/ 42 w 159"/>
                <a:gd name="T7" fmla="*/ 4 h 207"/>
                <a:gd name="T8" fmla="*/ 70 w 159"/>
                <a:gd name="T9" fmla="*/ 48 h 207"/>
                <a:gd name="T10" fmla="*/ 37 w 159"/>
                <a:gd name="T11" fmla="*/ 69 h 207"/>
                <a:gd name="T12" fmla="*/ 10 w 159"/>
                <a:gd name="T13" fmla="*/ 27 h 207"/>
                <a:gd name="T14" fmla="*/ 10 w 159"/>
                <a:gd name="T15" fmla="*/ 77 h 207"/>
                <a:gd name="T16" fmla="*/ 62 w 159"/>
                <a:gd name="T17" fmla="*/ 96 h 207"/>
                <a:gd name="T18" fmla="*/ 130 w 159"/>
                <a:gd name="T19" fmla="*/ 202 h 207"/>
                <a:gd name="T20" fmla="*/ 143 w 159"/>
                <a:gd name="T21" fmla="*/ 205 h 207"/>
                <a:gd name="T22" fmla="*/ 154 w 159"/>
                <a:gd name="T23" fmla="*/ 197 h 207"/>
                <a:gd name="T24" fmla="*/ 157 w 159"/>
                <a:gd name="T25" fmla="*/ 185 h 207"/>
                <a:gd name="T26" fmla="*/ 144 w 159"/>
                <a:gd name="T27" fmla="*/ 193 h 207"/>
                <a:gd name="T28" fmla="*/ 134 w 159"/>
                <a:gd name="T29" fmla="*/ 191 h 207"/>
                <a:gd name="T30" fmla="*/ 137 w 159"/>
                <a:gd name="T31" fmla="*/ 182 h 207"/>
                <a:gd name="T32" fmla="*/ 146 w 159"/>
                <a:gd name="T33" fmla="*/ 184 h 207"/>
                <a:gd name="T34" fmla="*/ 144 w 159"/>
                <a:gd name="T35" fmla="*/ 19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9"/>
            <p:cNvSpPr>
              <a:spLocks noEditPoints="1"/>
            </p:cNvSpPr>
            <p:nvPr/>
          </p:nvSpPr>
          <p:spPr bwMode="auto">
            <a:xfrm>
              <a:off x="4994016" y="5104243"/>
              <a:ext cx="231691" cy="227954"/>
            </a:xfrm>
            <a:custGeom>
              <a:avLst/>
              <a:gdLst>
                <a:gd name="T0" fmla="*/ 91 w 105"/>
                <a:gd name="T1" fmla="*/ 26 h 103"/>
                <a:gd name="T2" fmla="*/ 97 w 105"/>
                <a:gd name="T3" fmla="*/ 20 h 103"/>
                <a:gd name="T4" fmla="*/ 84 w 105"/>
                <a:gd name="T5" fmla="*/ 7 h 103"/>
                <a:gd name="T6" fmla="*/ 78 w 105"/>
                <a:gd name="T7" fmla="*/ 13 h 103"/>
                <a:gd name="T8" fmla="*/ 62 w 105"/>
                <a:gd name="T9" fmla="*/ 7 h 103"/>
                <a:gd name="T10" fmla="*/ 62 w 105"/>
                <a:gd name="T11" fmla="*/ 0 h 103"/>
                <a:gd name="T12" fmla="*/ 43 w 105"/>
                <a:gd name="T13" fmla="*/ 0 h 103"/>
                <a:gd name="T14" fmla="*/ 43 w 105"/>
                <a:gd name="T15" fmla="*/ 7 h 103"/>
                <a:gd name="T16" fmla="*/ 28 w 105"/>
                <a:gd name="T17" fmla="*/ 13 h 103"/>
                <a:gd name="T18" fmla="*/ 22 w 105"/>
                <a:gd name="T19" fmla="*/ 7 h 103"/>
                <a:gd name="T20" fmla="*/ 8 w 105"/>
                <a:gd name="T21" fmla="*/ 20 h 103"/>
                <a:gd name="T22" fmla="*/ 15 w 105"/>
                <a:gd name="T23" fmla="*/ 27 h 103"/>
                <a:gd name="T24" fmla="*/ 8 w 105"/>
                <a:gd name="T25" fmla="*/ 42 h 103"/>
                <a:gd name="T26" fmla="*/ 0 w 105"/>
                <a:gd name="T27" fmla="*/ 42 h 103"/>
                <a:gd name="T28" fmla="*/ 0 w 105"/>
                <a:gd name="T29" fmla="*/ 61 h 103"/>
                <a:gd name="T30" fmla="*/ 9 w 105"/>
                <a:gd name="T31" fmla="*/ 61 h 103"/>
                <a:gd name="T32" fmla="*/ 15 w 105"/>
                <a:gd name="T33" fmla="*/ 76 h 103"/>
                <a:gd name="T34" fmla="*/ 9 w 105"/>
                <a:gd name="T35" fmla="*/ 82 h 103"/>
                <a:gd name="T36" fmla="*/ 22 w 105"/>
                <a:gd name="T37" fmla="*/ 95 h 103"/>
                <a:gd name="T38" fmla="*/ 28 w 105"/>
                <a:gd name="T39" fmla="*/ 89 h 103"/>
                <a:gd name="T40" fmla="*/ 43 w 105"/>
                <a:gd name="T41" fmla="*/ 95 h 103"/>
                <a:gd name="T42" fmla="*/ 43 w 105"/>
                <a:gd name="T43" fmla="*/ 103 h 103"/>
                <a:gd name="T44" fmla="*/ 62 w 105"/>
                <a:gd name="T45" fmla="*/ 103 h 103"/>
                <a:gd name="T46" fmla="*/ 62 w 105"/>
                <a:gd name="T47" fmla="*/ 95 h 103"/>
                <a:gd name="T48" fmla="*/ 77 w 105"/>
                <a:gd name="T49" fmla="*/ 89 h 103"/>
                <a:gd name="T50" fmla="*/ 83 w 105"/>
                <a:gd name="T51" fmla="*/ 95 h 103"/>
                <a:gd name="T52" fmla="*/ 96 w 105"/>
                <a:gd name="T53" fmla="*/ 82 h 103"/>
                <a:gd name="T54" fmla="*/ 91 w 105"/>
                <a:gd name="T55" fmla="*/ 76 h 103"/>
                <a:gd name="T56" fmla="*/ 97 w 105"/>
                <a:gd name="T57" fmla="*/ 61 h 103"/>
                <a:gd name="T58" fmla="*/ 105 w 105"/>
                <a:gd name="T59" fmla="*/ 61 h 103"/>
                <a:gd name="T60" fmla="*/ 105 w 105"/>
                <a:gd name="T61" fmla="*/ 42 h 103"/>
                <a:gd name="T62" fmla="*/ 97 w 105"/>
                <a:gd name="T63" fmla="*/ 42 h 103"/>
                <a:gd name="T64" fmla="*/ 91 w 105"/>
                <a:gd name="T65" fmla="*/ 26 h 103"/>
                <a:gd name="T66" fmla="*/ 53 w 105"/>
                <a:gd name="T67" fmla="*/ 83 h 103"/>
                <a:gd name="T68" fmla="*/ 21 w 105"/>
                <a:gd name="T69" fmla="*/ 51 h 103"/>
                <a:gd name="T70" fmla="*/ 53 w 105"/>
                <a:gd name="T71" fmla="*/ 19 h 103"/>
                <a:gd name="T72" fmla="*/ 85 w 105"/>
                <a:gd name="T73" fmla="*/ 51 h 103"/>
                <a:gd name="T74" fmla="*/ 53 w 105"/>
                <a:gd name="T75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Oval 150"/>
            <p:cNvSpPr>
              <a:spLocks noChangeArrowheads="1"/>
            </p:cNvSpPr>
            <p:nvPr/>
          </p:nvSpPr>
          <p:spPr bwMode="auto">
            <a:xfrm>
              <a:off x="5091176" y="5199535"/>
              <a:ext cx="37370" cy="3737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05715" y="3105275"/>
            <a:ext cx="467781" cy="462956"/>
            <a:chOff x="6967126" y="4092464"/>
            <a:chExt cx="453105" cy="448433"/>
          </a:xfrm>
          <a:solidFill>
            <a:srgbClr val="152636"/>
          </a:solidFill>
          <a:effectLst/>
        </p:grpSpPr>
        <p:sp>
          <p:nvSpPr>
            <p:cNvPr id="20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114374" y="3079674"/>
            <a:ext cx="541636" cy="520885"/>
            <a:chOff x="2607983" y="4241292"/>
            <a:chExt cx="490600" cy="471805"/>
          </a:xfrm>
          <a:solidFill>
            <a:srgbClr val="152636"/>
          </a:solidFill>
          <a:effectLst/>
        </p:grpSpPr>
        <p:sp>
          <p:nvSpPr>
            <p:cNvPr id="29" name="Oval 131"/>
            <p:cNvSpPr>
              <a:spLocks noChangeArrowheads="1"/>
            </p:cNvSpPr>
            <p:nvPr/>
          </p:nvSpPr>
          <p:spPr bwMode="auto">
            <a:xfrm>
              <a:off x="2742898" y="4241292"/>
              <a:ext cx="220770" cy="2235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34"/>
            <p:cNvSpPr/>
            <p:nvPr/>
          </p:nvSpPr>
          <p:spPr bwMode="auto">
            <a:xfrm>
              <a:off x="2607983" y="4499759"/>
              <a:ext cx="490600" cy="213338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603188" y="4905906"/>
            <a:ext cx="894080" cy="6451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Projekt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656505" y="4852565"/>
            <a:ext cx="309880" cy="6451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11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157867" y="4713499"/>
            <a:ext cx="1160780" cy="753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l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Enwickler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7100" y="4781550"/>
            <a:ext cx="24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884170" y="4906010"/>
            <a:ext cx="864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Tester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357110" y="4906010"/>
            <a:ext cx="199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WiderholungsTest</a:t>
            </a:r>
            <a:endParaRPr lang="en-US" altLang="zh-CN"/>
          </a:p>
        </p:txBody>
      </p:sp>
      <p:sp>
        <p:nvSpPr>
          <p:cNvPr id="6" name="五边形 5"/>
          <p:cNvSpPr/>
          <p:nvPr/>
        </p:nvSpPr>
        <p:spPr>
          <a:xfrm>
            <a:off x="9879965" y="2802890"/>
            <a:ext cx="1724025" cy="1317625"/>
          </a:xfrm>
          <a:prstGeom prst="homePlate">
            <a:avLst/>
          </a:prstGeom>
          <a:noFill/>
          <a:ln>
            <a:solidFill>
              <a:srgbClr val="15263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10356850" y="3150870"/>
            <a:ext cx="467995" cy="459740"/>
            <a:chOff x="6967126" y="4092464"/>
            <a:chExt cx="453105" cy="448433"/>
          </a:xfrm>
          <a:solidFill>
            <a:srgbClr val="152636"/>
          </a:solidFill>
          <a:effectLst/>
        </p:grpSpPr>
        <p:sp>
          <p:nvSpPr>
            <p:cNvPr id="33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任意多边形 37"/>
          <p:cNvSpPr/>
          <p:nvPr/>
        </p:nvSpPr>
        <p:spPr>
          <a:xfrm rot="8076271">
            <a:off x="10077641" y="2945802"/>
            <a:ext cx="1751472" cy="1287378"/>
          </a:xfrm>
          <a:custGeom>
            <a:avLst/>
            <a:gdLst>
              <a:gd name="connsiteX0" fmla="*/ 0 w 1874689"/>
              <a:gd name="connsiteY0" fmla="*/ 1377945 h 1377945"/>
              <a:gd name="connsiteX1" fmla="*/ 0 w 1874689"/>
              <a:gd name="connsiteY1" fmla="*/ 0 h 1377945"/>
              <a:gd name="connsiteX2" fmla="*/ 1874689 w 1874689"/>
              <a:gd name="connsiteY2" fmla="*/ 0 h 1377945"/>
              <a:gd name="connsiteX3" fmla="*/ 1754155 w 1874689"/>
              <a:gd name="connsiteY3" fmla="*/ 88595 h 1377945"/>
              <a:gd name="connsiteX4" fmla="*/ 87379 w 1874689"/>
              <a:gd name="connsiteY4" fmla="*/ 88595 h 1377945"/>
              <a:gd name="connsiteX5" fmla="*/ 87379 w 1874689"/>
              <a:gd name="connsiteY5" fmla="*/ 1313719 h 137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4689" h="1377945">
                <a:moveTo>
                  <a:pt x="0" y="1377945"/>
                </a:moveTo>
                <a:lnTo>
                  <a:pt x="0" y="0"/>
                </a:lnTo>
                <a:lnTo>
                  <a:pt x="1874689" y="0"/>
                </a:lnTo>
                <a:lnTo>
                  <a:pt x="1754155" y="88595"/>
                </a:lnTo>
                <a:lnTo>
                  <a:pt x="87379" y="88595"/>
                </a:lnTo>
                <a:lnTo>
                  <a:pt x="87379" y="1313719"/>
                </a:lnTo>
                <a:close/>
              </a:path>
            </a:pathLst>
          </a:custGeom>
          <a:solidFill>
            <a:srgbClr val="1526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230485" y="4906010"/>
            <a:ext cx="127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Endprojekt</a:t>
            </a:r>
            <a:endParaRPr lang="en-US" altLang="zh-CN"/>
          </a:p>
        </p:txBody>
      </p:sp>
      <p:grpSp>
        <p:nvGrpSpPr>
          <p:cNvPr id="40" name="组合 39"/>
          <p:cNvGrpSpPr/>
          <p:nvPr/>
        </p:nvGrpSpPr>
        <p:grpSpPr>
          <a:xfrm>
            <a:off x="7917514" y="3168574"/>
            <a:ext cx="541636" cy="520885"/>
            <a:chOff x="2607983" y="4241292"/>
            <a:chExt cx="490600" cy="471805"/>
          </a:xfrm>
          <a:solidFill>
            <a:srgbClr val="152636"/>
          </a:solidFill>
          <a:effectLst/>
        </p:grpSpPr>
        <p:sp>
          <p:nvSpPr>
            <p:cNvPr id="41" name="Oval 131"/>
            <p:cNvSpPr>
              <a:spLocks noChangeArrowheads="1"/>
            </p:cNvSpPr>
            <p:nvPr/>
          </p:nvSpPr>
          <p:spPr bwMode="auto">
            <a:xfrm>
              <a:off x="2742898" y="4241292"/>
              <a:ext cx="220770" cy="2235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34"/>
            <p:cNvSpPr/>
            <p:nvPr/>
          </p:nvSpPr>
          <p:spPr bwMode="auto">
            <a:xfrm>
              <a:off x="2607983" y="4499759"/>
              <a:ext cx="490600" cy="213338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dirty="0"/>
              <a:t>Testaufgaben: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2355" y="1132840"/>
            <a:ext cx="9444355" cy="24403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800"/>
              <a:t>Tester: Ana und Kang</a:t>
            </a:r>
            <a:endParaRPr lang="en-US" altLang="zh-CN" sz="1800"/>
          </a:p>
          <a:p>
            <a:pPr algn="just">
              <a:lnSpc>
                <a:spcPct val="120000"/>
              </a:lnSpc>
            </a:pPr>
            <a:r>
              <a:rPr lang="en-US" altLang="zh-CN" sz="1800"/>
              <a:t>1.Dummy installieren und Verfügbarkeit prüfen.</a:t>
            </a:r>
            <a:endParaRPr lang="en-US" altLang="zh-CN" sz="1800"/>
          </a:p>
          <a:p>
            <a:pPr algn="just">
              <a:lnSpc>
                <a:spcPct val="120000"/>
              </a:lnSpc>
            </a:pPr>
            <a:r>
              <a:rPr lang="en-US" altLang="zh-CN" sz="1800"/>
              <a:t>→ Installationshilfe in der Readme vom Dummyordner, bei Datenbankfehler das Programm 	notfalls noch mal neu installieren und den Dummy neu importieren</a:t>
            </a:r>
            <a:endParaRPr lang="en-US" altLang="zh-CN" sz="1800"/>
          </a:p>
          <a:p>
            <a:pPr algn="just">
              <a:lnSpc>
                <a:spcPct val="120000"/>
              </a:lnSpc>
            </a:pPr>
            <a:r>
              <a:rPr lang="en-US" altLang="zh-CN" sz="1800"/>
              <a:t>2.Für den LogIn Registrieren. → Test auf fehlerbehaftete Email-adressen.</a:t>
            </a:r>
            <a:endParaRPr lang="en-US" altLang="zh-CN" sz="1800"/>
          </a:p>
          <a:p>
            <a:pPr algn="just">
              <a:lnSpc>
                <a:spcPct val="120000"/>
              </a:lnSpc>
            </a:pPr>
            <a:r>
              <a:rPr lang="en-US" altLang="zh-CN" sz="1800"/>
              <a:t>3.Einloggen.</a:t>
            </a:r>
            <a:endParaRPr lang="en-US" altLang="zh-CN" sz="1800"/>
          </a:p>
          <a:p>
            <a:pPr algn="just">
              <a:lnSpc>
                <a:spcPct val="120000"/>
              </a:lnSpc>
            </a:pPr>
            <a:r>
              <a:rPr lang="en-US" altLang="zh-CN" sz="1800"/>
              <a:t>4.Änderung der Einlogdaten → Datenbank überprüfen</a:t>
            </a:r>
            <a:endParaRPr lang="en-US" altLang="zh-CN" sz="1800"/>
          </a:p>
          <a:p>
            <a:pPr algn="just">
              <a:lnSpc>
                <a:spcPct val="120000"/>
              </a:lnSpc>
            </a:pPr>
            <a:r>
              <a:rPr lang="en-US" altLang="zh-CN" sz="1800"/>
              <a:t>5.Beantragen einer KFZ-Erstzulassung</a:t>
            </a:r>
            <a:endParaRPr lang="en-US" altLang="zh-CN" sz="1800"/>
          </a:p>
          <a:p>
            <a:pPr algn="just">
              <a:lnSpc>
                <a:spcPct val="120000"/>
              </a:lnSpc>
            </a:pPr>
            <a:r>
              <a:rPr lang="en-US" altLang="zh-CN" sz="1800"/>
              <a:t>6.Beantragungsstatus anschauen</a:t>
            </a:r>
            <a:endParaRPr lang="en-US" altLang="zh-CN" sz="1800"/>
          </a:p>
          <a:p>
            <a:pPr algn="just">
              <a:lnSpc>
                <a:spcPct val="120000"/>
              </a:lnSpc>
            </a:pPr>
            <a:r>
              <a:rPr lang="en-US" altLang="zh-CN" sz="1800"/>
              <a:t>7.Datenbank auf korrekte Eintragung überprüfen</a:t>
            </a:r>
            <a:endParaRPr lang="en-US" altLang="zh-CN" sz="1800"/>
          </a:p>
          <a:p>
            <a:pPr algn="just">
              <a:lnSpc>
                <a:spcPct val="120000"/>
              </a:lnSpc>
            </a:pPr>
            <a:r>
              <a:rPr lang="en-US" altLang="zh-CN" sz="1800"/>
              <a:t>8.Ausloggen, Dokumentation schreiben und Anmerkungen für Patrick verfassen.</a:t>
            </a:r>
            <a:endParaRPr lang="en-US" altLang="zh-CN" sz="1800"/>
          </a:p>
          <a:p>
            <a:pPr algn="just">
              <a:lnSpc>
                <a:spcPct val="120000"/>
              </a:lnSpc>
            </a:pPr>
            <a:r>
              <a:rPr lang="en-US" altLang="zh-CN" sz="1800"/>
              <a:t>(Am besten in Textform)</a:t>
            </a:r>
            <a:endParaRPr lang="en-US" altLang="zh-CN" sz="180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/>
              <a:t>Bei dem Xampp:</a:t>
            </a:r>
            <a:endParaRPr lang="en-US" altLang="zh-CN" dirty="0"/>
          </a:p>
        </p:txBody>
      </p:sp>
      <p:pic>
        <p:nvPicPr>
          <p:cNvPr id="7" name="图片 1" descr="QQ截图201707061557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825" y="1630680"/>
            <a:ext cx="5252085" cy="33788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04965" y="1899285"/>
            <a:ext cx="4572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XAMPP ist eine leicht zu installierende Apache-Distribution, die MariaDB, PHP und Perl enthält. Laden Sie einfach das Installationsprogramm herunter und starten Sie es. So einfach ist das.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phpMyAdmin</a:t>
            </a:r>
            <a:endParaRPr lang="en-US" altLang="zh-CN"/>
          </a:p>
        </p:txBody>
      </p:sp>
      <p:pic>
        <p:nvPicPr>
          <p:cNvPr id="5" name="图片 2" descr="QQ截图201707061542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395" y="1289685"/>
            <a:ext cx="5901690" cy="205041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842760" y="2595245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b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Mit dem phpMyadmin kann man Test-table.sql importieren und Benutzerkonto erstellen.</a:t>
            </a:r>
            <a:endParaRPr lang="zh-CN" altLang="en-US"/>
          </a:p>
        </p:txBody>
      </p:sp>
      <p:pic>
        <p:nvPicPr>
          <p:cNvPr id="6" name="图片 5" descr="kont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" y="3504565"/>
            <a:ext cx="5902325" cy="24231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556000" y="343852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42900"/>
            <a:r>
              <a:rPr lang="en-US" altLang="zh-CN" b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en-US" altLang="zh-CN" sz="22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en-US" altLang="zh-CN" sz="28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Testdurchlauf  Tabelle</a:t>
            </a:r>
            <a:endParaRPr lang="en-US" altLang="zh-CN" sz="2800" b="1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3556000" y="1366520"/>
          <a:ext cx="5615940" cy="484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3500"/>
                <a:gridCol w="1478280"/>
                <a:gridCol w="1406525"/>
                <a:gridCol w="1397635"/>
              </a:tblGrid>
              <a:tr h="4603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Schritte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Test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Zeit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Ergebnis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29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1.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Dummy Importieren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23.6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funktioniert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11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2.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Xampp installation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23.6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Funktioniert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9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3.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Login-Registierung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29.6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funtioniert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2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4.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Einloggen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29.6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funktioniert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5.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 eines KFZ-erstzulassung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 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funktioniert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6.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Beantragungsstatus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alibri" panose="020F0502020204030204" charset="0"/>
                          <a:cs typeface="Calibri" panose="020F0502020204030204" charset="0"/>
                        </a:rPr>
                        <a:t>5.7</a:t>
                      </a:r>
                      <a:endParaRPr lang="en-US" altLang="zh-CN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 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7.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Umwelt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alibri" panose="020F0502020204030204" charset="0"/>
                          <a:cs typeface="Calibri" panose="020F0502020204030204" charset="0"/>
                        </a:rPr>
                        <a:t>5.7</a:t>
                      </a:r>
                      <a:endParaRPr lang="en-US" altLang="zh-CN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 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8.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Ausloggen</a:t>
                      </a:r>
                      <a:endParaRPr lang="en-US" altLang="zh-CN" sz="18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alibri" panose="020F0502020204030204" charset="0"/>
                          <a:cs typeface="Calibri" panose="020F0502020204030204" charset="0"/>
                        </a:rPr>
                        <a:t>5.7</a:t>
                      </a:r>
                      <a:endParaRPr lang="en-US" altLang="zh-CN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alibri" panose="020F0502020204030204" charset="0"/>
                          <a:cs typeface="Calibri" panose="020F0502020204030204" charset="0"/>
                        </a:rPr>
                        <a:t>funktioniert</a:t>
                      </a:r>
                      <a:endParaRPr lang="en-US" altLang="zh-CN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8"/>
          <p:cNvSpPr>
            <a:spLocks noChangeArrowheads="1"/>
          </p:cNvSpPr>
          <p:nvPr/>
        </p:nvSpPr>
        <p:spPr bwMode="auto">
          <a:xfrm>
            <a:off x="1752137" y="159351"/>
            <a:ext cx="669417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36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Funktionale Anforderungen:</a:t>
            </a:r>
            <a:endParaRPr lang="en-US" altLang="en-US" sz="36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56970" y="1417955"/>
            <a:ext cx="749998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0">
                <a:solidFill>
                  <a:srgbClr val="24292E"/>
                </a:solidFill>
                <a:latin typeface="Yu Gothic Medium" panose="020B0500000000000000" charset="-128"/>
                <a:ea typeface="Yu Gothic Medium" panose="020B0500000000000000" charset="-128"/>
                <a:cs typeface="Yu Gothic Medium" panose="020B0500000000000000" charset="-128"/>
              </a:rPr>
              <a:t>CSS Anpassen</a:t>
            </a:r>
            <a:r>
              <a:rPr lang="en-US" altLang="zh-CN" sz="2400" b="0">
                <a:solidFill>
                  <a:srgbClr val="24292E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:    </a:t>
            </a:r>
            <a:r>
              <a:rPr lang="en-US" altLang="zh-CN" sz="2400" b="0">
                <a:solidFill>
                  <a:srgbClr val="24292E"/>
                </a:solidFill>
                <a:latin typeface="Yu Gothic Medium" panose="020B0500000000000000" charset="-128"/>
                <a:ea typeface="Yu Gothic Medium" panose="020B0500000000000000" charset="-128"/>
                <a:cs typeface="Yu Gothic Medium" panose="020B0500000000000000" charset="-128"/>
              </a:rPr>
              <a:t> </a:t>
            </a:r>
            <a:r>
              <a:rPr lang="en-US" altLang="zh-CN" sz="2400" b="0">
                <a:solidFill>
                  <a:srgbClr val="24292E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Die sind nicht ganz zufrieden,also in Mangel an den</a:t>
            </a:r>
            <a:r>
              <a:rPr lang="en-US" altLang="zh-CN" sz="2400" b="0">
                <a:solidFill>
                  <a:srgbClr val="24292E"/>
                </a:solidFill>
                <a:latin typeface="SimSun" panose="02010600030101010101" pitchFamily="2" charset="-122"/>
                <a:ea typeface="SimSun" panose="02010600030101010101" pitchFamily="2" charset="-122"/>
                <a:cs typeface="Yu Gothic Medium" panose="020B0500000000000000" charset="-128"/>
              </a:rPr>
              <a:t> Bilder und wenige schöne Farbe von dem Hintergrund.</a:t>
            </a:r>
            <a:r>
              <a:rPr lang="en-US" altLang="zh-CN" sz="2400" b="0">
                <a:solidFill>
                  <a:srgbClr val="24292E"/>
                </a:solidFill>
                <a:latin typeface="Yu Gothic Medium" panose="020B0500000000000000" charset="-128"/>
                <a:ea typeface="Yu Gothic Medium" panose="020B0500000000000000" charset="-128"/>
                <a:cs typeface="Yu Gothic Medium" panose="020B0500000000000000" charset="-128"/>
              </a:rPr>
              <a:t>Anzeige der abgeschickten einträge:     </a:t>
            </a:r>
            <a:r>
              <a:rPr lang="en-US" altLang="zh-CN" sz="2400" b="0">
                <a:solidFill>
                  <a:srgbClr val="24292E"/>
                </a:solidFill>
                <a:latin typeface="SimSun" panose="02010600030101010101" pitchFamily="2" charset="-122"/>
                <a:ea typeface="SimSun" panose="02010600030101010101" pitchFamily="2" charset="-122"/>
                <a:cs typeface="Yu Gothic Medium" panose="020B0500000000000000" charset="-128"/>
              </a:rPr>
              <a:t>Bei dem Eintragen steht wie die Screenshot unten.</a:t>
            </a:r>
            <a:r>
              <a:rPr lang="en-US" altLang="zh-CN" sz="2400" b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 </a:t>
            </a:r>
            <a:r>
              <a:rPr lang="en-US" altLang="zh-CN" sz="2400" b="0">
                <a:latin typeface="Yu Gothic Medium" panose="020B0500000000000000" charset="-128"/>
                <a:ea typeface="Yu Gothic Medium" panose="020B0500000000000000" charset="-128"/>
                <a:cs typeface="SimSun" panose="02010600030101010101" pitchFamily="2" charset="-122"/>
              </a:rPr>
              <a:t>Erstellung der implementierende </a:t>
            </a:r>
            <a:r>
              <a:rPr lang="en-US" altLang="zh-CN" sz="2400" b="0">
                <a:latin typeface="Yu Gothic Medium" panose="020B0500000000000000" charset="-128"/>
                <a:ea typeface="Yu Gothic Medium" panose="020B0500000000000000" charset="-128"/>
                <a:cs typeface="Calibri" panose="020F0502020204030204" charset="0"/>
              </a:rPr>
              <a:t>Anträge:</a:t>
            </a:r>
            <a:r>
              <a:rPr lang="en-US" altLang="zh-CN" sz="2400" b="0">
                <a:latin typeface="Calibri" panose="020F0502020204030204" charset="0"/>
                <a:cs typeface="Calibri" panose="020F0502020204030204" charset="0"/>
              </a:rPr>
              <a:t>     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8"/>
          <p:cNvSpPr>
            <a:spLocks noChangeArrowheads="1"/>
          </p:cNvSpPr>
          <p:nvPr/>
        </p:nvSpPr>
        <p:spPr bwMode="auto">
          <a:xfrm>
            <a:off x="2236007" y="107916"/>
            <a:ext cx="775525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Die Ergibnisse als Screenshot:</a:t>
            </a:r>
            <a:endParaRPr lang="en-US" altLang="zh-CN" sz="4000" b="1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479154" y="4972936"/>
            <a:ext cx="321063" cy="317751"/>
            <a:chOff x="6967126" y="4092464"/>
            <a:chExt cx="453105" cy="448433"/>
          </a:xfrm>
          <a:solidFill>
            <a:srgbClr val="FEFEFE"/>
          </a:solidFill>
          <a:effectLst/>
        </p:grpSpPr>
        <p:sp>
          <p:nvSpPr>
            <p:cNvPr id="60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284568" y="2402575"/>
            <a:ext cx="334415" cy="359883"/>
            <a:chOff x="7005429" y="4859473"/>
            <a:chExt cx="466184" cy="501686"/>
          </a:xfrm>
          <a:solidFill>
            <a:srgbClr val="FEFEFE"/>
          </a:solidFill>
          <a:effectLst/>
        </p:grpSpPr>
        <p:sp>
          <p:nvSpPr>
            <p:cNvPr id="63" name="Freeform 154"/>
            <p:cNvSpPr/>
            <p:nvPr/>
          </p:nvSpPr>
          <p:spPr bwMode="auto">
            <a:xfrm>
              <a:off x="7146499" y="5285485"/>
              <a:ext cx="50449" cy="46712"/>
            </a:xfrm>
            <a:custGeom>
              <a:avLst/>
              <a:gdLst>
                <a:gd name="T0" fmla="*/ 16 w 23"/>
                <a:gd name="T1" fmla="*/ 0 h 21"/>
                <a:gd name="T2" fmla="*/ 16 w 23"/>
                <a:gd name="T3" fmla="*/ 4 h 21"/>
                <a:gd name="T4" fmla="*/ 19 w 23"/>
                <a:gd name="T5" fmla="*/ 11 h 21"/>
                <a:gd name="T6" fmla="*/ 10 w 23"/>
                <a:gd name="T7" fmla="*/ 17 h 21"/>
                <a:gd name="T8" fmla="*/ 4 w 23"/>
                <a:gd name="T9" fmla="*/ 9 h 21"/>
                <a:gd name="T10" fmla="*/ 6 w 23"/>
                <a:gd name="T11" fmla="*/ 5 h 21"/>
                <a:gd name="T12" fmla="*/ 6 w 23"/>
                <a:gd name="T13" fmla="*/ 0 h 21"/>
                <a:gd name="T14" fmla="*/ 0 w 23"/>
                <a:gd name="T15" fmla="*/ 10 h 21"/>
                <a:gd name="T16" fmla="*/ 11 w 23"/>
                <a:gd name="T17" fmla="*/ 21 h 21"/>
                <a:gd name="T18" fmla="*/ 23 w 23"/>
                <a:gd name="T19" fmla="*/ 10 h 21"/>
                <a:gd name="T20" fmla="*/ 16 w 23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155"/>
            <p:cNvSpPr>
              <a:spLocks noChangeArrowheads="1"/>
            </p:cNvSpPr>
            <p:nvPr/>
          </p:nvSpPr>
          <p:spPr bwMode="auto">
            <a:xfrm>
              <a:off x="7166118" y="5278945"/>
              <a:ext cx="9342" cy="326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156"/>
            <p:cNvSpPr>
              <a:spLocks noEditPoints="1"/>
            </p:cNvSpPr>
            <p:nvPr/>
          </p:nvSpPr>
          <p:spPr bwMode="auto">
            <a:xfrm>
              <a:off x="7044667" y="4940751"/>
              <a:ext cx="260652" cy="260652"/>
            </a:xfrm>
            <a:custGeom>
              <a:avLst/>
              <a:gdLst>
                <a:gd name="T0" fmla="*/ 24 w 118"/>
                <a:gd name="T1" fmla="*/ 19 h 118"/>
                <a:gd name="T2" fmla="*/ 19 w 118"/>
                <a:gd name="T3" fmla="*/ 94 h 118"/>
                <a:gd name="T4" fmla="*/ 94 w 118"/>
                <a:gd name="T5" fmla="*/ 99 h 118"/>
                <a:gd name="T6" fmla="*/ 99 w 118"/>
                <a:gd name="T7" fmla="*/ 24 h 118"/>
                <a:gd name="T8" fmla="*/ 24 w 118"/>
                <a:gd name="T9" fmla="*/ 19 h 118"/>
                <a:gd name="T10" fmla="*/ 64 w 118"/>
                <a:gd name="T11" fmla="*/ 84 h 118"/>
                <a:gd name="T12" fmla="*/ 64 w 118"/>
                <a:gd name="T13" fmla="*/ 93 h 118"/>
                <a:gd name="T14" fmla="*/ 56 w 118"/>
                <a:gd name="T15" fmla="*/ 93 h 118"/>
                <a:gd name="T16" fmla="*/ 56 w 118"/>
                <a:gd name="T17" fmla="*/ 85 h 118"/>
                <a:gd name="T18" fmla="*/ 41 w 118"/>
                <a:gd name="T19" fmla="*/ 81 h 118"/>
                <a:gd name="T20" fmla="*/ 43 w 118"/>
                <a:gd name="T21" fmla="*/ 71 h 118"/>
                <a:gd name="T22" fmla="*/ 58 w 118"/>
                <a:gd name="T23" fmla="*/ 75 h 118"/>
                <a:gd name="T24" fmla="*/ 66 w 118"/>
                <a:gd name="T25" fmla="*/ 70 h 118"/>
                <a:gd name="T26" fmla="*/ 57 w 118"/>
                <a:gd name="T27" fmla="*/ 62 h 118"/>
                <a:gd name="T28" fmla="*/ 41 w 118"/>
                <a:gd name="T29" fmla="*/ 46 h 118"/>
                <a:gd name="T30" fmla="*/ 56 w 118"/>
                <a:gd name="T31" fmla="*/ 31 h 118"/>
                <a:gd name="T32" fmla="*/ 56 w 118"/>
                <a:gd name="T33" fmla="*/ 23 h 118"/>
                <a:gd name="T34" fmla="*/ 64 w 118"/>
                <a:gd name="T35" fmla="*/ 23 h 118"/>
                <a:gd name="T36" fmla="*/ 64 w 118"/>
                <a:gd name="T37" fmla="*/ 30 h 118"/>
                <a:gd name="T38" fmla="*/ 77 w 118"/>
                <a:gd name="T39" fmla="*/ 33 h 118"/>
                <a:gd name="T40" fmla="*/ 74 w 118"/>
                <a:gd name="T41" fmla="*/ 43 h 118"/>
                <a:gd name="T42" fmla="*/ 62 w 118"/>
                <a:gd name="T43" fmla="*/ 40 h 118"/>
                <a:gd name="T44" fmla="*/ 55 w 118"/>
                <a:gd name="T45" fmla="*/ 45 h 118"/>
                <a:gd name="T46" fmla="*/ 65 w 118"/>
                <a:gd name="T47" fmla="*/ 52 h 118"/>
                <a:gd name="T48" fmla="*/ 79 w 118"/>
                <a:gd name="T49" fmla="*/ 69 h 118"/>
                <a:gd name="T50" fmla="*/ 64 w 118"/>
                <a:gd name="T51" fmla="*/ 8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157"/>
            <p:cNvSpPr>
              <a:spLocks noEditPoints="1"/>
            </p:cNvSpPr>
            <p:nvPr/>
          </p:nvSpPr>
          <p:spPr bwMode="auto">
            <a:xfrm>
              <a:off x="7005429" y="4859473"/>
              <a:ext cx="338194" cy="501686"/>
            </a:xfrm>
            <a:custGeom>
              <a:avLst/>
              <a:gdLst>
                <a:gd name="T0" fmla="*/ 138 w 153"/>
                <a:gd name="T1" fmla="*/ 177 h 227"/>
                <a:gd name="T2" fmla="*/ 16 w 153"/>
                <a:gd name="T3" fmla="*/ 177 h 227"/>
                <a:gd name="T4" fmla="*/ 16 w 153"/>
                <a:gd name="T5" fmla="*/ 16 h 227"/>
                <a:gd name="T6" fmla="*/ 138 w 153"/>
                <a:gd name="T7" fmla="*/ 16 h 227"/>
                <a:gd name="T8" fmla="*/ 138 w 153"/>
                <a:gd name="T9" fmla="*/ 103 h 227"/>
                <a:gd name="T10" fmla="*/ 139 w 153"/>
                <a:gd name="T11" fmla="*/ 102 h 227"/>
                <a:gd name="T12" fmla="*/ 153 w 153"/>
                <a:gd name="T13" fmla="*/ 94 h 227"/>
                <a:gd name="T14" fmla="*/ 153 w 153"/>
                <a:gd name="T15" fmla="*/ 13 h 227"/>
                <a:gd name="T16" fmla="*/ 141 w 153"/>
                <a:gd name="T17" fmla="*/ 0 h 227"/>
                <a:gd name="T18" fmla="*/ 12 w 153"/>
                <a:gd name="T19" fmla="*/ 0 h 227"/>
                <a:gd name="T20" fmla="*/ 0 w 153"/>
                <a:gd name="T21" fmla="*/ 13 h 227"/>
                <a:gd name="T22" fmla="*/ 0 w 153"/>
                <a:gd name="T23" fmla="*/ 215 h 227"/>
                <a:gd name="T24" fmla="*/ 12 w 153"/>
                <a:gd name="T25" fmla="*/ 227 h 227"/>
                <a:gd name="T26" fmla="*/ 141 w 153"/>
                <a:gd name="T27" fmla="*/ 227 h 227"/>
                <a:gd name="T28" fmla="*/ 153 w 153"/>
                <a:gd name="T29" fmla="*/ 215 h 227"/>
                <a:gd name="T30" fmla="*/ 153 w 153"/>
                <a:gd name="T31" fmla="*/ 176 h 227"/>
                <a:gd name="T32" fmla="*/ 138 w 153"/>
                <a:gd name="T33" fmla="*/ 166 h 227"/>
                <a:gd name="T34" fmla="*/ 138 w 153"/>
                <a:gd name="T35" fmla="*/ 177 h 227"/>
                <a:gd name="T36" fmla="*/ 75 w 153"/>
                <a:gd name="T37" fmla="*/ 221 h 227"/>
                <a:gd name="T38" fmla="*/ 56 w 153"/>
                <a:gd name="T39" fmla="*/ 201 h 227"/>
                <a:gd name="T40" fmla="*/ 75 w 153"/>
                <a:gd name="T41" fmla="*/ 182 h 227"/>
                <a:gd name="T42" fmla="*/ 95 w 153"/>
                <a:gd name="T43" fmla="*/ 201 h 227"/>
                <a:gd name="T44" fmla="*/ 75 w 153"/>
                <a:gd name="T45" fmla="*/ 2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158"/>
            <p:cNvSpPr>
              <a:spLocks noEditPoints="1"/>
            </p:cNvSpPr>
            <p:nvPr/>
          </p:nvSpPr>
          <p:spPr bwMode="auto">
            <a:xfrm>
              <a:off x="7281029" y="5062202"/>
              <a:ext cx="190584" cy="190584"/>
            </a:xfrm>
            <a:custGeom>
              <a:avLst/>
              <a:gdLst>
                <a:gd name="T0" fmla="*/ 72 w 86"/>
                <a:gd name="T1" fmla="*/ 17 h 86"/>
                <a:gd name="T2" fmla="*/ 18 w 86"/>
                <a:gd name="T3" fmla="*/ 14 h 86"/>
                <a:gd name="T4" fmla="*/ 14 w 86"/>
                <a:gd name="T5" fmla="*/ 68 h 86"/>
                <a:gd name="T6" fmla="*/ 69 w 86"/>
                <a:gd name="T7" fmla="*/ 72 h 86"/>
                <a:gd name="T8" fmla="*/ 72 w 86"/>
                <a:gd name="T9" fmla="*/ 17 h 86"/>
                <a:gd name="T10" fmla="*/ 46 w 86"/>
                <a:gd name="T11" fmla="*/ 63 h 86"/>
                <a:gd name="T12" fmla="*/ 46 w 86"/>
                <a:gd name="T13" fmla="*/ 70 h 86"/>
                <a:gd name="T14" fmla="*/ 40 w 86"/>
                <a:gd name="T15" fmla="*/ 70 h 86"/>
                <a:gd name="T16" fmla="*/ 40 w 86"/>
                <a:gd name="T17" fmla="*/ 64 h 86"/>
                <a:gd name="T18" fmla="*/ 28 w 86"/>
                <a:gd name="T19" fmla="*/ 61 h 86"/>
                <a:gd name="T20" fmla="*/ 30 w 86"/>
                <a:gd name="T21" fmla="*/ 53 h 86"/>
                <a:gd name="T22" fmla="*/ 41 w 86"/>
                <a:gd name="T23" fmla="*/ 56 h 86"/>
                <a:gd name="T24" fmla="*/ 48 w 86"/>
                <a:gd name="T25" fmla="*/ 52 h 86"/>
                <a:gd name="T26" fmla="*/ 41 w 86"/>
                <a:gd name="T27" fmla="*/ 46 h 86"/>
                <a:gd name="T28" fmla="*/ 29 w 86"/>
                <a:gd name="T29" fmla="*/ 34 h 86"/>
                <a:gd name="T30" fmla="*/ 40 w 86"/>
                <a:gd name="T31" fmla="*/ 22 h 86"/>
                <a:gd name="T32" fmla="*/ 40 w 86"/>
                <a:gd name="T33" fmla="*/ 15 h 86"/>
                <a:gd name="T34" fmla="*/ 47 w 86"/>
                <a:gd name="T35" fmla="*/ 15 h 86"/>
                <a:gd name="T36" fmla="*/ 47 w 86"/>
                <a:gd name="T37" fmla="*/ 21 h 86"/>
                <a:gd name="T38" fmla="*/ 56 w 86"/>
                <a:gd name="T39" fmla="*/ 23 h 86"/>
                <a:gd name="T40" fmla="*/ 54 w 86"/>
                <a:gd name="T41" fmla="*/ 31 h 86"/>
                <a:gd name="T42" fmla="*/ 45 w 86"/>
                <a:gd name="T43" fmla="*/ 29 h 86"/>
                <a:gd name="T44" fmla="*/ 39 w 86"/>
                <a:gd name="T45" fmla="*/ 32 h 86"/>
                <a:gd name="T46" fmla="*/ 47 w 86"/>
                <a:gd name="T47" fmla="*/ 38 h 86"/>
                <a:gd name="T48" fmla="*/ 58 w 86"/>
                <a:gd name="T49" fmla="*/ 51 h 86"/>
                <a:gd name="T50" fmla="*/ 46 w 86"/>
                <a:gd name="T51" fmla="*/ 6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6964330" y="1420861"/>
            <a:ext cx="2650490" cy="6756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4C4B50"/>
                </a:solidFill>
                <a:latin typeface="Agency FB" panose="020B0503020202020204" pitchFamily="34" charset="0"/>
                <a:ea typeface="方正姚体" panose="02010601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MORE  THEN  TEMPLATE</a:t>
            </a:r>
            <a:endParaRPr lang="en-US" altLang="zh-CN" b="1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方正姚体" panose="02010601030101010101" pitchFamily="2" charset="-122"/>
              </a:rPr>
              <a:t>Registieren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方正姚体" panose="02010601030101010101" pitchFamily="2" charset="-122"/>
            </a:endParaRPr>
          </a:p>
        </p:txBody>
      </p:sp>
      <p:pic>
        <p:nvPicPr>
          <p:cNvPr id="3" name="图片 3" descr="Reg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9565" y="1340168"/>
            <a:ext cx="4070350" cy="2747645"/>
          </a:xfrm>
          <a:prstGeom prst="rect">
            <a:avLst/>
          </a:prstGeom>
        </p:spPr>
      </p:pic>
      <p:pic>
        <p:nvPicPr>
          <p:cNvPr id="4" name="图片 4" descr="einlo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98" y="4962843"/>
            <a:ext cx="5588635" cy="4108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527290" y="5151120"/>
            <a:ext cx="107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Einlogen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0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07"/>
  <p:tag name="KSO_WM_TAG_VERSION" val="1.0"/>
  <p:tag name="KSO_WM_SLIDE_ID" val="basetag20163607_23"/>
  <p:tag name="KSO_WM_SLIDE_INDEX" val="23"/>
  <p:tag name="KSO_WM_SLIDE_ITEM_CNT" val="0"/>
  <p:tag name="KSO_WM_SLIDE_TYPE" val="text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07"/>
  <p:tag name="KSO_WM_TAG_VERSION" val="1.0"/>
  <p:tag name="KSO_WM_SLIDE_ID" val="basetag20163607_8"/>
  <p:tag name="KSO_WM_SLIDE_INDEX" val="8"/>
  <p:tag name="KSO_WM_SLIDE_ITEM_CNT" val="0"/>
  <p:tag name="KSO_WM_SLIDE_TYPE" val="text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07"/>
  <p:tag name="KSO_WM_TAG_VERSION" val="1.0"/>
  <p:tag name="KSO_WM_SLIDE_ID" val="basetag20163607_12"/>
  <p:tag name="KSO_WM_SLIDE_INDEX" val="12"/>
  <p:tag name="KSO_WM_SLIDE_ITEM_CNT" val="0"/>
  <p:tag name="KSO_WM_SLIDE_TYPE" val="text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07"/>
  <p:tag name="KSO_WM_TAG_VERSION" val="1.0"/>
  <p:tag name="KSO_WM_SLIDE_ID" val="basetag20163607_23"/>
  <p:tag name="KSO_WM_SLIDE_INDEX" val="23"/>
  <p:tag name="KSO_WM_SLIDE_ITEM_CNT" val="0"/>
  <p:tag name="KSO_WM_SLIDE_TYPE" val="text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07"/>
  <p:tag name="KSO_WM_TAG_VERSION" val="1.0"/>
  <p:tag name="KSO_WM_SLIDE_ID" val="basetag20163607_2"/>
  <p:tag name="KSO_WM_SLIDE_INDEX" val="2"/>
  <p:tag name="KSO_WM_SLIDE_ITEM_CNT" val="0"/>
  <p:tag name="KSO_WM_SLIDE_TYPE" val="text"/>
  <p:tag name="KSO_WM_BEAUTIFY_FLAG" val="#wm#"/>
</p:tagLst>
</file>

<file path=ppt/tags/tag15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07"/>
</p:tagLst>
</file>

<file path=ppt/tags/tag16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07"/>
</p:tagLst>
</file>

<file path=ppt/tags/tag17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07"/>
</p:tagLst>
</file>

<file path=ppt/tags/tag18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07"/>
</p:tagLst>
</file>

<file path=ppt/tags/tag19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07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07"/>
</p:tagLst>
</file>

<file path=ppt/tags/tag20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07"/>
</p:tagLst>
</file>

<file path=ppt/tags/tag21.xml><?xml version="1.0" encoding="utf-8"?>
<p:tagLst xmlns:p="http://schemas.openxmlformats.org/presentationml/2006/main">
  <p:tag name="KSO_WM_TEMPLATE_CATEGORY" val="basetag"/>
  <p:tag name="KSO_WM_TEMPLATE_INDEX" val="20163607"/>
  <p:tag name="KSO_WM_TAG_VERSION" val="1.0"/>
  <p:tag name="KSO_WM_SLIDE_ID" val="basetag20163607_41"/>
  <p:tag name="KSO_WM_SLIDE_INDEX" val="41"/>
  <p:tag name="KSO_WM_SLIDE_ITEM_CNT" val="0"/>
  <p:tag name="KSO_WM_SLIDE_TYPE" val="endPage"/>
  <p:tag name="KSO_WM_BEAUTIFY_FLAG" val="#wm#"/>
</p:tagLst>
</file>

<file path=ppt/tags/tag3.xml><?xml version="1.0" encoding="utf-8"?>
<p:tagLst xmlns:p="http://schemas.openxmlformats.org/presentationml/2006/main">
  <p:tag name="KSO_WM_TEMPLATE_CATEGORY" val="basetag"/>
  <p:tag name="KSO_WM_TEMPLATE_INDEX" val="20163607"/>
  <p:tag name="KSO_WM_TAG_VERSION" val="1.0"/>
  <p:tag name="KSO_WM_TEMPLATE_THUMBS_INDEX" val="1、2、4、5、6、10、12、13、14、20、21、27、29、30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3607"/>
  <p:tag name="KSO_WM_TAG_VERSION" val="1.0"/>
  <p:tag name="KSO_WM_SLIDE_ID" val="basetag20163607_1"/>
  <p:tag name="KSO_WM_SLIDE_INDEX" val="1"/>
  <p:tag name="KSO_WM_SLIDE_ITEM_CNT" val="0"/>
  <p:tag name="KSO_WM_SLIDE_TYPE" val="title"/>
  <p:tag name="KSO_WM_TEMPLATE_THUMBS_INDEX" val="1、5、6、7、8、9、11、14、18、24、30、32、39、41"/>
  <p:tag name="KSO_WM_BEAUTIFY_FLAG" val="#wm#"/>
</p:tagLst>
</file>

<file path=ppt/tags/tag5.xml><?xml version="1.0" encoding="utf-8"?>
<p:tagLst xmlns:p="http://schemas.openxmlformats.org/presentationml/2006/main">
  <p:tag name="KSO_WM_TEMPLATE_CATEGORY" val="basetag"/>
  <p:tag name="KSO_WM_TEMPLATE_INDEX" val="20163607"/>
  <p:tag name="KSO_WM_TAG_VERSION" val="1.0"/>
  <p:tag name="KSO_WM_SLIDE_ID" val="basetag20163607_6"/>
  <p:tag name="KSO_WM_SLIDE_INDEX" val="6"/>
  <p:tag name="KSO_WM_SLIDE_ITEM_CNT" val="0"/>
  <p:tag name="KSO_WM_SLIDE_TYPE" val="contents"/>
  <p:tag name="KSO_WM_BEAUTIFY_FLAG" val="#wm#"/>
</p:tagLst>
</file>

<file path=ppt/tags/tag6.xml><?xml version="1.0" encoding="utf-8"?>
<p:tagLst xmlns:p="http://schemas.openxmlformats.org/presentationml/2006/main">
  <p:tag name="KSO_WM_TEMPLATE_CATEGORY" val="basetag"/>
  <p:tag name="KSO_WM_TEMPLATE_INDEX" val="20163607"/>
  <p:tag name="KSO_WM_TAG_VERSION" val="1.0"/>
  <p:tag name="KSO_WM_SLIDE_ID" val="basetag20163607_11"/>
  <p:tag name="KSO_WM_SLIDE_INDEX" val="11"/>
  <p:tag name="KSO_WM_SLIDE_ITEM_CNT" val="0"/>
  <p:tag name="KSO_WM_SLIDE_TYPE" val="text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07"/>
  <p:tag name="KSO_WM_TAG_VERSION" val="1.0"/>
  <p:tag name="KSO_WM_SLIDE_ID" val="basetag20163607_2"/>
  <p:tag name="KSO_WM_SLIDE_INDEX" val="2"/>
  <p:tag name="KSO_WM_SLIDE_ITEM_CNT" val="0"/>
  <p:tag name="KSO_WM_SLIDE_TYPE" val="text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07"/>
  <p:tag name="KSO_WM_TAG_VERSION" val="1.0"/>
  <p:tag name="KSO_WM_SLIDE_ID" val="basetag20163607_3"/>
  <p:tag name="KSO_WM_SLIDE_INDEX" val="3"/>
  <p:tag name="KSO_WM_SLIDE_ITEM_CNT" val="0"/>
  <p:tag name="KSO_WM_SLIDE_TYPE" val="text"/>
  <p:tag name="KSO_WM_BEAUTIFY_FLAG" val="#wm#"/>
</p:tagLst>
</file>

<file path=ppt/tags/tag9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07"/>
</p:tagLst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2321</Words>
  <Application>WPS 演示</Application>
  <PresentationFormat>宽屏</PresentationFormat>
  <Paragraphs>182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SimHei</vt:lpstr>
      <vt:lpstr>Kartika</vt:lpstr>
      <vt:lpstr>方正姚体</vt:lpstr>
      <vt:lpstr>SAPGUI-Icons</vt:lpstr>
      <vt:lpstr>Impact</vt:lpstr>
      <vt:lpstr>Haettenschweiler</vt:lpstr>
      <vt:lpstr>Agency FB</vt:lpstr>
      <vt:lpstr>Arial</vt:lpstr>
      <vt:lpstr>MS PGothic</vt:lpstr>
      <vt:lpstr>Gill Sans</vt:lpstr>
      <vt:lpstr>方正兰亭粗黑_GBK</vt:lpstr>
      <vt:lpstr>Gill Sans MT</vt:lpstr>
      <vt:lpstr>Yu Gothic Medium</vt:lpstr>
      <vt:lpstr>DengXian Light</vt:lpstr>
      <vt:lpstr>FangSong</vt:lpstr>
      <vt:lpstr>Malgun Gothic Semilight</vt:lpstr>
      <vt:lpstr>Microsoft JhengHei Light</vt:lpstr>
      <vt:lpstr>Microsoft JhengHei UI Light</vt:lpstr>
      <vt:lpstr>Microsoft YaHei UI Light</vt:lpstr>
      <vt:lpstr>PMingLiU-ExtB</vt:lpstr>
      <vt:lpstr>DengXian</vt:lpstr>
      <vt:lpstr>Yu Gothic</vt:lpstr>
      <vt:lpstr>Yu Gothic Light</vt:lpstr>
      <vt:lpstr>2_Office 主题</vt:lpstr>
      <vt:lpstr>商业计划书</vt:lpstr>
      <vt:lpstr>PowerPoint 演示文稿</vt:lpstr>
      <vt:lpstr>PowerPoint 演示文稿</vt:lpstr>
      <vt:lpstr>LOREM IPSUM DOLOR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Kant Wu</dc:creator>
  <cp:lastModifiedBy>Kant</cp:lastModifiedBy>
  <cp:revision>9</cp:revision>
  <dcterms:created xsi:type="dcterms:W3CDTF">2015-05-05T08:02:00Z</dcterms:created>
  <dcterms:modified xsi:type="dcterms:W3CDTF">2017-07-14T11:40:33Z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