
<file path=[Content_Types].xml><?xml version="1.0" encoding="utf-8"?>
<Types xmlns="http://schemas.openxmlformats.org/package/2006/content-types">
  <Override PartName="/ppt/slideMasters/slideMaster1.xml" ContentType="application/vnd.openxmlformats-officedocument.presentationml.slideMaster+xml"/>
  <Override PartName="/docProps/core.xml" ContentType="application/vnd.openxmlformats-package.core-properties+xml"/>
  <Override PartName="/ppt/theme/theme2.xml" ContentType="application/vnd.openxmlformats-officedocument.theme+xml"/>
  <Override PartName="/docProps/app.xml" ContentType="application/vnd.openxmlformats-officedocument.extended-properties+xml"/>
  <Override PartName="/ppt/notesMasters/notesMaster1.xml" ContentType="application/vnd.openxmlformats-officedocument.presentationml.notesMaster+xml"/>
  <Default Extension="jpeg" ContentType="image/jpeg"/>
  <Default Extension="xml" ContentType="application/xml"/>
  <Override PartName="/ppt/commentAuthors.xml" ContentType="application/vnd.openxmlformats-officedocument.presentationml.commentAuthors+xml"/>
  <Override PartName="/ppt/slides/slide1.xml" ContentType="application/vnd.openxmlformats-officedocument.presentationml.slide+xml"/>
  <Default Extension="bin" ContentType="application/vnd.openxmlformats-officedocument.presentationml.printerSettings"/>
  <Override PartName="/ppt/presentation.xml" ContentType="application/vnd.openxmlformats-officedocument.presentationml.presentation.main+xml"/>
  <Override PartName="/ppt/tableStyles.xml" ContentType="application/vnd.openxmlformats-officedocument.presentationml.tableStyles+xml"/>
  <Override PartName="/ppt/viewProps.xml" ContentType="application/vnd.openxmlformats-officedocument.presentationml.viewProps+xml"/>
  <Default Extension="png" ContentType="image/png"/>
  <Override PartName="/ppt/slideLayouts/slideLayout1.xml" ContentType="application/vnd.openxmlformats-officedocument.presentationml.slideLayout+xml"/>
  <Default Extension="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3"/>
  </p:notesMasterIdLst>
  <p:sldIdLst>
    <p:sldId id="291"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47843"/>
    <a:srgbClr val="068148"/>
    <a:srgbClr val="FF6A06"/>
    <a:srgbClr val="E3E9E5"/>
    <a:srgbClr val="3B7193"/>
    <a:srgbClr val="2C556E"/>
    <a:srgbClr val="E7E7E5"/>
    <a:srgbClr val="E4E7E8"/>
    <a:srgbClr val="EDE8DF"/>
    <a:srgbClr val="E0E9EC"/>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9252" autoAdjust="0"/>
    <p:restoredTop sz="94411" autoAdjust="0"/>
  </p:normalViewPr>
  <p:slideViewPr>
    <p:cSldViewPr snapToGrid="0" snapToObjects="1" showGuides="1">
      <p:cViewPr>
        <p:scale>
          <a:sx n="53" d="100"/>
          <a:sy n="53" d="100"/>
        </p:scale>
        <p:origin x="3416" y="5464"/>
      </p:cViewPr>
      <p:guideLst>
        <p:guide orient="horz" pos="3318"/>
        <p:guide orient="horz" pos="288"/>
        <p:guide orient="horz" pos="20160"/>
        <p:guide orient="horz"/>
        <p:guide pos="675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3/2/14</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8079729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tandard 4 columns">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42675" y="457202"/>
            <a:ext cx="21431250" cy="1447800"/>
          </a:xfrm>
          <a:prstGeom prst="rect">
            <a:avLst/>
          </a:prstGeom>
        </p:spPr>
        <p:txBody>
          <a:bodyPr lIns="91436" tIns="45717" rIns="91436" bIns="45717" anchor="ctr" anchorCtr="0"/>
          <a:lstStyle>
            <a:lvl1pPr>
              <a:defRPr b="1">
                <a:solidFill>
                  <a:schemeClr val="bg2"/>
                </a:solidFill>
              </a:defRPr>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34575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61473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1" name="Text Placeholder 3"/>
          <p:cNvSpPr>
            <a:spLocks noGrp="1"/>
          </p:cNvSpPr>
          <p:nvPr>
            <p:ph type="body" sz="quarter" idx="12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21" name="Picture Placeholder 13"/>
          <p:cNvSpPr>
            <a:spLocks noGrp="1"/>
          </p:cNvSpPr>
          <p:nvPr>
            <p:ph type="pic" sz="quarter" idx="13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77" name="Text Placeholder 76"/>
          <p:cNvSpPr>
            <a:spLocks noGrp="1"/>
          </p:cNvSpPr>
          <p:nvPr>
            <p:ph type="body" sz="quarter" idx="150" hasCustomPrompt="1"/>
          </p:nvPr>
        </p:nvSpPr>
        <p:spPr>
          <a:xfrm>
            <a:off x="11252201" y="3185162"/>
            <a:ext cx="21421724" cy="1280160"/>
          </a:xfrm>
          <a:prstGeom prst="rect">
            <a:avLst/>
          </a:prstGeom>
        </p:spPr>
        <p:txBody>
          <a:bodyPr/>
          <a:lstStyle>
            <a:lvl1pPr algn="ctr">
              <a:buFontTx/>
              <a:buNone/>
              <a:defRPr sz="54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11242675" y="1905002"/>
            <a:ext cx="21431250" cy="1280160"/>
          </a:xfrm>
          <a:prstGeom prst="rect">
            <a:avLst/>
          </a:prstGeom>
        </p:spPr>
        <p:txBody>
          <a:bodyPr/>
          <a:lstStyle>
            <a:lvl1pPr algn="ctr">
              <a:buFontTx/>
              <a:buNone/>
              <a:defRPr sz="72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6" name="Picture Placeholder 13"/>
          <p:cNvSpPr>
            <a:spLocks noGrp="1"/>
          </p:cNvSpPr>
          <p:nvPr>
            <p:ph type="pic" sz="quarter" idx="152"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79" name="Picture Placeholder 13"/>
          <p:cNvSpPr>
            <a:spLocks noGrp="1"/>
          </p:cNvSpPr>
          <p:nvPr>
            <p:ph type="pic" sz="quarter" idx="153"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0" name="Picture Placeholder 13"/>
          <p:cNvSpPr>
            <a:spLocks noGrp="1"/>
          </p:cNvSpPr>
          <p:nvPr>
            <p:ph type="pic" sz="quarter" idx="154"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1" name="Picture Placeholder 13"/>
          <p:cNvSpPr>
            <a:spLocks noGrp="1"/>
          </p:cNvSpPr>
          <p:nvPr>
            <p:ph type="pic" sz="quarter" idx="15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2" name="Picture Placeholder 13"/>
          <p:cNvSpPr>
            <a:spLocks noGrp="1"/>
          </p:cNvSpPr>
          <p:nvPr>
            <p:ph type="pic" sz="quarter" idx="156"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57"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58" hasCustomPrompt="1"/>
          </p:nvPr>
        </p:nvSpPr>
        <p:spPr>
          <a:xfrm>
            <a:off x="-9278981" y="25444381"/>
            <a:ext cx="6810102" cy="5103720"/>
          </a:xfrm>
          <a:prstGeom prst="rect">
            <a:avLst/>
          </a:prstGeom>
          <a:solidFill>
            <a:schemeClr val="bg1"/>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02" name="Text Placeholder 5"/>
          <p:cNvSpPr>
            <a:spLocks noGrp="1"/>
          </p:cNvSpPr>
          <p:nvPr>
            <p:ph type="body" sz="quarter" idx="16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04" name="Text Placeholder 3"/>
          <p:cNvSpPr>
            <a:spLocks noGrp="1"/>
          </p:cNvSpPr>
          <p:nvPr>
            <p:ph type="body" sz="quarter" idx="168"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5" name="Text Placeholder 3"/>
          <p:cNvSpPr>
            <a:spLocks noGrp="1"/>
          </p:cNvSpPr>
          <p:nvPr>
            <p:ph type="body" sz="quarter" idx="169"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6" name="Text Placeholder 3"/>
          <p:cNvSpPr>
            <a:spLocks noGrp="1"/>
          </p:cNvSpPr>
          <p:nvPr>
            <p:ph type="body" sz="quarter" idx="170"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7" name="Text Placeholder 3"/>
          <p:cNvSpPr>
            <a:spLocks noGrp="1"/>
          </p:cNvSpPr>
          <p:nvPr>
            <p:ph type="body" sz="quarter" idx="171"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72"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73"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74"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5"/>
          <p:cNvSpPr>
            <a:spLocks noGrp="1"/>
          </p:cNvSpPr>
          <p:nvPr>
            <p:ph type="body" sz="quarter" idx="176"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5" name="Text Placeholder 5"/>
          <p:cNvSpPr>
            <a:spLocks noGrp="1"/>
          </p:cNvSpPr>
          <p:nvPr>
            <p:ph type="body" sz="quarter" idx="17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6" name="Text Placeholder 5"/>
          <p:cNvSpPr>
            <a:spLocks noGrp="1"/>
          </p:cNvSpPr>
          <p:nvPr>
            <p:ph type="body" sz="quarter" idx="178"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7" name="Text Placeholder 5"/>
          <p:cNvSpPr>
            <a:spLocks noGrp="1"/>
          </p:cNvSpPr>
          <p:nvPr>
            <p:ph type="body" sz="quarter" idx="179"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8" name="Text Placeholder 5"/>
          <p:cNvSpPr>
            <a:spLocks noGrp="1"/>
          </p:cNvSpPr>
          <p:nvPr>
            <p:ph type="body" sz="quarter" idx="180"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9" name="Text Placeholder 5"/>
          <p:cNvSpPr>
            <a:spLocks noGrp="1"/>
          </p:cNvSpPr>
          <p:nvPr>
            <p:ph type="body" sz="quarter" idx="181"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20" name="Text Placeholder 5"/>
          <p:cNvSpPr>
            <a:spLocks noGrp="1"/>
          </p:cNvSpPr>
          <p:nvPr>
            <p:ph type="body" sz="quarter" idx="182"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22" name="Text Placeholder 5"/>
          <p:cNvSpPr>
            <a:spLocks noGrp="1"/>
          </p:cNvSpPr>
          <p:nvPr>
            <p:ph type="body" sz="quarter" idx="183"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facebook.com/pages/PosterPresentationscom/217914411419?v=app_4949752878&amp;ref=ts" TargetMode="External"/><Relationship Id="rId5" Type="http://schemas.openxmlformats.org/officeDocument/2006/relationships/image" Target="../media/image2.jpeg"/><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rgbClr val="E3E9E5"/>
        </a:solidFill>
        <a:effectLst/>
      </p:bgPr>
    </p:bg>
    <p:spTree>
      <p:nvGrpSpPr>
        <p:cNvPr id="1" name=""/>
        <p:cNvGrpSpPr/>
        <p:nvPr/>
      </p:nvGrpSpPr>
      <p:grpSpPr>
        <a:xfrm>
          <a:off x="0" y="0"/>
          <a:ext cx="0" cy="0"/>
          <a:chOff x="0" y="0"/>
          <a:chExt cx="0" cy="0"/>
        </a:xfrm>
      </p:grpSpPr>
      <p:sp>
        <p:nvSpPr>
          <p:cNvPr id="20" name="Rectangle 19"/>
          <p:cNvSpPr/>
          <p:nvPr/>
        </p:nvSpPr>
        <p:spPr>
          <a:xfrm>
            <a:off x="44542166" y="0"/>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was specifically designed for a 48x36 tri-fold presentation.</a:t>
            </a:r>
            <a:r>
              <a:rPr lang="en-US" sz="3200" baseline="0" dirty="0" smtClean="0">
                <a:latin typeface="Trebuchet MS" pitchFamily="34" charset="0"/>
              </a:rPr>
              <a:t> I</a:t>
            </a:r>
            <a:r>
              <a:rPr lang="en-US" sz="3200" dirty="0" smtClean="0">
                <a:latin typeface="Trebuchet MS" pitchFamily="34" charset="0"/>
              </a:rPr>
              <a:t>ts</a:t>
            </a:r>
            <a:r>
              <a:rPr lang="en-US" sz="3200" baseline="0" dirty="0" smtClean="0">
                <a:latin typeface="Trebuchet MS" pitchFamily="34" charset="0"/>
              </a:rPr>
              <a:t> layout should not be changed or it may not fit on a standard board</a:t>
            </a:r>
            <a:r>
              <a:rPr lang="en-US" sz="3200" dirty="0" smtClean="0">
                <a:latin typeface="Trebuchet MS" pitchFamily="34" charset="0"/>
              </a:rPr>
              <a:t>.</a:t>
            </a:r>
            <a:r>
              <a:rPr lang="en-US" sz="3200" baseline="0" dirty="0" smtClean="0">
                <a:latin typeface="Trebuchet MS" pitchFamily="34" charset="0"/>
              </a:rPr>
              <a:t> It has a one foot column on the left, a 2 foot column in the middle and a 1 foot column on the right.</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smtClean="0">
                <a:latin typeface="Trebuchet MS" pitchFamily="34" charset="0"/>
              </a:rPr>
              <a:t>To change the color scheme of this template go to the “Design” menu and click on “Colors”. You can choose from the provide color combinations or you can create your own.</a:t>
            </a:r>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722428" y="-19596"/>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tri-fold presentation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userDrawn="1"/>
        </p:nvSpPr>
        <p:spPr bwMode="auto">
          <a:xfrm>
            <a:off x="0" y="-1"/>
            <a:ext cx="43891200" cy="4371975"/>
          </a:xfrm>
          <a:prstGeom prst="rect">
            <a:avLst/>
          </a:prstGeom>
          <a:solidFill>
            <a:srgbClr val="FF6600"/>
          </a:solidFill>
          <a:ln w="9525">
            <a:no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503362"/>
            <a:ext cx="43891200" cy="28395441"/>
          </a:xfrm>
          <a:prstGeom prst="rect">
            <a:avLst/>
          </a:prstGeom>
          <a:solidFill>
            <a:schemeClr val="bg1">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3175576" y="5257799"/>
            <a:ext cx="10201272"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233151" y="5257800"/>
            <a:ext cx="21428073"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514352" y="5267324"/>
            <a:ext cx="10204447" cy="26736675"/>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34" name="Rectangle 33"/>
          <p:cNvSpPr/>
          <p:nvPr/>
        </p:nvSpPr>
        <p:spPr>
          <a:xfrm>
            <a:off x="-10704083" y="21835110"/>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grpSp>
        <p:nvGrpSpPr>
          <p:cNvPr id="28" name="Group 27"/>
          <p:cNvGrpSpPr/>
          <p:nvPr/>
        </p:nvGrpSpPr>
        <p:grpSpPr>
          <a:xfrm>
            <a:off x="-10723375" y="12261715"/>
            <a:ext cx="10049040" cy="14924"/>
            <a:chOff x="-10723375" y="12261715"/>
            <a:chExt cx="10049040" cy="14924"/>
          </a:xfrm>
        </p:grpSpPr>
        <p:cxnSp>
          <p:nvCxnSpPr>
            <p:cNvPr id="38" name="Straight Connector 37"/>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2" name="Picture 2"/>
          <p:cNvPicPr>
            <a:picLocks noChangeAspect="1" noChangeArrowheads="1"/>
          </p:cNvPicPr>
          <p:nvPr/>
        </p:nvPicPr>
        <p:blipFill>
          <a:blip r:embed="rId3" cstate="print"/>
          <a:srcRect/>
          <a:stretch>
            <a:fillRect/>
          </a:stretch>
        </p:blipFill>
        <p:spPr bwMode="auto">
          <a:xfrm>
            <a:off x="4766296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674430" y="30040436"/>
            <a:ext cx="9160286" cy="2585317"/>
          </a:xfrm>
          <a:prstGeom prst="rect">
            <a:avLst/>
          </a:prstGeom>
          <a:noFill/>
        </p:spPr>
        <p:txBody>
          <a:bodyPr wrap="square" lIns="91436" tIns="45717" rIns="91436" bIns="45717" rtlCol="0">
            <a:spAutoFit/>
          </a:bodyPr>
          <a:lstStyle/>
          <a:p>
            <a:r>
              <a:rPr lang="en-US" sz="4400" dirty="0" smtClean="0">
                <a:solidFill>
                  <a:schemeClr val="bg1"/>
                </a:solidFill>
              </a:rPr>
              <a:t>© 2011 PosterPresentations.com</a:t>
            </a:r>
            <a:br>
              <a:rPr lang="en-US" sz="4400" dirty="0" smtClean="0">
                <a:solidFill>
                  <a:schemeClr val="bg1"/>
                </a:solidFill>
              </a:rPr>
            </a:br>
            <a:r>
              <a:rPr lang="en-US" sz="4400" dirty="0" smtClean="0">
                <a:solidFill>
                  <a:schemeClr val="bg1"/>
                </a:solidFill>
              </a:rPr>
              <a:t>    </a:t>
            </a:r>
            <a:r>
              <a:rPr lang="en-US" sz="3700" dirty="0" smtClean="0">
                <a:solidFill>
                  <a:schemeClr val="bg1"/>
                </a:solidFill>
              </a:rPr>
              <a:t>2117 Fourth Street ,</a:t>
            </a:r>
            <a:r>
              <a:rPr lang="en-US" sz="3700" baseline="0" dirty="0" smtClean="0">
                <a:solidFill>
                  <a:schemeClr val="bg1"/>
                </a:solidFill>
              </a:rPr>
              <a:t> Unit C</a:t>
            </a:r>
            <a:br>
              <a:rPr lang="en-US" sz="3700" baseline="0" dirty="0" smtClean="0">
                <a:solidFill>
                  <a:schemeClr val="bg1"/>
                </a:solidFill>
              </a:rPr>
            </a:br>
            <a:r>
              <a:rPr lang="en-US" sz="3700" baseline="0" dirty="0" smtClean="0">
                <a:solidFill>
                  <a:schemeClr val="bg1"/>
                </a:solidFill>
              </a:rPr>
              <a:t>    Berkeley CA 94710</a:t>
            </a:r>
            <a:br>
              <a:rPr lang="en-US" sz="3700" baseline="0" dirty="0" smtClean="0">
                <a:solidFill>
                  <a:schemeClr val="bg1"/>
                </a:solidFill>
              </a:rPr>
            </a:br>
            <a:r>
              <a:rPr lang="en-US" sz="3700" baseline="0" dirty="0" smtClean="0">
                <a:solidFill>
                  <a:schemeClr val="bg1"/>
                </a:solidFill>
              </a:rPr>
              <a:t>    </a:t>
            </a:r>
            <a:r>
              <a:rPr lang="en-US" sz="3700" b="1" baseline="0" dirty="0" smtClean="0">
                <a:solidFill>
                  <a:srgbClr val="FFFF00"/>
                </a:solidFill>
              </a:rPr>
              <a:t>posterpresenter@gmail.com</a:t>
            </a:r>
            <a:endParaRPr lang="en-US" sz="4400" b="1" dirty="0">
              <a:solidFill>
                <a:srgbClr val="FFFF00"/>
              </a:solidFill>
            </a:endParaRPr>
          </a:p>
        </p:txBody>
      </p:sp>
      <p:grpSp>
        <p:nvGrpSpPr>
          <p:cNvPr id="40" name="Group 39"/>
          <p:cNvGrpSpPr/>
          <p:nvPr/>
        </p:nvGrpSpPr>
        <p:grpSpPr>
          <a:xfrm>
            <a:off x="-10594081" y="31579427"/>
            <a:ext cx="9771398" cy="1392688"/>
            <a:chOff x="44242388" y="28054064"/>
            <a:chExt cx="9771398" cy="1392688"/>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129266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br>
                <a:rPr lang="en-US" sz="2600" baseline="0" dirty="0" smtClean="0">
                  <a:solidFill>
                    <a:schemeClr val="tx2"/>
                  </a:solidFill>
                  <a:latin typeface="Trebuchet MS" pitchFamily="34" charset="0"/>
                </a:rPr>
              </a:br>
              <a:endParaRPr lang="en-US" sz="2600" dirty="0">
                <a:solidFill>
                  <a:schemeClr val="tx2"/>
                </a:solidFill>
                <a:latin typeface="Trebuchet MS" pitchFamily="34" charset="0"/>
              </a:endParaRPr>
            </a:p>
          </p:txBody>
        </p:sp>
      </p:grpSp>
      <p:grpSp>
        <p:nvGrpSpPr>
          <p:cNvPr id="36" name="Group 35"/>
          <p:cNvGrpSpPr/>
          <p:nvPr/>
        </p:nvGrpSpPr>
        <p:grpSpPr>
          <a:xfrm>
            <a:off x="44530524" y="29939787"/>
            <a:ext cx="10049040" cy="14924"/>
            <a:chOff x="-10723375" y="12261715"/>
            <a:chExt cx="10049040" cy="14924"/>
          </a:xfrm>
        </p:grpSpPr>
        <p:cxnSp>
          <p:nvCxnSpPr>
            <p:cNvPr id="41" name="Straight Connector 40"/>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541080" y="4805363"/>
            <a:ext cx="10049040" cy="14924"/>
            <a:chOff x="-10723375" y="12261715"/>
            <a:chExt cx="10049040" cy="14924"/>
          </a:xfrm>
        </p:grpSpPr>
        <p:cxnSp>
          <p:nvCxnSpPr>
            <p:cNvPr id="46" name="Straight Connector 45"/>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Picture 1" descr="UT Dallas_tex_rev copy.png"/>
          <p:cNvPicPr>
            <a:picLocks noChangeAspect="1"/>
          </p:cNvPicPr>
          <p:nvPr userDrawn="1"/>
        </p:nvPicPr>
        <p: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75360" y="788335"/>
            <a:ext cx="8075362" cy="2978148"/>
          </a:xfrm>
          <a:prstGeom prst="rect">
            <a:avLst/>
          </a:prstGeom>
        </p:spPr>
      </p:pic>
    </p:spTree>
  </p:cSld>
  <p:clrMap bg1="lt1" tx1="dk1" bg2="lt2" tx2="dk2" accent1="accent1" accent2="accent2" accent3="accent3" accent4="accent4" accent5="accent5" accent6="accent6" hlink="hlink" folHlink="folHlink"/>
  <p:sldLayoutIdLst>
    <p:sldLayoutId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 name="Text Box 2"/>
          <p:cNvSpPr txBox="1">
            <a:spLocks noChangeArrowheads="1"/>
          </p:cNvSpPr>
          <p:nvPr/>
        </p:nvSpPr>
        <p:spPr bwMode="auto">
          <a:xfrm>
            <a:off x="689640" y="6397728"/>
            <a:ext cx="9701087" cy="8589145"/>
          </a:xfrm>
          <a:prstGeom prst="rect">
            <a:avLst/>
          </a:prstGeom>
          <a:noFill/>
          <a:ln w="9525">
            <a:noFill/>
            <a:miter lim="800000"/>
            <a:headEnd/>
            <a:tailEnd/>
          </a:ln>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a:solidFill>
                  <a:srgbClr val="000000"/>
                </a:solidFill>
              </a:rPr>
              <a:t>	In the same way that a technological transformation occurred where computers the size of entire rooms evolved into mobile devices that </a:t>
            </a:r>
            <a:r>
              <a:rPr lang="en-US" sz="2400" dirty="0" smtClean="0">
                <a:solidFill>
                  <a:srgbClr val="000000"/>
                </a:solidFill>
              </a:rPr>
              <a:t>can fit </a:t>
            </a:r>
            <a:r>
              <a:rPr lang="en-US" sz="2400" dirty="0">
                <a:solidFill>
                  <a:srgbClr val="000000"/>
                </a:solidFill>
              </a:rPr>
              <a:t>into our pockets, a genomics revolution is currently ongoing as DNA sequencing technology shifts from million dollar instruments to inexpensive mobile sensors. The potential uses of these sensors range from diagnosing genetic conditions in doctors’ offices, to analyzing the DNA of pathogens discovered in the Amazon rainforest, to improving the overall yield of crops that are grown.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a:solidFill>
                  <a:srgbClr val="000000"/>
                </a:solidFill>
              </a:rPr>
              <a:t>	</a:t>
            </a:r>
            <a:r>
              <a:rPr lang="en-US" sz="2400" dirty="0" err="1">
                <a:solidFill>
                  <a:srgbClr val="000000"/>
                </a:solidFill>
              </a:rPr>
              <a:t>iGenomics</a:t>
            </a:r>
            <a:r>
              <a:rPr lang="en-US" sz="2400" dirty="0">
                <a:solidFill>
                  <a:srgbClr val="000000"/>
                </a:solidFill>
              </a:rPr>
              <a:t> is my new mobile DNA sequence analysis application that is optimized to run as efficiently as possible on </a:t>
            </a:r>
            <a:r>
              <a:rPr lang="en-US" sz="2400" dirty="0" err="1">
                <a:solidFill>
                  <a:srgbClr val="000000"/>
                </a:solidFill>
              </a:rPr>
              <a:t>iPads</a:t>
            </a:r>
            <a:r>
              <a:rPr lang="en-US" sz="2400" dirty="0">
                <a:solidFill>
                  <a:srgbClr val="000000"/>
                </a:solidFill>
              </a:rPr>
              <a:t> and other mobile devices. This is the first application ever to be able to screen genomes and identify variants on a mobile device through an implementation in Objective-C</a:t>
            </a:r>
            <a:r>
              <a:rPr lang="en-US" sz="2400" dirty="0" smtClean="0">
                <a:solidFill>
                  <a:srgbClr val="000000"/>
                </a:solidFill>
              </a:rPr>
              <a:t>. </a:t>
            </a:r>
            <a:r>
              <a:rPr lang="en-US" sz="2400" dirty="0">
                <a:solidFill>
                  <a:srgbClr val="000000"/>
                </a:solidFill>
              </a:rPr>
              <a:t>The long-term prediction is that </a:t>
            </a:r>
            <a:r>
              <a:rPr lang="en-US" sz="2400" dirty="0" err="1">
                <a:solidFill>
                  <a:srgbClr val="000000"/>
                </a:solidFill>
              </a:rPr>
              <a:t>iGenomics</a:t>
            </a:r>
            <a:r>
              <a:rPr lang="en-US" sz="2400" dirty="0">
                <a:solidFill>
                  <a:srgbClr val="000000"/>
                </a:solidFill>
              </a:rPr>
              <a:t> will become the main platform for DNA sequence analysis in a remote setting.</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a:solidFill>
                  <a:srgbClr val="000000"/>
                </a:solidFill>
              </a:rPr>
              <a:t>	The significantly lower amount of processing power contained within an </a:t>
            </a:r>
            <a:r>
              <a:rPr lang="en-US" sz="2400" dirty="0" err="1">
                <a:solidFill>
                  <a:srgbClr val="000000"/>
                </a:solidFill>
              </a:rPr>
              <a:t>iPad</a:t>
            </a:r>
            <a:r>
              <a:rPr lang="en-US" sz="2400" dirty="0">
                <a:solidFill>
                  <a:srgbClr val="000000"/>
                </a:solidFill>
              </a:rPr>
              <a:t> limits the data processing power available compared to super-computers that have been traditionally used to process genomes. That being stated, </a:t>
            </a:r>
            <a:r>
              <a:rPr lang="en-US" sz="2400" dirty="0" err="1">
                <a:solidFill>
                  <a:srgbClr val="000000"/>
                </a:solidFill>
              </a:rPr>
              <a:t>iGenomics</a:t>
            </a:r>
            <a:r>
              <a:rPr lang="en-US" sz="2400" dirty="0">
                <a:solidFill>
                  <a:srgbClr val="000000"/>
                </a:solidFill>
              </a:rPr>
              <a:t> uses the multiple cores of the </a:t>
            </a:r>
            <a:r>
              <a:rPr lang="en-US" sz="2400" dirty="0" err="1">
                <a:solidFill>
                  <a:srgbClr val="000000"/>
                </a:solidFill>
              </a:rPr>
              <a:t>iPad</a:t>
            </a:r>
            <a:r>
              <a:rPr lang="en-US" sz="2400" dirty="0">
                <a:solidFill>
                  <a:srgbClr val="000000"/>
                </a:solidFill>
              </a:rPr>
              <a:t> and advanced algorithms such as the Burrows-Wheeler Transform to rapidly analyze DNA sequences.  Viral genomes such as the influenza virus can be analyzed in a matter of seconds while microbial genomes including many disease-causing pathogens can be analyzed in a matter of minutes</a:t>
            </a:r>
            <a:r>
              <a:rPr lang="en-US" sz="2400" dirty="0" smtClean="0">
                <a:solidFill>
                  <a:srgbClr val="000000"/>
                </a:solidFill>
              </a:rPr>
              <a:t>.</a:t>
            </a:r>
            <a:endParaRPr lang="en-US" sz="2400" dirty="0">
              <a:solidFill>
                <a:srgbClr val="000000"/>
              </a:solidFill>
            </a:endParaRPr>
          </a:p>
        </p:txBody>
      </p:sp>
      <p:sp>
        <p:nvSpPr>
          <p:cNvPr id="108" name="AutoShape 7"/>
          <p:cNvSpPr>
            <a:spLocks noChangeArrowheads="1"/>
          </p:cNvSpPr>
          <p:nvPr/>
        </p:nvSpPr>
        <p:spPr bwMode="auto">
          <a:xfrm>
            <a:off x="852717" y="5625178"/>
            <a:ext cx="9601200" cy="738187"/>
          </a:xfrm>
          <a:prstGeom prst="roundRect">
            <a:avLst>
              <a:gd name="adj" fmla="val 16667"/>
            </a:avLst>
          </a:prstGeom>
          <a:solidFill>
            <a:srgbClr val="4984EB"/>
          </a:solidFill>
          <a:ln w="9360">
            <a:solidFill>
              <a:schemeClr val="tx1"/>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smtClean="0">
                <a:solidFill>
                  <a:srgbClr val="000000"/>
                </a:solidFill>
              </a:rPr>
              <a:t>Introduction</a:t>
            </a:r>
            <a:endParaRPr lang="en-US" sz="3200" b="1" dirty="0">
              <a:solidFill>
                <a:srgbClr val="000000"/>
              </a:solidFill>
            </a:endParaRPr>
          </a:p>
        </p:txBody>
      </p:sp>
      <p:sp>
        <p:nvSpPr>
          <p:cNvPr id="109" name="AutoShape 8"/>
          <p:cNvSpPr>
            <a:spLocks noChangeArrowheads="1"/>
          </p:cNvSpPr>
          <p:nvPr/>
        </p:nvSpPr>
        <p:spPr bwMode="auto">
          <a:xfrm>
            <a:off x="851949" y="15243840"/>
            <a:ext cx="9601200" cy="738188"/>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a:solidFill>
                  <a:schemeClr val="tx1"/>
                </a:solidFill>
              </a:rPr>
              <a:t>Background</a:t>
            </a:r>
          </a:p>
        </p:txBody>
      </p:sp>
      <p:sp>
        <p:nvSpPr>
          <p:cNvPr id="110" name="TextBox 368"/>
          <p:cNvSpPr txBox="1">
            <a:spLocks noChangeArrowheads="1"/>
          </p:cNvSpPr>
          <p:nvPr/>
        </p:nvSpPr>
        <p:spPr bwMode="auto">
          <a:xfrm>
            <a:off x="765840" y="16386840"/>
            <a:ext cx="9624887" cy="7478969"/>
          </a:xfrm>
          <a:prstGeom prst="rect">
            <a:avLst/>
          </a:prstGeom>
          <a:noFill/>
          <a:ln w="9525">
            <a:noFill/>
            <a:miter lim="800000"/>
            <a:headEnd/>
            <a:tailEnd/>
          </a:ln>
        </p:spPr>
        <p:txBody>
          <a:bodyPr wrap="square">
            <a:prstTxWarp prst="textNoShape">
              <a:avLst/>
            </a:prstTxWarp>
            <a:spAutoFit/>
          </a:bodyPr>
          <a:lstStyle/>
          <a:p>
            <a:r>
              <a:rPr lang="en-US" sz="2400" dirty="0">
                <a:solidFill>
                  <a:schemeClr val="tx1"/>
                </a:solidFill>
              </a:rPr>
              <a:t>	Prior to the aligning and analyzing of DNA strands, these samples of DNA must be sequenced using a bench-top sequencing apparatus. This type of machine requires special preparation for the DNA to be read in. The DNA must first be extracted from the cells of the sample biological substance/organism and split into smaller random pieces using sound waves at a specific frequency. These newly split strands of DNA are color-coded in a specific manner so that the sequencing machines can read in the DNA and categorize each </a:t>
            </a:r>
            <a:r>
              <a:rPr lang="en-US" sz="2400" dirty="0" smtClean="0">
                <a:solidFill>
                  <a:schemeClr val="tx1"/>
                </a:solidFill>
              </a:rPr>
              <a:t>base </a:t>
            </a:r>
            <a:r>
              <a:rPr lang="en-US" sz="2400" dirty="0">
                <a:solidFill>
                  <a:schemeClr val="tx1"/>
                </a:solidFill>
              </a:rPr>
              <a:t>as an A, C, G, or T. Once all of the DNA has been read in by the sequencing device, the DNA data, called reads, is saved in a file on the connected computer or server network. This file solely consists of the raw read data, the quality of each read, and the name of each read. </a:t>
            </a:r>
          </a:p>
          <a:p>
            <a:r>
              <a:rPr lang="en-US" sz="2400" dirty="0">
                <a:solidFill>
                  <a:schemeClr val="tx1"/>
                </a:solidFill>
              </a:rPr>
              <a:t>	The DNA sequencing device provides no way to align the reads to a reference genome, so that is done on a computer or linked set of servers. The software used for the aligning requires both a reads file and and a reference genome (the DNA sequence the reads will aligned to) file. The DNA analyzing takes place and an export file containing alignment data and mutation information is generated. Until </a:t>
            </a:r>
            <a:r>
              <a:rPr lang="en-US" sz="2400" dirty="0" err="1">
                <a:solidFill>
                  <a:schemeClr val="tx1"/>
                </a:solidFill>
              </a:rPr>
              <a:t>iGenomics</a:t>
            </a:r>
            <a:r>
              <a:rPr lang="en-US" sz="2400" dirty="0">
                <a:solidFill>
                  <a:schemeClr val="tx1"/>
                </a:solidFill>
              </a:rPr>
              <a:t>, there has been no mobile version of any of this alignment software.</a:t>
            </a:r>
          </a:p>
        </p:txBody>
      </p:sp>
      <p:sp>
        <p:nvSpPr>
          <p:cNvPr id="111" name="Rectangle 110"/>
          <p:cNvSpPr/>
          <p:nvPr/>
        </p:nvSpPr>
        <p:spPr>
          <a:xfrm>
            <a:off x="30278250" y="28894631"/>
            <a:ext cx="12725400" cy="2677656"/>
          </a:xfrm>
          <a:prstGeom prst="rect">
            <a:avLst/>
          </a:prstGeom>
        </p:spPr>
        <p:txBody>
          <a:bodyPr wrap="square">
            <a:spAutoFit/>
          </a:bodyPr>
          <a:lstStyle/>
          <a:p>
            <a:pPr eaLnBrk="1" hangingPunct="1"/>
            <a:r>
              <a:rPr lang="en-US" sz="2400" dirty="0" smtClean="0">
                <a:solidFill>
                  <a:srgbClr val="000000"/>
                </a:solidFill>
                <a:latin typeface="Gill Sans MT" charset="0"/>
                <a:ea typeface="ＭＳ Ｐゴシック" charset="0"/>
                <a:cs typeface="ＭＳ Ｐゴシック" charset="0"/>
              </a:rPr>
              <a:t>Instruments that sequence DNA do make mistakes</a:t>
            </a:r>
          </a:p>
          <a:p>
            <a:pPr lvl="1">
              <a:buFont typeface="Arial"/>
              <a:buChar char="•"/>
            </a:pPr>
            <a:r>
              <a:rPr lang="en-US" altLang="ja-JP" sz="2400" dirty="0" smtClean="0">
                <a:solidFill>
                  <a:srgbClr val="000000"/>
                </a:solidFill>
                <a:latin typeface="Gill Sans MT" charset="0"/>
                <a:ea typeface="ＭＳ Ｐゴシック" charset="0"/>
                <a:cs typeface="ＭＳ Ｐゴシック" charset="0"/>
              </a:rPr>
              <a:t>This is due to the quality of the read decreasing over the read length </a:t>
            </a:r>
          </a:p>
          <a:p>
            <a:pPr lvl="1" eaLnBrk="1" hangingPunct="1"/>
            <a:endParaRPr lang="en-US" altLang="ja-JP" sz="2400" dirty="0" smtClean="0">
              <a:solidFill>
                <a:srgbClr val="000000"/>
              </a:solidFill>
              <a:latin typeface="Gill Sans MT" charset="0"/>
              <a:ea typeface="ＭＳ Ｐゴシック" charset="0"/>
              <a:cs typeface="ＭＳ Ｐゴシック" charset="0"/>
            </a:endParaRPr>
          </a:p>
          <a:p>
            <a:pPr eaLnBrk="1" hangingPunct="1"/>
            <a:r>
              <a:rPr lang="en-US" altLang="ja-JP" sz="2400" dirty="0" smtClean="0">
                <a:solidFill>
                  <a:srgbClr val="000000"/>
                </a:solidFill>
                <a:latin typeface="Gill Sans MT" charset="0"/>
                <a:ea typeface="ＭＳ Ｐゴシック" charset="0"/>
                <a:cs typeface="ＭＳ Ｐゴシック" charset="0"/>
              </a:rPr>
              <a:t>Usually when a single read differs from the reference genome, there was probably just a sequencing error</a:t>
            </a:r>
          </a:p>
          <a:p>
            <a:pPr lvl="1">
              <a:buFont typeface="Arial"/>
              <a:buChar char="•"/>
            </a:pPr>
            <a:r>
              <a:rPr lang="en-US" altLang="ja-JP" sz="2400" dirty="0" smtClean="0">
                <a:solidFill>
                  <a:srgbClr val="000000"/>
                </a:solidFill>
                <a:latin typeface="Gill Sans MT" charset="0"/>
                <a:ea typeface="ＭＳ Ｐゴシック" charset="0"/>
                <a:cs typeface="ＭＳ Ｐゴシック" charset="0"/>
              </a:rPr>
              <a:t>As more reads begin to differ from the reference, it becomes increasingly likely that there is a </a:t>
            </a:r>
            <a:r>
              <a:rPr lang="en-US" altLang="ja-JP" sz="2400" dirty="0" err="1" smtClean="0">
                <a:solidFill>
                  <a:srgbClr val="000000"/>
                </a:solidFill>
                <a:latin typeface="Gill Sans MT" charset="0"/>
                <a:ea typeface="ＭＳ Ｐゴシック" charset="0"/>
                <a:cs typeface="ＭＳ Ｐゴシック" charset="0"/>
              </a:rPr>
              <a:t>mutation(s</a:t>
            </a:r>
            <a:r>
              <a:rPr lang="en-US" altLang="ja-JP" sz="2400" dirty="0" smtClean="0">
                <a:solidFill>
                  <a:srgbClr val="000000"/>
                </a:solidFill>
                <a:latin typeface="Gill Sans MT" charset="0"/>
                <a:ea typeface="ＭＳ Ｐゴシック" charset="0"/>
                <a:cs typeface="ＭＳ Ｐゴシック" charset="0"/>
              </a:rPr>
              <a:t>) rather than a mistake</a:t>
            </a:r>
            <a:endParaRPr lang="en-US" altLang="ja-JP" sz="2400" dirty="0">
              <a:solidFill>
                <a:srgbClr val="000000"/>
              </a:solidFill>
              <a:latin typeface="Gill Sans MT" charset="0"/>
              <a:ea typeface="ＭＳ Ｐゴシック" charset="0"/>
              <a:cs typeface="ＭＳ Ｐゴシック" charset="0"/>
            </a:endParaRPr>
          </a:p>
        </p:txBody>
      </p:sp>
      <p:pic>
        <p:nvPicPr>
          <p:cNvPr id="112" name="Picture 1"/>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4687" r="17685"/>
          <a:stretch>
            <a:fillRect/>
          </a:stretch>
        </p:blipFill>
        <p:spPr bwMode="auto">
          <a:xfrm>
            <a:off x="765840" y="24635640"/>
            <a:ext cx="1982788" cy="536733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113" name="TextBox 112"/>
          <p:cNvSpPr txBox="1"/>
          <p:nvPr/>
        </p:nvSpPr>
        <p:spPr>
          <a:xfrm>
            <a:off x="3009515" y="24247728"/>
            <a:ext cx="7381211" cy="4339650"/>
          </a:xfrm>
          <a:prstGeom prst="rect">
            <a:avLst/>
          </a:prstGeom>
          <a:noFill/>
        </p:spPr>
        <p:txBody>
          <a:bodyPr wrap="square" rtlCol="0">
            <a:spAutoFit/>
          </a:bodyPr>
          <a:lstStyle/>
          <a:p>
            <a:r>
              <a:rPr lang="en-US" sz="2800" dirty="0" smtClean="0">
                <a:solidFill>
                  <a:srgbClr val="000000"/>
                </a:solidFill>
              </a:rPr>
              <a:t>The double-helix structure of DNA has distinct traits:</a:t>
            </a:r>
          </a:p>
          <a:p>
            <a:pPr lvl="1">
              <a:buFont typeface="Arial"/>
              <a:buChar char="•"/>
            </a:pPr>
            <a:r>
              <a:rPr lang="en-US" sz="2800" dirty="0" smtClean="0">
                <a:solidFill>
                  <a:srgbClr val="000000"/>
                </a:solidFill>
              </a:rPr>
              <a:t>A (Adenine) always pairs with T (Thymine) </a:t>
            </a:r>
          </a:p>
          <a:p>
            <a:pPr lvl="1">
              <a:buFont typeface="Arial"/>
              <a:buChar char="•"/>
            </a:pPr>
            <a:r>
              <a:rPr lang="en-US" sz="2800" dirty="0" smtClean="0">
                <a:solidFill>
                  <a:srgbClr val="000000"/>
                </a:solidFill>
              </a:rPr>
              <a:t>C (Cytosine) always pairs with G (Guanine)</a:t>
            </a:r>
          </a:p>
          <a:p>
            <a:pPr lvl="1">
              <a:buFont typeface="Arial"/>
              <a:buChar char="•"/>
            </a:pPr>
            <a:r>
              <a:rPr lang="en-US" sz="2800" dirty="0" smtClean="0">
                <a:solidFill>
                  <a:srgbClr val="000000"/>
                </a:solidFill>
              </a:rPr>
              <a:t>A single strand of a DNA molecule can be analyzed to obtain the data for entire molecule</a:t>
            </a:r>
          </a:p>
          <a:p>
            <a:pPr lvl="1"/>
            <a:endParaRPr lang="en-US" sz="2400" dirty="0" smtClean="0">
              <a:solidFill>
                <a:srgbClr val="000000"/>
              </a:solidFill>
            </a:endParaRPr>
          </a:p>
          <a:p>
            <a:pPr lvl="1"/>
            <a:endParaRPr lang="en-US" sz="2400" dirty="0" smtClean="0">
              <a:solidFill>
                <a:srgbClr val="000000"/>
              </a:solidFill>
            </a:endParaRPr>
          </a:p>
        </p:txBody>
      </p:sp>
      <p:sp>
        <p:nvSpPr>
          <p:cNvPr id="114" name="TextBox 113"/>
          <p:cNvSpPr txBox="1"/>
          <p:nvPr/>
        </p:nvSpPr>
        <p:spPr>
          <a:xfrm>
            <a:off x="3585240" y="28666989"/>
            <a:ext cx="8001000" cy="1384995"/>
          </a:xfrm>
          <a:prstGeom prst="rect">
            <a:avLst/>
          </a:prstGeom>
          <a:noFill/>
        </p:spPr>
        <p:txBody>
          <a:bodyPr wrap="square" rtlCol="0">
            <a:spAutoFit/>
          </a:bodyPr>
          <a:lstStyle/>
          <a:p>
            <a:r>
              <a:rPr lang="en-US" sz="2800" dirty="0" smtClean="0">
                <a:solidFill>
                  <a:srgbClr val="000000"/>
                </a:solidFill>
              </a:rPr>
              <a:t>DNA serves as the core for building cells and therefore producing the traits of the body</a:t>
            </a:r>
          </a:p>
          <a:p>
            <a:pPr lvl="1"/>
            <a:endParaRPr lang="en-US" sz="2700" dirty="0" smtClean="0">
              <a:solidFill>
                <a:srgbClr val="000000"/>
              </a:solidFill>
            </a:endParaRPr>
          </a:p>
          <a:p>
            <a:pPr lvl="1"/>
            <a:endParaRPr lang="en-US" sz="2700" dirty="0" smtClean="0">
              <a:solidFill>
                <a:srgbClr val="000000"/>
              </a:solidFill>
            </a:endParaRPr>
          </a:p>
        </p:txBody>
      </p:sp>
      <p:sp>
        <p:nvSpPr>
          <p:cNvPr id="115" name="TextBox 114"/>
          <p:cNvSpPr txBox="1"/>
          <p:nvPr/>
        </p:nvSpPr>
        <p:spPr>
          <a:xfrm>
            <a:off x="918240" y="30026730"/>
            <a:ext cx="4495800" cy="523220"/>
          </a:xfrm>
          <a:prstGeom prst="rect">
            <a:avLst/>
          </a:prstGeom>
          <a:noFill/>
        </p:spPr>
        <p:txBody>
          <a:bodyPr wrap="square" rtlCol="0">
            <a:spAutoFit/>
          </a:bodyPr>
          <a:lstStyle/>
          <a:p>
            <a:r>
              <a:rPr lang="en-US" sz="1400" dirty="0" err="1" smtClean="0">
                <a:solidFill>
                  <a:schemeClr val="tx1">
                    <a:lumMod val="95000"/>
                    <a:lumOff val="5000"/>
                  </a:schemeClr>
                </a:solidFill>
              </a:rPr>
              <a:t>http://www.tutorvista.com/content/biology/biology-iii/cellular-macromolecules/deoxyribose-nucleic-acid.php</a:t>
            </a:r>
            <a:endParaRPr lang="en-US" sz="1400" dirty="0">
              <a:solidFill>
                <a:schemeClr val="tx1">
                  <a:lumMod val="95000"/>
                  <a:lumOff val="5000"/>
                </a:schemeClr>
              </a:solidFill>
            </a:endParaRPr>
          </a:p>
        </p:txBody>
      </p:sp>
      <p:pic>
        <p:nvPicPr>
          <p:cNvPr id="116" name="Picture 115" descr="Screen Shot 2014-02-05 at 8.27.29 PM.png"/>
          <p:cNvPicPr>
            <a:picLocks noChangeAspect="1"/>
          </p:cNvPicPr>
          <p:nvPr/>
        </p:nvPicPr>
        <p:blipFill>
          <a:blip r:embed="rId4"/>
          <a:stretch>
            <a:fillRect/>
          </a:stretch>
        </p:blipFill>
        <p:spPr>
          <a:xfrm>
            <a:off x="30202050" y="24626419"/>
            <a:ext cx="12291872" cy="4038600"/>
          </a:xfrm>
          <a:prstGeom prst="rect">
            <a:avLst/>
          </a:prstGeom>
        </p:spPr>
      </p:pic>
      <p:sp>
        <p:nvSpPr>
          <p:cNvPr id="117" name="AutoShape 10"/>
          <p:cNvSpPr>
            <a:spLocks noChangeArrowheads="1"/>
          </p:cNvSpPr>
          <p:nvPr/>
        </p:nvSpPr>
        <p:spPr bwMode="auto">
          <a:xfrm>
            <a:off x="11713244" y="5625178"/>
            <a:ext cx="20574000" cy="738187"/>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a:solidFill>
                  <a:srgbClr val="000000"/>
                </a:solidFill>
              </a:rPr>
              <a:t>Methods</a:t>
            </a:r>
          </a:p>
        </p:txBody>
      </p:sp>
      <p:sp>
        <p:nvSpPr>
          <p:cNvPr id="118" name="Text Box 14"/>
          <p:cNvSpPr txBox="1">
            <a:spLocks noChangeArrowheads="1"/>
          </p:cNvSpPr>
          <p:nvPr/>
        </p:nvSpPr>
        <p:spPr bwMode="auto">
          <a:xfrm>
            <a:off x="11737674" y="6633240"/>
            <a:ext cx="20589032" cy="1941173"/>
          </a:xfrm>
          <a:prstGeom prst="rect">
            <a:avLst/>
          </a:prstGeom>
          <a:noFill/>
          <a:ln w="9525">
            <a:noFill/>
            <a:miter lim="800000"/>
            <a:headEnd/>
            <a:tailEnd/>
          </a:ln>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b="1" dirty="0" smtClean="0">
                <a:solidFill>
                  <a:srgbClr val="000000"/>
                </a:solidFill>
              </a:rPr>
              <a:t>Constructing the Burrows-Wheeler Transform (BWT):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smtClean="0">
                <a:solidFill>
                  <a:srgbClr val="000000"/>
                </a:solidFill>
              </a:rPr>
              <a:t>-The Burrows-Wheeler transform is constructed by lexicographically sorting the cyclic permutations of the inputted genome with a dollar sign (has a lexicographical value less than any letter in the English alphabet) on its end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smtClean="0">
                <a:solidFill>
                  <a:srgbClr val="000000"/>
                </a:solidFill>
              </a:rPr>
              <a:t>-The BWT has a unique trait known as Last-First Property in which the rank of a character in the last column is the same rank as that corresponding character in the first column </a:t>
            </a:r>
          </a:p>
        </p:txBody>
      </p:sp>
      <p:graphicFrame>
        <p:nvGraphicFramePr>
          <p:cNvPr id="119" name="Table 118"/>
          <p:cNvGraphicFramePr>
            <a:graphicFrameLocks noGrp="1"/>
          </p:cNvGraphicFramePr>
          <p:nvPr/>
        </p:nvGraphicFramePr>
        <p:xfrm>
          <a:off x="16246728" y="10221490"/>
          <a:ext cx="4342304" cy="4206448"/>
        </p:xfrm>
        <a:graphic>
          <a:graphicData uri="http://schemas.openxmlformats.org/drawingml/2006/table">
            <a:tbl>
              <a:tblPr firstRow="1" bandRow="1">
                <a:tableStyleId>{2D5ABB26-0587-4C30-8999-92F81FD0307C}</a:tableStyleId>
              </a:tblPr>
              <a:tblGrid>
                <a:gridCol w="542788"/>
                <a:gridCol w="542788"/>
                <a:gridCol w="542788"/>
                <a:gridCol w="542788"/>
                <a:gridCol w="542788"/>
                <a:gridCol w="542788"/>
                <a:gridCol w="542788"/>
                <a:gridCol w="542788"/>
              </a:tblGrid>
              <a:tr h="525806">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5806">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5806">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5806">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5806">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5806">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5806">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5806">
                <a:tc>
                  <a:txBody>
                    <a:bodyPr/>
                    <a:lstStyle/>
                    <a:p>
                      <a:pPr algn="ctr"/>
                      <a:r>
                        <a:rPr lang="en-US" sz="2400" dirty="0" smtClean="0"/>
                        <a: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G</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T</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C</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400" dirty="0" smtClean="0"/>
                        <a:t>A</a:t>
                      </a:r>
                      <a:endParaRPr lang="en-US" sz="24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sp>
        <p:nvSpPr>
          <p:cNvPr id="120" name="TextBox 119"/>
          <p:cNvSpPr txBox="1"/>
          <p:nvPr/>
        </p:nvSpPr>
        <p:spPr>
          <a:xfrm>
            <a:off x="11853125" y="8336808"/>
            <a:ext cx="20204192" cy="584776"/>
          </a:xfrm>
          <a:prstGeom prst="rect">
            <a:avLst/>
          </a:prstGeom>
          <a:noFill/>
        </p:spPr>
        <p:txBody>
          <a:bodyPr wrap="square" rtlCol="0">
            <a:spAutoFit/>
          </a:bodyPr>
          <a:lstStyle/>
          <a:p>
            <a:pPr algn="ctr"/>
            <a:r>
              <a:rPr lang="en-US" sz="3200" u="sng" dirty="0" smtClean="0">
                <a:solidFill>
                  <a:schemeClr val="tx2"/>
                </a:solidFill>
              </a:rPr>
              <a:t>Creating the BWT for GATTACA</a:t>
            </a:r>
            <a:endParaRPr lang="en-US" sz="3200" u="sng" dirty="0">
              <a:solidFill>
                <a:schemeClr val="tx2"/>
              </a:solidFill>
            </a:endParaRPr>
          </a:p>
        </p:txBody>
      </p:sp>
      <p:sp>
        <p:nvSpPr>
          <p:cNvPr id="121" name="TextBox 120"/>
          <p:cNvSpPr txBox="1"/>
          <p:nvPr/>
        </p:nvSpPr>
        <p:spPr>
          <a:xfrm>
            <a:off x="15526284" y="9098810"/>
            <a:ext cx="6019800" cy="954107"/>
          </a:xfrm>
          <a:prstGeom prst="rect">
            <a:avLst/>
          </a:prstGeom>
          <a:noFill/>
        </p:spPr>
        <p:txBody>
          <a:bodyPr wrap="square" rtlCol="0">
            <a:spAutoFit/>
          </a:bodyPr>
          <a:lstStyle/>
          <a:p>
            <a:pPr algn="ctr"/>
            <a:r>
              <a:rPr lang="en-US" sz="2800" dirty="0" smtClean="0">
                <a:solidFill>
                  <a:schemeClr val="tx2"/>
                </a:solidFill>
              </a:rPr>
              <a:t>Unsorted Cyclic Permutations of GATTACA</a:t>
            </a:r>
            <a:endParaRPr lang="en-US" sz="2800" dirty="0">
              <a:solidFill>
                <a:schemeClr val="tx2"/>
              </a:solidFill>
            </a:endParaRPr>
          </a:p>
        </p:txBody>
      </p:sp>
      <p:graphicFrame>
        <p:nvGraphicFramePr>
          <p:cNvPr id="122" name="Table 121"/>
          <p:cNvGraphicFramePr>
            <a:graphicFrameLocks noGrp="1"/>
          </p:cNvGraphicFramePr>
          <p:nvPr/>
        </p:nvGraphicFramePr>
        <p:xfrm>
          <a:off x="23298684" y="10241810"/>
          <a:ext cx="4102400" cy="4186120"/>
        </p:xfrm>
        <a:graphic>
          <a:graphicData uri="http://schemas.openxmlformats.org/drawingml/2006/table">
            <a:tbl>
              <a:tblPr firstRow="1" bandRow="1">
                <a:tableStyleId>{2D5ABB26-0587-4C30-8999-92F81FD0307C}</a:tableStyleId>
              </a:tblPr>
              <a:tblGrid>
                <a:gridCol w="512800"/>
                <a:gridCol w="512800"/>
                <a:gridCol w="512800"/>
                <a:gridCol w="512800"/>
                <a:gridCol w="512800"/>
                <a:gridCol w="512800"/>
                <a:gridCol w="512800"/>
                <a:gridCol w="512800"/>
              </a:tblGrid>
              <a:tr h="523265">
                <a:tc>
                  <a:txBody>
                    <a:bodyPr/>
                    <a:lstStyle/>
                    <a:p>
                      <a:pPr algn="ctr"/>
                      <a:r>
                        <a:rPr lang="en-US" sz="2600" dirty="0" smtClean="0"/>
                        <a: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G</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C</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b="1" dirty="0" smtClean="0">
                          <a:solidFill>
                            <a:schemeClr val="accent6"/>
                          </a:solidFill>
                        </a:rPr>
                        <a:t>A</a:t>
                      </a:r>
                      <a:endParaRPr lang="en-US" sz="2600" b="1" dirty="0">
                        <a:solidFill>
                          <a:schemeClr val="accent6"/>
                        </a:solidFill>
                      </a:endParaRPr>
                    </a:p>
                  </a:txBody>
                  <a:tcPr marL="100467" marR="100467" marT="50233" marB="5023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3265">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G</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b="1" dirty="0" smtClean="0">
                          <a:solidFill>
                            <a:schemeClr val="accent6"/>
                          </a:solidFill>
                        </a:rPr>
                        <a:t>C</a:t>
                      </a:r>
                      <a:endParaRPr lang="en-US" sz="2600" b="1" dirty="0">
                        <a:solidFill>
                          <a:schemeClr val="accent6"/>
                        </a:solidFill>
                      </a:endParaRPr>
                    </a:p>
                  </a:txBody>
                  <a:tcPr marL="100467" marR="100467" marT="50233" marB="5023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3265">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C</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G</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b="1" dirty="0" smtClean="0">
                          <a:solidFill>
                            <a:schemeClr val="accent6"/>
                          </a:solidFill>
                        </a:rPr>
                        <a:t>T</a:t>
                      </a:r>
                      <a:endParaRPr lang="en-US" sz="2600" b="1" dirty="0">
                        <a:solidFill>
                          <a:schemeClr val="accent6"/>
                        </a:solidFill>
                      </a:endParaRPr>
                    </a:p>
                  </a:txBody>
                  <a:tcPr marL="100467" marR="100467" marT="50233" marB="5023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3265">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C</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b="1" dirty="0" smtClean="0">
                          <a:solidFill>
                            <a:schemeClr val="accent6"/>
                          </a:solidFill>
                        </a:rPr>
                        <a:t>G</a:t>
                      </a:r>
                      <a:endParaRPr lang="en-US" sz="2600" b="1" dirty="0">
                        <a:solidFill>
                          <a:schemeClr val="accent6"/>
                        </a:solidFill>
                      </a:endParaRPr>
                    </a:p>
                  </a:txBody>
                  <a:tcPr marL="100467" marR="100467" marT="50233" marB="5023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3265">
                <a:tc>
                  <a:txBody>
                    <a:bodyPr/>
                    <a:lstStyle/>
                    <a:p>
                      <a:pPr algn="ctr"/>
                      <a:r>
                        <a:rPr lang="en-US" sz="2600" dirty="0" smtClean="0"/>
                        <a:t>C</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G</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b="1" dirty="0" smtClean="0">
                          <a:solidFill>
                            <a:schemeClr val="accent6"/>
                          </a:solidFill>
                        </a:rPr>
                        <a:t>A</a:t>
                      </a:r>
                      <a:endParaRPr lang="en-US" sz="2600" b="1" dirty="0">
                        <a:solidFill>
                          <a:schemeClr val="accent6"/>
                        </a:solidFill>
                      </a:endParaRPr>
                    </a:p>
                  </a:txBody>
                  <a:tcPr marL="100467" marR="100467" marT="50233" marB="5023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3265">
                <a:tc>
                  <a:txBody>
                    <a:bodyPr/>
                    <a:lstStyle/>
                    <a:p>
                      <a:pPr algn="ctr"/>
                      <a:r>
                        <a:rPr lang="en-US" sz="2600" dirty="0" smtClean="0"/>
                        <a:t>G</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C</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b="1" dirty="0" smtClean="0">
                          <a:solidFill>
                            <a:schemeClr val="accent6"/>
                          </a:solidFill>
                        </a:rPr>
                        <a:t>$</a:t>
                      </a:r>
                      <a:endParaRPr lang="en-US" sz="2600" b="1" dirty="0">
                        <a:solidFill>
                          <a:schemeClr val="accent6"/>
                        </a:solidFill>
                      </a:endParaRPr>
                    </a:p>
                  </a:txBody>
                  <a:tcPr marL="100467" marR="100467" marT="50233" marB="5023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3265">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C</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G</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b="1" dirty="0" smtClean="0">
                          <a:solidFill>
                            <a:schemeClr val="accent6"/>
                          </a:solidFill>
                        </a:rPr>
                        <a:t>T</a:t>
                      </a:r>
                      <a:endParaRPr lang="en-US" sz="2600" b="1" dirty="0">
                        <a:solidFill>
                          <a:schemeClr val="accent6"/>
                        </a:solidFill>
                      </a:endParaRPr>
                    </a:p>
                  </a:txBody>
                  <a:tcPr marL="100467" marR="100467" marT="50233" marB="5023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23265">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C</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dirty="0" smtClean="0"/>
                        <a:t>G</a:t>
                      </a:r>
                      <a:endParaRPr lang="en-US" sz="2600" dirty="0"/>
                    </a:p>
                  </a:txBody>
                  <a:tcPr marL="100467" marR="100467" marT="50233" marB="50233" anchor="ctr">
                    <a:lnL w="1905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600" b="1" dirty="0" smtClean="0">
                          <a:solidFill>
                            <a:schemeClr val="accent6"/>
                          </a:solidFill>
                        </a:rPr>
                        <a:t>A</a:t>
                      </a:r>
                      <a:endParaRPr lang="en-US" sz="2600" b="1" dirty="0">
                        <a:solidFill>
                          <a:schemeClr val="accent6"/>
                        </a:solidFill>
                      </a:endParaRPr>
                    </a:p>
                  </a:txBody>
                  <a:tcPr marL="100467" marR="100467" marT="50233" marB="5023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23" name="TextBox 122"/>
          <p:cNvSpPr txBox="1"/>
          <p:nvPr/>
        </p:nvSpPr>
        <p:spPr>
          <a:xfrm>
            <a:off x="22502040" y="9135303"/>
            <a:ext cx="5791200" cy="954107"/>
          </a:xfrm>
          <a:prstGeom prst="rect">
            <a:avLst/>
          </a:prstGeom>
          <a:noFill/>
        </p:spPr>
        <p:txBody>
          <a:bodyPr wrap="square" rtlCol="0">
            <a:spAutoFit/>
          </a:bodyPr>
          <a:lstStyle/>
          <a:p>
            <a:pPr algn="ctr"/>
            <a:r>
              <a:rPr lang="en-US" sz="2800" dirty="0" smtClean="0">
                <a:solidFill>
                  <a:schemeClr val="tx2"/>
                </a:solidFill>
              </a:rPr>
              <a:t>Sorted Cyclic Permutations of GATTACA</a:t>
            </a:r>
            <a:endParaRPr lang="en-US" sz="2800" dirty="0">
              <a:solidFill>
                <a:schemeClr val="tx2"/>
              </a:solidFill>
            </a:endParaRPr>
          </a:p>
        </p:txBody>
      </p:sp>
      <p:sp>
        <p:nvSpPr>
          <p:cNvPr id="124" name="TextBox 123"/>
          <p:cNvSpPr txBox="1"/>
          <p:nvPr/>
        </p:nvSpPr>
        <p:spPr>
          <a:xfrm>
            <a:off x="11864130" y="14542239"/>
            <a:ext cx="17574707" cy="830997"/>
          </a:xfrm>
          <a:prstGeom prst="rect">
            <a:avLst/>
          </a:prstGeom>
          <a:noFill/>
        </p:spPr>
        <p:txBody>
          <a:bodyPr wrap="square" rtlCol="0">
            <a:spAutoFit/>
          </a:bodyPr>
          <a:lstStyle/>
          <a:p>
            <a:r>
              <a:rPr lang="en-US" sz="2400" b="1" dirty="0" smtClean="0">
                <a:solidFill>
                  <a:schemeClr val="tx1"/>
                </a:solidFill>
              </a:rPr>
              <a:t>Matching Read Segments:</a:t>
            </a:r>
          </a:p>
          <a:p>
            <a:r>
              <a:rPr lang="en-US" sz="2400" dirty="0" smtClean="0">
                <a:solidFill>
                  <a:schemeClr val="tx1"/>
                </a:solidFill>
              </a:rPr>
              <a:t>The Last-First Property can be leveraged to allow for exact matching DNA sequences to a reference genome</a:t>
            </a:r>
            <a:endParaRPr lang="en-US" sz="2400" dirty="0">
              <a:solidFill>
                <a:schemeClr val="tx1"/>
              </a:solidFill>
            </a:endParaRPr>
          </a:p>
        </p:txBody>
      </p:sp>
      <p:sp>
        <p:nvSpPr>
          <p:cNvPr id="125" name="TextBox 124"/>
          <p:cNvSpPr txBox="1"/>
          <p:nvPr/>
        </p:nvSpPr>
        <p:spPr>
          <a:xfrm>
            <a:off x="16710869" y="15646799"/>
            <a:ext cx="10058400" cy="584776"/>
          </a:xfrm>
          <a:prstGeom prst="rect">
            <a:avLst/>
          </a:prstGeom>
          <a:noFill/>
        </p:spPr>
        <p:txBody>
          <a:bodyPr wrap="square" rtlCol="0">
            <a:spAutoFit/>
          </a:bodyPr>
          <a:lstStyle/>
          <a:p>
            <a:pPr algn="ctr"/>
            <a:r>
              <a:rPr lang="en-US" sz="3200" u="sng" dirty="0" smtClean="0">
                <a:solidFill>
                  <a:schemeClr val="tx2"/>
                </a:solidFill>
              </a:rPr>
              <a:t>Exact Matching GAT to GATTACA</a:t>
            </a:r>
            <a:endParaRPr lang="en-US" sz="3200" u="sng" dirty="0">
              <a:solidFill>
                <a:schemeClr val="tx2"/>
              </a:solidFill>
            </a:endParaRPr>
          </a:p>
        </p:txBody>
      </p:sp>
      <p:sp>
        <p:nvSpPr>
          <p:cNvPr id="126" name="TextBox 125"/>
          <p:cNvSpPr txBox="1"/>
          <p:nvPr/>
        </p:nvSpPr>
        <p:spPr>
          <a:xfrm>
            <a:off x="12127218" y="22451232"/>
            <a:ext cx="10058400" cy="584776"/>
          </a:xfrm>
          <a:prstGeom prst="rect">
            <a:avLst/>
          </a:prstGeom>
          <a:noFill/>
        </p:spPr>
        <p:txBody>
          <a:bodyPr wrap="square" rtlCol="0">
            <a:spAutoFit/>
          </a:bodyPr>
          <a:lstStyle/>
          <a:p>
            <a:pPr algn="ctr"/>
            <a:r>
              <a:rPr lang="en-US" sz="3200" u="sng" dirty="0" smtClean="0">
                <a:solidFill>
                  <a:schemeClr val="tx2"/>
                </a:solidFill>
              </a:rPr>
              <a:t>Computing Edit Distance for GATTTACA to GATTACA</a:t>
            </a:r>
            <a:endParaRPr lang="en-US" sz="3200" u="sng" dirty="0">
              <a:solidFill>
                <a:schemeClr val="tx2"/>
              </a:solidFill>
            </a:endParaRPr>
          </a:p>
        </p:txBody>
      </p:sp>
      <p:sp>
        <p:nvSpPr>
          <p:cNvPr id="127" name="TextBox 126"/>
          <p:cNvSpPr txBox="1"/>
          <p:nvPr/>
        </p:nvSpPr>
        <p:spPr>
          <a:xfrm>
            <a:off x="11968605" y="20823228"/>
            <a:ext cx="20165755" cy="1569660"/>
          </a:xfrm>
          <a:prstGeom prst="rect">
            <a:avLst/>
          </a:prstGeom>
          <a:noFill/>
        </p:spPr>
        <p:txBody>
          <a:bodyPr wrap="square" rtlCol="0">
            <a:spAutoFit/>
          </a:bodyPr>
          <a:lstStyle/>
          <a:p>
            <a:r>
              <a:rPr lang="en-US" sz="2400" b="1" dirty="0" smtClean="0">
                <a:solidFill>
                  <a:schemeClr val="tx1"/>
                </a:solidFill>
              </a:rPr>
              <a:t>Dynamic Programming to Compute Edit Distance:</a:t>
            </a:r>
          </a:p>
          <a:p>
            <a:r>
              <a:rPr lang="en-US" sz="2400" dirty="0" smtClean="0">
                <a:solidFill>
                  <a:schemeClr val="tx1"/>
                </a:solidFill>
              </a:rPr>
              <a:t>-Edit </a:t>
            </a:r>
            <a:r>
              <a:rPr lang="en-US" sz="2400" dirty="0" smtClean="0">
                <a:solidFill>
                  <a:schemeClr val="tx1"/>
                </a:solidFill>
              </a:rPr>
              <a:t>Distance </a:t>
            </a:r>
            <a:r>
              <a:rPr lang="en-US" sz="2400" dirty="0" smtClean="0">
                <a:solidFill>
                  <a:schemeClr val="tx1"/>
                </a:solidFill>
              </a:rPr>
              <a:t>refers to the number of substitutions, insertions, or deletions necessary to turn string A into string B</a:t>
            </a:r>
          </a:p>
          <a:p>
            <a:r>
              <a:rPr lang="en-US" sz="2400" dirty="0" smtClean="0">
                <a:solidFill>
                  <a:schemeClr val="tx1"/>
                </a:solidFill>
              </a:rPr>
              <a:t>-Computing the Edit Distance table is useful for matching reads to the reference genome because there tends to be a low but present error rate when reads are sequenced, and edit distance computation can account for this </a:t>
            </a:r>
            <a:endParaRPr lang="en-US" sz="2400" dirty="0">
              <a:solidFill>
                <a:schemeClr val="tx1"/>
              </a:solidFill>
            </a:endParaRPr>
          </a:p>
        </p:txBody>
      </p:sp>
      <p:graphicFrame>
        <p:nvGraphicFramePr>
          <p:cNvPr id="128" name="Table 127"/>
          <p:cNvGraphicFramePr>
            <a:graphicFrameLocks noGrp="1"/>
          </p:cNvGraphicFramePr>
          <p:nvPr/>
        </p:nvGraphicFramePr>
        <p:xfrm>
          <a:off x="11898618" y="23365632"/>
          <a:ext cx="4953000" cy="3940074"/>
        </p:xfrm>
        <a:graphic>
          <a:graphicData uri="http://schemas.openxmlformats.org/drawingml/2006/table">
            <a:tbl>
              <a:tblPr firstRow="1" bandRow="1">
                <a:tableStyleId>{2D5ABB26-0587-4C30-8999-92F81FD0307C}</a:tableStyleId>
              </a:tblPr>
              <a:tblGrid>
                <a:gridCol w="495300"/>
                <a:gridCol w="495300"/>
                <a:gridCol w="495300"/>
                <a:gridCol w="495300"/>
                <a:gridCol w="495300"/>
                <a:gridCol w="495300"/>
                <a:gridCol w="495300"/>
                <a:gridCol w="495300"/>
                <a:gridCol w="495300"/>
                <a:gridCol w="495300"/>
              </a:tblGrid>
              <a:tr h="427484">
                <a:tc>
                  <a:txBody>
                    <a:bodyPr/>
                    <a:lstStyle/>
                    <a:p>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p>
                  </a:txBody>
                  <a:tcPr anchor="ctr">
                    <a:lnL w="12700" cap="flat" cmpd="sng" algn="ctr">
                      <a:no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G</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C</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endParaRPr lang="en-US" sz="2000" dirty="0"/>
                    </a:p>
                  </a:txBody>
                  <a:tcPr anchor="ctr">
                    <a:lnL w="12700" cap="flat" cmpd="sng" algn="ctr">
                      <a:no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7</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8</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G</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7</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T</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0</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1</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0" dirty="0" smtClean="0">
                          <a:solidFill>
                            <a:schemeClr val="tx1"/>
                          </a:solidFill>
                        </a:rPr>
                        <a:t>1</a:t>
                      </a:r>
                      <a:endParaRPr lang="en-US" sz="2000" b="0" dirty="0">
                        <a:solidFill>
                          <a:schemeClr val="tx1"/>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1</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427484">
                <a:tc>
                  <a:txBody>
                    <a:bodyPr/>
                    <a:lstStyle/>
                    <a:p>
                      <a:pPr algn="ctr"/>
                      <a:r>
                        <a:rPr lang="en-US" sz="2000" b="1" dirty="0" smtClean="0"/>
                        <a:t>C</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b="1" dirty="0" smtClean="0">
                          <a:solidFill>
                            <a:srgbClr val="FF0000"/>
                          </a:solidFill>
                        </a:rPr>
                        <a:t>1</a:t>
                      </a:r>
                      <a:endParaRPr lang="en-US" sz="20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r h="520202">
                <a:tc>
                  <a:txBody>
                    <a:bodyPr/>
                    <a:lstStyle/>
                    <a:p>
                      <a:pPr algn="ctr"/>
                      <a:r>
                        <a:rPr lang="en-US" sz="2000" b="1" dirty="0" smtClean="0"/>
                        <a:t>A</a:t>
                      </a:r>
                      <a:endParaRPr lang="en-US" sz="2000" b="1"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7</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6</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5</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4</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000" smtClean="0"/>
                        <a:t>2</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c>
                  <a:txBody>
                    <a:bodyPr/>
                    <a:lstStyle/>
                    <a:p>
                      <a:pPr algn="ctr"/>
                      <a:r>
                        <a:rPr lang="en-US" sz="2400" b="1" dirty="0" smtClean="0">
                          <a:solidFill>
                            <a:srgbClr val="FF0000"/>
                          </a:solidFill>
                        </a:rPr>
                        <a:t>1</a:t>
                      </a:r>
                      <a:endParaRPr lang="en-US" sz="2400" b="1" dirty="0">
                        <a:solidFill>
                          <a:srgbClr val="FF0000"/>
                        </a:solidFill>
                      </a:endParaRPr>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tcPr>
                </a:tc>
              </a:tr>
            </a:tbl>
          </a:graphicData>
        </a:graphic>
      </p:graphicFrame>
      <p:sp>
        <p:nvSpPr>
          <p:cNvPr id="129" name="Left Arrow 128"/>
          <p:cNvSpPr/>
          <p:nvPr/>
        </p:nvSpPr>
        <p:spPr bwMode="auto">
          <a:xfrm>
            <a:off x="16775418" y="26794632"/>
            <a:ext cx="1676400" cy="533400"/>
          </a:xfrm>
          <a:prstGeom prst="lef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130" name="TextBox 129"/>
          <p:cNvSpPr txBox="1"/>
          <p:nvPr/>
        </p:nvSpPr>
        <p:spPr>
          <a:xfrm>
            <a:off x="18756618" y="26718432"/>
            <a:ext cx="2362200" cy="830997"/>
          </a:xfrm>
          <a:prstGeom prst="rect">
            <a:avLst/>
          </a:prstGeom>
          <a:noFill/>
        </p:spPr>
        <p:txBody>
          <a:bodyPr wrap="square" rtlCol="0">
            <a:spAutoFit/>
          </a:bodyPr>
          <a:lstStyle/>
          <a:p>
            <a:r>
              <a:rPr lang="en-US" sz="2400" dirty="0" smtClean="0">
                <a:solidFill>
                  <a:schemeClr val="accent4">
                    <a:lumMod val="95000"/>
                    <a:lumOff val="5000"/>
                  </a:schemeClr>
                </a:solidFill>
              </a:rPr>
              <a:t>The final edit distance</a:t>
            </a:r>
            <a:endParaRPr lang="en-US" sz="2400" dirty="0">
              <a:solidFill>
                <a:schemeClr val="accent4">
                  <a:lumMod val="95000"/>
                  <a:lumOff val="5000"/>
                </a:schemeClr>
              </a:solidFill>
            </a:endParaRPr>
          </a:p>
        </p:txBody>
      </p:sp>
      <p:sp>
        <p:nvSpPr>
          <p:cNvPr id="131" name="TextBox 130"/>
          <p:cNvSpPr txBox="1"/>
          <p:nvPr/>
        </p:nvSpPr>
        <p:spPr>
          <a:xfrm>
            <a:off x="22065644" y="23290521"/>
            <a:ext cx="12268200" cy="2308324"/>
          </a:xfrm>
          <a:prstGeom prst="rect">
            <a:avLst/>
          </a:prstGeom>
          <a:noFill/>
        </p:spPr>
        <p:txBody>
          <a:bodyPr wrap="square" rtlCol="0">
            <a:spAutoFit/>
          </a:bodyPr>
          <a:lstStyle/>
          <a:p>
            <a:r>
              <a:rPr lang="en-US" sz="2400" b="1" dirty="0" smtClean="0">
                <a:solidFill>
                  <a:schemeClr val="tx1"/>
                </a:solidFill>
              </a:rPr>
              <a:t>Creating the Coverage Profile and Variant Identification:</a:t>
            </a:r>
          </a:p>
          <a:p>
            <a:r>
              <a:rPr lang="en-US" sz="2400" dirty="0" smtClean="0">
                <a:solidFill>
                  <a:schemeClr val="tx1"/>
                </a:solidFill>
              </a:rPr>
              <a:t>-Exact match and edit distance computation works by aligning one read at a time, so after attempting to align every read to the genome, a coverage profile can used to summarize the alignments.</a:t>
            </a:r>
          </a:p>
          <a:p>
            <a:r>
              <a:rPr lang="en-US" sz="2400" dirty="0" smtClean="0">
                <a:solidFill>
                  <a:schemeClr val="tx1"/>
                </a:solidFill>
              </a:rPr>
              <a:t>-Mutations, or variants, are identified by observing differences at a given position between the reference genome and the base-pairs found at that same position</a:t>
            </a:r>
          </a:p>
          <a:p>
            <a:endParaRPr lang="en-US" sz="2400" dirty="0">
              <a:solidFill>
                <a:schemeClr val="tx1"/>
              </a:solidFill>
            </a:endParaRPr>
          </a:p>
        </p:txBody>
      </p:sp>
      <p:graphicFrame>
        <p:nvGraphicFramePr>
          <p:cNvPr id="132" name="Table 131"/>
          <p:cNvGraphicFramePr>
            <a:graphicFrameLocks noGrp="1"/>
          </p:cNvGraphicFramePr>
          <p:nvPr/>
        </p:nvGraphicFramePr>
        <p:xfrm>
          <a:off x="22516630" y="27177967"/>
          <a:ext cx="12268200" cy="3657600"/>
        </p:xfrm>
        <a:graphic>
          <a:graphicData uri="http://schemas.openxmlformats.org/drawingml/2006/table">
            <a:tbl>
              <a:tblPr firstRow="1" bandRow="1">
                <a:tableStyleId>{2D5ABB26-0587-4C30-8999-92F81FD0307C}</a:tableStyleId>
              </a:tblPr>
              <a:tblGrid>
                <a:gridCol w="1533525"/>
                <a:gridCol w="1533525"/>
                <a:gridCol w="1533525"/>
                <a:gridCol w="1533525"/>
                <a:gridCol w="1533525"/>
                <a:gridCol w="1533525"/>
                <a:gridCol w="1533525"/>
                <a:gridCol w="1533525"/>
              </a:tblGrid>
              <a:tr h="603354">
                <a:tc>
                  <a:txBody>
                    <a:bodyPr/>
                    <a:lstStyle/>
                    <a:p>
                      <a:pPr algn="ctr"/>
                      <a:r>
                        <a:rPr lang="en-US" sz="2200" b="0" dirty="0" smtClean="0"/>
                        <a:t>Reference</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solidFill>
                        <a:srgbClr val="000000">
                          <a:lumMod val="95000"/>
                          <a:lumOff val="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G</a:t>
                      </a:r>
                      <a:endParaRPr lang="en-US" sz="2200" b="1"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A</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A</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T</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G</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solidFill>
                            <a:srgbClr val="000000"/>
                          </a:solidFill>
                        </a:rPr>
                        <a:t>G</a:t>
                      </a:r>
                      <a:endParaRPr lang="en-US" sz="2200" b="1" dirty="0">
                        <a:solidFill>
                          <a:srgbClr val="000000"/>
                        </a:solidFill>
                      </a:endParaRPr>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C</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40830">
                <a:tc>
                  <a:txBody>
                    <a:bodyPr/>
                    <a:lstStyle/>
                    <a:p>
                      <a:pPr algn="ctr"/>
                      <a:r>
                        <a:rPr lang="en-US" sz="2200" b="0" dirty="0" smtClean="0"/>
                        <a:t>Found</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G</a:t>
                      </a:r>
                      <a:endParaRPr lang="en-US" sz="2200" b="1"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A</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A</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T</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G</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solidFill>
                            <a:srgbClr val="FF0000"/>
                          </a:solidFill>
                        </a:rPr>
                        <a:t>C</a:t>
                      </a:r>
                      <a:endParaRPr lang="en-US" sz="2200" b="1" dirty="0">
                        <a:solidFill>
                          <a:srgbClr val="FF0000"/>
                        </a:solidFill>
                      </a:endParaRPr>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200" b="1" dirty="0" smtClean="0"/>
                        <a:t>C</a:t>
                      </a:r>
                      <a:endParaRPr lang="en-US" sz="2200" b="1"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03354">
                <a:tc>
                  <a:txBody>
                    <a:bodyPr/>
                    <a:lstStyle/>
                    <a:p>
                      <a:pPr algn="ctr"/>
                      <a:r>
                        <a:rPr lang="en-US" sz="2200" b="0" dirty="0" smtClean="0"/>
                        <a:t>A</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03354">
                <a:tc>
                  <a:txBody>
                    <a:bodyPr/>
                    <a:lstStyle/>
                    <a:p>
                      <a:pPr algn="ctr"/>
                      <a:r>
                        <a:rPr lang="en-US" sz="2200" b="0" dirty="0" smtClean="0"/>
                        <a:t>C</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solidFill>
                            <a:srgbClr val="FF0000"/>
                          </a:solidFill>
                        </a:rPr>
                        <a:t>3</a:t>
                      </a:r>
                      <a:endParaRPr lang="en-US" sz="2000" dirty="0">
                        <a:solidFill>
                          <a:srgbClr val="FF0000"/>
                        </a:solidFill>
                      </a:endParaRPr>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03354">
                <a:tc>
                  <a:txBody>
                    <a:bodyPr/>
                    <a:lstStyle/>
                    <a:p>
                      <a:pPr algn="ctr"/>
                      <a:r>
                        <a:rPr lang="en-US" sz="2200" b="0" dirty="0" smtClean="0"/>
                        <a:t>G</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603354">
                <a:tc>
                  <a:txBody>
                    <a:bodyPr/>
                    <a:lstStyle/>
                    <a:p>
                      <a:pPr algn="ctr"/>
                      <a:r>
                        <a:rPr lang="en-US" sz="2200" b="0" dirty="0" smtClean="0"/>
                        <a:t>T</a:t>
                      </a:r>
                      <a:endParaRPr lang="en-US" sz="2200" b="0" dirty="0"/>
                    </a:p>
                  </a:txBody>
                  <a:tcPr anchor="ctr">
                    <a:lnL w="12700" cap="flat" cmpd="sng" algn="ctr">
                      <a:solidFill>
                        <a:srgbClr val="000000">
                          <a:lumMod val="95000"/>
                          <a:lumOff val="5000"/>
                        </a:srgbClr>
                      </a:solidFill>
                      <a:prstDash val="solid"/>
                      <a:round/>
                      <a:headEnd type="none" w="med" len="med"/>
                      <a:tailEnd type="none" w="med" len="med"/>
                    </a:lnL>
                    <a:lnR w="12700" cap="flat" cmpd="sng" algn="ctr">
                      <a:solidFill>
                        <a:srgbClr val="000000">
                          <a:lumMod val="95000"/>
                          <a:lumOff val="5000"/>
                        </a:srgb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000000">
                          <a:lumMod val="95000"/>
                          <a:lumOff val="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a:t>
                      </a:r>
                      <a:endParaRPr lang="en-US" sz="2000" dirty="0"/>
                    </a:p>
                  </a:txBody>
                  <a:tcPr anchor="ctr">
                    <a:lnL w="12700" cap="flat" cmpd="sng" algn="ctr">
                      <a:solidFill>
                        <a:srgbClr val="000000">
                          <a:lumMod val="95000"/>
                          <a:lumOff val="5000"/>
                        </a:srgbClr>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3</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000" dirty="0" smtClean="0"/>
                        <a:t>0</a:t>
                      </a:r>
                      <a:endParaRPr lang="en-US" sz="2000" dirty="0"/>
                    </a:p>
                  </a:txBody>
                  <a:tcPr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sp>
        <p:nvSpPr>
          <p:cNvPr id="133" name="TextBox 132"/>
          <p:cNvSpPr txBox="1"/>
          <p:nvPr/>
        </p:nvSpPr>
        <p:spPr>
          <a:xfrm>
            <a:off x="16598550" y="23774907"/>
            <a:ext cx="6019800" cy="1938992"/>
          </a:xfrm>
          <a:prstGeom prst="rect">
            <a:avLst/>
          </a:prstGeom>
          <a:noFill/>
        </p:spPr>
        <p:txBody>
          <a:bodyPr wrap="square" rtlCol="0" anchor="ctr">
            <a:spAutoFit/>
          </a:bodyPr>
          <a:lstStyle/>
          <a:p>
            <a:pPr algn="ctr"/>
            <a:r>
              <a:rPr lang="en-US" sz="6000" dirty="0" smtClean="0">
                <a:solidFill>
                  <a:schemeClr val="tx1"/>
                </a:solidFill>
                <a:latin typeface="Courier"/>
                <a:cs typeface="Courier"/>
              </a:rPr>
              <a:t>GATTTACA</a:t>
            </a:r>
          </a:p>
          <a:p>
            <a:pPr algn="ctr"/>
            <a:r>
              <a:rPr lang="en-US" sz="6000" dirty="0" smtClean="0">
                <a:solidFill>
                  <a:schemeClr val="tx1"/>
                </a:solidFill>
                <a:latin typeface="Courier"/>
                <a:cs typeface="Courier"/>
              </a:rPr>
              <a:t>GATT-ACA</a:t>
            </a:r>
            <a:endParaRPr lang="en-US" sz="6000" dirty="0">
              <a:solidFill>
                <a:schemeClr val="tx1"/>
              </a:solidFill>
              <a:latin typeface="Courier"/>
              <a:cs typeface="Courier"/>
            </a:endParaRPr>
          </a:p>
        </p:txBody>
      </p:sp>
      <p:graphicFrame>
        <p:nvGraphicFramePr>
          <p:cNvPr id="134" name="Table 133"/>
          <p:cNvGraphicFramePr>
            <a:graphicFrameLocks noGrp="1"/>
          </p:cNvGraphicFramePr>
          <p:nvPr/>
        </p:nvGraphicFramePr>
        <p:xfrm>
          <a:off x="13713279" y="16379424"/>
          <a:ext cx="1790772" cy="4028224"/>
        </p:xfrm>
        <a:graphic>
          <a:graphicData uri="http://schemas.openxmlformats.org/drawingml/2006/table">
            <a:tbl>
              <a:tblPr firstRow="1" bandRow="1">
                <a:tableStyleId>{2D5ABB26-0587-4C30-8999-92F81FD0307C}</a:tableStyleId>
              </a:tblPr>
              <a:tblGrid>
                <a:gridCol w="596924"/>
                <a:gridCol w="596924"/>
                <a:gridCol w="596924"/>
              </a:tblGrid>
              <a:tr h="501849">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a:t>
                      </a:r>
                    </a:p>
                    <a:p>
                      <a:pPr algn="ct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1849">
                <a:tc>
                  <a:txBody>
                    <a:bodyPr/>
                    <a:lstStyle/>
                    <a:p>
                      <a:pPr algn="ctr"/>
                      <a:r>
                        <a:rPr lang="en-US" sz="2500" dirty="0" smtClean="0"/>
                        <a:t>A</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C</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1849">
                <a:tc>
                  <a:txBody>
                    <a:bodyPr/>
                    <a:lstStyle/>
                    <a:p>
                      <a:pPr algn="ctr"/>
                      <a:r>
                        <a:rPr lang="en-US" sz="2500" dirty="0" smtClean="0"/>
                        <a:t>A</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1849">
                <a:tc>
                  <a:txBody>
                    <a:bodyPr/>
                    <a:lstStyle/>
                    <a:p>
                      <a:pPr algn="ctr"/>
                      <a:r>
                        <a:rPr lang="en-US" sz="2500" dirty="0" smtClean="0"/>
                        <a:t>A</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G</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1849">
                <a:tc>
                  <a:txBody>
                    <a:bodyPr/>
                    <a:lstStyle/>
                    <a:p>
                      <a:pPr algn="ctr"/>
                      <a:r>
                        <a:rPr lang="en-US" sz="2500" dirty="0" smtClean="0"/>
                        <a:t>C</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1849">
                <a:tc>
                  <a:txBody>
                    <a:bodyPr/>
                    <a:lstStyle/>
                    <a:p>
                      <a:pPr algn="ctr"/>
                      <a:r>
                        <a:rPr lang="en-US" sz="2500" dirty="0" smtClean="0"/>
                        <a:t>G</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1849">
                <a:tc>
                  <a:txBody>
                    <a:bodyPr/>
                    <a:lstStyle/>
                    <a:p>
                      <a:pPr algn="ctr"/>
                      <a:r>
                        <a:rPr lang="en-US" sz="2500" dirty="0" smtClean="0"/>
                        <a:t>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1849">
                <a:tc>
                  <a:txBody>
                    <a:bodyPr/>
                    <a:lstStyle/>
                    <a:p>
                      <a:pPr algn="ctr"/>
                      <a:r>
                        <a:rPr lang="en-US" sz="2500" dirty="0" smtClean="0"/>
                        <a:t>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a:t>
                      </a:r>
                      <a:endParaRPr lang="en-US" sz="2500" dirty="0"/>
                    </a:p>
                  </a:txBody>
                  <a:tcPr marL="97127" marR="97127" marT="48564" marB="48564"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sp>
        <p:nvSpPr>
          <p:cNvPr id="135" name="Right Arrow 134"/>
          <p:cNvSpPr/>
          <p:nvPr/>
        </p:nvSpPr>
        <p:spPr bwMode="auto">
          <a:xfrm>
            <a:off x="12952182" y="16151064"/>
            <a:ext cx="762000" cy="3810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136" name="Right Arrow 135"/>
          <p:cNvSpPr/>
          <p:nvPr/>
        </p:nvSpPr>
        <p:spPr bwMode="auto">
          <a:xfrm>
            <a:off x="12928219" y="20176722"/>
            <a:ext cx="762000" cy="3810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graphicFrame>
        <p:nvGraphicFramePr>
          <p:cNvPr id="137" name="Table 136"/>
          <p:cNvGraphicFramePr>
            <a:graphicFrameLocks noGrp="1"/>
          </p:cNvGraphicFramePr>
          <p:nvPr/>
        </p:nvGraphicFramePr>
        <p:xfrm>
          <a:off x="28301811" y="16380694"/>
          <a:ext cx="2274955" cy="4004288"/>
        </p:xfrm>
        <a:graphic>
          <a:graphicData uri="http://schemas.openxmlformats.org/drawingml/2006/table">
            <a:tbl>
              <a:tblPr firstRow="1" bandRow="1">
                <a:tableStyleId>{2D5ABB26-0587-4C30-8999-92F81FD0307C}</a:tableStyleId>
              </a:tblPr>
              <a:tblGrid>
                <a:gridCol w="454991"/>
                <a:gridCol w="454991"/>
                <a:gridCol w="454991"/>
                <a:gridCol w="454991"/>
                <a:gridCol w="454991"/>
              </a:tblGrid>
              <a:tr h="500030">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a:t>
                      </a:r>
                    </a:p>
                    <a:p>
                      <a:pPr algn="ct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0030">
                <a:tc>
                  <a:txBody>
                    <a:bodyPr/>
                    <a:lstStyle/>
                    <a:p>
                      <a:pPr algn="ctr"/>
                      <a:r>
                        <a:rPr lang="en-US" sz="2500" dirty="0" smtClean="0"/>
                        <a:t>A</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C</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0030">
                <a:tc>
                  <a:txBody>
                    <a:bodyPr/>
                    <a:lstStyle/>
                    <a:p>
                      <a:pPr algn="ctr"/>
                      <a:r>
                        <a:rPr lang="en-US" sz="2500" dirty="0" smtClean="0"/>
                        <a:t>A</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0030">
                <a:tc>
                  <a:txBody>
                    <a:bodyPr/>
                    <a:lstStyle/>
                    <a:p>
                      <a:pPr algn="ctr"/>
                      <a:r>
                        <a:rPr lang="en-US" sz="2500" dirty="0" smtClean="0"/>
                        <a:t>A</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G</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0030">
                <a:tc>
                  <a:txBody>
                    <a:bodyPr/>
                    <a:lstStyle/>
                    <a:p>
                      <a:pPr algn="ctr"/>
                      <a:r>
                        <a:rPr lang="en-US" sz="2500" dirty="0" smtClean="0"/>
                        <a:t>C</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0030">
                <a:tc>
                  <a:txBody>
                    <a:bodyPr/>
                    <a:lstStyle/>
                    <a:p>
                      <a:pPr algn="ctr"/>
                      <a:r>
                        <a:rPr lang="en-US" sz="2500" b="1" dirty="0" smtClean="0"/>
                        <a:t>G</a:t>
                      </a:r>
                      <a:endParaRPr lang="en-US" sz="2500" b="1"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b="1" dirty="0" smtClean="0"/>
                        <a:t>A</a:t>
                      </a:r>
                      <a:endParaRPr lang="en-US" sz="2500" b="1"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b="1" dirty="0" smtClean="0"/>
                        <a:t>T</a:t>
                      </a:r>
                      <a:endParaRPr lang="en-US" sz="2500" b="1"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0030">
                <a:tc>
                  <a:txBody>
                    <a:bodyPr/>
                    <a:lstStyle/>
                    <a:p>
                      <a:pPr algn="ctr"/>
                      <a:r>
                        <a:rPr lang="en-US" sz="2500" dirty="0" smtClean="0"/>
                        <a:t>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0030">
                <a:tc>
                  <a:txBody>
                    <a:bodyPr/>
                    <a:lstStyle/>
                    <a:p>
                      <a:pPr algn="ctr"/>
                      <a:r>
                        <a:rPr lang="en-US" sz="2500" dirty="0" smtClean="0"/>
                        <a:t>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a:t>
                      </a:r>
                      <a:endParaRPr lang="en-US" sz="2500" dirty="0"/>
                    </a:p>
                  </a:txBody>
                  <a:tcPr marL="94137" marR="94137" marT="47068" marB="47068"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graphicFrame>
        <p:nvGraphicFramePr>
          <p:cNvPr id="139" name="Table 138"/>
          <p:cNvGraphicFramePr>
            <a:graphicFrameLocks noGrp="1"/>
          </p:cNvGraphicFramePr>
          <p:nvPr/>
        </p:nvGraphicFramePr>
        <p:xfrm>
          <a:off x="20810917" y="16379663"/>
          <a:ext cx="1810140" cy="4057992"/>
        </p:xfrm>
        <a:graphic>
          <a:graphicData uri="http://schemas.openxmlformats.org/drawingml/2006/table">
            <a:tbl>
              <a:tblPr firstRow="1" bandRow="1">
                <a:tableStyleId>{2D5ABB26-0587-4C30-8999-92F81FD0307C}</a:tableStyleId>
              </a:tblPr>
              <a:tblGrid>
                <a:gridCol w="603380"/>
                <a:gridCol w="603380"/>
                <a:gridCol w="603380"/>
              </a:tblGrid>
              <a:tr h="507249">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a:t>
                      </a:r>
                    </a:p>
                    <a:p>
                      <a:pPr algn="ct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7249">
                <a:tc>
                  <a:txBody>
                    <a:bodyPr/>
                    <a:lstStyle/>
                    <a:p>
                      <a:pPr algn="ctr"/>
                      <a:r>
                        <a:rPr lang="en-US" sz="2500" dirty="0" smtClean="0"/>
                        <a:t>A</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C</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7249">
                <a:tc>
                  <a:txBody>
                    <a:bodyPr/>
                    <a:lstStyle/>
                    <a:p>
                      <a:pPr algn="ctr"/>
                      <a:r>
                        <a:rPr lang="en-US" sz="2500" dirty="0" smtClean="0"/>
                        <a:t>A</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7249">
                <a:tc>
                  <a:txBody>
                    <a:bodyPr/>
                    <a:lstStyle/>
                    <a:p>
                      <a:pPr algn="ctr"/>
                      <a:r>
                        <a:rPr lang="en-US" sz="2500" dirty="0" smtClean="0"/>
                        <a:t>A</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G</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7249">
                <a:tc>
                  <a:txBody>
                    <a:bodyPr/>
                    <a:lstStyle/>
                    <a:p>
                      <a:pPr algn="ctr"/>
                      <a:r>
                        <a:rPr lang="en-US" sz="2500" dirty="0" smtClean="0"/>
                        <a:t>C</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7249">
                <a:tc>
                  <a:txBody>
                    <a:bodyPr/>
                    <a:lstStyle/>
                    <a:p>
                      <a:pPr algn="ctr"/>
                      <a:r>
                        <a:rPr lang="en-US" sz="2500" dirty="0" smtClean="0"/>
                        <a:t>G</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7249">
                <a:tc>
                  <a:txBody>
                    <a:bodyPr/>
                    <a:lstStyle/>
                    <a:p>
                      <a:pPr algn="ctr"/>
                      <a:r>
                        <a:rPr lang="en-US" sz="2500" dirty="0" smtClean="0"/>
                        <a:t>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507249">
                <a:tc>
                  <a:txBody>
                    <a:bodyPr/>
                    <a:lstStyle/>
                    <a:p>
                      <a:pPr algn="ctr"/>
                      <a:r>
                        <a:rPr lang="en-US" sz="2500" dirty="0" smtClean="0"/>
                        <a:t>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2500" dirty="0" smtClean="0"/>
                        <a:t>A</a:t>
                      </a:r>
                      <a:endParaRPr lang="en-US" sz="2500" dirty="0"/>
                    </a:p>
                  </a:txBody>
                  <a:tcPr marL="98178" marR="98178" marT="49089" marB="49089" anchor="ct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sp>
        <p:nvSpPr>
          <p:cNvPr id="142" name="Right Arrow 141"/>
          <p:cNvSpPr/>
          <p:nvPr/>
        </p:nvSpPr>
        <p:spPr bwMode="auto">
          <a:xfrm rot="634977">
            <a:off x="22575449" y="18234835"/>
            <a:ext cx="5756862" cy="337476"/>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143" name="Right Arrow 142"/>
          <p:cNvSpPr/>
          <p:nvPr/>
        </p:nvSpPr>
        <p:spPr bwMode="auto">
          <a:xfrm rot="20273812">
            <a:off x="15315647" y="18776550"/>
            <a:ext cx="5670765" cy="313929"/>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145" name="Right Arrow 144"/>
          <p:cNvSpPr/>
          <p:nvPr/>
        </p:nvSpPr>
        <p:spPr bwMode="auto">
          <a:xfrm rot="20361599">
            <a:off x="15324269" y="19168575"/>
            <a:ext cx="5670765" cy="313929"/>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
        <p:nvSpPr>
          <p:cNvPr id="146" name="Right Arrow 145"/>
          <p:cNvSpPr/>
          <p:nvPr/>
        </p:nvSpPr>
        <p:spPr bwMode="auto">
          <a:xfrm rot="634977">
            <a:off x="22592749" y="18625591"/>
            <a:ext cx="5756862" cy="390879"/>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http://schemas.openxmlformats.org/drawingml/2006/main" xmlns:a14="http://schemas.microsoft.com/office/drawing/2010/main" xmlns:p="http://schemas.openxmlformats.org/presentationml/2006/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7400" b="0" i="0" u="none" strike="noStrike" cap="none" normalizeH="0" baseline="0">
              <a:ln>
                <a:noFill/>
              </a:ln>
              <a:solidFill>
                <a:schemeClr val="bg1"/>
              </a:solidFill>
              <a:effectLst/>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PosterPresentations.com-36x48_Trifold_Template-V2b</Template>
  <TotalTime>53</TotalTime>
  <Words>1346</Words>
  <Application>Microsoft Macintosh PowerPoint</Application>
  <PresentationFormat>Custom</PresentationFormat>
  <Paragraphs>390</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PosterPresentations.com-36x48_Trifold_Template-V2b</vt:lpstr>
      <vt:lpstr>Slide 1</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PosterPresentations.com - 510.649.3001</dc:creator>
  <cp:keywords/>
  <dc:description>This template is the property of PosterPresentations.com. Call us if you need help with this poster template._x000d_
1-866-649-3004           _x000d_
 (c)PosterPresentations.com</dc:description>
  <cp:lastModifiedBy>Aspyn Palatnick</cp:lastModifiedBy>
  <cp:revision>38</cp:revision>
  <dcterms:created xsi:type="dcterms:W3CDTF">2014-03-03T02:25:33Z</dcterms:created>
  <dcterms:modified xsi:type="dcterms:W3CDTF">2014-03-03T02:54:55Z</dcterms:modified>
  <cp:category/>
</cp:coreProperties>
</file>