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21945600" cy="43891200"/>
  <p:notesSz cx="6858000" cy="9144000"/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552" y="9264"/>
      </p:cViewPr>
      <p:guideLst>
        <p:guide orient="horz" pos="13824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3634723"/>
            <a:ext cx="1865376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24871680"/>
            <a:ext cx="153619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757686"/>
            <a:ext cx="493776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757686"/>
            <a:ext cx="1444752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8204163"/>
            <a:ext cx="18653760" cy="871728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8602966"/>
            <a:ext cx="18653760" cy="960119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241283"/>
            <a:ext cx="9692640" cy="28966163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0241283"/>
            <a:ext cx="9692640" cy="28966163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24723"/>
            <a:ext cx="9696451" cy="409447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3919200"/>
            <a:ext cx="9696451" cy="25288243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9824723"/>
            <a:ext cx="9700260" cy="409447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3919200"/>
            <a:ext cx="9700260" cy="25288243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747520"/>
            <a:ext cx="7219951" cy="743712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747523"/>
            <a:ext cx="12268200" cy="3745992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9184643"/>
            <a:ext cx="7219951" cy="30022803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30723840"/>
            <a:ext cx="13167360" cy="362712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3921760"/>
            <a:ext cx="13167360" cy="2633472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34350963"/>
            <a:ext cx="13167360" cy="5151117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757683"/>
            <a:ext cx="19751040" cy="73152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241283"/>
            <a:ext cx="19751040" cy="28966163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40680643"/>
            <a:ext cx="5120640" cy="23368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9C4D-9F3A-0A48-B6A2-DBA4361FF9EF}" type="datetimeFigureOut">
              <a:rPr lang="en-US" smtClean="0"/>
              <a:pPr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40680643"/>
            <a:ext cx="6949440" cy="23368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40680643"/>
            <a:ext cx="5120640" cy="23368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5CD2-08B0-F445-8AC2-604896B72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1881012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1881012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1881012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188101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1881012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1881012" rtl="0" eaLnBrk="1" latinLnBrk="0" hangingPunct="1">
        <a:spcBef>
          <a:spcPct val="20000"/>
        </a:spcBef>
        <a:buFont typeface="Arial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10"/>
          <p:cNvSpPr>
            <a:spLocks noChangeArrowheads="1"/>
          </p:cNvSpPr>
          <p:nvPr/>
        </p:nvSpPr>
        <p:spPr bwMode="auto">
          <a:xfrm>
            <a:off x="381000" y="685800"/>
            <a:ext cx="21107400" cy="738187"/>
          </a:xfrm>
          <a:prstGeom prst="roundRect">
            <a:avLst>
              <a:gd name="adj" fmla="val 16667"/>
            </a:avLst>
          </a:prstGeom>
          <a:solidFill>
            <a:srgbClr val="4984EB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200" b="1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413369" y="1600200"/>
            <a:ext cx="21332060" cy="255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Constructing the Burrows-Wheeler Transform (BWT):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-The Burrows-Wheeler transform is constructed by lexicographically sorting the cyclic permutations of the inputted genome with a dollar sign (has a lexicographical value less than any letter in the English alphabet) on its end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-The BWT has a unique trait known as Last-First Property in which the rank of a character in the last column is the same rank as that corresponding character in the first column 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2760940" y="6016942"/>
          <a:ext cx="6343328" cy="419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916"/>
                <a:gridCol w="792916"/>
                <a:gridCol w="792916"/>
                <a:gridCol w="792916"/>
                <a:gridCol w="792916"/>
                <a:gridCol w="792916"/>
                <a:gridCol w="792916"/>
                <a:gridCol w="792916"/>
              </a:tblGrid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331040" y="4132262"/>
            <a:ext cx="1674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tx2"/>
                </a:solidFill>
              </a:rPr>
              <a:t>Creating the BWT for GATTACA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50353" y="4894262"/>
            <a:ext cx="1002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Unsorted Cyclic Permutations of GATTACA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3148648" y="6037262"/>
          <a:ext cx="6216456" cy="417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057"/>
                <a:gridCol w="777057"/>
                <a:gridCol w="777057"/>
                <a:gridCol w="777057"/>
                <a:gridCol w="777057"/>
                <a:gridCol w="777057"/>
                <a:gridCol w="777057"/>
                <a:gridCol w="777057"/>
              </a:tblGrid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G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$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1313153" y="4930755"/>
            <a:ext cx="964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Sorted Cyclic Permutations of GATTACA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8206" y="10744200"/>
            <a:ext cx="17888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Matching Read Segments: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 Last-First Property can be leveraged to allow for exact matching DNA sequences to a reference genome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84633" y="11929486"/>
            <a:ext cx="1674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tx2"/>
                </a:solidFill>
              </a:rPr>
              <a:t>Exact Matching GAT to GATTACA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77646" y="17068800"/>
            <a:ext cx="204254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Dynamic Programming to Compute Edit Distance: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-Edit Distance refers to the number of substitutions, insertions, or deletions necessary to turn string A into string B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-Computing the Edit Distance table is useful for matching reads to the reference genome because there tends to be a low but present error rate when reads are sequenced, and edit distance computation can account for this 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3897057" y="19278600"/>
          <a:ext cx="8246320" cy="533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32"/>
                <a:gridCol w="824632"/>
                <a:gridCol w="824632"/>
                <a:gridCol w="824632"/>
                <a:gridCol w="824632"/>
                <a:gridCol w="824632"/>
                <a:gridCol w="824632"/>
                <a:gridCol w="824632"/>
                <a:gridCol w="824632"/>
                <a:gridCol w="824632"/>
              </a:tblGrid>
              <a:tr h="553390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G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C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390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7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8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3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G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7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3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3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3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3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3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C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41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7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smtClean="0"/>
                        <a:t>2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Left Arrow 66"/>
          <p:cNvSpPr/>
          <p:nvPr/>
        </p:nvSpPr>
        <p:spPr bwMode="auto">
          <a:xfrm>
            <a:off x="12229155" y="24058562"/>
            <a:ext cx="2791061" cy="5334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:a14="http://schemas.microsoft.com/office/drawing/2010/main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293512" y="24079200"/>
            <a:ext cx="3932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The final edit distance</a:t>
            </a:r>
            <a:endParaRPr lang="en-US" sz="3200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0046" y="24993600"/>
            <a:ext cx="20425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Creating the Coverage Profile and Variant Identification: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-Exact match and edit distance computation works by aligning one read at a time, so after attempting to align every read to the genome, a coverage profile can used to summarize the alignments.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-Mutations, or variants, are identified by observing differences at a given position between the reference genome and the base-pairs found at that same position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1053841" y="27678062"/>
          <a:ext cx="20425496" cy="4706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3187"/>
                <a:gridCol w="2553187"/>
                <a:gridCol w="2553187"/>
                <a:gridCol w="2553187"/>
                <a:gridCol w="2553187"/>
                <a:gridCol w="2553187"/>
                <a:gridCol w="2553187"/>
                <a:gridCol w="2553187"/>
              </a:tblGrid>
              <a:tr h="776452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Reference</a:t>
                      </a:r>
                      <a:endParaRPr lang="en-US" sz="3000" b="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G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G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30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C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67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Found</a:t>
                      </a:r>
                      <a:endParaRPr lang="en-US" sz="3000" b="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G</a:t>
                      </a:r>
                      <a:endParaRPr lang="en-US" sz="3000" b="1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A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G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C</a:t>
                      </a:r>
                      <a:endParaRPr lang="en-US" sz="30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452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</a:t>
                      </a:r>
                      <a:endParaRPr lang="en-US" sz="3000" b="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452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C</a:t>
                      </a:r>
                      <a:endParaRPr lang="en-US" sz="3000" b="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452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G</a:t>
                      </a:r>
                      <a:endParaRPr lang="en-US" sz="3000" b="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452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T</a:t>
                      </a:r>
                      <a:endParaRPr lang="en-US" sz="3000" b="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2039600" y="20896262"/>
            <a:ext cx="1002244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ourier"/>
                <a:cs typeface="Courier"/>
              </a:rPr>
              <a:t>GATTTACA</a:t>
            </a: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Courier"/>
                <a:cs typeface="Courier"/>
              </a:rPr>
              <a:t>GATT-ACA</a:t>
            </a:r>
            <a:endParaRPr lang="en-US" sz="6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114800" y="12573392"/>
          <a:ext cx="2806920" cy="4266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640"/>
                <a:gridCol w="935640"/>
                <a:gridCol w="935640"/>
              </a:tblGrid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Right Arrow 72"/>
          <p:cNvSpPr/>
          <p:nvPr/>
        </p:nvSpPr>
        <p:spPr bwMode="auto">
          <a:xfrm>
            <a:off x="2846136" y="12361862"/>
            <a:ext cx="1268664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:a14="http://schemas.microsoft.com/office/drawing/2010/main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2846136" y="16629062"/>
            <a:ext cx="1268664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:a14="http://schemas.microsoft.com/office/drawing/2010/main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4913675" y="12666662"/>
          <a:ext cx="3679125" cy="417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825"/>
                <a:gridCol w="735825"/>
                <a:gridCol w="735825"/>
                <a:gridCol w="735825"/>
                <a:gridCol w="735825"/>
              </a:tblGrid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</a:t>
                      </a:r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9568722" y="12590458"/>
          <a:ext cx="2806920" cy="4266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640"/>
                <a:gridCol w="935640"/>
                <a:gridCol w="935640"/>
              </a:tblGrid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Right Arrow 77"/>
          <p:cNvSpPr/>
          <p:nvPr/>
        </p:nvSpPr>
        <p:spPr bwMode="auto">
          <a:xfrm rot="19221234">
            <a:off x="6598583" y="15605610"/>
            <a:ext cx="3381821" cy="364573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:a14="http://schemas.microsoft.com/office/drawing/2010/main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1368296">
            <a:off x="12221468" y="14601540"/>
            <a:ext cx="2846381" cy="32826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:a14="http://schemas.microsoft.com/office/drawing/2010/main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12293389" y="21582062"/>
            <a:ext cx="2537329" cy="838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:a14="http://schemas.microsoft.com/office/drawing/2010/main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Right Arrow 81"/>
          <p:cNvSpPr/>
          <p:nvPr/>
        </p:nvSpPr>
        <p:spPr bwMode="auto">
          <a:xfrm rot="19167355">
            <a:off x="6552685" y="15076182"/>
            <a:ext cx="3381821" cy="364573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:a14="http://schemas.microsoft.com/office/drawing/2010/main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 rot="1368296">
            <a:off x="12221468" y="15107451"/>
            <a:ext cx="2846381" cy="32826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:a14="http://schemas.microsoft.com/office/drawing/2010/main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30046" y="33070800"/>
            <a:ext cx="2027309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u="sng" dirty="0" smtClean="0">
                <a:latin typeface="Calibri"/>
                <a:cs typeface="Calibri"/>
              </a:rPr>
              <a:t>BWT vs. Sorted Suffix Array for GATTACA</a:t>
            </a:r>
            <a:endParaRPr lang="en-US" sz="6000" u="sng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70116" y="35509200"/>
            <a:ext cx="528896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smtClean="0">
                <a:ln>
                  <a:solidFill>
                    <a:srgbClr val="000000"/>
                  </a:solidFill>
                </a:ln>
              </a:rPr>
              <a:t>ACTGA$TA</a:t>
            </a:r>
            <a:endParaRPr lang="en-US" sz="6000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303840" y="35585400"/>
            <a:ext cx="528896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6000" dirty="0">
                <a:ln>
                  <a:solidFill>
                    <a:srgbClr val="000000"/>
                  </a:solidFill>
                </a:ln>
              </a:rPr>
              <a:t>A</a:t>
            </a:r>
            <a:endParaRPr lang="en-US" sz="6000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sz="6000" dirty="0" smtClean="0">
                <a:ln>
                  <a:solidFill>
                    <a:srgbClr val="000000"/>
                  </a:solidFill>
                </a:ln>
              </a:rPr>
              <a:t>ACA</a:t>
            </a:r>
          </a:p>
          <a:p>
            <a:r>
              <a:rPr lang="en-US" sz="6000" dirty="0" smtClean="0">
                <a:ln>
                  <a:solidFill>
                    <a:srgbClr val="000000"/>
                  </a:solidFill>
                </a:ln>
              </a:rPr>
              <a:t>ATTACA</a:t>
            </a:r>
          </a:p>
          <a:p>
            <a:r>
              <a:rPr lang="en-US" sz="6000" dirty="0" smtClean="0">
                <a:ln>
                  <a:solidFill>
                    <a:srgbClr val="000000"/>
                  </a:solidFill>
                </a:ln>
              </a:rPr>
              <a:t>CA</a:t>
            </a:r>
          </a:p>
          <a:p>
            <a:r>
              <a:rPr lang="en-US" sz="6000" dirty="0" smtClean="0">
                <a:ln>
                  <a:solidFill>
                    <a:srgbClr val="000000"/>
                  </a:solidFill>
                </a:ln>
              </a:rPr>
              <a:t>GATTACA</a:t>
            </a:r>
          </a:p>
          <a:p>
            <a:r>
              <a:rPr lang="en-US" sz="6000" dirty="0" smtClean="0">
                <a:ln>
                  <a:solidFill>
                    <a:srgbClr val="000000"/>
                  </a:solidFill>
                </a:ln>
              </a:rPr>
              <a:t>TACA</a:t>
            </a:r>
          </a:p>
          <a:p>
            <a:r>
              <a:rPr lang="en-US" sz="6000" smtClean="0">
                <a:ln>
                  <a:solidFill>
                    <a:srgbClr val="000000"/>
                  </a:solidFill>
                </a:ln>
              </a:rPr>
              <a:t>TTACA</a:t>
            </a:r>
            <a:endParaRPr lang="en-US" sz="6000" dirty="0" smtClean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0054" y="37579280"/>
            <a:ext cx="10974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Clearly, the sorted </a:t>
            </a:r>
            <a:r>
              <a:rPr lang="en-US" sz="3600" dirty="0"/>
              <a:t>s</a:t>
            </a:r>
            <a:r>
              <a:rPr lang="en-US" sz="3600" dirty="0" smtClean="0"/>
              <a:t>uffix </a:t>
            </a:r>
            <a:r>
              <a:rPr lang="en-US" sz="3600" dirty="0"/>
              <a:t>a</a:t>
            </a:r>
            <a:r>
              <a:rPr lang="en-US" sz="3600" dirty="0" smtClean="0"/>
              <a:t>rray will require ma significant amount more memory to store than the Burrows-Wheeler Transform (BWT) due to the fact that the </a:t>
            </a:r>
            <a:r>
              <a:rPr lang="en-US" sz="3600" dirty="0"/>
              <a:t>s</a:t>
            </a:r>
            <a:r>
              <a:rPr lang="en-US" sz="3600" dirty="0" smtClean="0"/>
              <a:t>uffix </a:t>
            </a:r>
            <a:r>
              <a:rPr lang="en-US" sz="3600" dirty="0"/>
              <a:t>a</a:t>
            </a:r>
            <a:r>
              <a:rPr lang="en-US" sz="3600" dirty="0" smtClean="0"/>
              <a:t>rray contains all the suffixes of a given string, in this case GATTACA, whereas the BWT is constructed from and remains the size of the inputted string plus a dollar sign.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751</Words>
  <Application>Microsoft Macintosh PowerPoint</Application>
  <PresentationFormat>Custom</PresentationFormat>
  <Paragraphs>380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Aspyn Palatnick</dc:creator>
  <cp:lastModifiedBy>Aspyn Palatnick</cp:lastModifiedBy>
  <cp:revision>20</cp:revision>
  <dcterms:created xsi:type="dcterms:W3CDTF">2014-03-06T21:14:17Z</dcterms:created>
  <dcterms:modified xsi:type="dcterms:W3CDTF">2014-03-06T21:14:26Z</dcterms:modified>
</cp:coreProperties>
</file>