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sldIdLst>
    <p:sldId id="256" r:id="rId2"/>
  </p:sldIdLst>
  <p:sldSz cx="10972800" cy="438912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p:scale>
          <a:sx n="50" d="100"/>
          <a:sy n="50" d="100"/>
        </p:scale>
        <p:origin x="-2280" y="8984"/>
      </p:cViewPr>
      <p:guideLst>
        <p:guide orient="horz" pos="13824"/>
        <p:guide pos="345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3634723"/>
            <a:ext cx="932688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24871680"/>
            <a:ext cx="7680960" cy="1121664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136134-C6EB-864A-9692-EF25EF3D84FE}"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36134-C6EB-864A-9692-EF25EF3D84FE}"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1757686"/>
            <a:ext cx="246888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8640" y="1757686"/>
            <a:ext cx="722376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36134-C6EB-864A-9692-EF25EF3D84FE}"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36134-C6EB-864A-9692-EF25EF3D84FE}"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28204163"/>
            <a:ext cx="9326880" cy="871728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18602966"/>
            <a:ext cx="9326880" cy="9601197"/>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136134-C6EB-864A-9692-EF25EF3D84FE}" type="datetimeFigureOut">
              <a:rPr lang="en-US" smtClean="0"/>
              <a:t>3/2/14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0241283"/>
            <a:ext cx="4846320" cy="28966163"/>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0241283"/>
            <a:ext cx="4846320" cy="28966163"/>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136134-C6EB-864A-9692-EF25EF3D84FE}" type="datetimeFigureOut">
              <a:rPr lang="en-US" smtClean="0"/>
              <a:t>3/2/14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9824723"/>
            <a:ext cx="4848226" cy="4094477"/>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548640" y="13919200"/>
            <a:ext cx="4848226" cy="2528824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1" y="9824723"/>
            <a:ext cx="4850130" cy="4094477"/>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5574031" y="13919200"/>
            <a:ext cx="4850130" cy="2528824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136134-C6EB-864A-9692-EF25EF3D84FE}" type="datetimeFigureOut">
              <a:rPr lang="en-US" smtClean="0"/>
              <a:t>3/2/14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136134-C6EB-864A-9692-EF25EF3D84FE}" type="datetimeFigureOut">
              <a:rPr lang="en-US" smtClean="0"/>
              <a:t>3/2/14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6134-C6EB-864A-9692-EF25EF3D84FE}" type="datetimeFigureOut">
              <a:rPr lang="en-US" smtClean="0"/>
              <a:t>3/2/14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1747520"/>
            <a:ext cx="3609976" cy="743712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4290060" y="1747523"/>
            <a:ext cx="6134100" cy="37459923"/>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9184643"/>
            <a:ext cx="3609976" cy="30022803"/>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36134-C6EB-864A-9692-EF25EF3D84FE}" type="datetimeFigureOut">
              <a:rPr lang="en-US" smtClean="0"/>
              <a:t>3/2/14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30723840"/>
            <a:ext cx="6583680" cy="3627123"/>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2150746" y="3921760"/>
            <a:ext cx="6583680" cy="2633472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2150746" y="34350963"/>
            <a:ext cx="6583680" cy="5151117"/>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36134-C6EB-864A-9692-EF25EF3D84FE}" type="datetimeFigureOut">
              <a:rPr lang="en-US" smtClean="0"/>
              <a:t>3/2/14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4F380-B894-2E47-AA4A-28ED25AAAA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757683"/>
            <a:ext cx="9875520" cy="73152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0241283"/>
            <a:ext cx="9875520" cy="28966163"/>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8640" y="40680643"/>
            <a:ext cx="2560320" cy="23368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96136134-C6EB-864A-9692-EF25EF3D84FE}" type="datetimeFigureOut">
              <a:rPr lang="en-US" smtClean="0"/>
              <a:t>3/2/14</a:t>
            </a:fld>
            <a:endParaRPr lang="en-US"/>
          </a:p>
        </p:txBody>
      </p:sp>
      <p:sp>
        <p:nvSpPr>
          <p:cNvPr id="5" name="Footer Placeholder 4"/>
          <p:cNvSpPr>
            <a:spLocks noGrp="1"/>
          </p:cNvSpPr>
          <p:nvPr>
            <p:ph type="ftr" sz="quarter" idx="3"/>
          </p:nvPr>
        </p:nvSpPr>
        <p:spPr>
          <a:xfrm>
            <a:off x="3749040" y="40680643"/>
            <a:ext cx="3474720" cy="23368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40680643"/>
            <a:ext cx="2560320" cy="23368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8714F380-B894-2E47-AA4A-28ED25AAAA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52400" y="1846262"/>
            <a:ext cx="10519096" cy="7850482"/>
          </a:xfrm>
          <a:prstGeom prst="rect">
            <a:avLst/>
          </a:prstGeom>
          <a:noFill/>
          <a:ln w="9525">
            <a:noFill/>
            <a:miter lim="800000"/>
            <a:headEnd/>
            <a:tailEnd/>
          </a:ln>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a:solidFill>
                  <a:srgbClr val="000000"/>
                </a:solidFill>
              </a:rPr>
              <a:t>	In the same way that a technological transformation occurred where computers the size of entire rooms evolved into mobile devices that </a:t>
            </a:r>
            <a:r>
              <a:rPr lang="en-US" sz="2400" dirty="0" smtClean="0">
                <a:solidFill>
                  <a:srgbClr val="000000"/>
                </a:solidFill>
              </a:rPr>
              <a:t>can fit </a:t>
            </a:r>
            <a:r>
              <a:rPr lang="en-US" sz="2400" dirty="0">
                <a:solidFill>
                  <a:srgbClr val="000000"/>
                </a:solidFill>
              </a:rPr>
              <a:t>into our pockets, a genomics revolution is currently ongoing as DNA sequencing technology shifts from million dollar instruments to inexpensive mobile sensors. The potential uses of these sensors range from diagnosing genetic conditions in doctors’ offices, to analyzing the DNA of pathogens discovered in the Amazon rainforest, to improving the overall yield of crops that are grown.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a:solidFill>
                  <a:srgbClr val="000000"/>
                </a:solidFill>
              </a:rPr>
              <a:t>	</a:t>
            </a:r>
            <a:r>
              <a:rPr lang="en-US" sz="2400" dirty="0" err="1">
                <a:solidFill>
                  <a:srgbClr val="000000"/>
                </a:solidFill>
              </a:rPr>
              <a:t>iGenomics</a:t>
            </a:r>
            <a:r>
              <a:rPr lang="en-US" sz="2400" dirty="0">
                <a:solidFill>
                  <a:srgbClr val="000000"/>
                </a:solidFill>
              </a:rPr>
              <a:t> is my new mobile DNA sequence analysis application that is optimized to run as efficiently as possible on </a:t>
            </a:r>
            <a:r>
              <a:rPr lang="en-US" sz="2400" dirty="0" err="1">
                <a:solidFill>
                  <a:srgbClr val="000000"/>
                </a:solidFill>
              </a:rPr>
              <a:t>iPads</a:t>
            </a:r>
            <a:r>
              <a:rPr lang="en-US" sz="2400" dirty="0">
                <a:solidFill>
                  <a:srgbClr val="000000"/>
                </a:solidFill>
              </a:rPr>
              <a:t> and other mobile devices. This is the first application ever to be able to screen genomes and identify variants on a mobile device through an implementation in Objective-C</a:t>
            </a:r>
            <a:r>
              <a:rPr lang="en-US" sz="2400" dirty="0" smtClean="0">
                <a:solidFill>
                  <a:srgbClr val="000000"/>
                </a:solidFill>
              </a:rPr>
              <a:t>. </a:t>
            </a:r>
            <a:r>
              <a:rPr lang="en-US" sz="2400" dirty="0">
                <a:solidFill>
                  <a:srgbClr val="000000"/>
                </a:solidFill>
              </a:rPr>
              <a:t>The long-term prediction is that </a:t>
            </a:r>
            <a:r>
              <a:rPr lang="en-US" sz="2400" dirty="0" err="1">
                <a:solidFill>
                  <a:srgbClr val="000000"/>
                </a:solidFill>
              </a:rPr>
              <a:t>iGenomics</a:t>
            </a:r>
            <a:r>
              <a:rPr lang="en-US" sz="2400" dirty="0">
                <a:solidFill>
                  <a:srgbClr val="000000"/>
                </a:solidFill>
              </a:rPr>
              <a:t> will become the main platform for DNA sequence analysis in a remote setting.</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a:solidFill>
                  <a:srgbClr val="000000"/>
                </a:solidFill>
              </a:rPr>
              <a:t>	The significantly lower amount of processing power contained within an </a:t>
            </a:r>
            <a:r>
              <a:rPr lang="en-US" sz="2400" dirty="0" err="1">
                <a:solidFill>
                  <a:srgbClr val="000000"/>
                </a:solidFill>
              </a:rPr>
              <a:t>iPad</a:t>
            </a:r>
            <a:r>
              <a:rPr lang="en-US" sz="2400" dirty="0">
                <a:solidFill>
                  <a:srgbClr val="000000"/>
                </a:solidFill>
              </a:rPr>
              <a:t> limits the data processing power available compared to super-computers that have been traditionally used to process genomes. That being stated, </a:t>
            </a:r>
            <a:r>
              <a:rPr lang="en-US" sz="2400" dirty="0" err="1">
                <a:solidFill>
                  <a:srgbClr val="000000"/>
                </a:solidFill>
              </a:rPr>
              <a:t>iGenomics</a:t>
            </a:r>
            <a:r>
              <a:rPr lang="en-US" sz="2400" dirty="0">
                <a:solidFill>
                  <a:srgbClr val="000000"/>
                </a:solidFill>
              </a:rPr>
              <a:t> uses the multiple cores of the </a:t>
            </a:r>
            <a:r>
              <a:rPr lang="en-US" sz="2400" dirty="0" err="1">
                <a:solidFill>
                  <a:srgbClr val="000000"/>
                </a:solidFill>
              </a:rPr>
              <a:t>iPad</a:t>
            </a:r>
            <a:r>
              <a:rPr lang="en-US" sz="2400" dirty="0">
                <a:solidFill>
                  <a:srgbClr val="000000"/>
                </a:solidFill>
              </a:rPr>
              <a:t> and advanced algorithms such as the Burrows-Wheeler Transform to rapidly analyze DNA sequences.  Viral genomes such as the influenza virus can be analyzed in a matter of seconds while microbial genomes including many disease-causing pathogens can be analyzed in a matter of minutes</a:t>
            </a:r>
            <a:r>
              <a:rPr lang="en-US" sz="2400" dirty="0" smtClean="0">
                <a:solidFill>
                  <a:srgbClr val="000000"/>
                </a:solidFill>
              </a:rPr>
              <a:t>.</a:t>
            </a:r>
            <a:endParaRPr lang="en-US" sz="2400" dirty="0">
              <a:solidFill>
                <a:srgbClr val="000000"/>
              </a:solidFill>
            </a:endParaRPr>
          </a:p>
        </p:txBody>
      </p:sp>
      <p:sp>
        <p:nvSpPr>
          <p:cNvPr id="5" name="AutoShape 7"/>
          <p:cNvSpPr>
            <a:spLocks noChangeArrowheads="1"/>
          </p:cNvSpPr>
          <p:nvPr/>
        </p:nvSpPr>
        <p:spPr bwMode="auto">
          <a:xfrm>
            <a:off x="200025" y="381000"/>
            <a:ext cx="10467975" cy="738187"/>
          </a:xfrm>
          <a:prstGeom prst="roundRect">
            <a:avLst>
              <a:gd name="adj" fmla="val 16667"/>
            </a:avLst>
          </a:prstGeom>
          <a:solidFill>
            <a:srgbClr val="4984EB"/>
          </a:solidFill>
          <a:ln w="9360">
            <a:solidFill>
              <a:schemeClr val="tx1"/>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smtClean="0">
                <a:solidFill>
                  <a:srgbClr val="000000"/>
                </a:solidFill>
              </a:rPr>
              <a:t>Introduction</a:t>
            </a:r>
            <a:endParaRPr lang="en-US" sz="3200" b="1" dirty="0">
              <a:solidFill>
                <a:srgbClr val="000000"/>
              </a:solidFill>
            </a:endParaRPr>
          </a:p>
        </p:txBody>
      </p:sp>
      <p:sp>
        <p:nvSpPr>
          <p:cNvPr id="6" name="AutoShape 8"/>
          <p:cNvSpPr>
            <a:spLocks noChangeArrowheads="1"/>
          </p:cNvSpPr>
          <p:nvPr/>
        </p:nvSpPr>
        <p:spPr bwMode="auto">
          <a:xfrm>
            <a:off x="276225" y="9999662"/>
            <a:ext cx="10467975" cy="738188"/>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a:solidFill>
                  <a:schemeClr val="tx1"/>
                </a:solidFill>
              </a:rPr>
              <a:t>Background</a:t>
            </a:r>
          </a:p>
        </p:txBody>
      </p:sp>
      <p:sp>
        <p:nvSpPr>
          <p:cNvPr id="7" name="TextBox 368"/>
          <p:cNvSpPr txBox="1">
            <a:spLocks noChangeArrowheads="1"/>
          </p:cNvSpPr>
          <p:nvPr/>
        </p:nvSpPr>
        <p:spPr bwMode="auto">
          <a:xfrm>
            <a:off x="228600" y="11142662"/>
            <a:ext cx="10129791" cy="6740306"/>
          </a:xfrm>
          <a:prstGeom prst="rect">
            <a:avLst/>
          </a:prstGeom>
          <a:noFill/>
          <a:ln w="9525">
            <a:noFill/>
            <a:miter lim="800000"/>
            <a:headEnd/>
            <a:tailEnd/>
          </a:ln>
        </p:spPr>
        <p:txBody>
          <a:bodyPr wrap="square">
            <a:prstTxWarp prst="textNoShape">
              <a:avLst/>
            </a:prstTxWarp>
            <a:spAutoFit/>
          </a:bodyPr>
          <a:lstStyle/>
          <a:p>
            <a:r>
              <a:rPr lang="en-US" sz="2400" dirty="0">
                <a:solidFill>
                  <a:schemeClr val="tx1"/>
                </a:solidFill>
              </a:rPr>
              <a:t>	Prior to the aligning and analyzing of DNA strands, these samples of DNA must be sequenced using a bench-top sequencing apparatus. This type of machine requires special preparation for the DNA to be read in. The DNA must first be extracted from the cells of the sample biological substance/organism and split into smaller random pieces using sound waves at a specific frequency. These newly split strands of DNA are color-coded in a specific manner so that the sequencing machines can read in the DNA and categorize each </a:t>
            </a:r>
            <a:r>
              <a:rPr lang="en-US" sz="2400" dirty="0" smtClean="0">
                <a:solidFill>
                  <a:schemeClr val="tx1"/>
                </a:solidFill>
              </a:rPr>
              <a:t>base </a:t>
            </a:r>
            <a:r>
              <a:rPr lang="en-US" sz="2400" dirty="0">
                <a:solidFill>
                  <a:schemeClr val="tx1"/>
                </a:solidFill>
              </a:rPr>
              <a:t>as an A, C, G, or T. Once all of the DNA has been read in by the sequencing device, the DNA data, called reads, is saved in a file on the connected computer or server network. This file solely consists of the raw read data, the quality of each read, and the name of each read. </a:t>
            </a:r>
          </a:p>
          <a:p>
            <a:r>
              <a:rPr lang="en-US" sz="2400" dirty="0">
                <a:solidFill>
                  <a:schemeClr val="tx1"/>
                </a:solidFill>
              </a:rPr>
              <a:t>	The DNA sequencing device provides no way to align the reads to a reference genome, so that is done on a computer or linked set of servers. The software used for the aligning requires both a reads file and and a reference genome (the DNA sequence the reads will aligned to) file. The DNA analyzing takes place and an export file containing alignment data and mutation information is generated. Until </a:t>
            </a:r>
            <a:r>
              <a:rPr lang="en-US" sz="2400" dirty="0" err="1">
                <a:solidFill>
                  <a:schemeClr val="tx1"/>
                </a:solidFill>
              </a:rPr>
              <a:t>iGenomics</a:t>
            </a:r>
            <a:r>
              <a:rPr lang="en-US" sz="2400" dirty="0">
                <a:solidFill>
                  <a:schemeClr val="tx1"/>
                </a:solidFill>
              </a:rPr>
              <a:t>, there has been no mobile version of any of this alignment software.</a:t>
            </a:r>
          </a:p>
        </p:txBody>
      </p:sp>
      <p:sp>
        <p:nvSpPr>
          <p:cNvPr id="8" name="Rectangle 7"/>
          <p:cNvSpPr/>
          <p:nvPr/>
        </p:nvSpPr>
        <p:spPr>
          <a:xfrm>
            <a:off x="228600" y="32221944"/>
            <a:ext cx="10507299" cy="2677656"/>
          </a:xfrm>
          <a:prstGeom prst="rect">
            <a:avLst/>
          </a:prstGeom>
        </p:spPr>
        <p:txBody>
          <a:bodyPr wrap="square">
            <a:spAutoFit/>
          </a:bodyPr>
          <a:lstStyle/>
          <a:p>
            <a:pPr eaLnBrk="1" hangingPunct="1"/>
            <a:r>
              <a:rPr lang="en-US" sz="2400" dirty="0" smtClean="0">
                <a:solidFill>
                  <a:srgbClr val="000000"/>
                </a:solidFill>
                <a:latin typeface="Gill Sans MT" charset="0"/>
                <a:ea typeface="ＭＳ Ｐゴシック" charset="0"/>
                <a:cs typeface="ＭＳ Ｐゴシック" charset="0"/>
              </a:rPr>
              <a:t>Instruments that sequence DNA do make mistakes</a:t>
            </a:r>
          </a:p>
          <a:p>
            <a:pPr lvl="1">
              <a:buFont typeface="Arial"/>
              <a:buChar char="•"/>
            </a:pPr>
            <a:r>
              <a:rPr lang="en-US" altLang="ja-JP" sz="2400" dirty="0" smtClean="0">
                <a:solidFill>
                  <a:srgbClr val="000000"/>
                </a:solidFill>
                <a:latin typeface="Gill Sans MT" charset="0"/>
                <a:ea typeface="ＭＳ Ｐゴシック" charset="0"/>
                <a:cs typeface="ＭＳ Ｐゴシック" charset="0"/>
              </a:rPr>
              <a:t>This is due to the quality of the read decreasing over the read length </a:t>
            </a:r>
          </a:p>
          <a:p>
            <a:pPr lvl="1" eaLnBrk="1" hangingPunct="1"/>
            <a:endParaRPr lang="en-US" altLang="ja-JP" sz="2400" dirty="0" smtClean="0">
              <a:solidFill>
                <a:srgbClr val="000000"/>
              </a:solidFill>
              <a:latin typeface="Gill Sans MT" charset="0"/>
              <a:ea typeface="ＭＳ Ｐゴシック" charset="0"/>
              <a:cs typeface="ＭＳ Ｐゴシック" charset="0"/>
            </a:endParaRPr>
          </a:p>
          <a:p>
            <a:pPr eaLnBrk="1" hangingPunct="1"/>
            <a:r>
              <a:rPr lang="en-US" altLang="ja-JP" sz="2400" dirty="0" smtClean="0">
                <a:solidFill>
                  <a:srgbClr val="000000"/>
                </a:solidFill>
                <a:latin typeface="Gill Sans MT" charset="0"/>
                <a:ea typeface="ＭＳ Ｐゴシック" charset="0"/>
                <a:cs typeface="ＭＳ Ｐゴシック" charset="0"/>
              </a:rPr>
              <a:t>Usually when a single read differs from the reference genome, there was probably just a sequencing error</a:t>
            </a:r>
          </a:p>
          <a:p>
            <a:pPr lvl="1">
              <a:buFont typeface="Arial"/>
              <a:buChar char="•"/>
            </a:pPr>
            <a:r>
              <a:rPr lang="en-US" altLang="ja-JP" sz="2400" dirty="0" smtClean="0">
                <a:solidFill>
                  <a:srgbClr val="000000"/>
                </a:solidFill>
                <a:latin typeface="Gill Sans MT" charset="0"/>
                <a:ea typeface="ＭＳ Ｐゴシック" charset="0"/>
                <a:cs typeface="ＭＳ Ｐゴシック" charset="0"/>
              </a:rPr>
              <a:t>As more reads begin to differ from the reference, it becomes increasingly likely that there is a </a:t>
            </a:r>
            <a:r>
              <a:rPr lang="en-US" altLang="ja-JP" sz="2400" dirty="0" err="1" smtClean="0">
                <a:solidFill>
                  <a:srgbClr val="000000"/>
                </a:solidFill>
                <a:latin typeface="Gill Sans MT" charset="0"/>
                <a:ea typeface="ＭＳ Ｐゴシック" charset="0"/>
                <a:cs typeface="ＭＳ Ｐゴシック" charset="0"/>
              </a:rPr>
              <a:t>mutation(s</a:t>
            </a:r>
            <a:r>
              <a:rPr lang="en-US" altLang="ja-JP" sz="2400" dirty="0" smtClean="0">
                <a:solidFill>
                  <a:srgbClr val="000000"/>
                </a:solidFill>
                <a:latin typeface="Gill Sans MT" charset="0"/>
                <a:ea typeface="ＭＳ Ｐゴシック" charset="0"/>
                <a:cs typeface="ＭＳ Ｐゴシック" charset="0"/>
              </a:rPr>
              <a:t>) rather than a mistake</a:t>
            </a:r>
            <a:endParaRPr lang="en-US" altLang="ja-JP" sz="2400" dirty="0">
              <a:solidFill>
                <a:srgbClr val="000000"/>
              </a:solidFill>
              <a:latin typeface="Gill Sans MT" charset="0"/>
              <a:ea typeface="ＭＳ Ｐゴシック" charset="0"/>
              <a:cs typeface="ＭＳ Ｐゴシック" charset="0"/>
            </a:endParaRPr>
          </a:p>
        </p:txBody>
      </p:sp>
      <p:pic>
        <p:nvPicPr>
          <p:cNvPr id="9" name="Picture 1"/>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4687" r="17685"/>
          <a:stretch>
            <a:fillRect/>
          </a:stretch>
        </p:blipFill>
        <p:spPr bwMode="auto">
          <a:xfrm>
            <a:off x="228600" y="18516600"/>
            <a:ext cx="2133600" cy="678138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10" name="TextBox 9"/>
          <p:cNvSpPr txBox="1"/>
          <p:nvPr/>
        </p:nvSpPr>
        <p:spPr>
          <a:xfrm>
            <a:off x="2895600" y="20235446"/>
            <a:ext cx="7550155" cy="4339650"/>
          </a:xfrm>
          <a:prstGeom prst="rect">
            <a:avLst/>
          </a:prstGeom>
          <a:noFill/>
        </p:spPr>
        <p:txBody>
          <a:bodyPr wrap="square" rtlCol="0">
            <a:spAutoFit/>
          </a:bodyPr>
          <a:lstStyle/>
          <a:p>
            <a:r>
              <a:rPr lang="en-US" sz="2800" dirty="0" smtClean="0">
                <a:solidFill>
                  <a:srgbClr val="000000"/>
                </a:solidFill>
              </a:rPr>
              <a:t>The double-helix structure of DNA has distinct traits:</a:t>
            </a:r>
          </a:p>
          <a:p>
            <a:pPr lvl="1">
              <a:buFont typeface="Arial"/>
              <a:buChar char="•"/>
            </a:pPr>
            <a:r>
              <a:rPr lang="en-US" sz="2800" dirty="0" smtClean="0">
                <a:solidFill>
                  <a:srgbClr val="000000"/>
                </a:solidFill>
              </a:rPr>
              <a:t>A (Adenine) always pairs with T (Thymine) </a:t>
            </a:r>
          </a:p>
          <a:p>
            <a:pPr lvl="1">
              <a:buFont typeface="Arial"/>
              <a:buChar char="•"/>
            </a:pPr>
            <a:r>
              <a:rPr lang="en-US" sz="2800" dirty="0" smtClean="0">
                <a:solidFill>
                  <a:srgbClr val="000000"/>
                </a:solidFill>
              </a:rPr>
              <a:t>C (Cytosine) always pairs with G (Guanine)</a:t>
            </a:r>
          </a:p>
          <a:p>
            <a:pPr lvl="1">
              <a:buFont typeface="Arial"/>
              <a:buChar char="•"/>
            </a:pPr>
            <a:r>
              <a:rPr lang="en-US" sz="2800" dirty="0" smtClean="0">
                <a:solidFill>
                  <a:srgbClr val="000000"/>
                </a:solidFill>
              </a:rPr>
              <a:t>A single strand of a DNA molecule can be analyzed to obtain the data for entire molecule</a:t>
            </a:r>
          </a:p>
          <a:p>
            <a:pPr lvl="1"/>
            <a:endParaRPr lang="en-US" sz="2400" dirty="0" smtClean="0">
              <a:solidFill>
                <a:srgbClr val="000000"/>
              </a:solidFill>
            </a:endParaRPr>
          </a:p>
          <a:p>
            <a:pPr lvl="1"/>
            <a:endParaRPr lang="en-US" sz="2400" dirty="0" smtClean="0">
              <a:solidFill>
                <a:srgbClr val="000000"/>
              </a:solidFill>
            </a:endParaRPr>
          </a:p>
        </p:txBody>
      </p:sp>
      <p:sp>
        <p:nvSpPr>
          <p:cNvPr id="11" name="TextBox 10"/>
          <p:cNvSpPr txBox="1"/>
          <p:nvPr/>
        </p:nvSpPr>
        <p:spPr>
          <a:xfrm>
            <a:off x="3048000" y="24166989"/>
            <a:ext cx="6606385" cy="1384995"/>
          </a:xfrm>
          <a:prstGeom prst="rect">
            <a:avLst/>
          </a:prstGeom>
          <a:noFill/>
        </p:spPr>
        <p:txBody>
          <a:bodyPr wrap="square" rtlCol="0">
            <a:spAutoFit/>
          </a:bodyPr>
          <a:lstStyle/>
          <a:p>
            <a:r>
              <a:rPr lang="en-US" sz="2800" dirty="0" smtClean="0">
                <a:solidFill>
                  <a:srgbClr val="000000"/>
                </a:solidFill>
              </a:rPr>
              <a:t>DNA serves as the core for building cells and therefore producing the traits of the body</a:t>
            </a:r>
          </a:p>
          <a:p>
            <a:pPr lvl="1"/>
            <a:endParaRPr lang="en-US" sz="2700" dirty="0" smtClean="0">
              <a:solidFill>
                <a:srgbClr val="000000"/>
              </a:solidFill>
            </a:endParaRPr>
          </a:p>
          <a:p>
            <a:pPr lvl="1"/>
            <a:endParaRPr lang="en-US" sz="2700" dirty="0" smtClean="0">
              <a:solidFill>
                <a:srgbClr val="000000"/>
              </a:solidFill>
            </a:endParaRPr>
          </a:p>
        </p:txBody>
      </p:sp>
      <p:sp>
        <p:nvSpPr>
          <p:cNvPr id="12" name="TextBox 11"/>
          <p:cNvSpPr txBox="1"/>
          <p:nvPr/>
        </p:nvSpPr>
        <p:spPr>
          <a:xfrm>
            <a:off x="381000" y="25321736"/>
            <a:ext cx="3712159" cy="738664"/>
          </a:xfrm>
          <a:prstGeom prst="rect">
            <a:avLst/>
          </a:prstGeom>
          <a:noFill/>
        </p:spPr>
        <p:txBody>
          <a:bodyPr wrap="square" rtlCol="0">
            <a:spAutoFit/>
          </a:bodyPr>
          <a:lstStyle/>
          <a:p>
            <a:r>
              <a:rPr lang="en-US" sz="1400" dirty="0" err="1" smtClean="0">
                <a:solidFill>
                  <a:schemeClr val="tx1">
                    <a:lumMod val="95000"/>
                    <a:lumOff val="5000"/>
                  </a:schemeClr>
                </a:solidFill>
              </a:rPr>
              <a:t>http://www.tutorvista.com/content/biology/biology-iii/cellular-macromolecules/deoxyribose-nucleic-acid.php</a:t>
            </a:r>
            <a:endParaRPr lang="en-US" sz="1400" dirty="0">
              <a:solidFill>
                <a:schemeClr val="tx1">
                  <a:lumMod val="95000"/>
                  <a:lumOff val="5000"/>
                </a:schemeClr>
              </a:solidFill>
            </a:endParaRPr>
          </a:p>
        </p:txBody>
      </p:sp>
      <p:pic>
        <p:nvPicPr>
          <p:cNvPr id="13" name="Picture 12" descr="Screen Shot 2014-02-05 at 8.27.29 PM.png"/>
          <p:cNvPicPr>
            <a:picLocks noChangeAspect="1"/>
          </p:cNvPicPr>
          <p:nvPr/>
        </p:nvPicPr>
        <p:blipFill>
          <a:blip r:embed="rId3"/>
          <a:stretch>
            <a:fillRect/>
          </a:stretch>
        </p:blipFill>
        <p:spPr>
          <a:xfrm>
            <a:off x="0" y="27813000"/>
            <a:ext cx="10668000" cy="4038600"/>
          </a:xfrm>
          <a:prstGeom prst="rect">
            <a:avLst/>
          </a:prstGeom>
        </p:spPr>
      </p:pic>
      <p:pic>
        <p:nvPicPr>
          <p:cNvPr id="18" name="Picture 17"/>
          <p:cNvPicPr>
            <a:picLocks noChangeAspect="1"/>
          </p:cNvPicPr>
          <p:nvPr/>
        </p:nvPicPr>
        <p:blipFill>
          <a:blip r:embed="rId4"/>
          <a:stretch>
            <a:fillRect/>
          </a:stretch>
        </p:blipFill>
        <p:spPr>
          <a:xfrm>
            <a:off x="1249032" y="36063185"/>
            <a:ext cx="8405353" cy="6304015"/>
          </a:xfrm>
          <a:prstGeom prst="rect">
            <a:avLst/>
          </a:prstGeom>
        </p:spPr>
      </p:pic>
      <p:sp>
        <p:nvSpPr>
          <p:cNvPr id="20" name="TextBox 19"/>
          <p:cNvSpPr txBox="1"/>
          <p:nvPr/>
        </p:nvSpPr>
        <p:spPr>
          <a:xfrm>
            <a:off x="2362200" y="36246881"/>
            <a:ext cx="6606385" cy="938719"/>
          </a:xfrm>
          <a:prstGeom prst="rect">
            <a:avLst/>
          </a:prstGeom>
          <a:noFill/>
        </p:spPr>
        <p:txBody>
          <a:bodyPr wrap="square" rtlCol="0">
            <a:spAutoFit/>
          </a:bodyPr>
          <a:lstStyle/>
          <a:p>
            <a:pPr algn="ctr"/>
            <a:r>
              <a:rPr lang="en-US" sz="2800" dirty="0" smtClean="0">
                <a:solidFill>
                  <a:srgbClr val="000000"/>
                </a:solidFill>
              </a:rPr>
              <a:t>Cost of Genome Sequencing</a:t>
            </a:r>
          </a:p>
          <a:p>
            <a:pPr lvl="1" algn="ctr"/>
            <a:endParaRPr lang="en-US" sz="2700" dirty="0" smtClean="0">
              <a:solidFill>
                <a:srgbClr val="000000"/>
              </a:solidFill>
            </a:endParaRPr>
          </a:p>
          <a:p>
            <a:pPr lvl="1" algn="ctr"/>
            <a:endParaRPr lang="en-US" sz="2700" dirty="0" smtClean="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TotalTime>
  <Words>674</Words>
  <Application>Microsoft Macintosh PowerPoint</Application>
  <PresentationFormat>Custom</PresentationFormat>
  <Paragraphs>19</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Aspyn Palatnick</dc:creator>
  <cp:lastModifiedBy>Aspyn Palatnick</cp:lastModifiedBy>
  <cp:revision>7</cp:revision>
  <dcterms:created xsi:type="dcterms:W3CDTF">2014-03-03T03:00:25Z</dcterms:created>
  <dcterms:modified xsi:type="dcterms:W3CDTF">2014-03-03T03:06:39Z</dcterms:modified>
</cp:coreProperties>
</file>