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Override PartName="/ppt/charts/chart1.xml" ContentType="application/vnd.openxmlformats-officedocument.drawingml.char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Lst>
  <p:sldSz cx="10972800" cy="438912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p:scale>
          <a:sx n="50" d="100"/>
          <a:sy n="50" d="100"/>
        </p:scale>
        <p:origin x="-2280" y="9264"/>
      </p:cViewPr>
      <p:guideLst>
        <p:guide orient="horz" pos="13824"/>
        <p:guide pos="345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tuckinaboot:Documents:iGenomics:PosterTe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a:lstStyle/>
          <a:p>
            <a:pPr>
              <a:defRPr/>
            </a:pPr>
            <a:r>
              <a:rPr lang="en-US"/>
              <a:t>iGenomics Runtime Chart</a:t>
            </a:r>
          </a:p>
        </c:rich>
      </c:tx>
      <c:layout/>
    </c:title>
    <c:plotArea>
      <c:layout>
        <c:manualLayout>
          <c:layoutTarget val="inner"/>
          <c:xMode val="edge"/>
          <c:yMode val="edge"/>
          <c:x val="0.156891294838145"/>
          <c:y val="0.144205401744137"/>
          <c:w val="0.79748375984252"/>
          <c:h val="0.711247142494285"/>
        </c:manualLayout>
      </c:layout>
      <c:scatterChart>
        <c:scatterStyle val="smoothMarker"/>
        <c:ser>
          <c:idx val="0"/>
          <c:order val="0"/>
          <c:tx>
            <c:v>Edit Distance of 0</c:v>
          </c:tx>
          <c:xVal>
            <c:numRef>
              <c:f>'[PosterTests.xlsx]Sheet1'!$I$5:$I$8</c:f>
              <c:numCache>
                <c:formatCode>#,##0</c:formatCode>
                <c:ptCount val="4"/>
                <c:pt idx="0" formatCode="General">
                  <c:v>5386.0</c:v>
                </c:pt>
                <c:pt idx="1">
                  <c:v>13305.0</c:v>
                </c:pt>
                <c:pt idx="2">
                  <c:v>48503.0</c:v>
                </c:pt>
                <c:pt idx="3">
                  <c:v>94830.0</c:v>
                </c:pt>
              </c:numCache>
            </c:numRef>
          </c:xVal>
          <c:yVal>
            <c:numRef>
              <c:f>'[PosterTests.xlsx]Sheet1'!$C$5:$C$8</c:f>
              <c:numCache>
                <c:formatCode>General</c:formatCode>
                <c:ptCount val="4"/>
                <c:pt idx="0">
                  <c:v>0.379418</c:v>
                </c:pt>
                <c:pt idx="1">
                  <c:v>1.07398</c:v>
                </c:pt>
                <c:pt idx="2">
                  <c:v>3.627392</c:v>
                </c:pt>
                <c:pt idx="3">
                  <c:v>7.500823</c:v>
                </c:pt>
              </c:numCache>
            </c:numRef>
          </c:yVal>
          <c:smooth val="1"/>
        </c:ser>
        <c:ser>
          <c:idx val="1"/>
          <c:order val="1"/>
          <c:tx>
            <c:v>Edit Distance of 2</c:v>
          </c:tx>
          <c:xVal>
            <c:numRef>
              <c:f>'[PosterTests.xlsx]Sheet1'!$I$5:$I$8</c:f>
              <c:numCache>
                <c:formatCode>#,##0</c:formatCode>
                <c:ptCount val="4"/>
                <c:pt idx="0" formatCode="General">
                  <c:v>5386.0</c:v>
                </c:pt>
                <c:pt idx="1">
                  <c:v>13305.0</c:v>
                </c:pt>
                <c:pt idx="2">
                  <c:v>48503.0</c:v>
                </c:pt>
                <c:pt idx="3">
                  <c:v>94830.0</c:v>
                </c:pt>
              </c:numCache>
            </c:numRef>
          </c:xVal>
          <c:yVal>
            <c:numRef>
              <c:f>'[PosterTests.xlsx]Sheet1'!$D$5:$D$8</c:f>
              <c:numCache>
                <c:formatCode>General</c:formatCode>
                <c:ptCount val="4"/>
                <c:pt idx="0">
                  <c:v>4.507601</c:v>
                </c:pt>
                <c:pt idx="1">
                  <c:v>10.693161</c:v>
                </c:pt>
                <c:pt idx="2">
                  <c:v>41.078692</c:v>
                </c:pt>
                <c:pt idx="3">
                  <c:v>79.804228</c:v>
                </c:pt>
              </c:numCache>
            </c:numRef>
          </c:yVal>
          <c:smooth val="1"/>
        </c:ser>
        <c:ser>
          <c:idx val="2"/>
          <c:order val="2"/>
          <c:tx>
            <c:v>Edit Distance of 4</c:v>
          </c:tx>
          <c:spPr>
            <a:ln>
              <a:solidFill>
                <a:srgbClr val="FF0000"/>
              </a:solidFill>
            </a:ln>
          </c:spPr>
          <c:marker>
            <c:spPr>
              <a:solidFill>
                <a:srgbClr val="FF0000"/>
              </a:solidFill>
            </c:spPr>
          </c:marker>
          <c:xVal>
            <c:numRef>
              <c:f>'[PosterTests.xlsx]Sheet1'!$I$5:$I$8</c:f>
              <c:numCache>
                <c:formatCode>#,##0</c:formatCode>
                <c:ptCount val="4"/>
                <c:pt idx="0" formatCode="General">
                  <c:v>5386.0</c:v>
                </c:pt>
                <c:pt idx="1">
                  <c:v>13305.0</c:v>
                </c:pt>
                <c:pt idx="2">
                  <c:v>48503.0</c:v>
                </c:pt>
                <c:pt idx="3">
                  <c:v>94830.0</c:v>
                </c:pt>
              </c:numCache>
            </c:numRef>
          </c:xVal>
          <c:yVal>
            <c:numRef>
              <c:f>'[PosterTests.xlsx]Sheet1'!$E$5:$E$8</c:f>
              <c:numCache>
                <c:formatCode>General</c:formatCode>
                <c:ptCount val="4"/>
                <c:pt idx="0">
                  <c:v>7.766224</c:v>
                </c:pt>
                <c:pt idx="1">
                  <c:v>19.594943</c:v>
                </c:pt>
                <c:pt idx="2">
                  <c:v>69.235446</c:v>
                </c:pt>
                <c:pt idx="3">
                  <c:v>141.130608</c:v>
                </c:pt>
              </c:numCache>
            </c:numRef>
          </c:yVal>
          <c:smooth val="1"/>
        </c:ser>
        <c:axId val="531286392"/>
        <c:axId val="531227912"/>
      </c:scatterChart>
      <c:valAx>
        <c:axId val="531286392"/>
        <c:scaling>
          <c:orientation val="minMax"/>
        </c:scaling>
        <c:axPos val="b"/>
        <c:title>
          <c:tx>
            <c:rich>
              <a:bodyPr/>
              <a:lstStyle/>
              <a:p>
                <a:pPr>
                  <a:defRPr/>
                </a:pPr>
                <a:r>
                  <a:rPr lang="en-US"/>
                  <a:t>Reference Genome Length (in base-pairs)</a:t>
                </a:r>
              </a:p>
            </c:rich>
          </c:tx>
          <c:layout/>
        </c:title>
        <c:numFmt formatCode="General" sourceLinked="1"/>
        <c:tickLblPos val="nextTo"/>
        <c:crossAx val="531227912"/>
        <c:crosses val="autoZero"/>
        <c:crossBetween val="midCat"/>
      </c:valAx>
      <c:valAx>
        <c:axId val="531227912"/>
        <c:scaling>
          <c:orientation val="minMax"/>
        </c:scaling>
        <c:axPos val="l"/>
        <c:majorGridlines/>
        <c:title>
          <c:tx>
            <c:rich>
              <a:bodyPr/>
              <a:lstStyle/>
              <a:p>
                <a:pPr>
                  <a:defRPr/>
                </a:pPr>
                <a:r>
                  <a:rPr lang="en-US"/>
                  <a:t>Runtime (in seconds)</a:t>
                </a:r>
              </a:p>
            </c:rich>
          </c:tx>
          <c:layout/>
        </c:title>
        <c:numFmt formatCode="General" sourceLinked="1"/>
        <c:tickLblPos val="nextTo"/>
        <c:crossAx val="531286392"/>
        <c:crosses val="autoZero"/>
        <c:crossBetween val="midCat"/>
      </c:valAx>
    </c:plotArea>
    <c:legend>
      <c:legendPos val="r"/>
      <c:layout>
        <c:manualLayout>
          <c:xMode val="edge"/>
          <c:yMode val="edge"/>
          <c:x val="0.190188320209974"/>
          <c:y val="0.218405511811024"/>
          <c:w val="0.279256124234471"/>
          <c:h val="0.167818347303361"/>
        </c:manualLayout>
      </c:layout>
    </c:legend>
    <c:plotVisOnly val="1"/>
  </c:chart>
  <c:spPr>
    <a:ln>
      <a:solidFill>
        <a:schemeClr val="tx1"/>
      </a:solidFill>
    </a:ln>
  </c:sp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3634723"/>
            <a:ext cx="932688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24871680"/>
            <a:ext cx="7680960" cy="1121664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610797-56B5-C94E-820D-E24D4C14C488}"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10797-56B5-C94E-820D-E24D4C14C488}"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11247123"/>
            <a:ext cx="2962274"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9130" y="11247123"/>
            <a:ext cx="8703946"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10797-56B5-C94E-820D-E24D4C14C488}"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10797-56B5-C94E-820D-E24D4C14C488}"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28204163"/>
            <a:ext cx="9326880" cy="871728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18602966"/>
            <a:ext cx="9326880" cy="9601197"/>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610797-56B5-C94E-820D-E24D4C14C488}"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9131" y="65542163"/>
            <a:ext cx="5833110" cy="185389517"/>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75121" y="65542163"/>
            <a:ext cx="5833110" cy="185389517"/>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610797-56B5-C94E-820D-E24D4C14C488}"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1757683"/>
            <a:ext cx="987552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9824723"/>
            <a:ext cx="4848226" cy="409447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548640" y="13919200"/>
            <a:ext cx="4848226" cy="2528824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9824723"/>
            <a:ext cx="4850130" cy="409447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5574031" y="13919200"/>
            <a:ext cx="4850130" cy="2528824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610797-56B5-C94E-820D-E24D4C14C488}" type="datetimeFigureOut">
              <a:rPr lang="en-US" smtClean="0"/>
              <a:t>3/3/14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610797-56B5-C94E-820D-E24D4C14C488}" type="datetimeFigureOut">
              <a:rPr lang="en-US" smtClean="0"/>
              <a:t>3/3/14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10797-56B5-C94E-820D-E24D4C14C488}" type="datetimeFigureOut">
              <a:rPr lang="en-US" smtClean="0"/>
              <a:t>3/3/14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1747520"/>
            <a:ext cx="3609976" cy="743712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4290060" y="1747523"/>
            <a:ext cx="6134100" cy="3745992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9184643"/>
            <a:ext cx="3609976" cy="30022803"/>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10797-56B5-C94E-820D-E24D4C14C488}"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30723840"/>
            <a:ext cx="6583680" cy="3627123"/>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2150746" y="3921760"/>
            <a:ext cx="6583680" cy="2633472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2150746" y="34350963"/>
            <a:ext cx="6583680" cy="5151117"/>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610797-56B5-C94E-820D-E24D4C14C488}"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26F1AA-AD39-5A4C-80F1-A537AF1F0D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1757683"/>
            <a:ext cx="9875520" cy="73152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0241283"/>
            <a:ext cx="9875520" cy="28966163"/>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40680643"/>
            <a:ext cx="2560320" cy="23368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F5610797-56B5-C94E-820D-E24D4C14C488}" type="datetimeFigureOut">
              <a:rPr lang="en-US" smtClean="0"/>
              <a:t>3/3/14</a:t>
            </a:fld>
            <a:endParaRPr lang="en-US"/>
          </a:p>
        </p:txBody>
      </p:sp>
      <p:sp>
        <p:nvSpPr>
          <p:cNvPr id="5" name="Footer Placeholder 4"/>
          <p:cNvSpPr>
            <a:spLocks noGrp="1"/>
          </p:cNvSpPr>
          <p:nvPr>
            <p:ph type="ftr" sz="quarter" idx="3"/>
          </p:nvPr>
        </p:nvSpPr>
        <p:spPr>
          <a:xfrm>
            <a:off x="3749040" y="40680643"/>
            <a:ext cx="3474720" cy="23368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40680643"/>
            <a:ext cx="2560320" cy="23368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5626F1AA-AD39-5A4C-80F1-A537AF1F0D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 name="AutoShape 9"/>
          <p:cNvSpPr>
            <a:spLocks noChangeArrowheads="1"/>
          </p:cNvSpPr>
          <p:nvPr/>
        </p:nvSpPr>
        <p:spPr bwMode="auto">
          <a:xfrm>
            <a:off x="500063" y="13523417"/>
            <a:ext cx="9939337"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a:solidFill>
                  <a:srgbClr val="000000"/>
                </a:solidFill>
              </a:rPr>
              <a:t>Results</a:t>
            </a:r>
          </a:p>
        </p:txBody>
      </p:sp>
      <p:sp>
        <p:nvSpPr>
          <p:cNvPr id="19" name="AutoShape 9"/>
          <p:cNvSpPr>
            <a:spLocks noChangeArrowheads="1"/>
          </p:cNvSpPr>
          <p:nvPr/>
        </p:nvSpPr>
        <p:spPr bwMode="auto">
          <a:xfrm>
            <a:off x="609600" y="533400"/>
            <a:ext cx="9829800"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Visualization and Interactive Analysis</a:t>
            </a:r>
            <a:endParaRPr lang="en-US" sz="3200" b="1" dirty="0">
              <a:solidFill>
                <a:srgbClr val="000000"/>
              </a:solidFill>
            </a:endParaRPr>
          </a:p>
        </p:txBody>
      </p:sp>
      <p:sp>
        <p:nvSpPr>
          <p:cNvPr id="20" name="Text Box 14"/>
          <p:cNvSpPr txBox="1">
            <a:spLocks noChangeArrowheads="1"/>
          </p:cNvSpPr>
          <p:nvPr/>
        </p:nvSpPr>
        <p:spPr bwMode="auto">
          <a:xfrm>
            <a:off x="522287" y="1447800"/>
            <a:ext cx="10221913" cy="1571842"/>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unique features of a touch-screen device allow for interactive features not previously available in DNA analysis applications. All of these features are designed with natural movement in mind, achieving the ease-of-use goal of the </a:t>
            </a:r>
            <a:r>
              <a:rPr lang="en-US" sz="2400" dirty="0" err="1" smtClean="0">
                <a:solidFill>
                  <a:srgbClr val="000000"/>
                </a:solidFill>
              </a:rPr>
              <a:t>iGenomics</a:t>
            </a:r>
            <a:r>
              <a:rPr lang="en-US" sz="2400" dirty="0" smtClean="0">
                <a:solidFill>
                  <a:srgbClr val="000000"/>
                </a:solidFill>
              </a:rPr>
              <a:t> application.</a:t>
            </a:r>
          </a:p>
        </p:txBody>
      </p:sp>
      <p:graphicFrame>
        <p:nvGraphicFramePr>
          <p:cNvPr id="21" name="Table 20"/>
          <p:cNvGraphicFramePr>
            <a:graphicFrameLocks noGrp="1"/>
          </p:cNvGraphicFramePr>
          <p:nvPr/>
        </p:nvGraphicFramePr>
        <p:xfrm>
          <a:off x="457200" y="14590217"/>
          <a:ext cx="9982200" cy="4523740"/>
        </p:xfrm>
        <a:graphic>
          <a:graphicData uri="http://schemas.openxmlformats.org/drawingml/2006/table">
            <a:tbl>
              <a:tblPr firstRow="1" bandRow="1">
                <a:tableStyleId>{5A111915-BE36-4E01-A7E5-04B1672EAD32}</a:tableStyleId>
              </a:tblPr>
              <a:tblGrid>
                <a:gridCol w="3327400"/>
                <a:gridCol w="3327400"/>
                <a:gridCol w="3327400"/>
              </a:tblGrid>
              <a:tr h="1351861">
                <a:tc>
                  <a:txBody>
                    <a:bodyPr/>
                    <a:lstStyle/>
                    <a:p>
                      <a:pPr algn="ctr"/>
                      <a:endParaRPr lang="en-US" sz="3200" dirty="0">
                        <a:solidFill>
                          <a:srgbClr val="0D0D0D"/>
                        </a:solidFill>
                      </a:endParaRPr>
                    </a:p>
                  </a:txBody>
                  <a:tcPr anchor="ctr"/>
                </a:tc>
                <a:tc>
                  <a:txBody>
                    <a:bodyPr/>
                    <a:lstStyle/>
                    <a:p>
                      <a:pPr algn="ctr"/>
                      <a:r>
                        <a:rPr lang="en-US" sz="3200" dirty="0" err="1" smtClean="0">
                          <a:solidFill>
                            <a:srgbClr val="0D0D0D"/>
                          </a:solidFill>
                        </a:rPr>
                        <a:t>iGenomics</a:t>
                      </a:r>
                      <a:r>
                        <a:rPr lang="en-US" sz="3200" dirty="0" smtClean="0">
                          <a:solidFill>
                            <a:srgbClr val="0D0D0D"/>
                          </a:solidFill>
                        </a:rPr>
                        <a:t> </a:t>
                      </a:r>
                    </a:p>
                    <a:p>
                      <a:pPr algn="ctr"/>
                      <a:r>
                        <a:rPr lang="en-US" sz="3200" dirty="0" smtClean="0">
                          <a:solidFill>
                            <a:srgbClr val="0D0D0D"/>
                          </a:solidFill>
                        </a:rPr>
                        <a:t>(Running on </a:t>
                      </a:r>
                      <a:r>
                        <a:rPr lang="en-US" sz="3200" dirty="0" err="1" smtClean="0">
                          <a:solidFill>
                            <a:srgbClr val="0D0D0D"/>
                          </a:solidFill>
                        </a:rPr>
                        <a:t>iPad</a:t>
                      </a:r>
                      <a:r>
                        <a:rPr lang="en-US" sz="3200" dirty="0" smtClean="0">
                          <a:solidFill>
                            <a:srgbClr val="0D0D0D"/>
                          </a:solidFill>
                        </a:rPr>
                        <a:t> 2)</a:t>
                      </a:r>
                      <a:endParaRPr lang="en-US" sz="3200" dirty="0">
                        <a:solidFill>
                          <a:srgbClr val="0D0D0D"/>
                        </a:solidFill>
                      </a:endParaRPr>
                    </a:p>
                  </a:txBody>
                  <a:tcPr anchor="ctr"/>
                </a:tc>
                <a:tc>
                  <a:txBody>
                    <a:bodyPr/>
                    <a:lstStyle/>
                    <a:p>
                      <a:pPr algn="ctr"/>
                      <a:r>
                        <a:rPr lang="en-US" sz="3200" dirty="0" smtClean="0">
                          <a:solidFill>
                            <a:srgbClr val="0D0D0D"/>
                          </a:solidFill>
                        </a:rPr>
                        <a:t>DNA</a:t>
                      </a:r>
                      <a:r>
                        <a:rPr lang="en-US" sz="3200" baseline="0" dirty="0" smtClean="0">
                          <a:solidFill>
                            <a:srgbClr val="0D0D0D"/>
                          </a:solidFill>
                        </a:rPr>
                        <a:t> Analysis Software run on High-End Servers</a:t>
                      </a:r>
                      <a:endParaRPr lang="en-US" sz="3200" dirty="0">
                        <a:solidFill>
                          <a:srgbClr val="0D0D0D"/>
                        </a:solidFill>
                      </a:endParaRPr>
                    </a:p>
                  </a:txBody>
                  <a:tcPr anchor="ctr"/>
                </a:tc>
              </a:tr>
              <a:tr h="514580">
                <a:tc>
                  <a:txBody>
                    <a:bodyPr/>
                    <a:lstStyle/>
                    <a:p>
                      <a:pPr algn="ctr"/>
                      <a:r>
                        <a:rPr lang="en-US" sz="3200" dirty="0" smtClean="0">
                          <a:solidFill>
                            <a:srgbClr val="0D0D0D"/>
                          </a:solidFill>
                        </a:rPr>
                        <a:t>Mobile</a:t>
                      </a:r>
                      <a:endParaRPr lang="en-US" sz="3200" dirty="0">
                        <a:solidFill>
                          <a:srgbClr val="0D0D0D"/>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200" dirty="0" smtClean="0">
                          <a:solidFill>
                            <a:srgbClr val="0D0D0D"/>
                          </a:solidFill>
                        </a:rPr>
                        <a:t>✓</a:t>
                      </a:r>
                      <a:endParaRPr lang="en-US" sz="3200" dirty="0">
                        <a:solidFill>
                          <a:srgbClr val="0D0D0D"/>
                        </a:solidFill>
                      </a:endParaRPr>
                    </a:p>
                  </a:txBody>
                  <a:tcPr anchor="ctr"/>
                </a:tc>
                <a:tc>
                  <a:txBody>
                    <a:bodyPr/>
                    <a:lstStyle/>
                    <a:p>
                      <a:pPr algn="ctr"/>
                      <a:r>
                        <a:rPr lang="en-US" sz="3200" dirty="0" smtClean="0">
                          <a:solidFill>
                            <a:srgbClr val="0D0D0D"/>
                          </a:solidFill>
                        </a:rPr>
                        <a:t>X</a:t>
                      </a:r>
                      <a:endParaRPr lang="en-US" sz="3200" dirty="0">
                        <a:solidFill>
                          <a:srgbClr val="0D0D0D"/>
                        </a:solidFill>
                      </a:endParaRPr>
                    </a:p>
                  </a:txBody>
                  <a:tcPr anchor="ctr"/>
                </a:tc>
              </a:tr>
              <a:tr h="514580">
                <a:tc>
                  <a:txBody>
                    <a:bodyPr/>
                    <a:lstStyle/>
                    <a:p>
                      <a:pPr algn="ctr"/>
                      <a:r>
                        <a:rPr lang="en-US" sz="3200" dirty="0" smtClean="0">
                          <a:solidFill>
                            <a:srgbClr val="0D0D0D"/>
                          </a:solidFill>
                        </a:rPr>
                        <a:t>RAM</a:t>
                      </a:r>
                      <a:r>
                        <a:rPr lang="en-US" sz="3200" baseline="0" dirty="0" smtClean="0">
                          <a:solidFill>
                            <a:srgbClr val="0D0D0D"/>
                          </a:solidFill>
                        </a:rPr>
                        <a:t> Available</a:t>
                      </a:r>
                      <a:endParaRPr lang="en-US" sz="3200" dirty="0">
                        <a:solidFill>
                          <a:srgbClr val="0D0D0D"/>
                        </a:solidFill>
                      </a:endParaRPr>
                    </a:p>
                  </a:txBody>
                  <a:tcPr anchor="ctr"/>
                </a:tc>
                <a:tc>
                  <a:txBody>
                    <a:bodyPr/>
                    <a:lstStyle/>
                    <a:p>
                      <a:pPr algn="ctr"/>
                      <a:r>
                        <a:rPr lang="en-US" sz="3200" dirty="0" smtClean="0">
                          <a:solidFill>
                            <a:srgbClr val="0D0D0D"/>
                          </a:solidFill>
                        </a:rPr>
                        <a:t>512 MB</a:t>
                      </a:r>
                      <a:endParaRPr lang="en-US" sz="3200" dirty="0">
                        <a:solidFill>
                          <a:srgbClr val="0D0D0D"/>
                        </a:solidFill>
                      </a:endParaRPr>
                    </a:p>
                  </a:txBody>
                  <a:tcPr anchor="ctr"/>
                </a:tc>
                <a:tc>
                  <a:txBody>
                    <a:bodyPr/>
                    <a:lstStyle/>
                    <a:p>
                      <a:pPr algn="ctr"/>
                      <a:r>
                        <a:rPr lang="en-US" sz="3200" dirty="0" smtClean="0">
                          <a:solidFill>
                            <a:srgbClr val="0D0D0D"/>
                          </a:solidFill>
                        </a:rPr>
                        <a:t>1.5</a:t>
                      </a:r>
                      <a:r>
                        <a:rPr lang="en-US" sz="3200" baseline="0" dirty="0" smtClean="0">
                          <a:solidFill>
                            <a:srgbClr val="0D0D0D"/>
                          </a:solidFill>
                        </a:rPr>
                        <a:t> TB</a:t>
                      </a:r>
                      <a:endParaRPr lang="en-US" sz="3200" dirty="0">
                        <a:solidFill>
                          <a:srgbClr val="0D0D0D"/>
                        </a:solidFill>
                      </a:endParaRPr>
                    </a:p>
                  </a:txBody>
                  <a:tcPr anchor="ctr"/>
                </a:tc>
              </a:tr>
              <a:tr h="514580">
                <a:tc>
                  <a:txBody>
                    <a:bodyPr/>
                    <a:lstStyle/>
                    <a:p>
                      <a:pPr algn="ctr"/>
                      <a:r>
                        <a:rPr lang="en-US" sz="3200" dirty="0" smtClean="0">
                          <a:solidFill>
                            <a:srgbClr val="0D0D0D"/>
                          </a:solidFill>
                        </a:rPr>
                        <a:t>Storage Available</a:t>
                      </a:r>
                      <a:endParaRPr lang="en-US" sz="3200" dirty="0">
                        <a:solidFill>
                          <a:srgbClr val="0D0D0D"/>
                        </a:solidFill>
                      </a:endParaRPr>
                    </a:p>
                  </a:txBody>
                  <a:tcPr anchor="ctr"/>
                </a:tc>
                <a:tc>
                  <a:txBody>
                    <a:bodyPr/>
                    <a:lstStyle/>
                    <a:p>
                      <a:pPr algn="ctr"/>
                      <a:r>
                        <a:rPr lang="en-US" sz="3200" dirty="0" smtClean="0">
                          <a:solidFill>
                            <a:srgbClr val="0D0D0D"/>
                          </a:solidFill>
                        </a:rPr>
                        <a:t>16 GB</a:t>
                      </a:r>
                      <a:endParaRPr lang="en-US" sz="3200" dirty="0">
                        <a:solidFill>
                          <a:srgbClr val="0D0D0D"/>
                        </a:solidFill>
                      </a:endParaRPr>
                    </a:p>
                  </a:txBody>
                  <a:tcPr anchor="ctr"/>
                </a:tc>
                <a:tc>
                  <a:txBody>
                    <a:bodyPr/>
                    <a:lstStyle/>
                    <a:p>
                      <a:pPr algn="ctr"/>
                      <a:r>
                        <a:rPr lang="en-US" sz="3200" dirty="0" smtClean="0">
                          <a:solidFill>
                            <a:srgbClr val="0D0D0D"/>
                          </a:solidFill>
                        </a:rPr>
                        <a:t>5</a:t>
                      </a:r>
                      <a:r>
                        <a:rPr lang="en-US" sz="3200" baseline="0" dirty="0" smtClean="0">
                          <a:solidFill>
                            <a:srgbClr val="0D0D0D"/>
                          </a:solidFill>
                        </a:rPr>
                        <a:t> PB</a:t>
                      </a:r>
                      <a:endParaRPr lang="en-US" sz="3200" dirty="0">
                        <a:solidFill>
                          <a:srgbClr val="0D0D0D"/>
                        </a:solidFill>
                      </a:endParaRPr>
                    </a:p>
                  </a:txBody>
                  <a:tcPr anchor="ctr"/>
                </a:tc>
              </a:tr>
              <a:tr h="933220">
                <a:tc>
                  <a:txBody>
                    <a:bodyPr/>
                    <a:lstStyle/>
                    <a:p>
                      <a:pPr algn="ctr"/>
                      <a:r>
                        <a:rPr lang="en-US" sz="3200" dirty="0" smtClean="0">
                          <a:solidFill>
                            <a:srgbClr val="0D0D0D"/>
                          </a:solidFill>
                        </a:rPr>
                        <a:t>Read Alignment Accuracy</a:t>
                      </a:r>
                      <a:endParaRPr lang="en-US" sz="3200" dirty="0">
                        <a:solidFill>
                          <a:srgbClr val="0D0D0D"/>
                        </a:solidFill>
                      </a:endParaRPr>
                    </a:p>
                  </a:txBody>
                  <a:tcPr anchor="ctr"/>
                </a:tc>
                <a:tc>
                  <a:txBody>
                    <a:bodyPr/>
                    <a:lstStyle/>
                    <a:p>
                      <a:pPr algn="ctr"/>
                      <a:r>
                        <a:rPr lang="en-US" sz="3200" dirty="0" smtClean="0">
                          <a:solidFill>
                            <a:srgbClr val="0D0D0D"/>
                          </a:solidFill>
                        </a:rPr>
                        <a:t>100%</a:t>
                      </a:r>
                      <a:endParaRPr lang="en-US" sz="3200" dirty="0">
                        <a:solidFill>
                          <a:srgbClr val="0D0D0D"/>
                        </a:solidFill>
                      </a:endParaRPr>
                    </a:p>
                  </a:txBody>
                  <a:tcPr anchor="ctr"/>
                </a:tc>
                <a:tc>
                  <a:txBody>
                    <a:bodyPr/>
                    <a:lstStyle/>
                    <a:p>
                      <a:pPr algn="ctr"/>
                      <a:r>
                        <a:rPr lang="en-US" sz="3200" dirty="0" smtClean="0">
                          <a:solidFill>
                            <a:srgbClr val="0D0D0D"/>
                          </a:solidFill>
                        </a:rPr>
                        <a:t>100%</a:t>
                      </a:r>
                      <a:endParaRPr lang="en-US" sz="3200" dirty="0">
                        <a:solidFill>
                          <a:srgbClr val="0D0D0D"/>
                        </a:solidFill>
                      </a:endParaRPr>
                    </a:p>
                  </a:txBody>
                  <a:tcPr anchor="ctr"/>
                </a:tc>
              </a:tr>
            </a:tbl>
          </a:graphicData>
        </a:graphic>
      </p:graphicFrame>
      <p:sp>
        <p:nvSpPr>
          <p:cNvPr id="22" name="AutoShape 9"/>
          <p:cNvSpPr>
            <a:spLocks noChangeArrowheads="1"/>
          </p:cNvSpPr>
          <p:nvPr/>
        </p:nvSpPr>
        <p:spPr bwMode="auto">
          <a:xfrm>
            <a:off x="533400" y="33194012"/>
            <a:ext cx="9877070" cy="738187"/>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Future Applications of </a:t>
            </a:r>
            <a:r>
              <a:rPr lang="en-US" sz="3200" b="1" dirty="0" err="1" smtClean="0">
                <a:solidFill>
                  <a:srgbClr val="000000"/>
                </a:solidFill>
              </a:rPr>
              <a:t>iGenomics</a:t>
            </a:r>
            <a:endParaRPr lang="en-US" sz="3200" b="1" dirty="0">
              <a:solidFill>
                <a:srgbClr val="000000"/>
              </a:solidFill>
            </a:endParaRPr>
          </a:p>
        </p:txBody>
      </p:sp>
      <p:sp>
        <p:nvSpPr>
          <p:cNvPr id="23" name="Text Box 14"/>
          <p:cNvSpPr txBox="1">
            <a:spLocks noChangeArrowheads="1"/>
          </p:cNvSpPr>
          <p:nvPr/>
        </p:nvSpPr>
        <p:spPr bwMode="auto">
          <a:xfrm>
            <a:off x="533400" y="34389399"/>
            <a:ext cx="9982199" cy="3418501"/>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2400" dirty="0" smtClean="0">
                <a:solidFill>
                  <a:srgbClr val="000000"/>
                </a:solidFill>
              </a:rPr>
              <a:t>The future holds great potential for further developments involving </a:t>
            </a:r>
            <a:r>
              <a:rPr lang="en-US" sz="2400" dirty="0" err="1" smtClean="0">
                <a:solidFill>
                  <a:srgbClr val="000000"/>
                </a:solidFill>
              </a:rPr>
              <a:t>iGenomics</a:t>
            </a:r>
            <a:r>
              <a:rPr lang="en-US" sz="2400" dirty="0" smtClean="0">
                <a:solidFill>
                  <a:srgbClr val="000000"/>
                </a:solidFill>
              </a:rPr>
              <a:t> and the mobile DNA analysis field as a whole. Recent groundbreaking inventions such as the flash drive-sized </a:t>
            </a:r>
            <a:r>
              <a:rPr lang="en-US" sz="2400" dirty="0" err="1" smtClean="0">
                <a:solidFill>
                  <a:srgbClr val="000000"/>
                </a:solidFill>
              </a:rPr>
              <a:t>MinION</a:t>
            </a:r>
            <a:r>
              <a:rPr lang="en-US" sz="2400" dirty="0" smtClean="0">
                <a:solidFill>
                  <a:srgbClr val="000000"/>
                </a:solidFill>
              </a:rPr>
              <a:t>™ by Oxford </a:t>
            </a:r>
            <a:r>
              <a:rPr lang="en-US" sz="2400" dirty="0" err="1" smtClean="0">
                <a:solidFill>
                  <a:srgbClr val="000000"/>
                </a:solidFill>
              </a:rPr>
              <a:t>Nanopore</a:t>
            </a:r>
            <a:r>
              <a:rPr lang="en-US" sz="2400" dirty="0" smtClean="0">
                <a:solidFill>
                  <a:srgbClr val="000000"/>
                </a:solidFill>
              </a:rPr>
              <a:t> Technologies that allows for DNA sequencing through a device smaller than previously possible are leading the field as a whole towards faster and more portable DNA sequencing and analysis than ever before. </a:t>
            </a:r>
            <a:r>
              <a:rPr lang="en-US" sz="2400" dirty="0" err="1" smtClean="0">
                <a:solidFill>
                  <a:srgbClr val="000000"/>
                </a:solidFill>
              </a:rPr>
              <a:t>iGenomics</a:t>
            </a:r>
            <a:r>
              <a:rPr lang="en-US" sz="2400" dirty="0" smtClean="0">
                <a:solidFill>
                  <a:srgbClr val="000000"/>
                </a:solidFill>
              </a:rPr>
              <a:t> is leading the shift in the analysis portion of this, and once DNA sequencing apparatuses that read directly into mobile devices come out, the process of sampling, aligning, and analyzing DNA will be completely mobile.   </a:t>
            </a:r>
          </a:p>
        </p:txBody>
      </p:sp>
      <p:graphicFrame>
        <p:nvGraphicFramePr>
          <p:cNvPr id="24" name="Table 23"/>
          <p:cNvGraphicFramePr>
            <a:graphicFrameLocks noGrp="1"/>
          </p:cNvGraphicFramePr>
          <p:nvPr/>
        </p:nvGraphicFramePr>
        <p:xfrm>
          <a:off x="609601" y="19924217"/>
          <a:ext cx="9829800" cy="3566208"/>
        </p:xfrm>
        <a:graphic>
          <a:graphicData uri="http://schemas.openxmlformats.org/drawingml/2006/table">
            <a:tbl>
              <a:tblPr firstRow="1" bandRow="1">
                <a:tableStyleId>{D113A9D2-9D6B-4929-AA2D-F23B5EE8CBE7}</a:tableStyleId>
              </a:tblPr>
              <a:tblGrid>
                <a:gridCol w="1669211"/>
                <a:gridCol w="2040147"/>
                <a:gridCol w="1669211"/>
                <a:gridCol w="1854680"/>
                <a:gridCol w="2596551"/>
              </a:tblGrid>
              <a:tr h="481230">
                <a:tc>
                  <a:txBody>
                    <a:bodyPr/>
                    <a:lstStyle/>
                    <a:p>
                      <a:pPr algn="ctr"/>
                      <a:r>
                        <a:rPr lang="en-US" sz="1800" dirty="0" smtClean="0">
                          <a:solidFill>
                            <a:srgbClr val="000000"/>
                          </a:solidFill>
                          <a:latin typeface="Arial (Body)"/>
                          <a:cs typeface="Arial (Body)"/>
                        </a:rPr>
                        <a:t>Genome</a:t>
                      </a:r>
                      <a:endParaRPr lang="en-US" sz="1800" dirty="0">
                        <a:solidFill>
                          <a:srgbClr val="000000"/>
                        </a:solidFill>
                        <a:latin typeface="Arial (Body)"/>
                        <a:cs typeface="Arial (Body)"/>
                      </a:endParaRPr>
                    </a:p>
                  </a:txBody>
                  <a:tcPr anchor="ctr">
                    <a:lnL w="9525" cap="flat" cmpd="sng" algn="ctr">
                      <a:noFill/>
                      <a:prstDash val="solid"/>
                    </a:lnL>
                    <a:lnR w="12700" cap="flat" cmpd="sng" algn="ctr">
                      <a:noFill/>
                      <a:prstDash val="solid"/>
                      <a:round/>
                      <a:headEnd type="none" w="med" len="med"/>
                      <a:tailEnd type="none" w="med" len="med"/>
                    </a:lnR>
                    <a:lnT w="9525" cap="flat" cmpd="sng" algn="ctr">
                      <a:noFill/>
                      <a:prstDash val="soli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Category</a:t>
                      </a:r>
                      <a:endParaRPr lang="en-US" sz="1800" b="0" dirty="0">
                        <a:solidFill>
                          <a:srgbClr val="000000"/>
                        </a:solidFill>
                        <a:latin typeface="Arial (Body)"/>
                        <a:cs typeface="Arial (Body)"/>
                      </a:endParaRPr>
                    </a:p>
                  </a:txBody>
                  <a:tcPr anchor="ctr">
                    <a:lnL w="12700" cap="flat" cmpd="sng" algn="ctr">
                      <a:no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Genome</a:t>
                      </a:r>
                      <a:r>
                        <a:rPr lang="en-US" sz="1800" b="1" baseline="0" dirty="0" smtClean="0">
                          <a:solidFill>
                            <a:srgbClr val="000000"/>
                          </a:solidFill>
                          <a:latin typeface="Arial (Body)"/>
                          <a:cs typeface="Arial (Body)"/>
                        </a:rPr>
                        <a:t> Length</a:t>
                      </a:r>
                      <a:endParaRPr lang="en-US" sz="1800" b="1"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Number</a:t>
                      </a:r>
                      <a:r>
                        <a:rPr lang="en-US" sz="1800" b="1" baseline="0" dirty="0" smtClean="0">
                          <a:solidFill>
                            <a:srgbClr val="000000"/>
                          </a:solidFill>
                          <a:latin typeface="Arial (Body)"/>
                          <a:cs typeface="Arial (Body)"/>
                        </a:rPr>
                        <a:t> of Reads</a:t>
                      </a:r>
                      <a:endParaRPr lang="en-US" sz="1800" b="1"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1" dirty="0" smtClean="0">
                          <a:solidFill>
                            <a:srgbClr val="000000"/>
                          </a:solidFill>
                          <a:latin typeface="Arial (Body)"/>
                          <a:cs typeface="Arial (Body)"/>
                        </a:rPr>
                        <a:t>Description</a:t>
                      </a:r>
                    </a:p>
                    <a:p>
                      <a:pPr algn="ctr"/>
                      <a:endParaRPr lang="en-US" sz="1800" b="0" dirty="0">
                        <a:solidFill>
                          <a:srgbClr val="000000"/>
                        </a:solidFill>
                        <a:latin typeface="Arial (Body)"/>
                        <a:cs typeface="Arial (Body)"/>
                      </a:endParaRPr>
                    </a:p>
                  </a:txBody>
                  <a:tcPr anchor="ctr">
                    <a:lnB w="12700" cap="flat" cmpd="sng" algn="ctr">
                      <a:solidFill>
                        <a:scrgbClr r="0" g="0" b="0"/>
                      </a:solidFill>
                      <a:prstDash val="solid"/>
                      <a:round/>
                      <a:headEnd type="none" w="med" len="med"/>
                      <a:tailEnd type="none" w="med" len="med"/>
                    </a:lnB>
                  </a:tcPr>
                </a:tc>
              </a:tr>
              <a:tr h="60952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Phi X174</a:t>
                      </a:r>
                      <a:endParaRPr lang="en-US" sz="1800" b="0" dirty="0" smtClean="0">
                        <a:solidFill>
                          <a:srgbClr val="000000"/>
                        </a:solidFill>
                        <a:latin typeface="Arial (Body)"/>
                        <a:cs typeface="Arial (Body)"/>
                      </a:endParaRPr>
                    </a:p>
                    <a:p>
                      <a:pPr algn="ctr"/>
                      <a:endParaRPr lang="en-US" dirty="0"/>
                    </a:p>
                  </a:txBody>
                  <a:tcPr anchor="ctr">
                    <a:lnL w="9525" cap="flat" cmpd="sng" algn="ctr">
                      <a:noFill/>
                      <a:prstDash val="soli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err="1" smtClean="0">
                          <a:solidFill>
                            <a:srgbClr val="000000"/>
                          </a:solidFill>
                          <a:latin typeface="+mn-lt"/>
                          <a:ea typeface="+mn-ea"/>
                          <a:cs typeface="+mn-cs"/>
                        </a:rPr>
                        <a:t>Bacteriophage</a:t>
                      </a:r>
                      <a:endParaRPr lang="en-US" sz="1800" dirty="0" smtClean="0">
                        <a:solidFill>
                          <a:srgbClr val="000000"/>
                        </a:solidFill>
                        <a:latin typeface="Arial (Body)"/>
                        <a:cs typeface="Arial (Body)"/>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0" dirty="0">
                        <a:solidFill>
                          <a:srgbClr val="000000"/>
                        </a:solidFill>
                        <a:latin typeface="Arial (Body)"/>
                        <a:cs typeface="Arial (Body)"/>
                      </a:endParaRPr>
                    </a:p>
                  </a:txBody>
                  <a:tcPr anchor="ctr">
                    <a:lnL w="12700" cap="flat" cmpd="sng" algn="ctr">
                      <a:no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kern="1200" dirty="0" smtClean="0">
                          <a:solidFill>
                            <a:srgbClr val="000000"/>
                          </a:solidFill>
                          <a:latin typeface="+mn-lt"/>
                          <a:ea typeface="+mn-ea"/>
                          <a:cs typeface="+mn-cs"/>
                        </a:rPr>
                        <a:t>5386 </a:t>
                      </a:r>
                      <a:r>
                        <a:rPr lang="en-US" sz="1800" kern="1200" dirty="0" err="1" smtClean="0">
                          <a:solidFill>
                            <a:srgbClr val="000000"/>
                          </a:solidFill>
                          <a:latin typeface="+mn-lt"/>
                          <a:ea typeface="+mn-ea"/>
                          <a:cs typeface="+mn-cs"/>
                        </a:rPr>
                        <a:t>bp</a:t>
                      </a:r>
                      <a:endParaRPr lang="en-US" sz="1800" b="0" dirty="0">
                        <a:solidFill>
                          <a:srgbClr val="000000"/>
                        </a:solidFill>
                        <a:latin typeface="Arial (Body)"/>
                        <a:cs typeface="Arial (Body)"/>
                      </a:endParaRPr>
                    </a:p>
                  </a:txBody>
                  <a:tcPr anchor="ct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1,615</a:t>
                      </a:r>
                      <a:endParaRPr lang="en-US" sz="1800"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First</a:t>
                      </a:r>
                      <a:r>
                        <a:rPr lang="en-US" sz="1800" baseline="0" dirty="0" smtClean="0">
                          <a:solidFill>
                            <a:srgbClr val="000000"/>
                          </a:solidFill>
                          <a:latin typeface="Arial (Body)"/>
                          <a:cs typeface="Arial (Body)"/>
                        </a:rPr>
                        <a:t> sequenced genome</a:t>
                      </a:r>
                      <a:endParaRPr lang="en-US" sz="1800" dirty="0" smtClean="0">
                        <a:solidFill>
                          <a:srgbClr val="000000"/>
                        </a:solidFill>
                        <a:latin typeface="Arial (Body)"/>
                        <a:cs typeface="Arial (Body)"/>
                      </a:endParaRPr>
                    </a:p>
                    <a:p>
                      <a:pPr algn="ctr"/>
                      <a:endParaRPr lang="en-US" sz="1800" b="0" dirty="0">
                        <a:solidFill>
                          <a:srgbClr val="000000"/>
                        </a:solidFill>
                        <a:latin typeface="Arial (Body)"/>
                        <a:cs typeface="Arial (Body)"/>
                      </a:endParaRPr>
                    </a:p>
                  </a:txBody>
                  <a:tcPr anchor="ct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r>
              <a:tr h="60952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Swine Flu (H1N1)</a:t>
                      </a:r>
                      <a:endParaRPr lang="en-US" sz="1800" b="0" dirty="0" smtClean="0">
                        <a:solidFill>
                          <a:srgbClr val="000000"/>
                        </a:solidFill>
                        <a:latin typeface="Arial (Body)"/>
                        <a:cs typeface="Arial (Body)"/>
                      </a:endParaRPr>
                    </a:p>
                    <a:p>
                      <a:pPr algn="ctr"/>
                      <a:endParaRPr lang="en-US" dirty="0"/>
                    </a:p>
                  </a:txBody>
                  <a:tcPr anchor="ctr">
                    <a:lnL w="9525" cap="flat" cmpd="sng" algn="ctr">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800" dirty="0" smtClean="0">
                          <a:solidFill>
                            <a:srgbClr val="000000"/>
                          </a:solidFill>
                          <a:latin typeface="Arial (Body)"/>
                          <a:cs typeface="Arial (Body)"/>
                        </a:rPr>
                        <a:t>Virus</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13,305 </a:t>
                      </a:r>
                      <a:r>
                        <a:rPr lang="en-US" sz="1800" dirty="0" err="1" smtClean="0">
                          <a:solidFill>
                            <a:srgbClr val="000000"/>
                          </a:solidFill>
                          <a:latin typeface="Arial (Body)"/>
                          <a:cs typeface="Arial (Body)"/>
                        </a:rPr>
                        <a:t>bp</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lnT w="12700" cap="flat" cmpd="sng" algn="ctr">
                      <a:no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3,991</a:t>
                      </a:r>
                    </a:p>
                    <a:p>
                      <a:pPr algn="ctr"/>
                      <a:endParaRPr lang="en-US" sz="1800" dirty="0">
                        <a:solidFill>
                          <a:srgbClr val="000000"/>
                        </a:solidFill>
                        <a:latin typeface="Arial (Body)"/>
                        <a:cs typeface="Arial (Body)"/>
                      </a:endParaRPr>
                    </a:p>
                  </a:txBody>
                  <a:tcPr anchor="ctr">
                    <a:lnT w="12700" cap="flat" cmpd="sng" algn="ctr">
                      <a:noFill/>
                      <a:prstDash val="solid"/>
                      <a:round/>
                      <a:headEnd type="none" w="med" len="med"/>
                      <a:tailEnd type="none" w="med" len="med"/>
                    </a:lnT>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Common human pathogen</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lnT w="12700" cap="flat" cmpd="sng" algn="ctr">
                      <a:noFill/>
                      <a:prstDash val="solid"/>
                      <a:round/>
                      <a:headEnd type="none" w="med" len="med"/>
                      <a:tailEnd type="none" w="med" len="med"/>
                    </a:lnT>
                  </a:tcPr>
                </a:tc>
              </a:tr>
              <a:tr h="68584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rgbClr val="000000"/>
                          </a:solidFill>
                          <a:latin typeface="+mn-lt"/>
                          <a:ea typeface="+mn-ea"/>
                          <a:cs typeface="+mn-cs"/>
                        </a:rPr>
                        <a:t>Lambda Phage</a:t>
                      </a:r>
                      <a:endParaRPr lang="en-US" sz="1800" b="0" dirty="0" smtClean="0">
                        <a:solidFill>
                          <a:srgbClr val="000000"/>
                        </a:solidFill>
                        <a:latin typeface="Arial (Body)"/>
                        <a:cs typeface="Arial (Body)"/>
                      </a:endParaRPr>
                    </a:p>
                    <a:p>
                      <a:pPr algn="ctr"/>
                      <a:endParaRPr lang="en-US" dirty="0"/>
                    </a:p>
                  </a:txBody>
                  <a:tcPr anchor="ctr">
                    <a:lnL w="9525" cap="flat" cmpd="sng" algn="ctr">
                      <a:noFill/>
                      <a:prstDash val="soli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800" kern="1200" dirty="0" err="1" smtClean="0">
                          <a:solidFill>
                            <a:srgbClr val="000000"/>
                          </a:solidFill>
                          <a:latin typeface="+mn-lt"/>
                          <a:ea typeface="+mn-ea"/>
                          <a:cs typeface="+mn-cs"/>
                        </a:rPr>
                        <a:t>Bacteriophage</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48,503 </a:t>
                      </a:r>
                      <a:r>
                        <a:rPr lang="en-US" sz="1800" kern="1200" dirty="0" err="1" smtClean="0">
                          <a:solidFill>
                            <a:srgbClr val="000000"/>
                          </a:solidFill>
                          <a:latin typeface="+mn-lt"/>
                          <a:ea typeface="+mn-ea"/>
                          <a:cs typeface="+mn-cs"/>
                        </a:rPr>
                        <a:t>bp</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14,550</a:t>
                      </a:r>
                    </a:p>
                    <a:p>
                      <a:pPr algn="ctr"/>
                      <a:endParaRPr lang="en-US" sz="1800" dirty="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Very</a:t>
                      </a:r>
                      <a:r>
                        <a:rPr lang="en-US" sz="1800" kern="1200" baseline="0" dirty="0" smtClean="0">
                          <a:solidFill>
                            <a:srgbClr val="000000"/>
                          </a:solidFill>
                          <a:latin typeface="+mn-lt"/>
                          <a:ea typeface="+mn-ea"/>
                          <a:cs typeface="+mn-cs"/>
                        </a:rPr>
                        <a:t> c</a:t>
                      </a:r>
                      <a:r>
                        <a:rPr lang="en-US" sz="1800" kern="1200" dirty="0" smtClean="0">
                          <a:solidFill>
                            <a:srgbClr val="000000"/>
                          </a:solidFill>
                          <a:latin typeface="+mn-lt"/>
                          <a:ea typeface="+mn-ea"/>
                          <a:cs typeface="+mn-cs"/>
                        </a:rPr>
                        <a:t>losely studied virus genome</a:t>
                      </a:r>
                      <a:endParaRPr lang="en-US" sz="1800" dirty="0" smtClean="0">
                        <a:solidFill>
                          <a:srgbClr val="000000"/>
                        </a:solidFill>
                        <a:latin typeface="Arial (Body)"/>
                        <a:cs typeface="Arial (Body)"/>
                      </a:endParaRPr>
                    </a:p>
                    <a:p>
                      <a:pPr algn="ctr"/>
                      <a:endParaRPr lang="en-US" sz="1800" dirty="0">
                        <a:solidFill>
                          <a:srgbClr val="000000"/>
                        </a:solidFill>
                        <a:latin typeface="Arial (Body)"/>
                        <a:cs typeface="Arial (Body)"/>
                      </a:endParaRPr>
                    </a:p>
                  </a:txBody>
                  <a:tcPr anchor="ctr"/>
                </a:tc>
              </a:tr>
              <a:tr h="8904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err="1" smtClean="0">
                          <a:solidFill>
                            <a:srgbClr val="000000"/>
                          </a:solidFill>
                          <a:latin typeface="+mn-lt"/>
                          <a:ea typeface="+mn-ea"/>
                          <a:cs typeface="+mn-cs"/>
                        </a:rPr>
                        <a:t>Bacillius</a:t>
                      </a:r>
                      <a:r>
                        <a:rPr lang="en-US" sz="1800" b="0" kern="1200" dirty="0" smtClean="0">
                          <a:solidFill>
                            <a:srgbClr val="000000"/>
                          </a:solidFill>
                          <a:latin typeface="+mn-lt"/>
                          <a:ea typeface="+mn-ea"/>
                          <a:cs typeface="+mn-cs"/>
                        </a:rPr>
                        <a:t> </a:t>
                      </a:r>
                      <a:r>
                        <a:rPr lang="en-US" sz="1800" b="0" kern="1200" dirty="0" err="1" smtClean="0">
                          <a:solidFill>
                            <a:srgbClr val="000000"/>
                          </a:solidFill>
                          <a:latin typeface="+mn-lt"/>
                          <a:ea typeface="+mn-ea"/>
                          <a:cs typeface="+mn-cs"/>
                        </a:rPr>
                        <a:t>antracis</a:t>
                      </a:r>
                      <a:r>
                        <a:rPr lang="en-US" sz="1800" b="0" kern="1200" dirty="0" smtClean="0">
                          <a:solidFill>
                            <a:srgbClr val="000000"/>
                          </a:solidFill>
                          <a:latin typeface="+mn-lt"/>
                          <a:ea typeface="+mn-ea"/>
                          <a:cs typeface="+mn-cs"/>
                        </a:rPr>
                        <a:t> PXO2 Plasmid</a:t>
                      </a:r>
                      <a:endParaRPr lang="en-US" sz="1800" b="0" dirty="0" smtClean="0">
                        <a:solidFill>
                          <a:srgbClr val="000000"/>
                        </a:solidFill>
                        <a:latin typeface="Arial (Body)"/>
                        <a:cs typeface="Arial (Body)"/>
                      </a:endParaRPr>
                    </a:p>
                    <a:p>
                      <a:pPr algn="ctr"/>
                      <a:endParaRPr lang="en-US" sz="1800" b="1" dirty="0">
                        <a:solidFill>
                          <a:srgbClr val="000000"/>
                        </a:solidFill>
                        <a:latin typeface="Arial (Body)"/>
                        <a:cs typeface="Arial (Body)"/>
                      </a:endParaRPr>
                    </a:p>
                  </a:txBody>
                  <a:tcPr anchor="ctr">
                    <a:lnL w="9525" cap="flat" cmpd="sng" algn="ctr">
                      <a:noFill/>
                      <a:prstDash val="solid"/>
                    </a:lnL>
                    <a:lnR w="12700" cap="flat" cmpd="sng" algn="ctr">
                      <a:no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tcPr>
                </a:tc>
                <a:tc>
                  <a:txBody>
                    <a:bodyPr/>
                    <a:lstStyle/>
                    <a:p>
                      <a:pPr algn="ctr"/>
                      <a:r>
                        <a:rPr lang="en-US" sz="1800" kern="1200" dirty="0" smtClean="0">
                          <a:solidFill>
                            <a:srgbClr val="000000"/>
                          </a:solidFill>
                          <a:latin typeface="+mn-lt"/>
                          <a:ea typeface="+mn-ea"/>
                          <a:cs typeface="+mn-cs"/>
                        </a:rPr>
                        <a:t>Bacteria</a:t>
                      </a:r>
                      <a:endParaRPr lang="en-US" sz="1800" dirty="0">
                        <a:solidFill>
                          <a:srgbClr val="000000"/>
                        </a:solidFill>
                        <a:latin typeface="Arial (Body)"/>
                        <a:cs typeface="Arial (Body)"/>
                      </a:endParaRPr>
                    </a:p>
                  </a:txBody>
                  <a:tcPr anchor="ctr">
                    <a:lnL w="12700" cap="flat" cmpd="sng" algn="ctr">
                      <a:noFill/>
                      <a:prstDash val="solid"/>
                      <a:round/>
                      <a:headEnd type="none" w="med" len="med"/>
                      <a:tailEnd type="none" w="med" len="med"/>
                    </a:ln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94,830 </a:t>
                      </a:r>
                      <a:r>
                        <a:rPr lang="en-US" sz="1800" kern="1200" dirty="0" err="1" smtClean="0">
                          <a:solidFill>
                            <a:srgbClr val="000000"/>
                          </a:solidFill>
                          <a:latin typeface="+mn-lt"/>
                          <a:ea typeface="+mn-ea"/>
                          <a:cs typeface="+mn-cs"/>
                        </a:rPr>
                        <a:t>bp</a:t>
                      </a:r>
                      <a:endParaRPr lang="en-US" sz="1800" dirty="0" smtClean="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latin typeface="Arial (Body)"/>
                          <a:cs typeface="Arial (Body)"/>
                        </a:rPr>
                        <a:t>28,449</a:t>
                      </a: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Arial (Body)"/>
                        <a:cs typeface="Arial (Body)"/>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smtClean="0">
                          <a:solidFill>
                            <a:srgbClr val="000000"/>
                          </a:solidFill>
                          <a:latin typeface="+mn-lt"/>
                          <a:ea typeface="+mn-ea"/>
                          <a:cs typeface="+mn-cs"/>
                        </a:rPr>
                        <a:t>Encodes for the anthrax capsule</a:t>
                      </a:r>
                      <a:endParaRPr lang="en-US" sz="1800" dirty="0" smtClean="0">
                        <a:solidFill>
                          <a:srgbClr val="000000"/>
                        </a:solidFill>
                        <a:latin typeface="Arial (Body)"/>
                        <a:cs typeface="Arial (Body)"/>
                      </a:endParaRPr>
                    </a:p>
                    <a:p>
                      <a:pPr marL="0" marR="0" indent="0" algn="ctr" defTabSz="457200" rtl="0" eaLnBrk="1" fontAlgn="auto" latinLnBrk="0" hangingPunct="1">
                        <a:lnSpc>
                          <a:spcPct val="100000"/>
                        </a:lnSpc>
                        <a:spcBef>
                          <a:spcPts val="0"/>
                        </a:spcBef>
                        <a:spcAft>
                          <a:spcPts val="0"/>
                        </a:spcAft>
                        <a:buClrTx/>
                        <a:buSzTx/>
                        <a:buFontTx/>
                        <a:buNone/>
                        <a:tabLst/>
                        <a:defRPr/>
                      </a:pPr>
                      <a:endParaRPr lang="en-US" sz="1800" dirty="0">
                        <a:solidFill>
                          <a:srgbClr val="000000"/>
                        </a:solidFill>
                        <a:latin typeface="Arial (Body)"/>
                        <a:cs typeface="Arial (Body)"/>
                      </a:endParaRPr>
                    </a:p>
                  </a:txBody>
                  <a:tcPr anchor="ctr"/>
                </a:tc>
              </a:tr>
            </a:tbl>
          </a:graphicData>
        </a:graphic>
      </p:graphicFrame>
      <p:sp>
        <p:nvSpPr>
          <p:cNvPr id="25" name="TextBox 24"/>
          <p:cNvSpPr txBox="1"/>
          <p:nvPr/>
        </p:nvSpPr>
        <p:spPr>
          <a:xfrm>
            <a:off x="381000" y="28915817"/>
            <a:ext cx="5791200" cy="4154983"/>
          </a:xfrm>
          <a:prstGeom prst="rect">
            <a:avLst/>
          </a:prstGeom>
          <a:noFill/>
        </p:spPr>
        <p:txBody>
          <a:bodyPr wrap="square" rtlCol="0">
            <a:spAutoFit/>
          </a:bodyPr>
          <a:lstStyle/>
          <a:p>
            <a:r>
              <a:rPr lang="en-US" sz="2400" dirty="0" smtClean="0">
                <a:solidFill>
                  <a:srgbClr val="000000"/>
                </a:solidFill>
              </a:rPr>
              <a:t>As expected, the read alignment runtime for any given genome and edit distance increases linearly with genome length. This linear increase is due to the fact that the time taken for read alignment using the BWT is essentially independent of the genome’s size. Also, the time taken for the entire </a:t>
            </a:r>
            <a:r>
              <a:rPr lang="en-US" sz="2400" dirty="0" err="1" smtClean="0">
                <a:solidFill>
                  <a:srgbClr val="000000"/>
                </a:solidFill>
              </a:rPr>
              <a:t>Bacillius</a:t>
            </a:r>
            <a:r>
              <a:rPr lang="en-US" sz="2400" dirty="0" smtClean="0">
                <a:solidFill>
                  <a:srgbClr val="000000"/>
                </a:solidFill>
              </a:rPr>
              <a:t> </a:t>
            </a:r>
            <a:r>
              <a:rPr lang="en-US" sz="2400" dirty="0" err="1" smtClean="0">
                <a:solidFill>
                  <a:srgbClr val="000000"/>
                </a:solidFill>
              </a:rPr>
              <a:t>antracis</a:t>
            </a:r>
            <a:r>
              <a:rPr lang="en-US" sz="2400" dirty="0" smtClean="0">
                <a:solidFill>
                  <a:srgbClr val="000000"/>
                </a:solidFill>
              </a:rPr>
              <a:t> PXO2 Plasmid (94,830 </a:t>
            </a:r>
            <a:r>
              <a:rPr lang="en-US" sz="2400" dirty="0" err="1" smtClean="0">
                <a:solidFill>
                  <a:srgbClr val="000000"/>
                </a:solidFill>
              </a:rPr>
              <a:t>bp</a:t>
            </a:r>
            <a:r>
              <a:rPr lang="en-US" sz="2400" dirty="0" smtClean="0">
                <a:solidFill>
                  <a:srgbClr val="000000"/>
                </a:solidFill>
              </a:rPr>
              <a:t>) genome to be analyzed on an </a:t>
            </a:r>
            <a:r>
              <a:rPr lang="en-US" sz="2400" dirty="0" err="1" smtClean="0">
                <a:solidFill>
                  <a:srgbClr val="000000"/>
                </a:solidFill>
              </a:rPr>
              <a:t>iPad</a:t>
            </a:r>
            <a:r>
              <a:rPr lang="en-US" sz="2400" dirty="0" smtClean="0">
                <a:solidFill>
                  <a:srgbClr val="000000"/>
                </a:solidFill>
              </a:rPr>
              <a:t> 2 was approximately two minutes.</a:t>
            </a:r>
            <a:endParaRPr lang="en-US" sz="2400" dirty="0">
              <a:solidFill>
                <a:srgbClr val="000000"/>
              </a:solidFill>
            </a:endParaRPr>
          </a:p>
        </p:txBody>
      </p:sp>
      <p:pic>
        <p:nvPicPr>
          <p:cNvPr id="26" name="Picture 25" descr="minion.png"/>
          <p:cNvPicPr>
            <a:picLocks noChangeAspect="1"/>
          </p:cNvPicPr>
          <p:nvPr/>
        </p:nvPicPr>
        <p:blipFill>
          <a:blip r:embed="rId2"/>
          <a:stretch>
            <a:fillRect/>
          </a:stretch>
        </p:blipFill>
        <p:spPr>
          <a:xfrm>
            <a:off x="7467600" y="37566600"/>
            <a:ext cx="3364091" cy="2882900"/>
          </a:xfrm>
          <a:prstGeom prst="rect">
            <a:avLst/>
          </a:prstGeom>
        </p:spPr>
      </p:pic>
      <p:sp>
        <p:nvSpPr>
          <p:cNvPr id="27" name="Text Box 14"/>
          <p:cNvSpPr txBox="1">
            <a:spLocks noChangeArrowheads="1"/>
          </p:cNvSpPr>
          <p:nvPr/>
        </p:nvSpPr>
        <p:spPr bwMode="auto">
          <a:xfrm>
            <a:off x="381001" y="41452800"/>
            <a:ext cx="10058400" cy="2064284"/>
          </a:xfrm>
          <a:prstGeom prst="rect">
            <a:avLst/>
          </a:prstGeom>
          <a:noFill/>
          <a:ln w="9525">
            <a:noFill/>
            <a:miter lim="800000"/>
            <a:headEnd/>
            <a:tailEnd/>
          </a:ln>
        </p:spPr>
        <p:txBody>
          <a:bodyPr wrap="square"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Burrows M, Wheeler DJ (1994) A Block Sorting Lossless Data Compression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Algorithm. Technical Report 124. Digital Equipment Corporation.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endParaRPr lang="en-US" sz="1600" dirty="0" smtClean="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err="1" smtClean="0">
                <a:solidFill>
                  <a:srgbClr val="000000"/>
                </a:solidFill>
              </a:rPr>
              <a:t>Langmead</a:t>
            </a:r>
            <a:r>
              <a:rPr lang="en-US" sz="1600" dirty="0" smtClean="0">
                <a:solidFill>
                  <a:srgbClr val="000000"/>
                </a:solidFill>
              </a:rPr>
              <a:t> B, </a:t>
            </a:r>
            <a:r>
              <a:rPr lang="en-US" sz="1600" dirty="0" err="1" smtClean="0">
                <a:solidFill>
                  <a:srgbClr val="000000"/>
                </a:solidFill>
              </a:rPr>
              <a:t>Salzberg</a:t>
            </a:r>
            <a:r>
              <a:rPr lang="en-US" sz="1600" dirty="0" smtClean="0">
                <a:solidFill>
                  <a:srgbClr val="000000"/>
                </a:solidFill>
              </a:rPr>
              <a:t> S. (2012) Fast gapped-read alignment with Bowtie 2. Nature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Methods. 9:357-359.</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endParaRPr lang="en-US" sz="1600" dirty="0" smtClean="0">
              <a:solidFill>
                <a:srgbClr val="000000"/>
              </a:solidFil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Mason, CE, </a:t>
            </a:r>
            <a:r>
              <a:rPr lang="en-US" sz="1600" dirty="0" err="1" smtClean="0">
                <a:solidFill>
                  <a:srgbClr val="000000"/>
                </a:solidFill>
              </a:rPr>
              <a:t>Elemento</a:t>
            </a:r>
            <a:r>
              <a:rPr lang="en-US" sz="1600" dirty="0" smtClean="0">
                <a:solidFill>
                  <a:srgbClr val="000000"/>
                </a:solidFill>
              </a:rPr>
              <a:t>, O. (2012) Faster sequencers, larger datasets, new challenges.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1600" dirty="0" smtClean="0">
                <a:solidFill>
                  <a:srgbClr val="000000"/>
                </a:solidFill>
              </a:rPr>
              <a:t>Genome Biology. 13:314</a:t>
            </a:r>
          </a:p>
        </p:txBody>
      </p:sp>
      <p:sp>
        <p:nvSpPr>
          <p:cNvPr id="28" name="AutoShape 9"/>
          <p:cNvSpPr>
            <a:spLocks noChangeArrowheads="1"/>
          </p:cNvSpPr>
          <p:nvPr/>
        </p:nvSpPr>
        <p:spPr bwMode="auto">
          <a:xfrm>
            <a:off x="371477" y="40843200"/>
            <a:ext cx="10155115" cy="533400"/>
          </a:xfrm>
          <a:prstGeom prst="roundRect">
            <a:avLst>
              <a:gd name="adj" fmla="val 16667"/>
            </a:avLst>
          </a:prstGeom>
          <a:solidFill>
            <a:srgbClr val="4984EB"/>
          </a:solidFill>
          <a:ln w="9360">
            <a:solidFill>
              <a:srgbClr val="000000"/>
            </a:solidFill>
            <a:miter lim="800000"/>
            <a:headEnd/>
            <a:tailEnd/>
          </a:ln>
        </p:spPr>
        <p:txBody>
          <a:bodyPr wrap="none" lIns="90000" tIns="46800" rIns="90000" bIns="46800" anchor="ctr">
            <a:prstTxWarp prst="textNoShape">
              <a:avLst/>
            </a:prstTxWarp>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Lst>
            </a:pPr>
            <a:r>
              <a:rPr lang="en-US" sz="3200" b="1" dirty="0" smtClean="0">
                <a:solidFill>
                  <a:srgbClr val="000000"/>
                </a:solidFill>
              </a:rPr>
              <a:t>References</a:t>
            </a:r>
            <a:endParaRPr lang="en-US" sz="3200" b="1" dirty="0">
              <a:solidFill>
                <a:srgbClr val="000000"/>
              </a:solidFill>
            </a:endParaRPr>
          </a:p>
        </p:txBody>
      </p:sp>
      <p:pic>
        <p:nvPicPr>
          <p:cNvPr id="29" name="Picture 28" descr="iOS Simulator Screen shot Feb 3, 2014, 10.28.15 PM.png"/>
          <p:cNvPicPr>
            <a:picLocks noChangeAspect="1"/>
          </p:cNvPicPr>
          <p:nvPr/>
        </p:nvPicPr>
        <p:blipFill>
          <a:blip r:embed="rId3"/>
          <a:stretch>
            <a:fillRect/>
          </a:stretch>
        </p:blipFill>
        <p:spPr>
          <a:xfrm>
            <a:off x="2057400" y="3048000"/>
            <a:ext cx="7010400" cy="5257800"/>
          </a:xfrm>
          <a:prstGeom prst="rect">
            <a:avLst/>
          </a:prstGeom>
        </p:spPr>
      </p:pic>
      <p:graphicFrame>
        <p:nvGraphicFramePr>
          <p:cNvPr id="30" name="Chart 29"/>
          <p:cNvGraphicFramePr/>
          <p:nvPr/>
        </p:nvGraphicFramePr>
        <p:xfrm>
          <a:off x="4724400" y="23886617"/>
          <a:ext cx="6096000" cy="4724400"/>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descr="iOS Simulator Screen shot Feb 3, 2014, 10.29.05 PM.png"/>
          <p:cNvPicPr>
            <a:picLocks noChangeAspect="1"/>
          </p:cNvPicPr>
          <p:nvPr/>
        </p:nvPicPr>
        <p:blipFill>
          <a:blip r:embed="rId5"/>
          <a:stretch>
            <a:fillRect/>
          </a:stretch>
        </p:blipFill>
        <p:spPr>
          <a:xfrm>
            <a:off x="2057400" y="8381999"/>
            <a:ext cx="7010400" cy="5076497"/>
          </a:xfrm>
          <a:prstGeom prst="rect">
            <a:avLst/>
          </a:prstGeom>
        </p:spPr>
      </p:pic>
      <p:sp>
        <p:nvSpPr>
          <p:cNvPr id="32" name="TextBox 31"/>
          <p:cNvSpPr txBox="1"/>
          <p:nvPr/>
        </p:nvSpPr>
        <p:spPr>
          <a:xfrm>
            <a:off x="6934200" y="40462200"/>
            <a:ext cx="4343400" cy="276999"/>
          </a:xfrm>
          <a:prstGeom prst="rect">
            <a:avLst/>
          </a:prstGeom>
          <a:noFill/>
        </p:spPr>
        <p:txBody>
          <a:bodyPr wrap="square" rtlCol="0" anchor="ctr">
            <a:spAutoFit/>
          </a:bodyPr>
          <a:lstStyle/>
          <a:p>
            <a:pPr algn="ctr"/>
            <a:r>
              <a:rPr lang="en-US" sz="1200" dirty="0" smtClean="0">
                <a:solidFill>
                  <a:srgbClr val="0D0D0D"/>
                </a:solidFill>
              </a:rPr>
              <a:t>https://</a:t>
            </a:r>
            <a:r>
              <a:rPr lang="en-US" sz="1200" dirty="0" err="1" smtClean="0">
                <a:solidFill>
                  <a:srgbClr val="0D0D0D"/>
                </a:solidFill>
              </a:rPr>
              <a:t>www.nanoporetech.com</a:t>
            </a:r>
            <a:endParaRPr lang="en-US" sz="1200" dirty="0">
              <a:solidFill>
                <a:srgbClr val="0D0D0D"/>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430</Words>
  <Application>Microsoft Macintosh PowerPoint</Application>
  <PresentationFormat>Custom</PresentationFormat>
  <Paragraphs>59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Aspyn Palatnick</dc:creator>
  <cp:lastModifiedBy>Aspyn Palatnick</cp:lastModifiedBy>
  <cp:revision>7</cp:revision>
  <dcterms:created xsi:type="dcterms:W3CDTF">2014-03-04T02:53:30Z</dcterms:created>
  <dcterms:modified xsi:type="dcterms:W3CDTF">2014-03-04T03:01:50Z</dcterms:modified>
</cp:coreProperties>
</file>