
<file path=[Content_Types].xml><?xml version="1.0" encoding="utf-8"?>
<Types xmlns="http://schemas.openxmlformats.org/package/2006/content-types">
  <Default Extension="jpeg" ContentType="image/jpeg"/>
  <Override PartName="/docProps/core.xml" ContentType="application/vnd.openxmlformats-package.core-properties+xml"/>
  <Override PartName="/ppt/slideLayouts/slideLayout6.xml" ContentType="application/vnd.openxmlformats-officedocument.presentationml.slideLayout+xml"/>
  <Default Extension="rels" ContentType="application/vnd.openxmlformats-package.relationships+xml"/>
  <Override PartName="/ppt/slideLayouts/slideLayout8.xml" ContentType="application/vnd.openxmlformats-officedocument.presentationml.slideLayout+xml"/>
  <Override PartName="/ppt/slideLayouts/slideLayout1.xml" ContentType="application/vnd.openxmlformats-officedocument.presentationml.slideLayout+xml"/>
  <Default Extension="png" ContentType="image/png"/>
  <Override PartName="/ppt/slideLayouts/slideLayout11.xml" ContentType="application/vnd.openxmlformats-officedocument.presentationml.slideLayout+xml"/>
  <Override PartName="/ppt/slideLayouts/slideLayout3.xml" ContentType="application/vnd.openxmlformats-officedocument.presentationml.slideLayout+xml"/>
  <Default Extension="xml" ContentType="application/xml"/>
  <Override PartName="/ppt/slides/slide2.xml" ContentType="application/vnd.openxmlformats-officedocument.presentationml.slide+xml"/>
  <Override PartName="/docProps/app.xml" ContentType="application/vnd.openxmlformats-officedocument.extended-properties+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theme/theme2.xml" ContentType="application/vnd.openxmlformats-officedocument.theme+xml"/>
  <Override PartName="/ppt/viewProps.xml" ContentType="application/vnd.openxmlformats-officedocument.presentationml.viewProps+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charts/chart1.xml" ContentType="application/vnd.openxmlformats-officedocument.drawingml.char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2.xml" ContentType="application/vnd.openxmlformats-officedocument.presentationml.slideLayout+xml"/>
  <Default Extension="bin" ContentType="application/vnd.openxmlformats-officedocument.presentationml.printerSettings"/>
  <Override PartName="/ppt/slides/slide1.xml" ContentType="application/vnd.openxmlformats-officedocument.presentationml.slide+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trictFirstAndLastChars="0" saveSubsetFonts="1" autoCompressPictures="0">
  <p:sldMasterIdLst>
    <p:sldMasterId r:id="rId1"/>
  </p:sldMasterIdLst>
  <p:notesMasterIdLst>
    <p:notesMasterId r:id="rId4"/>
  </p:notesMasterIdLst>
  <p:sldIdLst>
    <p:sldId id="256" r:id="rId2"/>
    <p:sldId id="257" r:id="rId3"/>
  </p:sldIdLst>
  <p:sldSz cx="40233600" cy="36576000"/>
  <p:notesSz cx="9601200" cy="7315200"/>
  <p:defaultTextStyle>
    <a:defPPr>
      <a:defRPr lang="en-GB"/>
    </a:defPPr>
    <a:lvl1pPr algn="l" defTabSz="457200" rtl="0" fontAlgn="base">
      <a:spcBef>
        <a:spcPct val="0"/>
      </a:spcBef>
      <a:spcAft>
        <a:spcPct val="0"/>
      </a:spcAft>
      <a:buClr>
        <a:srgbClr val="000000"/>
      </a:buClr>
      <a:buSzPct val="100000"/>
      <a:buFont typeface="Times New Roman" pitchFamily="45" charset="0"/>
      <a:defRPr sz="7400" kern="1200">
        <a:solidFill>
          <a:schemeClr val="bg1"/>
        </a:solidFill>
        <a:latin typeface="Arial" pitchFamily="45" charset="0"/>
        <a:ea typeface="ＭＳ Ｐゴシック" pitchFamily="45" charset="-128"/>
        <a:cs typeface="ＭＳ Ｐゴシック" pitchFamily="45" charset="-128"/>
      </a:defRPr>
    </a:lvl1pPr>
    <a:lvl2pPr marL="742950" indent="-285750" algn="l" defTabSz="457200" rtl="0" fontAlgn="base">
      <a:spcBef>
        <a:spcPct val="0"/>
      </a:spcBef>
      <a:spcAft>
        <a:spcPct val="0"/>
      </a:spcAft>
      <a:buClr>
        <a:srgbClr val="000000"/>
      </a:buClr>
      <a:buSzPct val="100000"/>
      <a:buFont typeface="Times New Roman" pitchFamily="45" charset="0"/>
      <a:defRPr sz="7400" kern="1200">
        <a:solidFill>
          <a:schemeClr val="bg1"/>
        </a:solidFill>
        <a:latin typeface="Arial" pitchFamily="45" charset="0"/>
        <a:ea typeface="ＭＳ Ｐゴシック" pitchFamily="45" charset="-128"/>
        <a:cs typeface="ＭＳ Ｐゴシック" pitchFamily="45" charset="-128"/>
      </a:defRPr>
    </a:lvl2pPr>
    <a:lvl3pPr marL="1143000" indent="-228600" algn="l" defTabSz="457200" rtl="0" fontAlgn="base">
      <a:spcBef>
        <a:spcPct val="0"/>
      </a:spcBef>
      <a:spcAft>
        <a:spcPct val="0"/>
      </a:spcAft>
      <a:buClr>
        <a:srgbClr val="000000"/>
      </a:buClr>
      <a:buSzPct val="100000"/>
      <a:buFont typeface="Times New Roman" pitchFamily="45" charset="0"/>
      <a:defRPr sz="7400" kern="1200">
        <a:solidFill>
          <a:schemeClr val="bg1"/>
        </a:solidFill>
        <a:latin typeface="Arial" pitchFamily="45" charset="0"/>
        <a:ea typeface="ＭＳ Ｐゴシック" pitchFamily="45" charset="-128"/>
        <a:cs typeface="ＭＳ Ｐゴシック" pitchFamily="45" charset="-128"/>
      </a:defRPr>
    </a:lvl3pPr>
    <a:lvl4pPr marL="1600200" indent="-228600" algn="l" defTabSz="457200" rtl="0" fontAlgn="base">
      <a:spcBef>
        <a:spcPct val="0"/>
      </a:spcBef>
      <a:spcAft>
        <a:spcPct val="0"/>
      </a:spcAft>
      <a:buClr>
        <a:srgbClr val="000000"/>
      </a:buClr>
      <a:buSzPct val="100000"/>
      <a:buFont typeface="Times New Roman" pitchFamily="45" charset="0"/>
      <a:defRPr sz="7400" kern="1200">
        <a:solidFill>
          <a:schemeClr val="bg1"/>
        </a:solidFill>
        <a:latin typeface="Arial" pitchFamily="45" charset="0"/>
        <a:ea typeface="ＭＳ Ｐゴシック" pitchFamily="45" charset="-128"/>
        <a:cs typeface="ＭＳ Ｐゴシック" pitchFamily="45" charset="-128"/>
      </a:defRPr>
    </a:lvl4pPr>
    <a:lvl5pPr marL="2057400" indent="-228600" algn="l" defTabSz="457200" rtl="0" fontAlgn="base">
      <a:spcBef>
        <a:spcPct val="0"/>
      </a:spcBef>
      <a:spcAft>
        <a:spcPct val="0"/>
      </a:spcAft>
      <a:buClr>
        <a:srgbClr val="000000"/>
      </a:buClr>
      <a:buSzPct val="100000"/>
      <a:buFont typeface="Times New Roman" pitchFamily="45" charset="0"/>
      <a:defRPr sz="7400" kern="1200">
        <a:solidFill>
          <a:schemeClr val="bg1"/>
        </a:solidFill>
        <a:latin typeface="Arial" pitchFamily="45" charset="0"/>
        <a:ea typeface="ＭＳ Ｐゴシック" pitchFamily="45" charset="-128"/>
        <a:cs typeface="ＭＳ Ｐゴシック" pitchFamily="45" charset="-128"/>
      </a:defRPr>
    </a:lvl5pPr>
    <a:lvl6pPr marL="2286000" algn="l" defTabSz="457200" rtl="0" eaLnBrk="1" latinLnBrk="0" hangingPunct="1">
      <a:defRPr sz="7400" kern="1200">
        <a:solidFill>
          <a:schemeClr val="bg1"/>
        </a:solidFill>
        <a:latin typeface="Arial" pitchFamily="45" charset="0"/>
        <a:ea typeface="ＭＳ Ｐゴシック" pitchFamily="45" charset="-128"/>
        <a:cs typeface="ＭＳ Ｐゴシック" pitchFamily="45" charset="-128"/>
      </a:defRPr>
    </a:lvl6pPr>
    <a:lvl7pPr marL="2743200" algn="l" defTabSz="457200" rtl="0" eaLnBrk="1" latinLnBrk="0" hangingPunct="1">
      <a:defRPr sz="7400" kern="1200">
        <a:solidFill>
          <a:schemeClr val="bg1"/>
        </a:solidFill>
        <a:latin typeface="Arial" pitchFamily="45" charset="0"/>
        <a:ea typeface="ＭＳ Ｐゴシック" pitchFamily="45" charset="-128"/>
        <a:cs typeface="ＭＳ Ｐゴシック" pitchFamily="45" charset="-128"/>
      </a:defRPr>
    </a:lvl7pPr>
    <a:lvl8pPr marL="3200400" algn="l" defTabSz="457200" rtl="0" eaLnBrk="1" latinLnBrk="0" hangingPunct="1">
      <a:defRPr sz="7400" kern="1200">
        <a:solidFill>
          <a:schemeClr val="bg1"/>
        </a:solidFill>
        <a:latin typeface="Arial" pitchFamily="45" charset="0"/>
        <a:ea typeface="ＭＳ Ｐゴシック" pitchFamily="45" charset="-128"/>
        <a:cs typeface="ＭＳ Ｐゴシック" pitchFamily="45" charset="-128"/>
      </a:defRPr>
    </a:lvl8pPr>
    <a:lvl9pPr marL="3657600" algn="l" defTabSz="457200" rtl="0" eaLnBrk="1" latinLnBrk="0" hangingPunct="1">
      <a:defRPr sz="7400" kern="1200">
        <a:solidFill>
          <a:schemeClr val="bg1"/>
        </a:solidFill>
        <a:latin typeface="Arial" pitchFamily="45" charset="0"/>
        <a:ea typeface="ＭＳ Ｐゴシック" pitchFamily="45" charset="-128"/>
        <a:cs typeface="ＭＳ Ｐゴシック" pitchFamily="45" charset="-128"/>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scaleToFitPaper="1"/>
  <p:showPr showNarration="1">
    <p:present/>
    <p:sldAll/>
    <p:penClr>
      <a:schemeClr val="tx1"/>
    </p:penClr>
  </p:showPr>
  <p:clrMru>
    <a:srgbClr val="4984EB"/>
    <a:srgbClr val="73AAEB"/>
  </p:clrMru>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p:restoredLeft sz="15620"/>
    <p:restoredTop sz="94660"/>
  </p:normalViewPr>
  <p:slideViewPr>
    <p:cSldViewPr>
      <p:cViewPr>
        <p:scale>
          <a:sx n="50" d="100"/>
          <a:sy n="50" d="100"/>
        </p:scale>
        <p:origin x="5104" y="5824"/>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Stuckinaboot:Documents:iGenomics:PosterTes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style val="18"/>
  <c:chart>
    <c:title>
      <c:tx>
        <c:rich>
          <a:bodyPr/>
          <a:lstStyle/>
          <a:p>
            <a:pPr>
              <a:defRPr/>
            </a:pPr>
            <a:r>
              <a:rPr lang="en-US"/>
              <a:t>iGenomics Runtime Chart</a:t>
            </a:r>
          </a:p>
        </c:rich>
      </c:tx>
      <c:layout/>
    </c:title>
    <c:plotArea>
      <c:layout>
        <c:manualLayout>
          <c:layoutTarget val="inner"/>
          <c:xMode val="edge"/>
          <c:yMode val="edge"/>
          <c:x val="0.156891294838145"/>
          <c:y val="0.144205401744137"/>
          <c:w val="0.79748375984252"/>
          <c:h val="0.711247142494285"/>
        </c:manualLayout>
      </c:layout>
      <c:scatterChart>
        <c:scatterStyle val="smoothMarker"/>
        <c:ser>
          <c:idx val="0"/>
          <c:order val="0"/>
          <c:tx>
            <c:v>Edit Distance of 0</c:v>
          </c:tx>
          <c:xVal>
            <c:numRef>
              <c:f>'[PosterTests.xlsx]Sheet1'!$I$5:$I$8</c:f>
              <c:numCache>
                <c:formatCode>#,##0</c:formatCode>
                <c:ptCount val="4"/>
                <c:pt idx="0" formatCode="General">
                  <c:v>5386.0</c:v>
                </c:pt>
                <c:pt idx="1">
                  <c:v>13305.0</c:v>
                </c:pt>
                <c:pt idx="2">
                  <c:v>48503.0</c:v>
                </c:pt>
                <c:pt idx="3">
                  <c:v>94830.0</c:v>
                </c:pt>
              </c:numCache>
            </c:numRef>
          </c:xVal>
          <c:yVal>
            <c:numRef>
              <c:f>'[PosterTests.xlsx]Sheet1'!$C$5:$C$8</c:f>
              <c:numCache>
                <c:formatCode>General</c:formatCode>
                <c:ptCount val="4"/>
                <c:pt idx="0">
                  <c:v>0.379418</c:v>
                </c:pt>
                <c:pt idx="1">
                  <c:v>1.07398</c:v>
                </c:pt>
                <c:pt idx="2">
                  <c:v>3.627392</c:v>
                </c:pt>
                <c:pt idx="3">
                  <c:v>7.500823</c:v>
                </c:pt>
              </c:numCache>
            </c:numRef>
          </c:yVal>
          <c:smooth val="1"/>
        </c:ser>
        <c:ser>
          <c:idx val="1"/>
          <c:order val="1"/>
          <c:tx>
            <c:v>Edit Distance of 2</c:v>
          </c:tx>
          <c:xVal>
            <c:numRef>
              <c:f>'[PosterTests.xlsx]Sheet1'!$I$5:$I$8</c:f>
              <c:numCache>
                <c:formatCode>#,##0</c:formatCode>
                <c:ptCount val="4"/>
                <c:pt idx="0" formatCode="General">
                  <c:v>5386.0</c:v>
                </c:pt>
                <c:pt idx="1">
                  <c:v>13305.0</c:v>
                </c:pt>
                <c:pt idx="2">
                  <c:v>48503.0</c:v>
                </c:pt>
                <c:pt idx="3">
                  <c:v>94830.0</c:v>
                </c:pt>
              </c:numCache>
            </c:numRef>
          </c:xVal>
          <c:yVal>
            <c:numRef>
              <c:f>'[PosterTests.xlsx]Sheet1'!$D$5:$D$8</c:f>
              <c:numCache>
                <c:formatCode>General</c:formatCode>
                <c:ptCount val="4"/>
                <c:pt idx="0">
                  <c:v>4.507601</c:v>
                </c:pt>
                <c:pt idx="1">
                  <c:v>10.693161</c:v>
                </c:pt>
                <c:pt idx="2">
                  <c:v>41.078692</c:v>
                </c:pt>
                <c:pt idx="3">
                  <c:v>79.804228</c:v>
                </c:pt>
              </c:numCache>
            </c:numRef>
          </c:yVal>
          <c:smooth val="1"/>
        </c:ser>
        <c:ser>
          <c:idx val="2"/>
          <c:order val="2"/>
          <c:tx>
            <c:v>Edit Distance of 4</c:v>
          </c:tx>
          <c:spPr>
            <a:ln>
              <a:solidFill>
                <a:srgbClr val="FF0000"/>
              </a:solidFill>
            </a:ln>
          </c:spPr>
          <c:marker>
            <c:spPr>
              <a:solidFill>
                <a:srgbClr val="FF0000"/>
              </a:solidFill>
            </c:spPr>
          </c:marker>
          <c:xVal>
            <c:numRef>
              <c:f>'[PosterTests.xlsx]Sheet1'!$I$5:$I$8</c:f>
              <c:numCache>
                <c:formatCode>#,##0</c:formatCode>
                <c:ptCount val="4"/>
                <c:pt idx="0" formatCode="General">
                  <c:v>5386.0</c:v>
                </c:pt>
                <c:pt idx="1">
                  <c:v>13305.0</c:v>
                </c:pt>
                <c:pt idx="2">
                  <c:v>48503.0</c:v>
                </c:pt>
                <c:pt idx="3">
                  <c:v>94830.0</c:v>
                </c:pt>
              </c:numCache>
            </c:numRef>
          </c:xVal>
          <c:yVal>
            <c:numRef>
              <c:f>'[PosterTests.xlsx]Sheet1'!$E$5:$E$8</c:f>
              <c:numCache>
                <c:formatCode>General</c:formatCode>
                <c:ptCount val="4"/>
                <c:pt idx="0">
                  <c:v>7.766224</c:v>
                </c:pt>
                <c:pt idx="1">
                  <c:v>19.594943</c:v>
                </c:pt>
                <c:pt idx="2">
                  <c:v>69.235446</c:v>
                </c:pt>
                <c:pt idx="3">
                  <c:v>141.130608</c:v>
                </c:pt>
              </c:numCache>
            </c:numRef>
          </c:yVal>
          <c:smooth val="1"/>
        </c:ser>
        <c:axId val="573440376"/>
        <c:axId val="573451832"/>
      </c:scatterChart>
      <c:valAx>
        <c:axId val="573440376"/>
        <c:scaling>
          <c:orientation val="minMax"/>
        </c:scaling>
        <c:axPos val="b"/>
        <c:title>
          <c:tx>
            <c:rich>
              <a:bodyPr/>
              <a:lstStyle/>
              <a:p>
                <a:pPr>
                  <a:defRPr/>
                </a:pPr>
                <a:r>
                  <a:rPr lang="en-US"/>
                  <a:t>Reference Genome Length (in base-pairs)</a:t>
                </a:r>
              </a:p>
            </c:rich>
          </c:tx>
          <c:layout/>
        </c:title>
        <c:numFmt formatCode="General" sourceLinked="1"/>
        <c:tickLblPos val="nextTo"/>
        <c:crossAx val="573451832"/>
        <c:crosses val="autoZero"/>
        <c:crossBetween val="midCat"/>
      </c:valAx>
      <c:valAx>
        <c:axId val="573451832"/>
        <c:scaling>
          <c:orientation val="minMax"/>
        </c:scaling>
        <c:axPos val="l"/>
        <c:majorGridlines/>
        <c:title>
          <c:tx>
            <c:rich>
              <a:bodyPr/>
              <a:lstStyle/>
              <a:p>
                <a:pPr>
                  <a:defRPr/>
                </a:pPr>
                <a:r>
                  <a:rPr lang="en-US"/>
                  <a:t>Runtime (in seconds)</a:t>
                </a:r>
              </a:p>
            </c:rich>
          </c:tx>
          <c:layout/>
        </c:title>
        <c:numFmt formatCode="General" sourceLinked="1"/>
        <c:tickLblPos val="nextTo"/>
        <c:crossAx val="573440376"/>
        <c:crosses val="autoZero"/>
        <c:crossBetween val="midCat"/>
      </c:valAx>
    </c:plotArea>
    <c:legend>
      <c:legendPos val="r"/>
      <c:layout>
        <c:manualLayout>
          <c:xMode val="edge"/>
          <c:yMode val="edge"/>
          <c:x val="0.190188320209974"/>
          <c:y val="0.218405511811024"/>
          <c:w val="0.279256124234471"/>
          <c:h val="0.167818347303361"/>
        </c:manualLayout>
      </c:layout>
    </c:legend>
    <c:plotVisOnly val="1"/>
  </c:chart>
  <c:spPr>
    <a:ln>
      <a:solidFill>
        <a:schemeClr val="tx1"/>
      </a:solidFill>
    </a:ln>
  </c:sp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9601200" cy="7315200"/>
          </a:xfrm>
          <a:prstGeom prst="roundRect">
            <a:avLst>
              <a:gd name="adj" fmla="val 19"/>
            </a:avLst>
          </a:prstGeom>
          <a:solidFill>
            <a:srgbClr val="FFFFFF"/>
          </a:solidFill>
          <a:ln>
            <a:noFill/>
          </a:ln>
          <a:effectLst/>
          <a:extLst>
            <a:ext uri="{91240B29-F687-4f45-9708-019B960494DF}"/>
            <a:ext uri="{AF507438-7753-43e0-B8FC-AC1667EBCBE1}"/>
          </a:extLst>
        </p:spPr>
        <p:txBody>
          <a:bodyPr wrap="none" anchor="ctr">
            <a:prstTxWarp prst="textNoShape">
              <a:avLst/>
            </a:prstTxWarp>
          </a:bodyPr>
          <a:lstStyle/>
          <a:p>
            <a:pPr>
              <a:buFont typeface="Times New Roman" pitchFamily="-96" charset="0"/>
              <a:buNone/>
              <a:defRPr/>
            </a:pPr>
            <a:endParaRPr lang="en-US">
              <a:latin typeface="Arial" pitchFamily="-96" charset="0"/>
              <a:ea typeface="ＭＳ Ｐゴシック" pitchFamily="-96" charset="-128"/>
              <a:cs typeface="ＭＳ Ｐゴシック" pitchFamily="-96" charset="-128"/>
            </a:endParaRPr>
          </a:p>
        </p:txBody>
      </p:sp>
      <p:sp>
        <p:nvSpPr>
          <p:cNvPr id="2050" name="Text Box 2"/>
          <p:cNvSpPr txBox="1">
            <a:spLocks noChangeArrowheads="1"/>
          </p:cNvSpPr>
          <p:nvPr/>
        </p:nvSpPr>
        <p:spPr bwMode="auto">
          <a:xfrm>
            <a:off x="0" y="0"/>
            <a:ext cx="4160838" cy="365125"/>
          </a:xfrm>
          <a:prstGeom prst="rect">
            <a:avLst/>
          </a:prstGeom>
          <a:noFill/>
          <a:ln>
            <a:noFill/>
          </a:ln>
          <a:effectLst/>
          <a:extLst>
            <a:ext uri="{909E8E84-426E-40dd-AFC4-6F175D3DCCD1}"/>
            <a:ext uri="{91240B29-F687-4f45-9708-019B960494DF}"/>
            <a:ext uri="{AF507438-7753-43e0-B8FC-AC1667EBCBE1}"/>
          </a:extLst>
        </p:spPr>
        <p:txBody>
          <a:bodyPr wrap="none" anchor="ctr">
            <a:prstTxWarp prst="textNoShape">
              <a:avLst/>
            </a:prstTxWarp>
          </a:bodyPr>
          <a:lstStyle/>
          <a:p>
            <a:pPr>
              <a:buFont typeface="Times New Roman" pitchFamily="-96" charset="0"/>
              <a:buNone/>
              <a:defRPr/>
            </a:pPr>
            <a:endParaRPr lang="en-US">
              <a:latin typeface="Arial" pitchFamily="-96" charset="0"/>
              <a:ea typeface="ＭＳ Ｐゴシック" pitchFamily="-96" charset="-128"/>
              <a:cs typeface="ＭＳ Ｐゴシック" pitchFamily="-96" charset="-128"/>
            </a:endParaRPr>
          </a:p>
        </p:txBody>
      </p:sp>
      <p:sp>
        <p:nvSpPr>
          <p:cNvPr id="2051" name="Text Box 3"/>
          <p:cNvSpPr txBox="1">
            <a:spLocks noChangeArrowheads="1"/>
          </p:cNvSpPr>
          <p:nvPr/>
        </p:nvSpPr>
        <p:spPr bwMode="auto">
          <a:xfrm>
            <a:off x="5438775" y="0"/>
            <a:ext cx="4160838" cy="365125"/>
          </a:xfrm>
          <a:prstGeom prst="rect">
            <a:avLst/>
          </a:prstGeom>
          <a:noFill/>
          <a:ln>
            <a:noFill/>
          </a:ln>
          <a:effectLst/>
          <a:extLst>
            <a:ext uri="{909E8E84-426E-40dd-AFC4-6F175D3DCCD1}"/>
            <a:ext uri="{91240B29-F687-4f45-9708-019B960494DF}"/>
            <a:ext uri="{AF507438-7753-43e0-B8FC-AC1667EBCBE1}"/>
          </a:extLst>
        </p:spPr>
        <p:txBody>
          <a:bodyPr wrap="none" anchor="ctr">
            <a:prstTxWarp prst="textNoShape">
              <a:avLst/>
            </a:prstTxWarp>
          </a:bodyPr>
          <a:lstStyle/>
          <a:p>
            <a:pPr>
              <a:buFont typeface="Times New Roman" pitchFamily="-96" charset="0"/>
              <a:buNone/>
              <a:defRPr/>
            </a:pPr>
            <a:endParaRPr lang="en-US">
              <a:latin typeface="Arial" pitchFamily="-96" charset="0"/>
              <a:ea typeface="ＭＳ Ｐゴシック" pitchFamily="-96" charset="-128"/>
              <a:cs typeface="ＭＳ Ｐゴシック" pitchFamily="-96" charset="-128"/>
            </a:endParaRPr>
          </a:p>
        </p:txBody>
      </p:sp>
      <p:sp>
        <p:nvSpPr>
          <p:cNvPr id="14341" name="Rectangle 4"/>
          <p:cNvSpPr>
            <a:spLocks noGrp="1" noRot="1" noChangeAspect="1" noChangeArrowheads="1"/>
          </p:cNvSpPr>
          <p:nvPr>
            <p:ph type="sldImg"/>
          </p:nvPr>
        </p:nvSpPr>
        <p:spPr bwMode="auto">
          <a:xfrm>
            <a:off x="3086100" y="-9159875"/>
            <a:ext cx="3427413" cy="22158325"/>
          </a:xfrm>
          <a:prstGeom prst="rect">
            <a:avLst/>
          </a:prstGeom>
          <a:noFill/>
          <a:ln w="9525">
            <a:noFill/>
            <a:miter lim="800000"/>
            <a:headEnd/>
            <a:tailEnd/>
          </a:ln>
        </p:spPr>
      </p:sp>
      <p:sp>
        <p:nvSpPr>
          <p:cNvPr id="2053" name="Rectangle 5"/>
          <p:cNvSpPr>
            <a:spLocks noGrp="1" noChangeArrowheads="1"/>
          </p:cNvSpPr>
          <p:nvPr>
            <p:ph type="body"/>
          </p:nvPr>
        </p:nvSpPr>
        <p:spPr bwMode="auto">
          <a:xfrm>
            <a:off x="960438" y="3475038"/>
            <a:ext cx="7678737" cy="32893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0" tIns="0" rIns="0" bIns="0" numCol="1" anchor="t" anchorCtr="0" compatLnSpc="1">
            <a:prstTxWarp prst="textNoShape">
              <a:avLst/>
            </a:prstTxWarp>
          </a:bodyPr>
          <a:lstStyle/>
          <a:p>
            <a:pPr lvl="0"/>
            <a:endParaRPr lang="en-US" noProof="0"/>
          </a:p>
        </p:txBody>
      </p:sp>
      <p:sp>
        <p:nvSpPr>
          <p:cNvPr id="2054" name="Text Box 6"/>
          <p:cNvSpPr txBox="1">
            <a:spLocks noChangeArrowheads="1"/>
          </p:cNvSpPr>
          <p:nvPr/>
        </p:nvSpPr>
        <p:spPr bwMode="auto">
          <a:xfrm>
            <a:off x="0" y="6946900"/>
            <a:ext cx="4160838" cy="365125"/>
          </a:xfrm>
          <a:prstGeom prst="rect">
            <a:avLst/>
          </a:prstGeom>
          <a:noFill/>
          <a:ln>
            <a:noFill/>
          </a:ln>
          <a:effectLst/>
          <a:extLst>
            <a:ext uri="{909E8E84-426E-40dd-AFC4-6F175D3DCCD1}"/>
            <a:ext uri="{91240B29-F687-4f45-9708-019B960494DF}"/>
            <a:ext uri="{AF507438-7753-43e0-B8FC-AC1667EBCBE1}"/>
          </a:extLst>
        </p:spPr>
        <p:txBody>
          <a:bodyPr wrap="none" anchor="ctr">
            <a:prstTxWarp prst="textNoShape">
              <a:avLst/>
            </a:prstTxWarp>
          </a:bodyPr>
          <a:lstStyle/>
          <a:p>
            <a:pPr>
              <a:buFont typeface="Times New Roman" pitchFamily="-96" charset="0"/>
              <a:buNone/>
              <a:defRPr/>
            </a:pPr>
            <a:endParaRPr lang="en-US">
              <a:latin typeface="Arial" pitchFamily="-96" charset="0"/>
              <a:ea typeface="ＭＳ Ｐゴシック" pitchFamily="-96" charset="-128"/>
              <a:cs typeface="ＭＳ Ｐゴシック" pitchFamily="-96" charset="-128"/>
            </a:endParaRPr>
          </a:p>
        </p:txBody>
      </p:sp>
      <p:sp>
        <p:nvSpPr>
          <p:cNvPr id="2055" name="Rectangle 7"/>
          <p:cNvSpPr>
            <a:spLocks noGrp="1" noChangeArrowheads="1"/>
          </p:cNvSpPr>
          <p:nvPr>
            <p:ph type="sldNum"/>
          </p:nvPr>
        </p:nvSpPr>
        <p:spPr bwMode="auto">
          <a:xfrm>
            <a:off x="5438775" y="6946900"/>
            <a:ext cx="4159250" cy="363538"/>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6840" tIns="48240" rIns="96840" bIns="48240" numCol="1" anchor="b" anchorCtr="0" compatLnSpc="1">
            <a:prstTxWarp prst="textNoShape">
              <a:avLst/>
            </a:prstTxWarp>
          </a:bodyPr>
          <a:lstStyle>
            <a:lvl1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300">
                <a:solidFill>
                  <a:srgbClr val="000000"/>
                </a:solidFill>
                <a:latin typeface="Arial" pitchFamily="-96" charset="0"/>
                <a:ea typeface="ＭＳ Ｐゴシック" pitchFamily="-96" charset="-128"/>
                <a:cs typeface="ＭＳ Ｐゴシック" pitchFamily="-96" charset="-128"/>
              </a:defRPr>
            </a:lvl1pPr>
          </a:lstStyle>
          <a:p>
            <a:pPr>
              <a:defRPr/>
            </a:pPr>
            <a:fld id="{60E5626D-9664-D542-8FF9-453463E34791}"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45" charset="0"/>
      <a:defRPr sz="1200" kern="1200">
        <a:solidFill>
          <a:srgbClr val="000000"/>
        </a:solidFill>
        <a:latin typeface="Times New Roman" charset="0"/>
        <a:ea typeface="ＭＳ Ｐゴシック" charset="0"/>
        <a:cs typeface="ＭＳ Ｐゴシック" charset="0"/>
      </a:defRPr>
    </a:lvl1pPr>
    <a:lvl2pPr marL="37931725" indent="-37474525" algn="l" defTabSz="457200" rtl="0" eaLnBrk="0" fontAlgn="base" hangingPunct="0">
      <a:spcBef>
        <a:spcPct val="30000"/>
      </a:spcBef>
      <a:spcAft>
        <a:spcPct val="0"/>
      </a:spcAft>
      <a:buClr>
        <a:srgbClr val="000000"/>
      </a:buClr>
      <a:buSzPct val="100000"/>
      <a:buFont typeface="Times New Roman" pitchFamily="45" charset="0"/>
      <a:defRPr sz="1200" kern="1200">
        <a:solidFill>
          <a:srgbClr val="000000"/>
        </a:solidFill>
        <a:latin typeface="Times New Roman" charset="0"/>
        <a:ea typeface="ＭＳ Ｐゴシック" charset="0"/>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96" charset="0"/>
      <a:defRPr sz="1200" kern="1200">
        <a:solidFill>
          <a:srgbClr val="000000"/>
        </a:solidFill>
        <a:latin typeface="Times New Roman" charset="0"/>
        <a:ea typeface="ＭＳ Ｐゴシック" charset="0"/>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96" charset="0"/>
      <a:defRPr sz="1200" kern="1200">
        <a:solidFill>
          <a:srgbClr val="000000"/>
        </a:solidFill>
        <a:latin typeface="Times New Roman" charset="0"/>
        <a:ea typeface="ＭＳ Ｐゴシック" charset="0"/>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96" charset="0"/>
      <a:defRPr sz="1200" kern="1200">
        <a:solidFill>
          <a:srgbClr val="000000"/>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6386" name="Rectangle 7"/>
          <p:cNvSpPr>
            <a:spLocks noGrp="1" noChangeArrowheads="1"/>
          </p:cNvSpPr>
          <p:nvPr>
            <p:ph type="sldNum" sz="quarter"/>
          </p:nvPr>
        </p:nvSpPr>
        <p:spPr>
          <a:noFill/>
          <a:ln>
            <a:miter lim="800000"/>
            <a:headEnd/>
            <a:tailEnd/>
          </a:ln>
        </p:spPr>
        <p:txBody>
          <a:bodyPr/>
          <a:lstStyle/>
          <a:p>
            <a:fld id="{28FD97FC-8B0A-A745-9E23-F41CD93DE38E}" type="slidenum">
              <a:rPr lang="en-US">
                <a:latin typeface="Arial" pitchFamily="45" charset="0"/>
                <a:ea typeface="ＭＳ Ｐゴシック" pitchFamily="45" charset="-128"/>
                <a:cs typeface="ＭＳ Ｐゴシック" pitchFamily="45" charset="-128"/>
              </a:rPr>
              <a:pPr/>
              <a:t>1</a:t>
            </a:fld>
            <a:endParaRPr lang="en-US">
              <a:latin typeface="Arial" pitchFamily="45" charset="0"/>
              <a:ea typeface="ＭＳ Ｐゴシック" pitchFamily="45" charset="-128"/>
              <a:cs typeface="ＭＳ Ｐゴシック" pitchFamily="45" charset="-128"/>
            </a:endParaRPr>
          </a:p>
        </p:txBody>
      </p:sp>
      <p:sp>
        <p:nvSpPr>
          <p:cNvPr id="16387" name="Text Box 1"/>
          <p:cNvSpPr>
            <a:spLocks noGrp="1" noRot="1" noChangeAspect="1" noChangeArrowheads="1"/>
          </p:cNvSpPr>
          <p:nvPr>
            <p:ph type="sldImg"/>
          </p:nvPr>
        </p:nvSpPr>
        <p:spPr>
          <a:xfrm>
            <a:off x="-7386638" y="-9159875"/>
            <a:ext cx="24374476" cy="22159913"/>
          </a:xfrm>
          <a:solidFill>
            <a:srgbClr val="FFFFFF"/>
          </a:solidFill>
          <a:ln>
            <a:solidFill>
              <a:srgbClr val="000000"/>
            </a:solidFill>
          </a:ln>
        </p:spPr>
      </p:sp>
      <p:sp>
        <p:nvSpPr>
          <p:cNvPr id="16388" name="Text Box 2"/>
          <p:cNvSpPr>
            <a:spLocks noGrp="1" noChangeArrowheads="1"/>
          </p:cNvSpPr>
          <p:nvPr>
            <p:ph type="body" idx="1"/>
          </p:nvPr>
        </p:nvSpPr>
        <p:spPr>
          <a:xfrm>
            <a:off x="960438" y="3475038"/>
            <a:ext cx="7680325" cy="3290887"/>
          </a:xfrm>
          <a:noFill/>
        </p:spPr>
        <p:txBody>
          <a:bodyPr wrap="none" anchor="ctr"/>
          <a:lstStyle/>
          <a:p>
            <a:endParaRPr lang="en-US">
              <a:latin typeface="Times New Roman" pitchFamily="45" charset="0"/>
              <a:ea typeface="ＭＳ Ｐゴシック" pitchFamily="45" charset="-128"/>
              <a:cs typeface="ＭＳ Ｐゴシック" pitchFamily="45"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17838" y="11361738"/>
            <a:ext cx="34197925" cy="7840662"/>
          </a:xfrm>
        </p:spPr>
        <p:txBody>
          <a:bodyPr/>
          <a:lstStyle/>
          <a:p>
            <a:r>
              <a:rPr lang="en-US" smtClean="0"/>
              <a:t>Click to edit Master title style</a:t>
            </a:r>
            <a:endParaRPr lang="en-US"/>
          </a:p>
        </p:txBody>
      </p:sp>
      <p:sp>
        <p:nvSpPr>
          <p:cNvPr id="3" name="Subtitle 2"/>
          <p:cNvSpPr>
            <a:spLocks noGrp="1"/>
          </p:cNvSpPr>
          <p:nvPr>
            <p:ph type="subTitle" idx="1"/>
          </p:nvPr>
        </p:nvSpPr>
        <p:spPr>
          <a:xfrm>
            <a:off x="6035675" y="20726400"/>
            <a:ext cx="28162250" cy="93472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sldNum" idx="10"/>
          </p:nvPr>
        </p:nvSpPr>
        <p:spPr>
          <a:ln/>
        </p:spPr>
        <p:txBody>
          <a:bodyPr/>
          <a:lstStyle>
            <a:lvl1pPr>
              <a:defRPr/>
            </a:lvl1pPr>
          </a:lstStyle>
          <a:p>
            <a:pPr>
              <a:defRPr/>
            </a:pPr>
            <a:fld id="{67E0E4DA-7AE2-254E-B53C-B3CF9EAB3304}"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idx="10"/>
          </p:nvPr>
        </p:nvSpPr>
        <p:spPr>
          <a:ln/>
        </p:spPr>
        <p:txBody>
          <a:bodyPr/>
          <a:lstStyle>
            <a:lvl1pPr>
              <a:defRPr/>
            </a:lvl1pPr>
          </a:lstStyle>
          <a:p>
            <a:pPr>
              <a:defRPr/>
            </a:pPr>
            <a:fld id="{9A8CF9B3-5327-9741-AFE3-0DDCF4374D9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9168725" y="1463675"/>
            <a:ext cx="9051925" cy="312086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011363" y="1463675"/>
            <a:ext cx="27004962" cy="312086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idx="10"/>
          </p:nvPr>
        </p:nvSpPr>
        <p:spPr>
          <a:ln/>
        </p:spPr>
        <p:txBody>
          <a:bodyPr/>
          <a:lstStyle>
            <a:lvl1pPr>
              <a:defRPr/>
            </a:lvl1pPr>
          </a:lstStyle>
          <a:p>
            <a:pPr>
              <a:defRPr/>
            </a:pPr>
            <a:fld id="{1B2909B9-0269-3744-95D6-D8DBDA49E4A8}"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011363" y="1463675"/>
            <a:ext cx="36209287" cy="6096000"/>
          </a:xfrm>
        </p:spPr>
        <p:txBody>
          <a:bodyPr/>
          <a:lstStyle/>
          <a:p>
            <a:r>
              <a:rPr lang="en-US" smtClean="0"/>
              <a:t>Click to edit Master title style</a:t>
            </a:r>
            <a:endParaRPr lang="en-US"/>
          </a:p>
        </p:txBody>
      </p:sp>
      <p:sp>
        <p:nvSpPr>
          <p:cNvPr id="3" name="Rectangle 5"/>
          <p:cNvSpPr>
            <a:spLocks noGrp="1" noChangeArrowheads="1"/>
          </p:cNvSpPr>
          <p:nvPr>
            <p:ph type="sldNum" idx="10"/>
          </p:nvPr>
        </p:nvSpPr>
        <p:spPr>
          <a:ln/>
        </p:spPr>
        <p:txBody>
          <a:bodyPr/>
          <a:lstStyle>
            <a:lvl1pPr>
              <a:defRPr/>
            </a:lvl1pPr>
          </a:lstStyle>
          <a:p>
            <a:pPr>
              <a:defRPr/>
            </a:pPr>
            <a:fld id="{0FC13C58-C785-7C4C-9E54-A3FB2265905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idx="10"/>
          </p:nvPr>
        </p:nvSpPr>
        <p:spPr>
          <a:ln/>
        </p:spPr>
        <p:txBody>
          <a:bodyPr/>
          <a:lstStyle>
            <a:lvl1pPr>
              <a:defRPr/>
            </a:lvl1pPr>
          </a:lstStyle>
          <a:p>
            <a:pPr>
              <a:defRPr/>
            </a:pPr>
            <a:fld id="{FA61DBCF-DF56-7545-9C6A-029F0F48769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178175" y="23502938"/>
            <a:ext cx="34197925" cy="72644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178175" y="15501938"/>
            <a:ext cx="34197925" cy="80010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idx="10"/>
          </p:nvPr>
        </p:nvSpPr>
        <p:spPr>
          <a:ln/>
        </p:spPr>
        <p:txBody>
          <a:bodyPr/>
          <a:lstStyle>
            <a:lvl1pPr>
              <a:defRPr/>
            </a:lvl1pPr>
          </a:lstStyle>
          <a:p>
            <a:pPr>
              <a:defRPr/>
            </a:pPr>
            <a:fld id="{616F5BB2-4586-164C-A8C0-09B2C7B75F3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011363" y="8534400"/>
            <a:ext cx="18027650" cy="24137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0191413" y="8534400"/>
            <a:ext cx="18029237" cy="24137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idx="10"/>
          </p:nvPr>
        </p:nvSpPr>
        <p:spPr>
          <a:ln/>
        </p:spPr>
        <p:txBody>
          <a:bodyPr/>
          <a:lstStyle>
            <a:lvl1pPr>
              <a:defRPr/>
            </a:lvl1pPr>
          </a:lstStyle>
          <a:p>
            <a:pPr>
              <a:defRPr/>
            </a:pPr>
            <a:fld id="{05D3F442-7940-7C42-812A-8B250A74E59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11363" y="1465263"/>
            <a:ext cx="36210875" cy="6096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011363" y="8186738"/>
            <a:ext cx="17776825" cy="3413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011363" y="11599863"/>
            <a:ext cx="17776825" cy="2107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0437475" y="8186738"/>
            <a:ext cx="17784763" cy="3413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0437475" y="11599863"/>
            <a:ext cx="17784763" cy="2107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idx="10"/>
          </p:nvPr>
        </p:nvSpPr>
        <p:spPr>
          <a:ln/>
        </p:spPr>
        <p:txBody>
          <a:bodyPr/>
          <a:lstStyle>
            <a:lvl1pPr>
              <a:defRPr/>
            </a:lvl1pPr>
          </a:lstStyle>
          <a:p>
            <a:pPr>
              <a:defRPr/>
            </a:pPr>
            <a:fld id="{FF864130-606E-2D4D-9A46-DE6473731006}"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sldNum" idx="10"/>
          </p:nvPr>
        </p:nvSpPr>
        <p:spPr>
          <a:ln/>
        </p:spPr>
        <p:txBody>
          <a:bodyPr/>
          <a:lstStyle>
            <a:lvl1pPr>
              <a:defRPr/>
            </a:lvl1pPr>
          </a:lstStyle>
          <a:p>
            <a:pPr>
              <a:defRPr/>
            </a:pPr>
            <a:fld id="{89FEE90E-C8AA-3A44-BEE3-D582128E2A6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pPr>
              <a:defRPr/>
            </a:pPr>
            <a:fld id="{7E3C8F7C-55A3-744E-BFC2-345A1E6ADC8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1363" y="1455738"/>
            <a:ext cx="13236575" cy="61976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5730538" y="1455738"/>
            <a:ext cx="22491700" cy="31216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011363" y="7653338"/>
            <a:ext cx="13236575" cy="2501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EEFB00A8-86D0-D647-BFF0-F748B831851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86700" y="25603200"/>
            <a:ext cx="24139525" cy="302260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7886700" y="3268663"/>
            <a:ext cx="24139525" cy="21945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7886700" y="28625800"/>
            <a:ext cx="24139525" cy="42926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EBF8DF3C-F079-C34C-BFEF-CB23A3392EB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2011363" y="1463675"/>
            <a:ext cx="36209287" cy="6096000"/>
          </a:xfrm>
          <a:prstGeom prst="rect">
            <a:avLst/>
          </a:prstGeom>
          <a:noFill/>
          <a:ln w="9525">
            <a:noFill/>
            <a:miter lim="800000"/>
            <a:headEnd/>
            <a:tailEnd/>
          </a:ln>
        </p:spPr>
        <p:txBody>
          <a:bodyPr vert="horz" wrap="square" lIns="376200" tIns="188280" rIns="376200" bIns="188280" numCol="1" anchor="ctr" anchorCtr="0" compatLnSpc="1">
            <a:prstTxWarp prst="textNoShape">
              <a:avLst/>
            </a:prstTxWarp>
          </a:bodyPr>
          <a:lstStyle/>
          <a:p>
            <a:pPr lvl="0"/>
            <a:r>
              <a:rPr lang="en-GB"/>
              <a:t>Click to edit the title text format</a:t>
            </a:r>
          </a:p>
        </p:txBody>
      </p:sp>
      <p:sp>
        <p:nvSpPr>
          <p:cNvPr id="1027" name="Rectangle 2"/>
          <p:cNvSpPr>
            <a:spLocks noGrp="1" noChangeArrowheads="1"/>
          </p:cNvSpPr>
          <p:nvPr>
            <p:ph type="body" idx="1"/>
          </p:nvPr>
        </p:nvSpPr>
        <p:spPr bwMode="auto">
          <a:xfrm>
            <a:off x="2011363" y="8534400"/>
            <a:ext cx="36209287" cy="24137938"/>
          </a:xfrm>
          <a:prstGeom prst="rect">
            <a:avLst/>
          </a:prstGeom>
          <a:noFill/>
          <a:ln w="9525">
            <a:noFill/>
            <a:miter lim="800000"/>
            <a:headEnd/>
            <a:tailEnd/>
          </a:ln>
        </p:spPr>
        <p:txBody>
          <a:bodyPr vert="horz" wrap="square" lIns="376200" tIns="188280" rIns="376200" bIns="18828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2" name="Text Box 3"/>
          <p:cNvSpPr txBox="1">
            <a:spLocks noChangeArrowheads="1"/>
          </p:cNvSpPr>
          <p:nvPr/>
        </p:nvSpPr>
        <p:spPr bwMode="auto">
          <a:xfrm>
            <a:off x="2011363" y="33307338"/>
            <a:ext cx="9388475" cy="2541587"/>
          </a:xfrm>
          <a:prstGeom prst="rect">
            <a:avLst/>
          </a:prstGeom>
          <a:noFill/>
          <a:ln>
            <a:noFill/>
          </a:ln>
          <a:effectLst/>
          <a:extLst>
            <a:ext uri="{909E8E84-426E-40dd-AFC4-6F175D3DCCD1}"/>
            <a:ext uri="{91240B29-F687-4f45-9708-019B960494DF}"/>
            <a:ext uri="{AF507438-7753-43e0-B8FC-AC1667EBCBE1}"/>
          </a:extLst>
        </p:spPr>
        <p:txBody>
          <a:bodyPr wrap="none" anchor="ctr">
            <a:prstTxWarp prst="textNoShape">
              <a:avLst/>
            </a:prstTxWarp>
          </a:bodyPr>
          <a:lstStyle/>
          <a:p>
            <a:pPr>
              <a:buFont typeface="Times New Roman" pitchFamily="-96" charset="0"/>
              <a:buNone/>
              <a:defRPr/>
            </a:pPr>
            <a:endParaRPr lang="en-US">
              <a:latin typeface="Arial" pitchFamily="-96" charset="0"/>
              <a:ea typeface="ＭＳ Ｐゴシック" pitchFamily="-96" charset="-128"/>
              <a:cs typeface="ＭＳ Ｐゴシック" pitchFamily="-96" charset="-128"/>
            </a:endParaRPr>
          </a:p>
        </p:txBody>
      </p:sp>
      <p:sp>
        <p:nvSpPr>
          <p:cNvPr id="1028" name="Text Box 4"/>
          <p:cNvSpPr txBox="1">
            <a:spLocks noChangeArrowheads="1"/>
          </p:cNvSpPr>
          <p:nvPr/>
        </p:nvSpPr>
        <p:spPr bwMode="auto">
          <a:xfrm>
            <a:off x="13746163" y="33307338"/>
            <a:ext cx="12741275" cy="2541587"/>
          </a:xfrm>
          <a:prstGeom prst="rect">
            <a:avLst/>
          </a:prstGeom>
          <a:noFill/>
          <a:ln>
            <a:noFill/>
          </a:ln>
          <a:effectLst/>
          <a:extLst>
            <a:ext uri="{909E8E84-426E-40dd-AFC4-6F175D3DCCD1}"/>
            <a:ext uri="{91240B29-F687-4f45-9708-019B960494DF}"/>
            <a:ext uri="{AF507438-7753-43e0-B8FC-AC1667EBCBE1}"/>
          </a:extLst>
        </p:spPr>
        <p:txBody>
          <a:bodyPr wrap="none" anchor="ctr">
            <a:prstTxWarp prst="textNoShape">
              <a:avLst/>
            </a:prstTxWarp>
          </a:bodyPr>
          <a:lstStyle/>
          <a:p>
            <a:pPr>
              <a:buFont typeface="Times New Roman" pitchFamily="-96" charset="0"/>
              <a:buNone/>
              <a:defRPr/>
            </a:pPr>
            <a:endParaRPr lang="en-US">
              <a:latin typeface="Arial" pitchFamily="-96" charset="0"/>
              <a:ea typeface="ＭＳ Ｐゴシック" pitchFamily="-96" charset="-128"/>
              <a:cs typeface="ＭＳ Ｐゴシック" pitchFamily="-96" charset="-128"/>
            </a:endParaRPr>
          </a:p>
        </p:txBody>
      </p:sp>
      <p:sp>
        <p:nvSpPr>
          <p:cNvPr id="1029" name="Rectangle 5"/>
          <p:cNvSpPr>
            <a:spLocks noGrp="1" noChangeArrowheads="1"/>
          </p:cNvSpPr>
          <p:nvPr>
            <p:ph type="sldNum"/>
          </p:nvPr>
        </p:nvSpPr>
        <p:spPr bwMode="auto">
          <a:xfrm>
            <a:off x="28833763" y="33307338"/>
            <a:ext cx="9386887" cy="25400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376200" tIns="188280" rIns="376200" bIns="188280" numCol="1" anchor="t" anchorCtr="0" compatLnSpc="1">
            <a:prstTxWarp prst="textNoShape">
              <a:avLst/>
            </a:prstTxWarp>
          </a:bodyPr>
          <a:lstStyle>
            <a:lvl1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96" charset="0"/>
                <a:ea typeface="ＭＳ Ｐゴシック" pitchFamily="-96" charset="-128"/>
                <a:cs typeface="ＭＳ Ｐゴシック" pitchFamily="-96" charset="-128"/>
              </a:defRPr>
            </a:lvl1pPr>
          </a:lstStyle>
          <a:p>
            <a:pPr>
              <a:defRPr/>
            </a:pPr>
            <a:fld id="{A3541B59-7F53-9247-884A-01C45ECC7E7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 r:id="rId10"/>
    <p:sldLayoutId r:id="rId11"/>
    <p:sldLayoutId r:id="rId12"/>
  </p:sldLayoutIdLst>
  <p:txStyles>
    <p:titleStyle>
      <a:lvl1pPr algn="ctr" defTabSz="457200" rtl="0" eaLnBrk="0" fontAlgn="base" hangingPunct="0">
        <a:spcBef>
          <a:spcPct val="0"/>
        </a:spcBef>
        <a:spcAft>
          <a:spcPct val="0"/>
        </a:spcAft>
        <a:buClr>
          <a:srgbClr val="000000"/>
        </a:buClr>
        <a:buSzPct val="100000"/>
        <a:buFont typeface="Times New Roman" pitchFamily="45" charset="0"/>
        <a:defRPr sz="22600">
          <a:solidFill>
            <a:srgbClr val="000000"/>
          </a:solidFill>
          <a:latin typeface="+mj-lt"/>
          <a:ea typeface="+mj-ea"/>
          <a:cs typeface="+mj-cs"/>
        </a:defRPr>
      </a:lvl1pPr>
      <a:lvl2pPr algn="ctr" defTabSz="457200" rtl="0" eaLnBrk="0" fontAlgn="base" hangingPunct="0">
        <a:spcBef>
          <a:spcPct val="0"/>
        </a:spcBef>
        <a:spcAft>
          <a:spcPct val="0"/>
        </a:spcAft>
        <a:buClr>
          <a:srgbClr val="000000"/>
        </a:buClr>
        <a:buSzPct val="100000"/>
        <a:buFont typeface="Times New Roman" pitchFamily="45" charset="0"/>
        <a:defRPr sz="22600">
          <a:solidFill>
            <a:srgbClr val="000000"/>
          </a:solidFill>
          <a:latin typeface="Arial" charset="0"/>
          <a:ea typeface="ＭＳ Ｐゴシック" charset="0"/>
          <a:cs typeface="ＭＳ Ｐゴシック" charset="0"/>
        </a:defRPr>
      </a:lvl2pPr>
      <a:lvl3pPr algn="ctr" defTabSz="457200" rtl="0" eaLnBrk="0" fontAlgn="base" hangingPunct="0">
        <a:spcBef>
          <a:spcPct val="0"/>
        </a:spcBef>
        <a:spcAft>
          <a:spcPct val="0"/>
        </a:spcAft>
        <a:buClr>
          <a:srgbClr val="000000"/>
        </a:buClr>
        <a:buSzPct val="100000"/>
        <a:buFont typeface="Times New Roman" pitchFamily="45" charset="0"/>
        <a:defRPr sz="22600">
          <a:solidFill>
            <a:srgbClr val="000000"/>
          </a:solidFill>
          <a:latin typeface="Arial" charset="0"/>
          <a:ea typeface="ＭＳ Ｐゴシック" charset="0"/>
          <a:cs typeface="ＭＳ Ｐゴシック" charset="0"/>
        </a:defRPr>
      </a:lvl3pPr>
      <a:lvl4pPr algn="ctr" defTabSz="457200" rtl="0" eaLnBrk="0" fontAlgn="base" hangingPunct="0">
        <a:spcBef>
          <a:spcPct val="0"/>
        </a:spcBef>
        <a:spcAft>
          <a:spcPct val="0"/>
        </a:spcAft>
        <a:buClr>
          <a:srgbClr val="000000"/>
        </a:buClr>
        <a:buSzPct val="100000"/>
        <a:buFont typeface="Times New Roman" pitchFamily="45" charset="0"/>
        <a:defRPr sz="22600">
          <a:solidFill>
            <a:srgbClr val="000000"/>
          </a:solidFill>
          <a:latin typeface="Arial" charset="0"/>
          <a:ea typeface="ＭＳ Ｐゴシック" charset="0"/>
          <a:cs typeface="ＭＳ Ｐゴシック" charset="0"/>
        </a:defRPr>
      </a:lvl4pPr>
      <a:lvl5pPr algn="ctr" defTabSz="457200" rtl="0" eaLnBrk="0" fontAlgn="base" hangingPunct="0">
        <a:spcBef>
          <a:spcPct val="0"/>
        </a:spcBef>
        <a:spcAft>
          <a:spcPct val="0"/>
        </a:spcAft>
        <a:buClr>
          <a:srgbClr val="000000"/>
        </a:buClr>
        <a:buSzPct val="100000"/>
        <a:buFont typeface="Times New Roman" pitchFamily="45" charset="0"/>
        <a:defRPr sz="22600">
          <a:solidFill>
            <a:srgbClr val="000000"/>
          </a:solidFill>
          <a:latin typeface="Arial" charset="0"/>
          <a:ea typeface="ＭＳ Ｐゴシック" charset="0"/>
          <a:cs typeface="ＭＳ Ｐゴシック" charset="0"/>
        </a:defRPr>
      </a:lvl5pPr>
      <a:lvl6pPr marL="2514600" indent="-228600" algn="ctr" defTabSz="457200" rtl="0" eaLnBrk="0" fontAlgn="base" hangingPunct="0">
        <a:spcBef>
          <a:spcPct val="0"/>
        </a:spcBef>
        <a:spcAft>
          <a:spcPct val="0"/>
        </a:spcAft>
        <a:buClr>
          <a:srgbClr val="000000"/>
        </a:buClr>
        <a:buSzPct val="100000"/>
        <a:buFont typeface="Times New Roman" charset="0"/>
        <a:defRPr sz="22600">
          <a:solidFill>
            <a:srgbClr val="000000"/>
          </a:solidFill>
          <a:latin typeface="Arial" charset="0"/>
          <a:ea typeface="ＭＳ Ｐゴシック" charset="0"/>
          <a:cs typeface="ＭＳ Ｐゴシック" charset="0"/>
        </a:defRPr>
      </a:lvl6pPr>
      <a:lvl7pPr marL="2971800" indent="-228600" algn="ctr" defTabSz="457200" rtl="0" eaLnBrk="0" fontAlgn="base" hangingPunct="0">
        <a:spcBef>
          <a:spcPct val="0"/>
        </a:spcBef>
        <a:spcAft>
          <a:spcPct val="0"/>
        </a:spcAft>
        <a:buClr>
          <a:srgbClr val="000000"/>
        </a:buClr>
        <a:buSzPct val="100000"/>
        <a:buFont typeface="Times New Roman" charset="0"/>
        <a:defRPr sz="22600">
          <a:solidFill>
            <a:srgbClr val="000000"/>
          </a:solidFill>
          <a:latin typeface="Arial" charset="0"/>
          <a:ea typeface="ＭＳ Ｐゴシック" charset="0"/>
          <a:cs typeface="ＭＳ Ｐゴシック" charset="0"/>
        </a:defRPr>
      </a:lvl7pPr>
      <a:lvl8pPr marL="3429000" indent="-228600" algn="ctr" defTabSz="457200" rtl="0" eaLnBrk="0" fontAlgn="base" hangingPunct="0">
        <a:spcBef>
          <a:spcPct val="0"/>
        </a:spcBef>
        <a:spcAft>
          <a:spcPct val="0"/>
        </a:spcAft>
        <a:buClr>
          <a:srgbClr val="000000"/>
        </a:buClr>
        <a:buSzPct val="100000"/>
        <a:buFont typeface="Times New Roman" charset="0"/>
        <a:defRPr sz="22600">
          <a:solidFill>
            <a:srgbClr val="000000"/>
          </a:solidFill>
          <a:latin typeface="Arial" charset="0"/>
          <a:ea typeface="ＭＳ Ｐゴシック" charset="0"/>
          <a:cs typeface="ＭＳ Ｐゴシック" charset="0"/>
        </a:defRPr>
      </a:lvl8pPr>
      <a:lvl9pPr marL="3886200" indent="-228600" algn="ctr" defTabSz="457200" rtl="0" eaLnBrk="0" fontAlgn="base" hangingPunct="0">
        <a:spcBef>
          <a:spcPct val="0"/>
        </a:spcBef>
        <a:spcAft>
          <a:spcPct val="0"/>
        </a:spcAft>
        <a:buClr>
          <a:srgbClr val="000000"/>
        </a:buClr>
        <a:buSzPct val="100000"/>
        <a:buFont typeface="Times New Roman" charset="0"/>
        <a:defRPr sz="22600">
          <a:solidFill>
            <a:srgbClr val="000000"/>
          </a:solidFill>
          <a:latin typeface="Arial" charset="0"/>
          <a:ea typeface="ＭＳ Ｐゴシック" charset="0"/>
          <a:cs typeface="ＭＳ Ｐゴシック" charset="0"/>
        </a:defRPr>
      </a:lvl9pPr>
    </p:titleStyle>
    <p:bodyStyle>
      <a:lvl1pPr marL="342900" indent="-342900" algn="l" defTabSz="457200" rtl="0" eaLnBrk="0" fontAlgn="base" hangingPunct="0">
        <a:spcBef>
          <a:spcPts val="4125"/>
        </a:spcBef>
        <a:spcAft>
          <a:spcPct val="0"/>
        </a:spcAft>
        <a:buClr>
          <a:srgbClr val="000000"/>
        </a:buClr>
        <a:buSzPct val="100000"/>
        <a:buFont typeface="Times New Roman" pitchFamily="45" charset="0"/>
        <a:buChar char="•"/>
        <a:defRPr sz="16500">
          <a:solidFill>
            <a:srgbClr val="000000"/>
          </a:solidFill>
          <a:latin typeface="+mn-lt"/>
          <a:ea typeface="+mn-ea"/>
          <a:cs typeface="+mn-cs"/>
        </a:defRPr>
      </a:lvl1pPr>
      <a:lvl2pPr marL="742950" indent="-285750" algn="l" defTabSz="457200" rtl="0" eaLnBrk="0" fontAlgn="base" hangingPunct="0">
        <a:spcBef>
          <a:spcPts val="3588"/>
        </a:spcBef>
        <a:spcAft>
          <a:spcPct val="0"/>
        </a:spcAft>
        <a:buClr>
          <a:srgbClr val="000000"/>
        </a:buClr>
        <a:buSzPct val="100000"/>
        <a:buFont typeface="Times New Roman" pitchFamily="45" charset="0"/>
        <a:buChar char="–"/>
        <a:defRPr sz="14400">
          <a:solidFill>
            <a:srgbClr val="000000"/>
          </a:solidFill>
          <a:latin typeface="+mn-lt"/>
          <a:ea typeface="+mn-ea"/>
          <a:cs typeface="+mn-cs"/>
        </a:defRPr>
      </a:lvl2pPr>
      <a:lvl3pPr marL="1143000" indent="-228600" algn="l" defTabSz="457200" rtl="0" eaLnBrk="0" fontAlgn="base" hangingPunct="0">
        <a:spcBef>
          <a:spcPts val="3088"/>
        </a:spcBef>
        <a:spcAft>
          <a:spcPct val="0"/>
        </a:spcAft>
        <a:buClr>
          <a:srgbClr val="000000"/>
        </a:buClr>
        <a:buSzPct val="100000"/>
        <a:buFont typeface="Times New Roman" pitchFamily="45" charset="0"/>
        <a:buChar char="•"/>
        <a:defRPr sz="12400">
          <a:solidFill>
            <a:srgbClr val="000000"/>
          </a:solidFill>
          <a:latin typeface="+mn-lt"/>
          <a:ea typeface="+mn-ea"/>
          <a:cs typeface="+mn-cs"/>
        </a:defRPr>
      </a:lvl3pPr>
      <a:lvl4pPr marL="1600200" indent="-228600" algn="l" defTabSz="457200" rtl="0" eaLnBrk="0" fontAlgn="base" hangingPunct="0">
        <a:spcBef>
          <a:spcPts val="2563"/>
        </a:spcBef>
        <a:spcAft>
          <a:spcPct val="0"/>
        </a:spcAft>
        <a:buClr>
          <a:srgbClr val="000000"/>
        </a:buClr>
        <a:buSzPct val="100000"/>
        <a:buFont typeface="Times New Roman" pitchFamily="45" charset="0"/>
        <a:buChar char="–"/>
        <a:defRPr sz="10300">
          <a:solidFill>
            <a:srgbClr val="000000"/>
          </a:solidFill>
          <a:latin typeface="+mn-lt"/>
          <a:ea typeface="+mn-ea"/>
          <a:cs typeface="+mn-cs"/>
        </a:defRPr>
      </a:lvl4pPr>
      <a:lvl5pPr marL="2057400" indent="-228600" algn="l" defTabSz="457200" rtl="0" eaLnBrk="0" fontAlgn="base" hangingPunct="0">
        <a:spcBef>
          <a:spcPts val="2563"/>
        </a:spcBef>
        <a:spcAft>
          <a:spcPct val="0"/>
        </a:spcAft>
        <a:buClr>
          <a:srgbClr val="000000"/>
        </a:buClr>
        <a:buSzPct val="100000"/>
        <a:buFont typeface="Times New Roman" pitchFamily="45" charset="0"/>
        <a:buChar char="»"/>
        <a:defRPr sz="10300">
          <a:solidFill>
            <a:srgbClr val="000000"/>
          </a:solidFill>
          <a:latin typeface="+mn-lt"/>
          <a:ea typeface="+mn-ea"/>
          <a:cs typeface="+mn-cs"/>
        </a:defRPr>
      </a:lvl5pPr>
      <a:lvl6pPr marL="2514600" indent="-228600" algn="l" defTabSz="457200" rtl="0" eaLnBrk="0" fontAlgn="base" hangingPunct="0">
        <a:spcBef>
          <a:spcPts val="2563"/>
        </a:spcBef>
        <a:spcAft>
          <a:spcPct val="0"/>
        </a:spcAft>
        <a:buClr>
          <a:srgbClr val="000000"/>
        </a:buClr>
        <a:buSzPct val="100000"/>
        <a:buFont typeface="Times New Roman" charset="0"/>
        <a:defRPr sz="10300">
          <a:solidFill>
            <a:srgbClr val="000000"/>
          </a:solidFill>
          <a:latin typeface="+mn-lt"/>
          <a:ea typeface="+mn-ea"/>
          <a:cs typeface="+mn-cs"/>
        </a:defRPr>
      </a:lvl6pPr>
      <a:lvl7pPr marL="2971800" indent="-228600" algn="l" defTabSz="457200" rtl="0" eaLnBrk="0" fontAlgn="base" hangingPunct="0">
        <a:spcBef>
          <a:spcPts val="2563"/>
        </a:spcBef>
        <a:spcAft>
          <a:spcPct val="0"/>
        </a:spcAft>
        <a:buClr>
          <a:srgbClr val="000000"/>
        </a:buClr>
        <a:buSzPct val="100000"/>
        <a:buFont typeface="Times New Roman" charset="0"/>
        <a:defRPr sz="10300">
          <a:solidFill>
            <a:srgbClr val="000000"/>
          </a:solidFill>
          <a:latin typeface="+mn-lt"/>
          <a:ea typeface="+mn-ea"/>
          <a:cs typeface="+mn-cs"/>
        </a:defRPr>
      </a:lvl7pPr>
      <a:lvl8pPr marL="3429000" indent="-228600" algn="l" defTabSz="457200" rtl="0" eaLnBrk="0" fontAlgn="base" hangingPunct="0">
        <a:spcBef>
          <a:spcPts val="2563"/>
        </a:spcBef>
        <a:spcAft>
          <a:spcPct val="0"/>
        </a:spcAft>
        <a:buClr>
          <a:srgbClr val="000000"/>
        </a:buClr>
        <a:buSzPct val="100000"/>
        <a:buFont typeface="Times New Roman" charset="0"/>
        <a:defRPr sz="10300">
          <a:solidFill>
            <a:srgbClr val="000000"/>
          </a:solidFill>
          <a:latin typeface="+mn-lt"/>
          <a:ea typeface="+mn-ea"/>
          <a:cs typeface="+mn-cs"/>
        </a:defRPr>
      </a:lvl8pPr>
      <a:lvl9pPr marL="3886200" indent="-228600" algn="l" defTabSz="457200" rtl="0" eaLnBrk="0" fontAlgn="base" hangingPunct="0">
        <a:spcBef>
          <a:spcPts val="2563"/>
        </a:spcBef>
        <a:spcAft>
          <a:spcPct val="0"/>
        </a:spcAft>
        <a:buClr>
          <a:srgbClr val="000000"/>
        </a:buClr>
        <a:buSzPct val="100000"/>
        <a:buFont typeface="Times New Roman" charset="0"/>
        <a:defRPr sz="10300">
          <a:solidFill>
            <a:srgbClr val="000000"/>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chart" Target="../charts/chart1.xml"/><Relationship Id="rId7" Type="http://schemas.openxmlformats.org/officeDocument/2006/relationships/image" Target="../media/image4.png"/><Relationship Id="rId8" Type="http://schemas.openxmlformats.org/officeDocument/2006/relationships/image" Target="../media/image5.png"/><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5362" name="Text Box 1"/>
          <p:cNvSpPr txBox="1">
            <a:spLocks noChangeArrowheads="1"/>
          </p:cNvSpPr>
          <p:nvPr/>
        </p:nvSpPr>
        <p:spPr bwMode="auto">
          <a:xfrm>
            <a:off x="5257800" y="914400"/>
            <a:ext cx="30403800" cy="2679837"/>
          </a:xfrm>
          <a:prstGeom prst="rect">
            <a:avLst/>
          </a:prstGeom>
          <a:noFill/>
          <a:ln w="9525">
            <a:noFill/>
            <a:miter lim="800000"/>
            <a:headEnd/>
            <a:tailEnd/>
          </a:ln>
        </p:spPr>
        <p:txBody>
          <a:bodyPr lIns="90000" tIns="46800" rIns="90000" bIns="46800">
            <a:prstTxWarp prst="textNoShape">
              <a:avLst/>
            </a:prstTxWarp>
            <a:spAutoFit/>
          </a:bodyPr>
          <a:lstStyle/>
          <a:p>
            <a:pPr algn="ctr">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pPr>
            <a:r>
              <a:rPr lang="en-US" sz="9600" b="1" dirty="0" err="1">
                <a:solidFill>
                  <a:srgbClr val="000000"/>
                </a:solidFill>
              </a:rPr>
              <a:t>iGenomics</a:t>
            </a:r>
            <a:r>
              <a:rPr lang="en-US" sz="9600" b="1" dirty="0">
                <a:solidFill>
                  <a:srgbClr val="000000"/>
                </a:solidFill>
              </a:rPr>
              <a:t>: Mobile DNA Sequence Analysis</a:t>
            </a:r>
            <a:endParaRPr lang="en-US" sz="9600" dirty="0">
              <a:solidFill>
                <a:srgbClr val="000000"/>
              </a:solidFill>
            </a:endParaRPr>
          </a:p>
          <a:p>
            <a:pPr algn="ctr">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pPr>
            <a:r>
              <a:rPr lang="en-US" sz="7200" b="1" dirty="0">
                <a:solidFill>
                  <a:schemeClr val="tx1"/>
                </a:solidFill>
              </a:rPr>
              <a:t>Aspyn Palatnick</a:t>
            </a:r>
            <a:endParaRPr lang="en-US" sz="7200" b="1" baseline="33000" dirty="0" smtClean="0">
              <a:solidFill>
                <a:schemeClr val="tx1"/>
              </a:solidFill>
            </a:endParaRPr>
          </a:p>
          <a:p>
            <a:pPr algn="ctr">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pPr>
            <a:endParaRPr lang="en-US" sz="4400" dirty="0">
              <a:solidFill>
                <a:srgbClr val="000000"/>
              </a:solidFill>
            </a:endParaRPr>
          </a:p>
        </p:txBody>
      </p:sp>
      <p:sp>
        <p:nvSpPr>
          <p:cNvPr id="15363" name="Text Box 2"/>
          <p:cNvSpPr txBox="1">
            <a:spLocks noChangeArrowheads="1"/>
          </p:cNvSpPr>
          <p:nvPr/>
        </p:nvSpPr>
        <p:spPr bwMode="auto">
          <a:xfrm>
            <a:off x="304800" y="6705600"/>
            <a:ext cx="12739688" cy="6742487"/>
          </a:xfrm>
          <a:prstGeom prst="rect">
            <a:avLst/>
          </a:prstGeom>
          <a:noFill/>
          <a:ln w="9525">
            <a:noFill/>
            <a:miter lim="800000"/>
            <a:headEnd/>
            <a:tailEnd/>
          </a:ln>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Lst>
            </a:pPr>
            <a:r>
              <a:rPr lang="en-US" sz="2400" dirty="0">
                <a:solidFill>
                  <a:srgbClr val="000000"/>
                </a:solidFill>
              </a:rPr>
              <a:t>	In the same way that a technological transformation occurred where computers the size of entire rooms evolved into mobile devices that </a:t>
            </a:r>
            <a:r>
              <a:rPr lang="en-US" sz="2400" dirty="0" smtClean="0">
                <a:solidFill>
                  <a:srgbClr val="000000"/>
                </a:solidFill>
              </a:rPr>
              <a:t>can fit </a:t>
            </a:r>
            <a:r>
              <a:rPr lang="en-US" sz="2400" dirty="0">
                <a:solidFill>
                  <a:srgbClr val="000000"/>
                </a:solidFill>
              </a:rPr>
              <a:t>into our pockets, a genomics revolution is currently ongoing as DNA sequencing technology shifts from million dollar instruments to inexpensive mobile sensors. The potential uses of these sensors range from diagnosing genetic conditions in doctors’ offices, to analyzing the DNA of pathogens discovered in the Amazon rainforest, to improving the overall yield of crops that are grown.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Lst>
            </a:pPr>
            <a:r>
              <a:rPr lang="en-US" sz="2400" dirty="0">
                <a:solidFill>
                  <a:srgbClr val="000000"/>
                </a:solidFill>
              </a:rPr>
              <a:t>	</a:t>
            </a:r>
            <a:r>
              <a:rPr lang="en-US" sz="2400" dirty="0" err="1">
                <a:solidFill>
                  <a:srgbClr val="000000"/>
                </a:solidFill>
              </a:rPr>
              <a:t>iGenomics</a:t>
            </a:r>
            <a:r>
              <a:rPr lang="en-US" sz="2400" dirty="0">
                <a:solidFill>
                  <a:srgbClr val="000000"/>
                </a:solidFill>
              </a:rPr>
              <a:t> is my new mobile DNA sequence analysis application that is optimized to run as efficiently as possible on </a:t>
            </a:r>
            <a:r>
              <a:rPr lang="en-US" sz="2400" dirty="0" err="1">
                <a:solidFill>
                  <a:srgbClr val="000000"/>
                </a:solidFill>
              </a:rPr>
              <a:t>iPads</a:t>
            </a:r>
            <a:r>
              <a:rPr lang="en-US" sz="2400" dirty="0">
                <a:solidFill>
                  <a:srgbClr val="000000"/>
                </a:solidFill>
              </a:rPr>
              <a:t> and other mobile devices. This is the first application ever to be able to screen genomes and identify variants on a mobile device through an implementation in Objective-C</a:t>
            </a:r>
            <a:r>
              <a:rPr lang="en-US" sz="2400" dirty="0" smtClean="0">
                <a:solidFill>
                  <a:srgbClr val="000000"/>
                </a:solidFill>
              </a:rPr>
              <a:t>. </a:t>
            </a:r>
            <a:r>
              <a:rPr lang="en-US" sz="2400" dirty="0">
                <a:solidFill>
                  <a:srgbClr val="000000"/>
                </a:solidFill>
              </a:rPr>
              <a:t>The long-term prediction is that </a:t>
            </a:r>
            <a:r>
              <a:rPr lang="en-US" sz="2400" dirty="0" err="1">
                <a:solidFill>
                  <a:srgbClr val="000000"/>
                </a:solidFill>
              </a:rPr>
              <a:t>iGenomics</a:t>
            </a:r>
            <a:r>
              <a:rPr lang="en-US" sz="2400" dirty="0">
                <a:solidFill>
                  <a:srgbClr val="000000"/>
                </a:solidFill>
              </a:rPr>
              <a:t> will become the main platform for DNA sequence analysis in a remote setting.</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Lst>
            </a:pPr>
            <a:r>
              <a:rPr lang="en-US" sz="2400" dirty="0">
                <a:solidFill>
                  <a:srgbClr val="000000"/>
                </a:solidFill>
              </a:rPr>
              <a:t>	The significantly lower amount of processing power contained within an </a:t>
            </a:r>
            <a:r>
              <a:rPr lang="en-US" sz="2400" dirty="0" err="1">
                <a:solidFill>
                  <a:srgbClr val="000000"/>
                </a:solidFill>
              </a:rPr>
              <a:t>iPad</a:t>
            </a:r>
            <a:r>
              <a:rPr lang="en-US" sz="2400" dirty="0">
                <a:solidFill>
                  <a:srgbClr val="000000"/>
                </a:solidFill>
              </a:rPr>
              <a:t> limits the data processing power available compared to super-computers that have been traditionally used to process genomes. That being stated, </a:t>
            </a:r>
            <a:r>
              <a:rPr lang="en-US" sz="2400" dirty="0" err="1">
                <a:solidFill>
                  <a:srgbClr val="000000"/>
                </a:solidFill>
              </a:rPr>
              <a:t>iGenomics</a:t>
            </a:r>
            <a:r>
              <a:rPr lang="en-US" sz="2400" dirty="0">
                <a:solidFill>
                  <a:srgbClr val="000000"/>
                </a:solidFill>
              </a:rPr>
              <a:t> uses the multiple cores of the </a:t>
            </a:r>
            <a:r>
              <a:rPr lang="en-US" sz="2400" dirty="0" err="1">
                <a:solidFill>
                  <a:srgbClr val="000000"/>
                </a:solidFill>
              </a:rPr>
              <a:t>iPad</a:t>
            </a:r>
            <a:r>
              <a:rPr lang="en-US" sz="2400" dirty="0">
                <a:solidFill>
                  <a:srgbClr val="000000"/>
                </a:solidFill>
              </a:rPr>
              <a:t> and advanced algorithms such as the Burrows-Wheeler Transform to rapidly analyze DNA sequences.  Viral genomes such as the influenza virus can be analyzed in a matter of seconds while microbial genomes including many disease-causing pathogens can be analyzed in a matter of minutes</a:t>
            </a:r>
            <a:r>
              <a:rPr lang="en-US" sz="2400" dirty="0" smtClean="0">
                <a:solidFill>
                  <a:srgbClr val="000000"/>
                </a:solidFill>
              </a:rPr>
              <a:t>.</a:t>
            </a:r>
            <a:endParaRPr lang="en-US" sz="2400" dirty="0">
              <a:solidFill>
                <a:srgbClr val="000000"/>
              </a:solidFill>
            </a:endParaRPr>
          </a:p>
        </p:txBody>
      </p:sp>
      <p:grpSp>
        <p:nvGrpSpPr>
          <p:cNvPr id="15364" name="Group 3"/>
          <p:cNvGrpSpPr>
            <a:grpSpLocks/>
          </p:cNvGrpSpPr>
          <p:nvPr/>
        </p:nvGrpSpPr>
        <p:grpSpPr bwMode="auto">
          <a:xfrm>
            <a:off x="295275" y="4835525"/>
            <a:ext cx="39562088" cy="31262638"/>
            <a:chOff x="186" y="3046"/>
            <a:chExt cx="24921" cy="19693"/>
          </a:xfrm>
        </p:grpSpPr>
        <p:sp>
          <p:nvSpPr>
            <p:cNvPr id="15589" name="Line 4"/>
            <p:cNvSpPr>
              <a:spLocks noChangeShapeType="1"/>
            </p:cNvSpPr>
            <p:nvPr/>
          </p:nvSpPr>
          <p:spPr bwMode="auto">
            <a:xfrm>
              <a:off x="186" y="3061"/>
              <a:ext cx="24921" cy="0"/>
            </a:xfrm>
            <a:prstGeom prst="line">
              <a:avLst/>
            </a:prstGeom>
            <a:noFill/>
            <a:ln w="9360">
              <a:solidFill>
                <a:srgbClr val="000000"/>
              </a:solidFill>
              <a:miter lim="800000"/>
              <a:headEnd/>
              <a:tailEnd/>
            </a:ln>
          </p:spPr>
          <p:txBody>
            <a:bodyPr>
              <a:prstTxWarp prst="textNoShape">
                <a:avLst/>
              </a:prstTxWarp>
            </a:bodyPr>
            <a:lstStyle/>
            <a:p>
              <a:endParaRPr lang="en-US"/>
            </a:p>
          </p:txBody>
        </p:sp>
        <p:sp>
          <p:nvSpPr>
            <p:cNvPr id="15590" name="Line 5"/>
            <p:cNvSpPr>
              <a:spLocks noChangeShapeType="1"/>
            </p:cNvSpPr>
            <p:nvPr/>
          </p:nvSpPr>
          <p:spPr bwMode="auto">
            <a:xfrm>
              <a:off x="8432" y="3046"/>
              <a:ext cx="15" cy="19693"/>
            </a:xfrm>
            <a:prstGeom prst="line">
              <a:avLst/>
            </a:prstGeom>
            <a:noFill/>
            <a:ln w="9360">
              <a:solidFill>
                <a:srgbClr val="000000"/>
              </a:solidFill>
              <a:miter lim="800000"/>
              <a:headEnd/>
              <a:tailEnd/>
            </a:ln>
          </p:spPr>
          <p:txBody>
            <a:bodyPr>
              <a:prstTxWarp prst="textNoShape">
                <a:avLst/>
              </a:prstTxWarp>
            </a:bodyPr>
            <a:lstStyle/>
            <a:p>
              <a:endParaRPr lang="en-US"/>
            </a:p>
          </p:txBody>
        </p:sp>
        <p:sp>
          <p:nvSpPr>
            <p:cNvPr id="15591" name="Line 6"/>
            <p:cNvSpPr>
              <a:spLocks noChangeShapeType="1"/>
            </p:cNvSpPr>
            <p:nvPr/>
          </p:nvSpPr>
          <p:spPr bwMode="auto">
            <a:xfrm>
              <a:off x="16864" y="3069"/>
              <a:ext cx="31" cy="19669"/>
            </a:xfrm>
            <a:prstGeom prst="line">
              <a:avLst/>
            </a:prstGeom>
            <a:noFill/>
            <a:ln w="9360">
              <a:solidFill>
                <a:srgbClr val="000000"/>
              </a:solidFill>
              <a:miter lim="800000"/>
              <a:headEnd/>
              <a:tailEnd/>
            </a:ln>
          </p:spPr>
          <p:txBody>
            <a:bodyPr>
              <a:prstTxWarp prst="textNoShape">
                <a:avLst/>
              </a:prstTxWarp>
            </a:bodyPr>
            <a:lstStyle/>
            <a:p>
              <a:endParaRPr lang="en-US"/>
            </a:p>
          </p:txBody>
        </p:sp>
      </p:grpSp>
      <p:sp>
        <p:nvSpPr>
          <p:cNvPr id="15365" name="AutoShape 7"/>
          <p:cNvSpPr>
            <a:spLocks noChangeArrowheads="1"/>
          </p:cNvSpPr>
          <p:nvPr/>
        </p:nvSpPr>
        <p:spPr bwMode="auto">
          <a:xfrm>
            <a:off x="352425" y="5240338"/>
            <a:ext cx="12677775" cy="738187"/>
          </a:xfrm>
          <a:prstGeom prst="roundRect">
            <a:avLst>
              <a:gd name="adj" fmla="val 16667"/>
            </a:avLst>
          </a:prstGeom>
          <a:solidFill>
            <a:srgbClr val="4984EB"/>
          </a:solidFill>
          <a:ln w="9360">
            <a:solidFill>
              <a:schemeClr val="tx1"/>
            </a:solidFill>
            <a:miter lim="800000"/>
            <a:headEnd/>
            <a:tailEnd/>
          </a:ln>
        </p:spPr>
        <p:txBody>
          <a:bodyPr wrap="none" lIns="90000" tIns="46800" rIns="90000" bIns="46800" anchor="ctr">
            <a:prstTxWarp prst="textNoShape">
              <a:avLst/>
            </a:prstTxWarp>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Lst>
            </a:pPr>
            <a:r>
              <a:rPr lang="en-US" sz="3200" b="1" dirty="0" smtClean="0">
                <a:solidFill>
                  <a:srgbClr val="000000"/>
                </a:solidFill>
              </a:rPr>
              <a:t>Introduction</a:t>
            </a:r>
            <a:endParaRPr lang="en-US" sz="3200" b="1" dirty="0">
              <a:solidFill>
                <a:srgbClr val="000000"/>
              </a:solidFill>
            </a:endParaRPr>
          </a:p>
        </p:txBody>
      </p:sp>
      <p:sp>
        <p:nvSpPr>
          <p:cNvPr id="15366" name="AutoShape 8"/>
          <p:cNvSpPr>
            <a:spLocks noChangeArrowheads="1"/>
          </p:cNvSpPr>
          <p:nvPr/>
        </p:nvSpPr>
        <p:spPr bwMode="auto">
          <a:xfrm>
            <a:off x="428625" y="14859000"/>
            <a:ext cx="12677775" cy="738188"/>
          </a:xfrm>
          <a:prstGeom prst="roundRect">
            <a:avLst>
              <a:gd name="adj" fmla="val 16667"/>
            </a:avLst>
          </a:prstGeom>
          <a:solidFill>
            <a:srgbClr val="4984EB"/>
          </a:solidFill>
          <a:ln w="9360">
            <a:solidFill>
              <a:srgbClr val="000000"/>
            </a:solidFill>
            <a:miter lim="800000"/>
            <a:headEnd/>
            <a:tailEnd/>
          </a:ln>
        </p:spPr>
        <p:txBody>
          <a:bodyPr wrap="none" lIns="90000" tIns="46800" rIns="90000" bIns="46800" anchor="ctr">
            <a:prstTxWarp prst="textNoShape">
              <a:avLst/>
            </a:prstTxWarp>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Lst>
            </a:pPr>
            <a:r>
              <a:rPr lang="en-US" sz="3200" b="1">
                <a:solidFill>
                  <a:schemeClr val="tx1"/>
                </a:solidFill>
              </a:rPr>
              <a:t>Background</a:t>
            </a:r>
          </a:p>
        </p:txBody>
      </p:sp>
      <p:sp>
        <p:nvSpPr>
          <p:cNvPr id="15367" name="AutoShape 9"/>
          <p:cNvSpPr>
            <a:spLocks noChangeArrowheads="1"/>
          </p:cNvSpPr>
          <p:nvPr/>
        </p:nvSpPr>
        <p:spPr bwMode="auto">
          <a:xfrm>
            <a:off x="27093863" y="13106400"/>
            <a:ext cx="12677775" cy="738187"/>
          </a:xfrm>
          <a:prstGeom prst="roundRect">
            <a:avLst>
              <a:gd name="adj" fmla="val 16667"/>
            </a:avLst>
          </a:prstGeom>
          <a:solidFill>
            <a:srgbClr val="4984EB"/>
          </a:solidFill>
          <a:ln w="9360">
            <a:solidFill>
              <a:srgbClr val="000000"/>
            </a:solidFill>
            <a:miter lim="800000"/>
            <a:headEnd/>
            <a:tailEnd/>
          </a:ln>
        </p:spPr>
        <p:txBody>
          <a:bodyPr wrap="none" lIns="90000" tIns="46800" rIns="90000" bIns="46800" anchor="ctr">
            <a:prstTxWarp prst="textNoShape">
              <a:avLst/>
            </a:prstTxWarp>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Lst>
            </a:pPr>
            <a:r>
              <a:rPr lang="en-US" sz="3200" b="1">
                <a:solidFill>
                  <a:srgbClr val="000000"/>
                </a:solidFill>
              </a:rPr>
              <a:t>Results</a:t>
            </a:r>
          </a:p>
        </p:txBody>
      </p:sp>
      <p:sp>
        <p:nvSpPr>
          <p:cNvPr id="15368" name="AutoShape 10"/>
          <p:cNvSpPr>
            <a:spLocks noChangeArrowheads="1"/>
          </p:cNvSpPr>
          <p:nvPr/>
        </p:nvSpPr>
        <p:spPr bwMode="auto">
          <a:xfrm>
            <a:off x="13714413" y="5240338"/>
            <a:ext cx="12677775" cy="738187"/>
          </a:xfrm>
          <a:prstGeom prst="roundRect">
            <a:avLst>
              <a:gd name="adj" fmla="val 16667"/>
            </a:avLst>
          </a:prstGeom>
          <a:solidFill>
            <a:srgbClr val="4984EB"/>
          </a:solidFill>
          <a:ln w="9360">
            <a:solidFill>
              <a:srgbClr val="000000"/>
            </a:solidFill>
            <a:miter lim="800000"/>
            <a:headEnd/>
            <a:tailEnd/>
          </a:ln>
        </p:spPr>
        <p:txBody>
          <a:bodyPr wrap="none" lIns="90000" tIns="46800" rIns="90000" bIns="46800" anchor="ctr">
            <a:prstTxWarp prst="textNoShape">
              <a:avLst/>
            </a:prstTxWarp>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Lst>
            </a:pPr>
            <a:r>
              <a:rPr lang="en-US" sz="3200" b="1">
                <a:solidFill>
                  <a:srgbClr val="000000"/>
                </a:solidFill>
              </a:rPr>
              <a:t>Methods</a:t>
            </a:r>
          </a:p>
        </p:txBody>
      </p:sp>
      <p:sp>
        <p:nvSpPr>
          <p:cNvPr id="15369" name="Text Box 11"/>
          <p:cNvSpPr txBox="1">
            <a:spLocks noChangeArrowheads="1"/>
          </p:cNvSpPr>
          <p:nvPr/>
        </p:nvSpPr>
        <p:spPr bwMode="auto">
          <a:xfrm>
            <a:off x="18018125" y="13976350"/>
            <a:ext cx="204788" cy="461963"/>
          </a:xfrm>
          <a:prstGeom prst="rect">
            <a:avLst/>
          </a:prstGeom>
          <a:noFill/>
          <a:ln w="9525">
            <a:noFill/>
            <a:miter lim="800000"/>
            <a:headEnd/>
            <a:tailEnd/>
          </a:ln>
        </p:spPr>
        <p:txBody>
          <a:bodyPr wrap="none" anchor="ctr">
            <a:prstTxWarp prst="textNoShape">
              <a:avLst/>
            </a:prstTxWarp>
          </a:bodyPr>
          <a:lstStyle/>
          <a:p>
            <a:endParaRPr lang="en-US"/>
          </a:p>
        </p:txBody>
      </p:sp>
      <p:sp>
        <p:nvSpPr>
          <p:cNvPr id="15371" name="Text Box 14"/>
          <p:cNvSpPr txBox="1">
            <a:spLocks noChangeArrowheads="1"/>
          </p:cNvSpPr>
          <p:nvPr/>
        </p:nvSpPr>
        <p:spPr bwMode="auto">
          <a:xfrm>
            <a:off x="13792200" y="6248400"/>
            <a:ext cx="12812713" cy="2310505"/>
          </a:xfrm>
          <a:prstGeom prst="rect">
            <a:avLst/>
          </a:prstGeom>
          <a:noFill/>
          <a:ln w="9525">
            <a:noFill/>
            <a:miter lim="800000"/>
            <a:headEnd/>
            <a:tailEnd/>
          </a:ln>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Lst>
            </a:pPr>
            <a:r>
              <a:rPr lang="en-US" sz="2400" b="1" dirty="0" smtClean="0">
                <a:solidFill>
                  <a:srgbClr val="000000"/>
                </a:solidFill>
              </a:rPr>
              <a:t>Constructing the Burrows-Wheeler Transform (BWT):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Lst>
            </a:pPr>
            <a:r>
              <a:rPr lang="en-US" sz="2400" dirty="0" smtClean="0">
                <a:solidFill>
                  <a:srgbClr val="000000"/>
                </a:solidFill>
              </a:rPr>
              <a:t>-The Burrows-Wheeler transform is constructed by lexicographically sorting the cyclic permutations of the inputted genome with a dollar sign (has a lexicographical value less than any letter in the English alphabet) on its end</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Lst>
            </a:pPr>
            <a:r>
              <a:rPr lang="en-US" sz="2400" dirty="0" smtClean="0">
                <a:solidFill>
                  <a:srgbClr val="000000"/>
                </a:solidFill>
              </a:rPr>
              <a:t>-The BWT has a unique trait known as Last-First Property in which the rank of a character in the last column is the same rank as that corresponding character in the first column </a:t>
            </a:r>
          </a:p>
        </p:txBody>
      </p:sp>
      <p:sp>
        <p:nvSpPr>
          <p:cNvPr id="15423" name="TextBox 368"/>
          <p:cNvSpPr txBox="1">
            <a:spLocks noChangeArrowheads="1"/>
          </p:cNvSpPr>
          <p:nvPr/>
        </p:nvSpPr>
        <p:spPr bwMode="auto">
          <a:xfrm>
            <a:off x="381000" y="16002000"/>
            <a:ext cx="12268200" cy="6002338"/>
          </a:xfrm>
          <a:prstGeom prst="rect">
            <a:avLst/>
          </a:prstGeom>
          <a:noFill/>
          <a:ln w="9525">
            <a:noFill/>
            <a:miter lim="800000"/>
            <a:headEnd/>
            <a:tailEnd/>
          </a:ln>
        </p:spPr>
        <p:txBody>
          <a:bodyPr>
            <a:prstTxWarp prst="textNoShape">
              <a:avLst/>
            </a:prstTxWarp>
            <a:spAutoFit/>
          </a:bodyPr>
          <a:lstStyle/>
          <a:p>
            <a:r>
              <a:rPr lang="en-US" sz="2400" dirty="0">
                <a:solidFill>
                  <a:schemeClr val="tx1"/>
                </a:solidFill>
              </a:rPr>
              <a:t>	Prior to the aligning and analyzing of DNA strands, these samples of DNA must be sequenced using a bench-top sequencing apparatus. This type of machine requires special preparation for the DNA to be read in. The DNA must first be extracted from the cells of the sample biological substance/organism and split into smaller random pieces using sound waves at a specific frequency. These newly split strands of DNA are color-coded in a specific manner so that the sequencing machines can read in the DNA and categorize each </a:t>
            </a:r>
            <a:r>
              <a:rPr lang="en-US" sz="2400" dirty="0" smtClean="0">
                <a:solidFill>
                  <a:schemeClr val="tx1"/>
                </a:solidFill>
              </a:rPr>
              <a:t>base </a:t>
            </a:r>
            <a:r>
              <a:rPr lang="en-US" sz="2400" dirty="0">
                <a:solidFill>
                  <a:schemeClr val="tx1"/>
                </a:solidFill>
              </a:rPr>
              <a:t>as an A, C, G, or T. Once all of the DNA has been read in by the sequencing device, the DNA data, called reads, is saved in a file on the connected computer or server network. This file solely consists of the raw read data, the quality of each read, and the name of each read. </a:t>
            </a:r>
          </a:p>
          <a:p>
            <a:r>
              <a:rPr lang="en-US" sz="2400" dirty="0">
                <a:solidFill>
                  <a:schemeClr val="tx1"/>
                </a:solidFill>
              </a:rPr>
              <a:t>	The DNA sequencing device provides no way to align the reads to a reference genome, so that is done on a computer or linked set of servers. The software used for the aligning requires both a reads file and and a reference genome (the DNA sequence the reads will aligned to) file. The DNA analyzing takes place and an export file containing alignment data and mutation information is generated. Until </a:t>
            </a:r>
            <a:r>
              <a:rPr lang="en-US" sz="2400" dirty="0" err="1">
                <a:solidFill>
                  <a:schemeClr val="tx1"/>
                </a:solidFill>
              </a:rPr>
              <a:t>iGenomics</a:t>
            </a:r>
            <a:r>
              <a:rPr lang="en-US" sz="2400" dirty="0">
                <a:solidFill>
                  <a:schemeClr val="tx1"/>
                </a:solidFill>
              </a:rPr>
              <a:t>, there has been no mobile version of any of this alignment software.</a:t>
            </a:r>
          </a:p>
        </p:txBody>
      </p:sp>
      <p:graphicFrame>
        <p:nvGraphicFramePr>
          <p:cNvPr id="211" name="Table 210"/>
          <p:cNvGraphicFramePr>
            <a:graphicFrameLocks noGrp="1"/>
          </p:cNvGraphicFramePr>
          <p:nvPr/>
        </p:nvGraphicFramePr>
        <p:xfrm>
          <a:off x="14630400" y="10571480"/>
          <a:ext cx="3810000" cy="3779520"/>
        </p:xfrm>
        <a:graphic>
          <a:graphicData uri="http://schemas.openxmlformats.org/drawingml/2006/table">
            <a:tbl>
              <a:tblPr firstRow="1" bandRow="1">
                <a:tableStyleId>{2D5ABB26-0587-4C30-8999-92F81FD0307C}</a:tableStyleId>
              </a:tblPr>
              <a:tblGrid>
                <a:gridCol w="476250"/>
                <a:gridCol w="476250"/>
                <a:gridCol w="476250"/>
                <a:gridCol w="476250"/>
                <a:gridCol w="476250"/>
                <a:gridCol w="476250"/>
                <a:gridCol w="476250"/>
                <a:gridCol w="476250"/>
              </a:tblGrid>
              <a:tr h="472440">
                <a:tc>
                  <a:txBody>
                    <a:bodyPr/>
                    <a:lstStyle/>
                    <a:p>
                      <a:pPr algn="ctr"/>
                      <a:r>
                        <a:rPr lang="en-US" sz="2400" dirty="0" smtClean="0"/>
                        <a:t>G</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C</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t>
                      </a:r>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472440">
                <a:tc>
                  <a:txBody>
                    <a:bodyPr/>
                    <a:lstStyle/>
                    <a:p>
                      <a:pPr algn="ctr"/>
                      <a:r>
                        <a:rPr lang="en-US" sz="2400" dirty="0" smtClean="0"/>
                        <a:t>A</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C</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G</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472440">
                <a:tc>
                  <a:txBody>
                    <a:bodyPr/>
                    <a:lstStyle/>
                    <a:p>
                      <a:pPr algn="ctr"/>
                      <a:r>
                        <a:rPr lang="en-US" sz="2400" dirty="0" smtClean="0"/>
                        <a:t>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C</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G</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472440">
                <a:tc>
                  <a:txBody>
                    <a:bodyPr/>
                    <a:lstStyle/>
                    <a:p>
                      <a:pPr algn="ctr"/>
                      <a:r>
                        <a:rPr lang="en-US" sz="2400" dirty="0" smtClean="0"/>
                        <a:t>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C</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G</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472440">
                <a:tc>
                  <a:txBody>
                    <a:bodyPr/>
                    <a:lstStyle/>
                    <a:p>
                      <a:pPr algn="ctr"/>
                      <a:r>
                        <a:rPr lang="en-US" sz="2400" dirty="0" smtClean="0"/>
                        <a:t>A</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C</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G</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472440">
                <a:tc>
                  <a:txBody>
                    <a:bodyPr/>
                    <a:lstStyle/>
                    <a:p>
                      <a:pPr algn="ctr"/>
                      <a:r>
                        <a:rPr lang="en-US" sz="2400" dirty="0" smtClean="0"/>
                        <a:t>C</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G</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472440">
                <a:tc>
                  <a:txBody>
                    <a:bodyPr/>
                    <a:lstStyle/>
                    <a:p>
                      <a:pPr algn="ctr"/>
                      <a:r>
                        <a:rPr lang="en-US" sz="2400" dirty="0" smtClean="0"/>
                        <a:t>A</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G</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C</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472440">
                <a:tc>
                  <a:txBody>
                    <a:bodyPr/>
                    <a:lstStyle/>
                    <a:p>
                      <a:pPr algn="ctr"/>
                      <a:r>
                        <a:rPr lang="en-US" sz="2400" dirty="0" smtClean="0"/>
                        <a: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G</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C</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bl>
          </a:graphicData>
        </a:graphic>
      </p:graphicFrame>
      <p:sp>
        <p:nvSpPr>
          <p:cNvPr id="212" name="TextBox 211"/>
          <p:cNvSpPr txBox="1"/>
          <p:nvPr/>
        </p:nvSpPr>
        <p:spPr>
          <a:xfrm>
            <a:off x="14782800" y="8686800"/>
            <a:ext cx="10058400" cy="584776"/>
          </a:xfrm>
          <a:prstGeom prst="rect">
            <a:avLst/>
          </a:prstGeom>
          <a:noFill/>
        </p:spPr>
        <p:txBody>
          <a:bodyPr wrap="square" rtlCol="0">
            <a:spAutoFit/>
          </a:bodyPr>
          <a:lstStyle/>
          <a:p>
            <a:pPr algn="ctr"/>
            <a:r>
              <a:rPr lang="en-US" sz="3200" u="sng" dirty="0" smtClean="0">
                <a:solidFill>
                  <a:schemeClr val="tx2"/>
                </a:solidFill>
              </a:rPr>
              <a:t>Creating the BWT for GATTACA</a:t>
            </a:r>
            <a:endParaRPr lang="en-US" sz="3200" u="sng" dirty="0">
              <a:solidFill>
                <a:schemeClr val="tx2"/>
              </a:solidFill>
            </a:endParaRPr>
          </a:p>
        </p:txBody>
      </p:sp>
      <p:sp>
        <p:nvSpPr>
          <p:cNvPr id="28" name="TextBox 27"/>
          <p:cNvSpPr txBox="1"/>
          <p:nvPr/>
        </p:nvSpPr>
        <p:spPr>
          <a:xfrm>
            <a:off x="13563600" y="9448800"/>
            <a:ext cx="6019800" cy="954107"/>
          </a:xfrm>
          <a:prstGeom prst="rect">
            <a:avLst/>
          </a:prstGeom>
          <a:noFill/>
        </p:spPr>
        <p:txBody>
          <a:bodyPr wrap="square" rtlCol="0">
            <a:spAutoFit/>
          </a:bodyPr>
          <a:lstStyle/>
          <a:p>
            <a:pPr algn="ctr"/>
            <a:r>
              <a:rPr lang="en-US" sz="2800" dirty="0" smtClean="0">
                <a:solidFill>
                  <a:schemeClr val="tx2"/>
                </a:solidFill>
              </a:rPr>
              <a:t>Unsorted Cyclic Permutations of GATTACA</a:t>
            </a:r>
            <a:endParaRPr lang="en-US" sz="2800" dirty="0">
              <a:solidFill>
                <a:schemeClr val="tx2"/>
              </a:solidFill>
            </a:endParaRPr>
          </a:p>
        </p:txBody>
      </p:sp>
      <p:graphicFrame>
        <p:nvGraphicFramePr>
          <p:cNvPr id="29" name="Table 28"/>
          <p:cNvGraphicFramePr>
            <a:graphicFrameLocks noGrp="1"/>
          </p:cNvGraphicFramePr>
          <p:nvPr/>
        </p:nvGraphicFramePr>
        <p:xfrm>
          <a:off x="21336000" y="10591800"/>
          <a:ext cx="3733800" cy="3810000"/>
        </p:xfrm>
        <a:graphic>
          <a:graphicData uri="http://schemas.openxmlformats.org/drawingml/2006/table">
            <a:tbl>
              <a:tblPr firstRow="1" bandRow="1">
                <a:tableStyleId>{2D5ABB26-0587-4C30-8999-92F81FD0307C}</a:tableStyleId>
              </a:tblPr>
              <a:tblGrid>
                <a:gridCol w="466725"/>
                <a:gridCol w="466725"/>
                <a:gridCol w="466725"/>
                <a:gridCol w="466725"/>
                <a:gridCol w="466725"/>
                <a:gridCol w="466725"/>
                <a:gridCol w="466725"/>
                <a:gridCol w="466725"/>
              </a:tblGrid>
              <a:tr h="476250">
                <a:tc>
                  <a:txBody>
                    <a:bodyPr/>
                    <a:lstStyle/>
                    <a:p>
                      <a:pPr algn="ctr"/>
                      <a:r>
                        <a:rPr lang="en-US" sz="2400" dirty="0" smtClean="0"/>
                        <a: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G</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C</a:t>
                      </a:r>
                      <a:endParaRPr lang="en-US" sz="2400" dirty="0"/>
                    </a:p>
                  </a:txBody>
                  <a:tcPr anchor="ctr">
                    <a:lnL w="1905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b="1" dirty="0" smtClean="0">
                          <a:solidFill>
                            <a:schemeClr val="accent6"/>
                          </a:solidFill>
                        </a:rPr>
                        <a:t>A</a:t>
                      </a:r>
                      <a:endParaRPr lang="en-US" sz="2400" b="1" dirty="0">
                        <a:solidFill>
                          <a:schemeClr val="accent6"/>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476250">
                <a:tc>
                  <a:txBody>
                    <a:bodyPr/>
                    <a:lstStyle/>
                    <a:p>
                      <a:pPr algn="ctr"/>
                      <a:r>
                        <a:rPr lang="en-US" sz="2400" dirty="0" smtClean="0"/>
                        <a:t>A</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G</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a:t>
                      </a:r>
                      <a:endParaRPr lang="en-US" sz="2400" dirty="0"/>
                    </a:p>
                  </a:txBody>
                  <a:tcPr anchor="ctr">
                    <a:lnL w="1905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b="1" dirty="0" smtClean="0">
                          <a:solidFill>
                            <a:schemeClr val="accent6"/>
                          </a:solidFill>
                        </a:rPr>
                        <a:t>C</a:t>
                      </a:r>
                      <a:endParaRPr lang="en-US" sz="2400" b="1" dirty="0">
                        <a:solidFill>
                          <a:schemeClr val="accent6"/>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476250">
                <a:tc>
                  <a:txBody>
                    <a:bodyPr/>
                    <a:lstStyle/>
                    <a:p>
                      <a:pPr algn="ctr"/>
                      <a:r>
                        <a:rPr lang="en-US" sz="2400" dirty="0" smtClean="0"/>
                        <a:t>A</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C</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G</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T</a:t>
                      </a:r>
                      <a:endParaRPr lang="en-US" sz="2400" dirty="0"/>
                    </a:p>
                  </a:txBody>
                  <a:tcPr anchor="ctr">
                    <a:lnL w="1905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b="1" dirty="0" smtClean="0">
                          <a:solidFill>
                            <a:schemeClr val="accent6"/>
                          </a:solidFill>
                        </a:rPr>
                        <a:t>T</a:t>
                      </a:r>
                      <a:endParaRPr lang="en-US" sz="2400" b="1" dirty="0">
                        <a:solidFill>
                          <a:schemeClr val="accent6"/>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476250">
                <a:tc>
                  <a:txBody>
                    <a:bodyPr/>
                    <a:lstStyle/>
                    <a:p>
                      <a:pPr algn="ctr"/>
                      <a:r>
                        <a:rPr lang="en-US" sz="2400" dirty="0" smtClean="0"/>
                        <a:t>A</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C</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t>
                      </a:r>
                      <a:endParaRPr lang="en-US" sz="2400" dirty="0"/>
                    </a:p>
                  </a:txBody>
                  <a:tcPr anchor="ctr">
                    <a:lnL w="1905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b="1" dirty="0" smtClean="0">
                          <a:solidFill>
                            <a:schemeClr val="accent6"/>
                          </a:solidFill>
                        </a:rPr>
                        <a:t>G</a:t>
                      </a:r>
                      <a:endParaRPr lang="en-US" sz="2400" b="1" dirty="0">
                        <a:solidFill>
                          <a:schemeClr val="accent6"/>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476250">
                <a:tc>
                  <a:txBody>
                    <a:bodyPr/>
                    <a:lstStyle/>
                    <a:p>
                      <a:pPr algn="ctr"/>
                      <a:r>
                        <a:rPr lang="en-US" sz="2400" dirty="0" smtClean="0"/>
                        <a:t>C</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G</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T</a:t>
                      </a:r>
                      <a:endParaRPr lang="en-US" sz="2400" dirty="0"/>
                    </a:p>
                  </a:txBody>
                  <a:tcPr anchor="ctr">
                    <a:lnL w="1905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b="1" dirty="0" smtClean="0">
                          <a:solidFill>
                            <a:schemeClr val="accent6"/>
                          </a:solidFill>
                        </a:rPr>
                        <a:t>A</a:t>
                      </a:r>
                      <a:endParaRPr lang="en-US" sz="2400" b="1" dirty="0">
                        <a:solidFill>
                          <a:schemeClr val="accent6"/>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476250">
                <a:tc>
                  <a:txBody>
                    <a:bodyPr/>
                    <a:lstStyle/>
                    <a:p>
                      <a:pPr algn="ctr"/>
                      <a:r>
                        <a:rPr lang="en-US" sz="2400" dirty="0" smtClean="0"/>
                        <a:t>G</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C</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a:t>
                      </a:r>
                      <a:endParaRPr lang="en-US" sz="2400" dirty="0"/>
                    </a:p>
                  </a:txBody>
                  <a:tcPr anchor="ctr">
                    <a:lnL w="1905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b="1" dirty="0" smtClean="0">
                          <a:solidFill>
                            <a:schemeClr val="accent6"/>
                          </a:solidFill>
                        </a:rPr>
                        <a:t>$</a:t>
                      </a:r>
                      <a:endParaRPr lang="en-US" sz="2400" b="1" dirty="0">
                        <a:solidFill>
                          <a:schemeClr val="accent6"/>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476250">
                <a:tc>
                  <a:txBody>
                    <a:bodyPr/>
                    <a:lstStyle/>
                    <a:p>
                      <a:pPr algn="ctr"/>
                      <a:r>
                        <a:rPr lang="en-US" sz="2400" dirty="0" smtClean="0"/>
                        <a:t>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C</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G</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a:t>
                      </a:r>
                      <a:endParaRPr lang="en-US" sz="2400" dirty="0"/>
                    </a:p>
                  </a:txBody>
                  <a:tcPr anchor="ctr">
                    <a:lnL w="1905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b="1" dirty="0" smtClean="0">
                          <a:solidFill>
                            <a:schemeClr val="accent6"/>
                          </a:solidFill>
                        </a:rPr>
                        <a:t>T</a:t>
                      </a:r>
                      <a:endParaRPr lang="en-US" sz="2400" b="1" dirty="0">
                        <a:solidFill>
                          <a:schemeClr val="accent6"/>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476250">
                <a:tc>
                  <a:txBody>
                    <a:bodyPr/>
                    <a:lstStyle/>
                    <a:p>
                      <a:pPr algn="ctr"/>
                      <a:r>
                        <a:rPr lang="en-US" sz="2400" dirty="0" smtClean="0"/>
                        <a:t>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C</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G</a:t>
                      </a:r>
                      <a:endParaRPr lang="en-US" sz="2400" dirty="0"/>
                    </a:p>
                  </a:txBody>
                  <a:tcPr anchor="ctr">
                    <a:lnL w="1905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b="1" dirty="0" smtClean="0">
                          <a:solidFill>
                            <a:schemeClr val="accent6"/>
                          </a:solidFill>
                        </a:rPr>
                        <a:t>A</a:t>
                      </a:r>
                      <a:endParaRPr lang="en-US" sz="2400" b="1" dirty="0">
                        <a:solidFill>
                          <a:schemeClr val="accent6"/>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30" name="TextBox 29"/>
          <p:cNvSpPr txBox="1"/>
          <p:nvPr/>
        </p:nvSpPr>
        <p:spPr>
          <a:xfrm>
            <a:off x="20193000" y="9485293"/>
            <a:ext cx="5791200" cy="954107"/>
          </a:xfrm>
          <a:prstGeom prst="rect">
            <a:avLst/>
          </a:prstGeom>
          <a:noFill/>
        </p:spPr>
        <p:txBody>
          <a:bodyPr wrap="square" rtlCol="0">
            <a:spAutoFit/>
          </a:bodyPr>
          <a:lstStyle/>
          <a:p>
            <a:pPr algn="ctr"/>
            <a:r>
              <a:rPr lang="en-US" sz="2800" dirty="0" smtClean="0">
                <a:solidFill>
                  <a:schemeClr val="tx2"/>
                </a:solidFill>
              </a:rPr>
              <a:t>Sorted Cyclic Permutations of GATTACA</a:t>
            </a:r>
            <a:endParaRPr lang="en-US" sz="2800" dirty="0">
              <a:solidFill>
                <a:schemeClr val="tx2"/>
              </a:solidFill>
            </a:endParaRPr>
          </a:p>
        </p:txBody>
      </p:sp>
      <p:sp>
        <p:nvSpPr>
          <p:cNvPr id="37" name="TextBox 36"/>
          <p:cNvSpPr txBox="1"/>
          <p:nvPr/>
        </p:nvSpPr>
        <p:spPr>
          <a:xfrm>
            <a:off x="14020800" y="15163800"/>
            <a:ext cx="10744200" cy="1200328"/>
          </a:xfrm>
          <a:prstGeom prst="rect">
            <a:avLst/>
          </a:prstGeom>
          <a:noFill/>
        </p:spPr>
        <p:txBody>
          <a:bodyPr wrap="square" rtlCol="0">
            <a:spAutoFit/>
          </a:bodyPr>
          <a:lstStyle/>
          <a:p>
            <a:r>
              <a:rPr lang="en-US" sz="2400" b="1" dirty="0" smtClean="0">
                <a:solidFill>
                  <a:schemeClr val="tx1"/>
                </a:solidFill>
              </a:rPr>
              <a:t>Matching Read Segments:</a:t>
            </a:r>
          </a:p>
          <a:p>
            <a:r>
              <a:rPr lang="en-US" sz="2400" dirty="0" smtClean="0">
                <a:solidFill>
                  <a:schemeClr val="tx1"/>
                </a:solidFill>
              </a:rPr>
              <a:t>The Last-First Property can be leveraged to allow for exact matching DNA sequences to a reference genome</a:t>
            </a:r>
            <a:endParaRPr lang="en-US" sz="2400" dirty="0">
              <a:solidFill>
                <a:schemeClr val="tx1"/>
              </a:solidFill>
            </a:endParaRPr>
          </a:p>
        </p:txBody>
      </p:sp>
      <p:sp>
        <p:nvSpPr>
          <p:cNvPr id="40" name="TextBox 39"/>
          <p:cNvSpPr txBox="1"/>
          <p:nvPr/>
        </p:nvSpPr>
        <p:spPr>
          <a:xfrm>
            <a:off x="14554200" y="16484024"/>
            <a:ext cx="10058400" cy="584776"/>
          </a:xfrm>
          <a:prstGeom prst="rect">
            <a:avLst/>
          </a:prstGeom>
          <a:noFill/>
        </p:spPr>
        <p:txBody>
          <a:bodyPr wrap="square" rtlCol="0">
            <a:spAutoFit/>
          </a:bodyPr>
          <a:lstStyle/>
          <a:p>
            <a:pPr algn="ctr"/>
            <a:r>
              <a:rPr lang="en-US" sz="3200" u="sng" dirty="0" smtClean="0">
                <a:solidFill>
                  <a:schemeClr val="tx2"/>
                </a:solidFill>
              </a:rPr>
              <a:t>Exact Matching GAT to GATTACA</a:t>
            </a:r>
            <a:endParaRPr lang="en-US" sz="3200" u="sng" dirty="0">
              <a:solidFill>
                <a:schemeClr val="tx2"/>
              </a:solidFill>
            </a:endParaRPr>
          </a:p>
        </p:txBody>
      </p:sp>
      <p:sp>
        <p:nvSpPr>
          <p:cNvPr id="57" name="TextBox 56"/>
          <p:cNvSpPr txBox="1"/>
          <p:nvPr/>
        </p:nvSpPr>
        <p:spPr>
          <a:xfrm>
            <a:off x="14859000" y="24079200"/>
            <a:ext cx="10058400" cy="584776"/>
          </a:xfrm>
          <a:prstGeom prst="rect">
            <a:avLst/>
          </a:prstGeom>
          <a:noFill/>
        </p:spPr>
        <p:txBody>
          <a:bodyPr wrap="square" rtlCol="0">
            <a:spAutoFit/>
          </a:bodyPr>
          <a:lstStyle/>
          <a:p>
            <a:pPr algn="ctr"/>
            <a:r>
              <a:rPr lang="en-US" sz="3200" u="sng" dirty="0" smtClean="0">
                <a:solidFill>
                  <a:schemeClr val="tx2"/>
                </a:solidFill>
              </a:rPr>
              <a:t>Computing Edit Distance for GATTTACA to GATTACA</a:t>
            </a:r>
            <a:endParaRPr lang="en-US" sz="3200" u="sng" dirty="0">
              <a:solidFill>
                <a:schemeClr val="tx2"/>
              </a:solidFill>
            </a:endParaRPr>
          </a:p>
        </p:txBody>
      </p:sp>
      <p:sp>
        <p:nvSpPr>
          <p:cNvPr id="58" name="TextBox 57"/>
          <p:cNvSpPr txBox="1"/>
          <p:nvPr/>
        </p:nvSpPr>
        <p:spPr>
          <a:xfrm>
            <a:off x="14173200" y="21564600"/>
            <a:ext cx="12268200" cy="2308324"/>
          </a:xfrm>
          <a:prstGeom prst="rect">
            <a:avLst/>
          </a:prstGeom>
          <a:noFill/>
        </p:spPr>
        <p:txBody>
          <a:bodyPr wrap="square" rtlCol="0">
            <a:spAutoFit/>
          </a:bodyPr>
          <a:lstStyle/>
          <a:p>
            <a:r>
              <a:rPr lang="en-US" sz="2400" b="1" dirty="0" smtClean="0">
                <a:solidFill>
                  <a:schemeClr val="tx1"/>
                </a:solidFill>
              </a:rPr>
              <a:t>Dynamic Programming to Compute Edit Distance:</a:t>
            </a:r>
          </a:p>
          <a:p>
            <a:r>
              <a:rPr lang="en-US" sz="2400" dirty="0" smtClean="0">
                <a:solidFill>
                  <a:schemeClr val="tx1"/>
                </a:solidFill>
              </a:rPr>
              <a:t>-Edit Distance refers to the number of substitutions, insertions, or deletions necessary to turn string A into string B</a:t>
            </a:r>
          </a:p>
          <a:p>
            <a:r>
              <a:rPr lang="en-US" sz="2400" dirty="0" smtClean="0">
                <a:solidFill>
                  <a:schemeClr val="tx1"/>
                </a:solidFill>
              </a:rPr>
              <a:t>-Computing the Edit Distance table is useful for matching reads to the reference genome because there tends to be a low but present error rate when reads are sequenced, and edit distance computation can account for this </a:t>
            </a:r>
            <a:endParaRPr lang="en-US" sz="2400" dirty="0">
              <a:solidFill>
                <a:schemeClr val="tx1"/>
              </a:solidFill>
            </a:endParaRPr>
          </a:p>
        </p:txBody>
      </p:sp>
      <p:graphicFrame>
        <p:nvGraphicFramePr>
          <p:cNvPr id="60" name="Table 59"/>
          <p:cNvGraphicFramePr>
            <a:graphicFrameLocks noGrp="1"/>
          </p:cNvGraphicFramePr>
          <p:nvPr/>
        </p:nvGraphicFramePr>
        <p:xfrm>
          <a:off x="14630400" y="24993600"/>
          <a:ext cx="4953000" cy="3940074"/>
        </p:xfrm>
        <a:graphic>
          <a:graphicData uri="http://schemas.openxmlformats.org/drawingml/2006/table">
            <a:tbl>
              <a:tblPr firstRow="1" bandRow="1">
                <a:tableStyleId>{2D5ABB26-0587-4C30-8999-92F81FD0307C}</a:tableStyleId>
              </a:tblPr>
              <a:tblGrid>
                <a:gridCol w="495300"/>
                <a:gridCol w="495300"/>
                <a:gridCol w="495300"/>
                <a:gridCol w="495300"/>
                <a:gridCol w="495300"/>
                <a:gridCol w="495300"/>
                <a:gridCol w="495300"/>
                <a:gridCol w="495300"/>
                <a:gridCol w="495300"/>
                <a:gridCol w="495300"/>
              </a:tblGrid>
              <a:tr h="427484">
                <a:tc>
                  <a:txBody>
                    <a:bodyPr/>
                    <a:lstStyle/>
                    <a:p>
                      <a:endParaRPr lang="en-US" sz="20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0" dirty="0"/>
                    </a:p>
                  </a:txBody>
                  <a:tcPr anchor="ctr">
                    <a:lnL w="12700" cap="flat" cmpd="sng" algn="ctr">
                      <a:no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b="1" dirty="0" smtClean="0"/>
                        <a:t>G</a:t>
                      </a:r>
                      <a:endParaRPr lang="en-US" sz="2000" b="1"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b="1" dirty="0" smtClean="0"/>
                        <a:t>A</a:t>
                      </a:r>
                      <a:endParaRPr lang="en-US" sz="2000" b="1"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b="1" dirty="0" smtClean="0"/>
                        <a:t>T</a:t>
                      </a:r>
                      <a:endParaRPr lang="en-US" sz="2000" b="1"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b="1" dirty="0" smtClean="0"/>
                        <a:t>T</a:t>
                      </a:r>
                      <a:endParaRPr lang="en-US" sz="2000" b="1"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b="1" dirty="0" smtClean="0"/>
                        <a:t>T</a:t>
                      </a:r>
                      <a:endParaRPr lang="en-US" sz="2000" b="1"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b="1" dirty="0" smtClean="0"/>
                        <a:t>A</a:t>
                      </a:r>
                      <a:endParaRPr lang="en-US" sz="2000" b="1"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b="1" dirty="0" smtClean="0"/>
                        <a:t>C</a:t>
                      </a:r>
                      <a:endParaRPr lang="en-US" sz="2000" b="1"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b="1" dirty="0" smtClean="0"/>
                        <a:t>A</a:t>
                      </a:r>
                      <a:endParaRPr lang="en-US" sz="2000" b="1"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r>
              <a:tr h="427484">
                <a:tc>
                  <a:txBody>
                    <a:bodyPr/>
                    <a:lstStyle/>
                    <a:p>
                      <a:endParaRPr lang="en-US" sz="2000" dirty="0"/>
                    </a:p>
                  </a:txBody>
                  <a:tcPr anchor="ctr">
                    <a:lnL w="12700" cap="flat" cmpd="sng" algn="ctr">
                      <a:no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b="1" dirty="0" smtClean="0">
                          <a:solidFill>
                            <a:srgbClr val="FF0000"/>
                          </a:solidFill>
                        </a:rPr>
                        <a:t>0</a:t>
                      </a:r>
                      <a:endParaRPr lang="en-US" sz="2000" b="1" dirty="0">
                        <a:solidFill>
                          <a:srgbClr val="FF0000"/>
                        </a:solidFill>
                      </a:endParaRPr>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1</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2</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3</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4</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5</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6</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7</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8</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r>
              <a:tr h="427484">
                <a:tc>
                  <a:txBody>
                    <a:bodyPr/>
                    <a:lstStyle/>
                    <a:p>
                      <a:pPr algn="ctr"/>
                      <a:r>
                        <a:rPr lang="en-US" sz="2000" b="1" dirty="0" smtClean="0"/>
                        <a:t>G</a:t>
                      </a:r>
                      <a:endParaRPr lang="en-US" sz="2000" b="1"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1</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b="1" dirty="0" smtClean="0">
                          <a:solidFill>
                            <a:srgbClr val="FF0000"/>
                          </a:solidFill>
                        </a:rPr>
                        <a:t>0</a:t>
                      </a:r>
                      <a:endParaRPr lang="en-US" sz="2000" b="1" dirty="0">
                        <a:solidFill>
                          <a:srgbClr val="FF0000"/>
                        </a:solidFill>
                      </a:endParaRPr>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1</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2</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3</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4</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5</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6</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7</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r>
              <a:tr h="427484">
                <a:tc>
                  <a:txBody>
                    <a:bodyPr/>
                    <a:lstStyle/>
                    <a:p>
                      <a:pPr algn="ctr"/>
                      <a:r>
                        <a:rPr lang="en-US" sz="2000" b="1" dirty="0" smtClean="0"/>
                        <a:t>A</a:t>
                      </a:r>
                      <a:endParaRPr lang="en-US" sz="2000" b="1"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2</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1</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b="1" dirty="0" smtClean="0">
                          <a:solidFill>
                            <a:srgbClr val="FF0000"/>
                          </a:solidFill>
                        </a:rPr>
                        <a:t>0</a:t>
                      </a:r>
                      <a:endParaRPr lang="en-US" sz="2000" b="1" dirty="0">
                        <a:solidFill>
                          <a:srgbClr val="FF0000"/>
                        </a:solidFill>
                      </a:endParaRPr>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1</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2</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3</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4</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5</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6</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r>
              <a:tr h="427484">
                <a:tc>
                  <a:txBody>
                    <a:bodyPr/>
                    <a:lstStyle/>
                    <a:p>
                      <a:pPr algn="ctr"/>
                      <a:r>
                        <a:rPr lang="en-US" sz="2000" b="1" dirty="0" smtClean="0"/>
                        <a:t>T</a:t>
                      </a:r>
                      <a:endParaRPr lang="en-US" sz="2000" b="1"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3</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2</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1</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b="1" dirty="0" smtClean="0">
                          <a:solidFill>
                            <a:srgbClr val="FF0000"/>
                          </a:solidFill>
                        </a:rPr>
                        <a:t>0</a:t>
                      </a:r>
                      <a:endParaRPr lang="en-US" sz="2000" b="1" dirty="0">
                        <a:solidFill>
                          <a:srgbClr val="FF0000"/>
                        </a:solidFill>
                      </a:endParaRPr>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1</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2</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3</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4</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5</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r>
              <a:tr h="427484">
                <a:tc>
                  <a:txBody>
                    <a:bodyPr/>
                    <a:lstStyle/>
                    <a:p>
                      <a:pPr algn="ctr"/>
                      <a:r>
                        <a:rPr lang="en-US" sz="2000" b="1" dirty="0" smtClean="0"/>
                        <a:t>T</a:t>
                      </a:r>
                      <a:endParaRPr lang="en-US" sz="2000" b="1"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4</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3</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2</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1</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b="1" dirty="0" smtClean="0">
                          <a:solidFill>
                            <a:srgbClr val="FF0000"/>
                          </a:solidFill>
                        </a:rPr>
                        <a:t>0</a:t>
                      </a:r>
                      <a:endParaRPr lang="en-US" sz="2000" b="1" dirty="0">
                        <a:solidFill>
                          <a:srgbClr val="FF0000"/>
                        </a:solidFill>
                      </a:endParaRPr>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b="1" dirty="0" smtClean="0">
                          <a:solidFill>
                            <a:srgbClr val="FF0000"/>
                          </a:solidFill>
                        </a:rPr>
                        <a:t>1</a:t>
                      </a:r>
                      <a:endParaRPr lang="en-US" sz="2000" b="1" dirty="0">
                        <a:solidFill>
                          <a:srgbClr val="FF0000"/>
                        </a:solidFill>
                      </a:endParaRPr>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2</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3</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4</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r>
              <a:tr h="427484">
                <a:tc>
                  <a:txBody>
                    <a:bodyPr/>
                    <a:lstStyle/>
                    <a:p>
                      <a:pPr algn="ctr"/>
                      <a:r>
                        <a:rPr lang="en-US" sz="2000" b="1" dirty="0" smtClean="0"/>
                        <a:t>A</a:t>
                      </a:r>
                      <a:endParaRPr lang="en-US" sz="2000" b="1"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5</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4</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3</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2</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1</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b="0" dirty="0" smtClean="0">
                          <a:solidFill>
                            <a:schemeClr val="tx1"/>
                          </a:solidFill>
                        </a:rPr>
                        <a:t>1</a:t>
                      </a:r>
                      <a:endParaRPr lang="en-US" sz="2000" b="0" dirty="0">
                        <a:solidFill>
                          <a:schemeClr val="tx1"/>
                        </a:solidFill>
                      </a:endParaRPr>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b="1" dirty="0" smtClean="0">
                          <a:solidFill>
                            <a:srgbClr val="FF0000"/>
                          </a:solidFill>
                        </a:rPr>
                        <a:t>1</a:t>
                      </a:r>
                      <a:endParaRPr lang="en-US" sz="2000" b="1" dirty="0">
                        <a:solidFill>
                          <a:srgbClr val="FF0000"/>
                        </a:solidFill>
                      </a:endParaRPr>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2</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3</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r>
              <a:tr h="427484">
                <a:tc>
                  <a:txBody>
                    <a:bodyPr/>
                    <a:lstStyle/>
                    <a:p>
                      <a:pPr algn="ctr"/>
                      <a:r>
                        <a:rPr lang="en-US" sz="2000" b="1" dirty="0" smtClean="0"/>
                        <a:t>C</a:t>
                      </a:r>
                      <a:endParaRPr lang="en-US" sz="2000" b="1"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6</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5</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4</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3</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2</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2</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2</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b="1" dirty="0" smtClean="0">
                          <a:solidFill>
                            <a:srgbClr val="FF0000"/>
                          </a:solidFill>
                        </a:rPr>
                        <a:t>1</a:t>
                      </a:r>
                      <a:endParaRPr lang="en-US" sz="2000" b="1" dirty="0">
                        <a:solidFill>
                          <a:srgbClr val="FF0000"/>
                        </a:solidFill>
                      </a:endParaRPr>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2</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r>
              <a:tr h="520202">
                <a:tc>
                  <a:txBody>
                    <a:bodyPr/>
                    <a:lstStyle/>
                    <a:p>
                      <a:pPr algn="ctr"/>
                      <a:r>
                        <a:rPr lang="en-US" sz="2000" b="1" dirty="0" smtClean="0"/>
                        <a:t>A</a:t>
                      </a:r>
                      <a:endParaRPr lang="en-US" sz="2000" b="1"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7</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6</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5</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4</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3</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3</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3</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smtClean="0"/>
                        <a:t>2</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400" b="1" dirty="0" smtClean="0">
                          <a:solidFill>
                            <a:srgbClr val="FF0000"/>
                          </a:solidFill>
                        </a:rPr>
                        <a:t>1</a:t>
                      </a:r>
                      <a:endParaRPr lang="en-US" sz="2400" b="1" dirty="0">
                        <a:solidFill>
                          <a:srgbClr val="FF0000"/>
                        </a:solidFill>
                      </a:endParaRPr>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r>
            </a:tbl>
          </a:graphicData>
        </a:graphic>
      </p:graphicFrame>
      <p:sp>
        <p:nvSpPr>
          <p:cNvPr id="61" name="Left Arrow 60"/>
          <p:cNvSpPr/>
          <p:nvPr/>
        </p:nvSpPr>
        <p:spPr bwMode="auto">
          <a:xfrm>
            <a:off x="19507200" y="28422600"/>
            <a:ext cx="1676400" cy="533400"/>
          </a:xfrm>
          <a:prstGeom prst="leftArrow">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http://schemas.openxmlformats.org/drawingml/2006/main" xmlns:a14="http://schemas.microsoft.com/office/drawing/2010/main" xmlns:p="http://schemas.openxmlformats.org/presentationml/2006/main" xmlns:mv="urn:schemas-microsoft-com:mac:vml" xmlns:mc="http://schemas.openxmlformats.org/markup-compatibility/2006" xmlns:r="http://schemas.openxmlformats.org/officeDocument/2006/relationship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7400" b="0" i="0" u="none" strike="noStrike" cap="none" normalizeH="0" baseline="0">
              <a:ln>
                <a:noFill/>
              </a:ln>
              <a:solidFill>
                <a:schemeClr val="bg1"/>
              </a:solidFill>
              <a:effectLst/>
              <a:latin typeface="Arial" charset="0"/>
              <a:ea typeface="ＭＳ Ｐゴシック" charset="0"/>
              <a:cs typeface="ＭＳ Ｐゴシック" charset="0"/>
            </a:endParaRPr>
          </a:p>
        </p:txBody>
      </p:sp>
      <p:sp>
        <p:nvSpPr>
          <p:cNvPr id="62" name="TextBox 61"/>
          <p:cNvSpPr txBox="1"/>
          <p:nvPr/>
        </p:nvSpPr>
        <p:spPr>
          <a:xfrm>
            <a:off x="21488400" y="28346400"/>
            <a:ext cx="2362200" cy="830997"/>
          </a:xfrm>
          <a:prstGeom prst="rect">
            <a:avLst/>
          </a:prstGeom>
          <a:noFill/>
        </p:spPr>
        <p:txBody>
          <a:bodyPr wrap="square" rtlCol="0">
            <a:spAutoFit/>
          </a:bodyPr>
          <a:lstStyle/>
          <a:p>
            <a:r>
              <a:rPr lang="en-US" sz="2400" dirty="0" smtClean="0">
                <a:solidFill>
                  <a:schemeClr val="accent4">
                    <a:lumMod val="95000"/>
                    <a:lumOff val="5000"/>
                  </a:schemeClr>
                </a:solidFill>
              </a:rPr>
              <a:t>The final edit distance</a:t>
            </a:r>
            <a:endParaRPr lang="en-US" sz="2400" dirty="0">
              <a:solidFill>
                <a:schemeClr val="accent4">
                  <a:lumMod val="95000"/>
                  <a:lumOff val="5000"/>
                </a:schemeClr>
              </a:solidFill>
            </a:endParaRPr>
          </a:p>
        </p:txBody>
      </p:sp>
      <p:sp>
        <p:nvSpPr>
          <p:cNvPr id="63" name="TextBox 62"/>
          <p:cNvSpPr txBox="1"/>
          <p:nvPr/>
        </p:nvSpPr>
        <p:spPr>
          <a:xfrm>
            <a:off x="14325600" y="29543276"/>
            <a:ext cx="12268200" cy="2308324"/>
          </a:xfrm>
          <a:prstGeom prst="rect">
            <a:avLst/>
          </a:prstGeom>
          <a:noFill/>
        </p:spPr>
        <p:txBody>
          <a:bodyPr wrap="square" rtlCol="0">
            <a:spAutoFit/>
          </a:bodyPr>
          <a:lstStyle/>
          <a:p>
            <a:r>
              <a:rPr lang="en-US" sz="2400" b="1" dirty="0" smtClean="0">
                <a:solidFill>
                  <a:schemeClr val="tx1"/>
                </a:solidFill>
              </a:rPr>
              <a:t>Creating the Coverage Profile and Variant Identification:</a:t>
            </a:r>
          </a:p>
          <a:p>
            <a:r>
              <a:rPr lang="en-US" sz="2400" dirty="0" smtClean="0">
                <a:solidFill>
                  <a:schemeClr val="tx1"/>
                </a:solidFill>
              </a:rPr>
              <a:t>-Exact match and edit distance computation works by aligning one read at a time, so after attempting to align every read to the genome, a coverage profile can used to summarize the alignments.</a:t>
            </a:r>
          </a:p>
          <a:p>
            <a:r>
              <a:rPr lang="en-US" sz="2400" dirty="0" smtClean="0">
                <a:solidFill>
                  <a:schemeClr val="tx1"/>
                </a:solidFill>
              </a:rPr>
              <a:t>-Mutations, or variants, are identified by observing differences at a given position between the reference genome and the base-pairs found at that same position</a:t>
            </a:r>
          </a:p>
          <a:p>
            <a:endParaRPr lang="en-US" sz="2400" dirty="0">
              <a:solidFill>
                <a:schemeClr val="tx1"/>
              </a:solidFill>
            </a:endParaRPr>
          </a:p>
        </p:txBody>
      </p:sp>
      <p:graphicFrame>
        <p:nvGraphicFramePr>
          <p:cNvPr id="66" name="Table 65"/>
          <p:cNvGraphicFramePr>
            <a:graphicFrameLocks noGrp="1"/>
          </p:cNvGraphicFramePr>
          <p:nvPr/>
        </p:nvGraphicFramePr>
        <p:xfrm>
          <a:off x="14249400" y="32232600"/>
          <a:ext cx="12268200" cy="3657600"/>
        </p:xfrm>
        <a:graphic>
          <a:graphicData uri="http://schemas.openxmlformats.org/drawingml/2006/table">
            <a:tbl>
              <a:tblPr firstRow="1" bandRow="1">
                <a:tableStyleId>{2D5ABB26-0587-4C30-8999-92F81FD0307C}</a:tableStyleId>
              </a:tblPr>
              <a:tblGrid>
                <a:gridCol w="1533525"/>
                <a:gridCol w="1533525"/>
                <a:gridCol w="1533525"/>
                <a:gridCol w="1533525"/>
                <a:gridCol w="1533525"/>
                <a:gridCol w="1533525"/>
                <a:gridCol w="1533525"/>
                <a:gridCol w="1533525"/>
              </a:tblGrid>
              <a:tr h="603354">
                <a:tc>
                  <a:txBody>
                    <a:bodyPr/>
                    <a:lstStyle/>
                    <a:p>
                      <a:pPr algn="ctr"/>
                      <a:r>
                        <a:rPr lang="en-US" sz="2200" b="0" dirty="0" smtClean="0"/>
                        <a:t>Reference</a:t>
                      </a:r>
                      <a:endParaRPr lang="en-US" sz="2200" b="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b="1" dirty="0" smtClean="0"/>
                        <a:t>G</a:t>
                      </a:r>
                      <a:endParaRPr lang="en-US" sz="2200" b="1" dirty="0"/>
                    </a:p>
                  </a:txBody>
                  <a:tcPr anchor="ctr">
                    <a:lnL w="12700" cap="flat" cmpd="sng" algn="ctr">
                      <a:solidFill>
                        <a:srgbClr val="000000">
                          <a:lumMod val="95000"/>
                          <a:lumOff val="5000"/>
                        </a:srgbClr>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200" b="1" dirty="0" smtClean="0"/>
                        <a:t>A</a:t>
                      </a:r>
                      <a:endParaRPr lang="en-US" sz="2200" b="1"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200" b="1" dirty="0" smtClean="0"/>
                        <a:t>A</a:t>
                      </a:r>
                      <a:endParaRPr lang="en-US" sz="2200" b="1"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200" b="1" dirty="0" smtClean="0"/>
                        <a:t>T</a:t>
                      </a:r>
                      <a:endParaRPr lang="en-US" sz="2200" b="1"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200" b="1" dirty="0" smtClean="0"/>
                        <a:t>G</a:t>
                      </a:r>
                      <a:endParaRPr lang="en-US" sz="2200" b="1"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200" b="1" dirty="0" smtClean="0">
                          <a:solidFill>
                            <a:srgbClr val="000000"/>
                          </a:solidFill>
                        </a:rPr>
                        <a:t>G</a:t>
                      </a:r>
                      <a:endParaRPr lang="en-US" sz="2200" b="1" dirty="0">
                        <a:solidFill>
                          <a:srgbClr val="000000"/>
                        </a:solidFill>
                      </a:endParaRPr>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200" b="1" dirty="0" smtClean="0"/>
                        <a:t>C</a:t>
                      </a:r>
                      <a:endParaRPr lang="en-US" sz="2200" b="1"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640830">
                <a:tc>
                  <a:txBody>
                    <a:bodyPr/>
                    <a:lstStyle/>
                    <a:p>
                      <a:pPr algn="ctr"/>
                      <a:r>
                        <a:rPr lang="en-US" sz="2200" b="0" dirty="0" smtClean="0"/>
                        <a:t>Found</a:t>
                      </a:r>
                      <a:endParaRPr lang="en-US" sz="2200" b="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b="1" dirty="0" smtClean="0"/>
                        <a:t>G</a:t>
                      </a:r>
                      <a:endParaRPr lang="en-US" sz="2200" b="1" dirty="0"/>
                    </a:p>
                  </a:txBody>
                  <a:tcPr anchor="ctr">
                    <a:lnL w="12700" cap="flat" cmpd="sng" algn="ctr">
                      <a:solidFill>
                        <a:srgbClr val="000000">
                          <a:lumMod val="95000"/>
                          <a:lumOff val="5000"/>
                        </a:srgbClr>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200" b="1" dirty="0" smtClean="0"/>
                        <a:t>A</a:t>
                      </a:r>
                      <a:endParaRPr lang="en-US" sz="2200" b="1"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200" b="1" dirty="0" smtClean="0"/>
                        <a:t>A</a:t>
                      </a:r>
                      <a:endParaRPr lang="en-US" sz="2200" b="1"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200" b="1" dirty="0" smtClean="0"/>
                        <a:t>T</a:t>
                      </a:r>
                      <a:endParaRPr lang="en-US" sz="2200" b="1"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200" b="1" dirty="0" smtClean="0"/>
                        <a:t>G</a:t>
                      </a:r>
                      <a:endParaRPr lang="en-US" sz="2200" b="1"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200" b="1" dirty="0" smtClean="0">
                          <a:solidFill>
                            <a:srgbClr val="FF0000"/>
                          </a:solidFill>
                        </a:rPr>
                        <a:t>C</a:t>
                      </a:r>
                      <a:endParaRPr lang="en-US" sz="2200" b="1" dirty="0">
                        <a:solidFill>
                          <a:srgbClr val="FF0000"/>
                        </a:solidFill>
                      </a:endParaRPr>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200" b="1" dirty="0" smtClean="0"/>
                        <a:t>C</a:t>
                      </a:r>
                      <a:endParaRPr lang="en-US" sz="2200" b="1"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603354">
                <a:tc>
                  <a:txBody>
                    <a:bodyPr/>
                    <a:lstStyle/>
                    <a:p>
                      <a:pPr algn="ctr"/>
                      <a:r>
                        <a:rPr lang="en-US" sz="2200" b="0" dirty="0" smtClean="0"/>
                        <a:t>A</a:t>
                      </a:r>
                      <a:endParaRPr lang="en-US" sz="2200" b="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0</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000" dirty="0" smtClean="0"/>
                        <a:t>3</a:t>
                      </a:r>
                      <a:endParaRPr lang="en-US" sz="20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000" dirty="0" smtClean="0"/>
                        <a:t>3</a:t>
                      </a:r>
                      <a:endParaRPr lang="en-US" sz="20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000" dirty="0" smtClean="0"/>
                        <a:t>0</a:t>
                      </a:r>
                      <a:endParaRPr lang="en-US" sz="20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000" dirty="0" smtClean="0"/>
                        <a:t>3</a:t>
                      </a:r>
                      <a:endParaRPr lang="en-US" sz="20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000" dirty="0" smtClean="0"/>
                        <a:t>0</a:t>
                      </a:r>
                      <a:endParaRPr lang="en-US" sz="20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000" dirty="0" smtClean="0"/>
                        <a:t>0</a:t>
                      </a:r>
                      <a:endParaRPr lang="en-US" sz="20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603354">
                <a:tc>
                  <a:txBody>
                    <a:bodyPr/>
                    <a:lstStyle/>
                    <a:p>
                      <a:pPr algn="ctr"/>
                      <a:r>
                        <a:rPr lang="en-US" sz="2200" b="0" dirty="0" smtClean="0"/>
                        <a:t>C</a:t>
                      </a:r>
                      <a:endParaRPr lang="en-US" sz="2200" b="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0</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000" dirty="0" smtClean="0"/>
                        <a:t>0</a:t>
                      </a:r>
                      <a:endParaRPr lang="en-US" sz="20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000" dirty="0" smtClean="0"/>
                        <a:t>0</a:t>
                      </a:r>
                      <a:endParaRPr lang="en-US" sz="20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000" dirty="0" smtClean="0"/>
                        <a:t>0</a:t>
                      </a:r>
                      <a:endParaRPr lang="en-US" sz="20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000" dirty="0" smtClean="0"/>
                        <a:t>0</a:t>
                      </a:r>
                      <a:endParaRPr lang="en-US" sz="20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000" dirty="0" smtClean="0">
                          <a:solidFill>
                            <a:srgbClr val="FF0000"/>
                          </a:solidFill>
                        </a:rPr>
                        <a:t>3</a:t>
                      </a:r>
                      <a:endParaRPr lang="en-US" sz="2000" dirty="0">
                        <a:solidFill>
                          <a:srgbClr val="FF0000"/>
                        </a:solidFill>
                      </a:endParaRPr>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000" dirty="0" smtClean="0"/>
                        <a:t>3</a:t>
                      </a:r>
                      <a:endParaRPr lang="en-US" sz="20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603354">
                <a:tc>
                  <a:txBody>
                    <a:bodyPr/>
                    <a:lstStyle/>
                    <a:p>
                      <a:pPr algn="ctr"/>
                      <a:r>
                        <a:rPr lang="en-US" sz="2200" b="0" dirty="0" smtClean="0"/>
                        <a:t>G</a:t>
                      </a:r>
                      <a:endParaRPr lang="en-US" sz="2200" b="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3</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000" dirty="0" smtClean="0"/>
                        <a:t>0</a:t>
                      </a:r>
                      <a:endParaRPr lang="en-US" sz="20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000" dirty="0" smtClean="0"/>
                        <a:t>0</a:t>
                      </a:r>
                      <a:endParaRPr lang="en-US" sz="20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000" dirty="0" smtClean="0"/>
                        <a:t>0</a:t>
                      </a:r>
                      <a:endParaRPr lang="en-US" sz="20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000" dirty="0" smtClean="0"/>
                        <a:t>0</a:t>
                      </a:r>
                      <a:endParaRPr lang="en-US" sz="20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000" dirty="0" smtClean="0"/>
                        <a:t>0</a:t>
                      </a:r>
                      <a:endParaRPr lang="en-US" sz="20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000" dirty="0" smtClean="0"/>
                        <a:t>0</a:t>
                      </a:r>
                      <a:endParaRPr lang="en-US" sz="20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603354">
                <a:tc>
                  <a:txBody>
                    <a:bodyPr/>
                    <a:lstStyle/>
                    <a:p>
                      <a:pPr algn="ctr"/>
                      <a:r>
                        <a:rPr lang="en-US" sz="2200" b="0" dirty="0" smtClean="0"/>
                        <a:t>T</a:t>
                      </a:r>
                      <a:endParaRPr lang="en-US" sz="2200" b="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0</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000" dirty="0" smtClean="0"/>
                        <a:t>0</a:t>
                      </a:r>
                      <a:endParaRPr lang="en-US" sz="20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000" dirty="0" smtClean="0"/>
                        <a:t>0</a:t>
                      </a:r>
                      <a:endParaRPr lang="en-US" sz="20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000" dirty="0" smtClean="0"/>
                        <a:t>3</a:t>
                      </a:r>
                      <a:endParaRPr lang="en-US" sz="20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000" dirty="0" smtClean="0"/>
                        <a:t>0</a:t>
                      </a:r>
                      <a:endParaRPr lang="en-US" sz="20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000" dirty="0" smtClean="0"/>
                        <a:t>0</a:t>
                      </a:r>
                      <a:endParaRPr lang="en-US" sz="20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000" dirty="0" smtClean="0"/>
                        <a:t>0</a:t>
                      </a:r>
                      <a:endParaRPr lang="en-US" sz="20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bl>
          </a:graphicData>
        </a:graphic>
      </p:graphicFrame>
      <p:sp>
        <p:nvSpPr>
          <p:cNvPr id="67" name="AutoShape 9"/>
          <p:cNvSpPr>
            <a:spLocks noChangeArrowheads="1"/>
          </p:cNvSpPr>
          <p:nvPr/>
        </p:nvSpPr>
        <p:spPr bwMode="auto">
          <a:xfrm>
            <a:off x="27127200" y="5257800"/>
            <a:ext cx="12677775" cy="738187"/>
          </a:xfrm>
          <a:prstGeom prst="roundRect">
            <a:avLst>
              <a:gd name="adj" fmla="val 16667"/>
            </a:avLst>
          </a:prstGeom>
          <a:solidFill>
            <a:srgbClr val="4984EB"/>
          </a:solidFill>
          <a:ln w="9360">
            <a:solidFill>
              <a:srgbClr val="000000"/>
            </a:solidFill>
            <a:miter lim="800000"/>
            <a:headEnd/>
            <a:tailEnd/>
          </a:ln>
        </p:spPr>
        <p:txBody>
          <a:bodyPr wrap="none" lIns="90000" tIns="46800" rIns="90000" bIns="46800" anchor="ctr">
            <a:prstTxWarp prst="textNoShape">
              <a:avLst/>
            </a:prstTxWarp>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Lst>
            </a:pPr>
            <a:r>
              <a:rPr lang="en-US" sz="3200" b="1" dirty="0" smtClean="0">
                <a:solidFill>
                  <a:srgbClr val="000000"/>
                </a:solidFill>
              </a:rPr>
              <a:t>Visualization and Interactive Analysis</a:t>
            </a:r>
            <a:endParaRPr lang="en-US" sz="3200" b="1" dirty="0">
              <a:solidFill>
                <a:srgbClr val="000000"/>
              </a:solidFill>
            </a:endParaRPr>
          </a:p>
        </p:txBody>
      </p:sp>
      <p:sp>
        <p:nvSpPr>
          <p:cNvPr id="68" name="Text Box 14"/>
          <p:cNvSpPr txBox="1">
            <a:spLocks noChangeArrowheads="1"/>
          </p:cNvSpPr>
          <p:nvPr/>
        </p:nvSpPr>
        <p:spPr bwMode="auto">
          <a:xfrm>
            <a:off x="27116087" y="6248400"/>
            <a:ext cx="12812713" cy="1202510"/>
          </a:xfrm>
          <a:prstGeom prst="rect">
            <a:avLst/>
          </a:prstGeom>
          <a:noFill/>
          <a:ln w="9525">
            <a:noFill/>
            <a:miter lim="800000"/>
            <a:headEnd/>
            <a:tailEnd/>
          </a:ln>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Lst>
            </a:pPr>
            <a:r>
              <a:rPr lang="en-US" sz="2400" dirty="0" smtClean="0">
                <a:solidFill>
                  <a:srgbClr val="000000"/>
                </a:solidFill>
              </a:rPr>
              <a:t>The unique features of a touch-screen device allow for interactive features not previously available in DNA analysis applications. All of these features are designed with natural movement in mind, achieving the ease-of-use goal of the </a:t>
            </a:r>
            <a:r>
              <a:rPr lang="en-US" sz="2400" dirty="0" err="1" smtClean="0">
                <a:solidFill>
                  <a:srgbClr val="000000"/>
                </a:solidFill>
              </a:rPr>
              <a:t>iGenomics</a:t>
            </a:r>
            <a:r>
              <a:rPr lang="en-US" sz="2400" dirty="0" smtClean="0">
                <a:solidFill>
                  <a:srgbClr val="000000"/>
                </a:solidFill>
              </a:rPr>
              <a:t> application.</a:t>
            </a:r>
          </a:p>
        </p:txBody>
      </p:sp>
      <p:graphicFrame>
        <p:nvGraphicFramePr>
          <p:cNvPr id="69" name="Table 68"/>
          <p:cNvGraphicFramePr>
            <a:graphicFrameLocks noGrp="1"/>
          </p:cNvGraphicFramePr>
          <p:nvPr/>
        </p:nvGraphicFramePr>
        <p:xfrm>
          <a:off x="26974800" y="14173200"/>
          <a:ext cx="12954000" cy="4460240"/>
        </p:xfrm>
        <a:graphic>
          <a:graphicData uri="http://schemas.openxmlformats.org/drawingml/2006/table">
            <a:tbl>
              <a:tblPr firstRow="1" bandRow="1">
                <a:tableStyleId>{5A111915-BE36-4E01-A7E5-04B1672EAD32}</a:tableStyleId>
              </a:tblPr>
              <a:tblGrid>
                <a:gridCol w="4318000"/>
                <a:gridCol w="4318000"/>
                <a:gridCol w="4318000"/>
              </a:tblGrid>
              <a:tr h="1351861">
                <a:tc>
                  <a:txBody>
                    <a:bodyPr/>
                    <a:lstStyle/>
                    <a:p>
                      <a:pPr algn="ctr"/>
                      <a:endParaRPr lang="en-US" sz="3200" dirty="0">
                        <a:solidFill>
                          <a:srgbClr val="0D0D0D"/>
                        </a:solidFill>
                      </a:endParaRPr>
                    </a:p>
                  </a:txBody>
                  <a:tcPr anchor="ctr"/>
                </a:tc>
                <a:tc>
                  <a:txBody>
                    <a:bodyPr/>
                    <a:lstStyle/>
                    <a:p>
                      <a:pPr algn="ctr"/>
                      <a:r>
                        <a:rPr lang="en-US" sz="3200" dirty="0" err="1" smtClean="0">
                          <a:solidFill>
                            <a:srgbClr val="0D0D0D"/>
                          </a:solidFill>
                        </a:rPr>
                        <a:t>iGenomics</a:t>
                      </a:r>
                      <a:r>
                        <a:rPr lang="en-US" sz="3200" dirty="0" smtClean="0">
                          <a:solidFill>
                            <a:srgbClr val="0D0D0D"/>
                          </a:solidFill>
                        </a:rPr>
                        <a:t> </a:t>
                      </a:r>
                    </a:p>
                    <a:p>
                      <a:pPr algn="ctr"/>
                      <a:r>
                        <a:rPr lang="en-US" sz="3200" dirty="0" smtClean="0">
                          <a:solidFill>
                            <a:srgbClr val="0D0D0D"/>
                          </a:solidFill>
                        </a:rPr>
                        <a:t>(Running on </a:t>
                      </a:r>
                      <a:r>
                        <a:rPr lang="en-US" sz="3200" dirty="0" err="1" smtClean="0">
                          <a:solidFill>
                            <a:srgbClr val="0D0D0D"/>
                          </a:solidFill>
                        </a:rPr>
                        <a:t>iPad</a:t>
                      </a:r>
                      <a:r>
                        <a:rPr lang="en-US" sz="3200" dirty="0" smtClean="0">
                          <a:solidFill>
                            <a:srgbClr val="0D0D0D"/>
                          </a:solidFill>
                        </a:rPr>
                        <a:t> 2)</a:t>
                      </a:r>
                      <a:endParaRPr lang="en-US" sz="3200" dirty="0">
                        <a:solidFill>
                          <a:srgbClr val="0D0D0D"/>
                        </a:solidFill>
                      </a:endParaRPr>
                    </a:p>
                  </a:txBody>
                  <a:tcPr anchor="ctr"/>
                </a:tc>
                <a:tc>
                  <a:txBody>
                    <a:bodyPr/>
                    <a:lstStyle/>
                    <a:p>
                      <a:pPr algn="ctr"/>
                      <a:r>
                        <a:rPr lang="en-US" sz="3200" dirty="0" smtClean="0">
                          <a:solidFill>
                            <a:srgbClr val="0D0D0D"/>
                          </a:solidFill>
                        </a:rPr>
                        <a:t>DNA</a:t>
                      </a:r>
                      <a:r>
                        <a:rPr lang="en-US" sz="3200" baseline="0" dirty="0" smtClean="0">
                          <a:solidFill>
                            <a:srgbClr val="0D0D0D"/>
                          </a:solidFill>
                        </a:rPr>
                        <a:t> Analysis Software run on High-End Servers</a:t>
                      </a:r>
                      <a:endParaRPr lang="en-US" sz="3200" dirty="0">
                        <a:solidFill>
                          <a:srgbClr val="0D0D0D"/>
                        </a:solidFill>
                      </a:endParaRPr>
                    </a:p>
                  </a:txBody>
                  <a:tcPr anchor="ctr"/>
                </a:tc>
              </a:tr>
              <a:tr h="514580">
                <a:tc>
                  <a:txBody>
                    <a:bodyPr/>
                    <a:lstStyle/>
                    <a:p>
                      <a:pPr algn="ctr"/>
                      <a:r>
                        <a:rPr lang="en-US" sz="3200" dirty="0" smtClean="0">
                          <a:solidFill>
                            <a:srgbClr val="0D0D0D"/>
                          </a:solidFill>
                        </a:rPr>
                        <a:t>Mobile</a:t>
                      </a:r>
                      <a:endParaRPr lang="en-US" sz="3200" dirty="0">
                        <a:solidFill>
                          <a:srgbClr val="0D0D0D"/>
                        </a:solidFill>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3200" dirty="0" smtClean="0">
                          <a:solidFill>
                            <a:srgbClr val="0D0D0D"/>
                          </a:solidFill>
                        </a:rPr>
                        <a:t>✓</a:t>
                      </a:r>
                      <a:endParaRPr lang="en-US" sz="3200" dirty="0">
                        <a:solidFill>
                          <a:srgbClr val="0D0D0D"/>
                        </a:solidFill>
                      </a:endParaRPr>
                    </a:p>
                  </a:txBody>
                  <a:tcPr anchor="ctr"/>
                </a:tc>
                <a:tc>
                  <a:txBody>
                    <a:bodyPr/>
                    <a:lstStyle/>
                    <a:p>
                      <a:pPr algn="ctr"/>
                      <a:r>
                        <a:rPr lang="en-US" sz="3200" dirty="0" smtClean="0">
                          <a:solidFill>
                            <a:srgbClr val="0D0D0D"/>
                          </a:solidFill>
                        </a:rPr>
                        <a:t>X</a:t>
                      </a:r>
                      <a:endParaRPr lang="en-US" sz="3200" dirty="0">
                        <a:solidFill>
                          <a:srgbClr val="0D0D0D"/>
                        </a:solidFill>
                      </a:endParaRPr>
                    </a:p>
                  </a:txBody>
                  <a:tcPr anchor="ctr"/>
                </a:tc>
              </a:tr>
              <a:tr h="514580">
                <a:tc>
                  <a:txBody>
                    <a:bodyPr/>
                    <a:lstStyle/>
                    <a:p>
                      <a:pPr algn="ctr"/>
                      <a:r>
                        <a:rPr lang="en-US" sz="3200" dirty="0" smtClean="0">
                          <a:solidFill>
                            <a:srgbClr val="0D0D0D"/>
                          </a:solidFill>
                        </a:rPr>
                        <a:t>RAM</a:t>
                      </a:r>
                      <a:r>
                        <a:rPr lang="en-US" sz="3200" baseline="0" dirty="0" smtClean="0">
                          <a:solidFill>
                            <a:srgbClr val="0D0D0D"/>
                          </a:solidFill>
                        </a:rPr>
                        <a:t> Available</a:t>
                      </a:r>
                      <a:endParaRPr lang="en-US" sz="3200" dirty="0">
                        <a:solidFill>
                          <a:srgbClr val="0D0D0D"/>
                        </a:solidFill>
                      </a:endParaRPr>
                    </a:p>
                  </a:txBody>
                  <a:tcPr anchor="ctr"/>
                </a:tc>
                <a:tc>
                  <a:txBody>
                    <a:bodyPr/>
                    <a:lstStyle/>
                    <a:p>
                      <a:pPr algn="ctr"/>
                      <a:r>
                        <a:rPr lang="en-US" sz="3200" dirty="0" smtClean="0">
                          <a:solidFill>
                            <a:srgbClr val="0D0D0D"/>
                          </a:solidFill>
                        </a:rPr>
                        <a:t>512 MB</a:t>
                      </a:r>
                      <a:endParaRPr lang="en-US" sz="3200" dirty="0">
                        <a:solidFill>
                          <a:srgbClr val="0D0D0D"/>
                        </a:solidFill>
                      </a:endParaRPr>
                    </a:p>
                  </a:txBody>
                  <a:tcPr anchor="ctr"/>
                </a:tc>
                <a:tc>
                  <a:txBody>
                    <a:bodyPr/>
                    <a:lstStyle/>
                    <a:p>
                      <a:pPr algn="ctr"/>
                      <a:r>
                        <a:rPr lang="en-US" sz="3200" dirty="0" smtClean="0">
                          <a:solidFill>
                            <a:srgbClr val="0D0D0D"/>
                          </a:solidFill>
                        </a:rPr>
                        <a:t>1.5</a:t>
                      </a:r>
                      <a:r>
                        <a:rPr lang="en-US" sz="3200" baseline="0" dirty="0" smtClean="0">
                          <a:solidFill>
                            <a:srgbClr val="0D0D0D"/>
                          </a:solidFill>
                        </a:rPr>
                        <a:t> TB</a:t>
                      </a:r>
                      <a:endParaRPr lang="en-US" sz="3200" dirty="0">
                        <a:solidFill>
                          <a:srgbClr val="0D0D0D"/>
                        </a:solidFill>
                      </a:endParaRPr>
                    </a:p>
                  </a:txBody>
                  <a:tcPr anchor="ctr"/>
                </a:tc>
              </a:tr>
              <a:tr h="514580">
                <a:tc>
                  <a:txBody>
                    <a:bodyPr/>
                    <a:lstStyle/>
                    <a:p>
                      <a:pPr algn="ctr"/>
                      <a:r>
                        <a:rPr lang="en-US" sz="3200" dirty="0" smtClean="0">
                          <a:solidFill>
                            <a:srgbClr val="0D0D0D"/>
                          </a:solidFill>
                        </a:rPr>
                        <a:t>Storage Available</a:t>
                      </a:r>
                      <a:endParaRPr lang="en-US" sz="3200" dirty="0">
                        <a:solidFill>
                          <a:srgbClr val="0D0D0D"/>
                        </a:solidFill>
                      </a:endParaRPr>
                    </a:p>
                  </a:txBody>
                  <a:tcPr anchor="ctr"/>
                </a:tc>
                <a:tc>
                  <a:txBody>
                    <a:bodyPr/>
                    <a:lstStyle/>
                    <a:p>
                      <a:pPr algn="ctr"/>
                      <a:r>
                        <a:rPr lang="en-US" sz="3200" dirty="0" smtClean="0">
                          <a:solidFill>
                            <a:srgbClr val="0D0D0D"/>
                          </a:solidFill>
                        </a:rPr>
                        <a:t>16 GB</a:t>
                      </a:r>
                      <a:endParaRPr lang="en-US" sz="3200" dirty="0">
                        <a:solidFill>
                          <a:srgbClr val="0D0D0D"/>
                        </a:solidFill>
                      </a:endParaRPr>
                    </a:p>
                  </a:txBody>
                  <a:tcPr anchor="ctr"/>
                </a:tc>
                <a:tc>
                  <a:txBody>
                    <a:bodyPr/>
                    <a:lstStyle/>
                    <a:p>
                      <a:pPr algn="ctr"/>
                      <a:r>
                        <a:rPr lang="en-US" sz="3200" dirty="0" smtClean="0">
                          <a:solidFill>
                            <a:srgbClr val="0D0D0D"/>
                          </a:solidFill>
                        </a:rPr>
                        <a:t>5</a:t>
                      </a:r>
                      <a:r>
                        <a:rPr lang="en-US" sz="3200" baseline="0" dirty="0" smtClean="0">
                          <a:solidFill>
                            <a:srgbClr val="0D0D0D"/>
                          </a:solidFill>
                        </a:rPr>
                        <a:t> PB</a:t>
                      </a:r>
                      <a:endParaRPr lang="en-US" sz="3200" dirty="0">
                        <a:solidFill>
                          <a:srgbClr val="0D0D0D"/>
                        </a:solidFill>
                      </a:endParaRPr>
                    </a:p>
                  </a:txBody>
                  <a:tcPr anchor="ctr"/>
                </a:tc>
              </a:tr>
              <a:tr h="933220">
                <a:tc>
                  <a:txBody>
                    <a:bodyPr/>
                    <a:lstStyle/>
                    <a:p>
                      <a:pPr algn="ctr"/>
                      <a:r>
                        <a:rPr lang="en-US" sz="3200" dirty="0" smtClean="0">
                          <a:solidFill>
                            <a:srgbClr val="0D0D0D"/>
                          </a:solidFill>
                        </a:rPr>
                        <a:t>Read Alignment Accuracy</a:t>
                      </a:r>
                      <a:endParaRPr lang="en-US" sz="3200" dirty="0">
                        <a:solidFill>
                          <a:srgbClr val="0D0D0D"/>
                        </a:solidFill>
                      </a:endParaRPr>
                    </a:p>
                  </a:txBody>
                  <a:tcPr anchor="ctr"/>
                </a:tc>
                <a:tc>
                  <a:txBody>
                    <a:bodyPr/>
                    <a:lstStyle/>
                    <a:p>
                      <a:pPr algn="ctr"/>
                      <a:r>
                        <a:rPr lang="en-US" sz="3200" dirty="0" smtClean="0">
                          <a:solidFill>
                            <a:srgbClr val="0D0D0D"/>
                          </a:solidFill>
                        </a:rPr>
                        <a:t>100%</a:t>
                      </a:r>
                      <a:endParaRPr lang="en-US" sz="3200" dirty="0">
                        <a:solidFill>
                          <a:srgbClr val="0D0D0D"/>
                        </a:solidFill>
                      </a:endParaRPr>
                    </a:p>
                  </a:txBody>
                  <a:tcPr anchor="ctr"/>
                </a:tc>
                <a:tc>
                  <a:txBody>
                    <a:bodyPr/>
                    <a:lstStyle/>
                    <a:p>
                      <a:pPr algn="ctr"/>
                      <a:r>
                        <a:rPr lang="en-US" sz="3200" dirty="0" smtClean="0">
                          <a:solidFill>
                            <a:srgbClr val="0D0D0D"/>
                          </a:solidFill>
                        </a:rPr>
                        <a:t>100%</a:t>
                      </a:r>
                      <a:endParaRPr lang="en-US" sz="3200" dirty="0">
                        <a:solidFill>
                          <a:srgbClr val="0D0D0D"/>
                        </a:solidFill>
                      </a:endParaRPr>
                    </a:p>
                  </a:txBody>
                  <a:tcPr anchor="ctr"/>
                </a:tc>
              </a:tr>
            </a:tbl>
          </a:graphicData>
        </a:graphic>
      </p:graphicFrame>
      <p:sp>
        <p:nvSpPr>
          <p:cNvPr id="70" name="AutoShape 9"/>
          <p:cNvSpPr>
            <a:spLocks noChangeArrowheads="1"/>
          </p:cNvSpPr>
          <p:nvPr/>
        </p:nvSpPr>
        <p:spPr bwMode="auto">
          <a:xfrm>
            <a:off x="27127200" y="28598813"/>
            <a:ext cx="12677775" cy="738187"/>
          </a:xfrm>
          <a:prstGeom prst="roundRect">
            <a:avLst>
              <a:gd name="adj" fmla="val 16667"/>
            </a:avLst>
          </a:prstGeom>
          <a:solidFill>
            <a:srgbClr val="4984EB"/>
          </a:solidFill>
          <a:ln w="9360">
            <a:solidFill>
              <a:srgbClr val="000000"/>
            </a:solidFill>
            <a:miter lim="800000"/>
            <a:headEnd/>
            <a:tailEnd/>
          </a:ln>
        </p:spPr>
        <p:txBody>
          <a:bodyPr wrap="none" lIns="90000" tIns="46800" rIns="90000" bIns="46800" anchor="ctr">
            <a:prstTxWarp prst="textNoShape">
              <a:avLst/>
            </a:prstTxWarp>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Lst>
            </a:pPr>
            <a:r>
              <a:rPr lang="en-US" sz="3200" b="1" dirty="0" smtClean="0">
                <a:solidFill>
                  <a:srgbClr val="000000"/>
                </a:solidFill>
              </a:rPr>
              <a:t>Future Applications of </a:t>
            </a:r>
            <a:r>
              <a:rPr lang="en-US" sz="3200" b="1" dirty="0" err="1" smtClean="0">
                <a:solidFill>
                  <a:srgbClr val="000000"/>
                </a:solidFill>
              </a:rPr>
              <a:t>iGenomics</a:t>
            </a:r>
            <a:endParaRPr lang="en-US" sz="3200" b="1" dirty="0">
              <a:solidFill>
                <a:srgbClr val="000000"/>
              </a:solidFill>
            </a:endParaRPr>
          </a:p>
        </p:txBody>
      </p:sp>
      <p:sp>
        <p:nvSpPr>
          <p:cNvPr id="71" name="Text Box 14"/>
          <p:cNvSpPr txBox="1">
            <a:spLocks noChangeArrowheads="1"/>
          </p:cNvSpPr>
          <p:nvPr/>
        </p:nvSpPr>
        <p:spPr bwMode="auto">
          <a:xfrm>
            <a:off x="27127200" y="29794200"/>
            <a:ext cx="12812713" cy="3049169"/>
          </a:xfrm>
          <a:prstGeom prst="rect">
            <a:avLst/>
          </a:prstGeom>
          <a:noFill/>
          <a:ln w="9525">
            <a:noFill/>
            <a:miter lim="800000"/>
            <a:headEnd/>
            <a:tailEnd/>
          </a:ln>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Lst>
            </a:pPr>
            <a:r>
              <a:rPr lang="en-US" sz="2400" dirty="0" smtClean="0">
                <a:solidFill>
                  <a:srgbClr val="000000"/>
                </a:solidFill>
              </a:rPr>
              <a:t>The future holds great potential for further developments involving </a:t>
            </a:r>
            <a:r>
              <a:rPr lang="en-US" sz="2400" dirty="0" err="1" smtClean="0">
                <a:solidFill>
                  <a:srgbClr val="000000"/>
                </a:solidFill>
              </a:rPr>
              <a:t>iGenomics</a:t>
            </a:r>
            <a:r>
              <a:rPr lang="en-US" sz="2400" dirty="0" smtClean="0">
                <a:solidFill>
                  <a:srgbClr val="000000"/>
                </a:solidFill>
              </a:rPr>
              <a:t> and the mobile DNA analysis field as a whole. Recent groundbreaking inventions such as the flash drive-sized </a:t>
            </a:r>
            <a:r>
              <a:rPr lang="en-US" sz="2400" dirty="0" err="1" smtClean="0">
                <a:solidFill>
                  <a:srgbClr val="000000"/>
                </a:solidFill>
              </a:rPr>
              <a:t>MinION</a:t>
            </a:r>
            <a:r>
              <a:rPr lang="en-US" sz="2400" dirty="0" smtClean="0">
                <a:solidFill>
                  <a:srgbClr val="000000"/>
                </a:solidFill>
              </a:rPr>
              <a:t>™ by Oxford </a:t>
            </a:r>
            <a:r>
              <a:rPr lang="en-US" sz="2400" dirty="0" err="1" smtClean="0">
                <a:solidFill>
                  <a:srgbClr val="000000"/>
                </a:solidFill>
              </a:rPr>
              <a:t>Nanopore</a:t>
            </a:r>
            <a:r>
              <a:rPr lang="en-US" sz="2400" dirty="0" smtClean="0">
                <a:solidFill>
                  <a:srgbClr val="000000"/>
                </a:solidFill>
              </a:rPr>
              <a:t> Technologies that allows for DNA sequencing through a device smaller than previously possible are leading the field as a whole towards faster and more portable DNA sequencing and analysis than ever before. </a:t>
            </a:r>
            <a:r>
              <a:rPr lang="en-US" sz="2400" dirty="0" err="1" smtClean="0">
                <a:solidFill>
                  <a:srgbClr val="000000"/>
                </a:solidFill>
              </a:rPr>
              <a:t>iGenomics</a:t>
            </a:r>
            <a:r>
              <a:rPr lang="en-US" sz="2400" dirty="0" smtClean="0">
                <a:solidFill>
                  <a:srgbClr val="000000"/>
                </a:solidFill>
              </a:rPr>
              <a:t> is leading the shift in the analysis portion of this, and once DNA sequencing apparatuses that read directly into mobile devices come out, the process of sampling, aligning, and analyzing DNA will be completely mobile.   </a:t>
            </a:r>
          </a:p>
        </p:txBody>
      </p:sp>
      <p:graphicFrame>
        <p:nvGraphicFramePr>
          <p:cNvPr id="48" name="Table 47"/>
          <p:cNvGraphicFramePr>
            <a:graphicFrameLocks noGrp="1"/>
          </p:cNvGraphicFramePr>
          <p:nvPr/>
        </p:nvGraphicFramePr>
        <p:xfrm>
          <a:off x="27203400" y="19507200"/>
          <a:ext cx="12573001" cy="4167067"/>
        </p:xfrm>
        <a:graphic>
          <a:graphicData uri="http://schemas.openxmlformats.org/drawingml/2006/table">
            <a:tbl>
              <a:tblPr firstRow="1" bandRow="1">
                <a:tableStyleId>{D113A9D2-9D6B-4929-AA2D-F23B5EE8CBE7}</a:tableStyleId>
              </a:tblPr>
              <a:tblGrid>
                <a:gridCol w="2135038"/>
                <a:gridCol w="2609490"/>
                <a:gridCol w="2135038"/>
                <a:gridCol w="2372265"/>
                <a:gridCol w="3321170"/>
              </a:tblGrid>
              <a:tr h="481230">
                <a:tc>
                  <a:txBody>
                    <a:bodyPr/>
                    <a:lstStyle/>
                    <a:p>
                      <a:pPr algn="ctr"/>
                      <a:r>
                        <a:rPr lang="en-US" sz="1800" dirty="0" smtClean="0">
                          <a:solidFill>
                            <a:srgbClr val="000000"/>
                          </a:solidFill>
                          <a:latin typeface="Arial (Body)"/>
                          <a:cs typeface="Arial (Body)"/>
                        </a:rPr>
                        <a:t>Genome</a:t>
                      </a:r>
                      <a:endParaRPr lang="en-US" sz="1800" dirty="0">
                        <a:solidFill>
                          <a:srgbClr val="000000"/>
                        </a:solidFill>
                        <a:latin typeface="Arial (Body)"/>
                        <a:cs typeface="Arial (Body)"/>
                      </a:endParaRPr>
                    </a:p>
                  </a:txBody>
                  <a:tcPr anchor="ctr">
                    <a:lnL w="9525" cap="flat" cmpd="sng" algn="ctr">
                      <a:noFill/>
                      <a:prstDash val="solid"/>
                    </a:lnL>
                    <a:lnR w="12700" cap="flat" cmpd="sng" algn="ctr">
                      <a:noFill/>
                      <a:prstDash val="solid"/>
                      <a:round/>
                      <a:headEnd type="none" w="med" len="med"/>
                      <a:tailEnd type="none" w="med" len="med"/>
                    </a:lnR>
                    <a:lnT w="9525" cap="flat" cmpd="sng" algn="ctr">
                      <a:noFill/>
                      <a:prstDash val="soli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1" dirty="0" smtClean="0">
                          <a:solidFill>
                            <a:srgbClr val="000000"/>
                          </a:solidFill>
                          <a:latin typeface="Arial (Body)"/>
                          <a:cs typeface="Arial (Body)"/>
                        </a:rPr>
                        <a:t>Category</a:t>
                      </a:r>
                      <a:endParaRPr lang="en-US" sz="1800" b="0" dirty="0">
                        <a:solidFill>
                          <a:srgbClr val="000000"/>
                        </a:solidFill>
                        <a:latin typeface="Arial (Body)"/>
                        <a:cs typeface="Arial (Body)"/>
                      </a:endParaRPr>
                    </a:p>
                  </a:txBody>
                  <a:tcPr anchor="ctr">
                    <a:lnL w="12700" cap="flat" cmpd="sng" algn="ctr">
                      <a:noFill/>
                      <a:prstDash val="solid"/>
                      <a:round/>
                      <a:headEnd type="none" w="med" len="med"/>
                      <a:tailEnd type="none" w="med" len="med"/>
                    </a:lnL>
                    <a:lnB w="12700" cap="flat" cmpd="sng" algn="ctr">
                      <a:solidFill>
                        <a:scrgbClr r="0" g="0" b="0"/>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1" dirty="0" smtClean="0">
                          <a:solidFill>
                            <a:srgbClr val="000000"/>
                          </a:solidFill>
                          <a:latin typeface="Arial (Body)"/>
                          <a:cs typeface="Arial (Body)"/>
                        </a:rPr>
                        <a:t>Genome</a:t>
                      </a:r>
                      <a:r>
                        <a:rPr lang="en-US" sz="1800" b="1" baseline="0" dirty="0" smtClean="0">
                          <a:solidFill>
                            <a:srgbClr val="000000"/>
                          </a:solidFill>
                          <a:latin typeface="Arial (Body)"/>
                          <a:cs typeface="Arial (Body)"/>
                        </a:rPr>
                        <a:t> Length</a:t>
                      </a:r>
                      <a:endParaRPr lang="en-US" sz="1800" b="1" dirty="0" smtClean="0">
                        <a:solidFill>
                          <a:srgbClr val="000000"/>
                        </a:solidFill>
                        <a:latin typeface="Arial (Body)"/>
                        <a:cs typeface="Arial (Body)"/>
                      </a:endParaRPr>
                    </a:p>
                    <a:p>
                      <a:pPr algn="ctr"/>
                      <a:endParaRPr lang="en-US" sz="1800" b="0" dirty="0">
                        <a:solidFill>
                          <a:srgbClr val="000000"/>
                        </a:solidFill>
                        <a:latin typeface="Arial (Body)"/>
                        <a:cs typeface="Arial (Body)"/>
                      </a:endParaRPr>
                    </a:p>
                  </a:txBody>
                  <a:tcPr anchor="ctr">
                    <a:lnB w="12700" cap="flat" cmpd="sng" algn="ctr">
                      <a:solidFill>
                        <a:scrgbClr r="0" g="0" b="0"/>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1" dirty="0" smtClean="0">
                          <a:solidFill>
                            <a:srgbClr val="000000"/>
                          </a:solidFill>
                          <a:latin typeface="Arial (Body)"/>
                          <a:cs typeface="Arial (Body)"/>
                        </a:rPr>
                        <a:t>Number</a:t>
                      </a:r>
                      <a:r>
                        <a:rPr lang="en-US" sz="1800" b="1" baseline="0" dirty="0" smtClean="0">
                          <a:solidFill>
                            <a:srgbClr val="000000"/>
                          </a:solidFill>
                          <a:latin typeface="Arial (Body)"/>
                          <a:cs typeface="Arial (Body)"/>
                        </a:rPr>
                        <a:t> of Reads</a:t>
                      </a:r>
                      <a:endParaRPr lang="en-US" sz="1800" b="1" dirty="0" smtClean="0">
                        <a:solidFill>
                          <a:srgbClr val="000000"/>
                        </a:solidFill>
                        <a:latin typeface="Arial (Body)"/>
                        <a:cs typeface="Arial (Body)"/>
                      </a:endParaRPr>
                    </a:p>
                    <a:p>
                      <a:pPr algn="ctr"/>
                      <a:endParaRPr lang="en-US" sz="1800" b="0" dirty="0">
                        <a:solidFill>
                          <a:srgbClr val="000000"/>
                        </a:solidFill>
                        <a:latin typeface="Arial (Body)"/>
                        <a:cs typeface="Arial (Body)"/>
                      </a:endParaRPr>
                    </a:p>
                  </a:txBody>
                  <a:tcPr anchor="ctr">
                    <a:lnB w="12700" cap="flat" cmpd="sng" algn="ctr">
                      <a:solidFill>
                        <a:scrgbClr r="0" g="0" b="0"/>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1" dirty="0" smtClean="0">
                          <a:solidFill>
                            <a:srgbClr val="000000"/>
                          </a:solidFill>
                          <a:latin typeface="Arial (Body)"/>
                          <a:cs typeface="Arial (Body)"/>
                        </a:rPr>
                        <a:t>Description</a:t>
                      </a:r>
                    </a:p>
                    <a:p>
                      <a:pPr algn="ctr"/>
                      <a:endParaRPr lang="en-US" sz="1800" b="0" dirty="0">
                        <a:solidFill>
                          <a:srgbClr val="000000"/>
                        </a:solidFill>
                        <a:latin typeface="Arial (Body)"/>
                        <a:cs typeface="Arial (Body)"/>
                      </a:endParaRPr>
                    </a:p>
                  </a:txBody>
                  <a:tcPr anchor="ctr">
                    <a:lnB w="12700" cap="flat" cmpd="sng" algn="ctr">
                      <a:solidFill>
                        <a:scrgbClr r="0" g="0" b="0"/>
                      </a:solidFill>
                      <a:prstDash val="solid"/>
                      <a:round/>
                      <a:headEnd type="none" w="med" len="med"/>
                      <a:tailEnd type="none" w="med" len="med"/>
                    </a:lnB>
                  </a:tcPr>
                </a:tc>
              </a:tr>
              <a:tr h="609528">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0" kern="1200" dirty="0" smtClean="0">
                          <a:solidFill>
                            <a:srgbClr val="000000"/>
                          </a:solidFill>
                          <a:latin typeface="+mn-lt"/>
                          <a:ea typeface="+mn-ea"/>
                          <a:cs typeface="+mn-cs"/>
                        </a:rPr>
                        <a:t>Phi X174</a:t>
                      </a:r>
                      <a:endParaRPr lang="en-US" sz="1800" b="0" dirty="0" smtClean="0">
                        <a:solidFill>
                          <a:srgbClr val="000000"/>
                        </a:solidFill>
                        <a:latin typeface="Arial (Body)"/>
                        <a:cs typeface="Arial (Body)"/>
                      </a:endParaRPr>
                    </a:p>
                    <a:p>
                      <a:pPr algn="ctr"/>
                      <a:endParaRPr lang="en-US" dirty="0"/>
                    </a:p>
                  </a:txBody>
                  <a:tcPr anchor="ctr">
                    <a:lnL w="9525" cap="flat" cmpd="sng" algn="ctr">
                      <a:noFill/>
                      <a:prstDash val="soli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err="1" smtClean="0">
                          <a:solidFill>
                            <a:srgbClr val="000000"/>
                          </a:solidFill>
                          <a:latin typeface="+mn-lt"/>
                          <a:ea typeface="+mn-ea"/>
                          <a:cs typeface="+mn-cs"/>
                        </a:rPr>
                        <a:t>Bacteriophage</a:t>
                      </a:r>
                      <a:endParaRPr lang="en-US" sz="1800" dirty="0" smtClean="0">
                        <a:solidFill>
                          <a:srgbClr val="000000"/>
                        </a:solidFill>
                        <a:latin typeface="Arial (Body)"/>
                        <a:cs typeface="Arial (Body)"/>
                      </a:endParaRPr>
                    </a:p>
                    <a:p>
                      <a:pPr marL="0" marR="0" indent="0" algn="ctr" defTabSz="457200" rtl="0" eaLnBrk="1" fontAlgn="auto" latinLnBrk="0" hangingPunct="1">
                        <a:lnSpc>
                          <a:spcPct val="100000"/>
                        </a:lnSpc>
                        <a:spcBef>
                          <a:spcPts val="0"/>
                        </a:spcBef>
                        <a:spcAft>
                          <a:spcPts val="0"/>
                        </a:spcAft>
                        <a:buClrTx/>
                        <a:buSzTx/>
                        <a:buFontTx/>
                        <a:buNone/>
                        <a:tabLst/>
                        <a:defRPr/>
                      </a:pPr>
                      <a:endParaRPr lang="en-US" sz="1800" b="0" dirty="0">
                        <a:solidFill>
                          <a:srgbClr val="000000"/>
                        </a:solidFill>
                        <a:latin typeface="Arial (Body)"/>
                        <a:cs typeface="Arial (Body)"/>
                      </a:endParaRPr>
                    </a:p>
                  </a:txBody>
                  <a:tcPr anchor="ctr">
                    <a:lnL w="12700" cap="flat" cmpd="sng" algn="ctr">
                      <a:no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1800" kern="1200" dirty="0" smtClean="0">
                          <a:solidFill>
                            <a:srgbClr val="000000"/>
                          </a:solidFill>
                          <a:latin typeface="+mn-lt"/>
                          <a:ea typeface="+mn-ea"/>
                          <a:cs typeface="+mn-cs"/>
                        </a:rPr>
                        <a:t>5386 </a:t>
                      </a:r>
                      <a:r>
                        <a:rPr lang="en-US" sz="1800" kern="1200" dirty="0" err="1" smtClean="0">
                          <a:solidFill>
                            <a:srgbClr val="000000"/>
                          </a:solidFill>
                          <a:latin typeface="+mn-lt"/>
                          <a:ea typeface="+mn-ea"/>
                          <a:cs typeface="+mn-cs"/>
                        </a:rPr>
                        <a:t>bp</a:t>
                      </a:r>
                      <a:endParaRPr lang="en-US" sz="1800" b="0" dirty="0">
                        <a:solidFill>
                          <a:srgbClr val="000000"/>
                        </a:solidFill>
                        <a:latin typeface="Arial (Body)"/>
                        <a:cs typeface="Arial (Body)"/>
                      </a:endParaRPr>
                    </a:p>
                  </a:txBody>
                  <a:tcPr anchor="ct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smtClean="0">
                          <a:solidFill>
                            <a:srgbClr val="000000"/>
                          </a:solidFill>
                          <a:latin typeface="+mn-lt"/>
                          <a:ea typeface="+mn-ea"/>
                          <a:cs typeface="+mn-cs"/>
                        </a:rPr>
                        <a:t>1,615</a:t>
                      </a:r>
                      <a:endParaRPr lang="en-US" sz="1800" dirty="0" smtClean="0">
                        <a:solidFill>
                          <a:srgbClr val="000000"/>
                        </a:solidFill>
                        <a:latin typeface="Arial (Body)"/>
                        <a:cs typeface="Arial (Body)"/>
                      </a:endParaRPr>
                    </a:p>
                    <a:p>
                      <a:pPr algn="ctr"/>
                      <a:endParaRPr lang="en-US" sz="1800" b="0" dirty="0">
                        <a:solidFill>
                          <a:srgbClr val="000000"/>
                        </a:solidFill>
                        <a:latin typeface="Arial (Body)"/>
                        <a:cs typeface="Arial (Body)"/>
                      </a:endParaRPr>
                    </a:p>
                  </a:txBody>
                  <a:tcPr anchor="ct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Arial (Body)"/>
                          <a:cs typeface="Arial (Body)"/>
                        </a:rPr>
                        <a:t>First</a:t>
                      </a:r>
                      <a:r>
                        <a:rPr lang="en-US" sz="1800" baseline="0" dirty="0" smtClean="0">
                          <a:solidFill>
                            <a:srgbClr val="000000"/>
                          </a:solidFill>
                          <a:latin typeface="Arial (Body)"/>
                          <a:cs typeface="Arial (Body)"/>
                        </a:rPr>
                        <a:t> sequenced genome</a:t>
                      </a:r>
                      <a:endParaRPr lang="en-US" sz="1800" dirty="0" smtClean="0">
                        <a:solidFill>
                          <a:srgbClr val="000000"/>
                        </a:solidFill>
                        <a:latin typeface="Arial (Body)"/>
                        <a:cs typeface="Arial (Body)"/>
                      </a:endParaRPr>
                    </a:p>
                    <a:p>
                      <a:pPr algn="ctr"/>
                      <a:endParaRPr lang="en-US" sz="1800" b="0" dirty="0">
                        <a:solidFill>
                          <a:srgbClr val="000000"/>
                        </a:solidFill>
                        <a:latin typeface="Arial (Body)"/>
                        <a:cs typeface="Arial (Body)"/>
                      </a:endParaRPr>
                    </a:p>
                  </a:txBody>
                  <a:tcPr anchor="ct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tcPr>
                </a:tc>
              </a:tr>
              <a:tr h="609528">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0" kern="1200" dirty="0" smtClean="0">
                          <a:solidFill>
                            <a:srgbClr val="000000"/>
                          </a:solidFill>
                          <a:latin typeface="+mn-lt"/>
                          <a:ea typeface="+mn-ea"/>
                          <a:cs typeface="+mn-cs"/>
                        </a:rPr>
                        <a:t>Swine Flu (H1N1)</a:t>
                      </a:r>
                      <a:endParaRPr lang="en-US" sz="1800" b="0" dirty="0" smtClean="0">
                        <a:solidFill>
                          <a:srgbClr val="000000"/>
                        </a:solidFill>
                        <a:latin typeface="Arial (Body)"/>
                        <a:cs typeface="Arial (Body)"/>
                      </a:endParaRPr>
                    </a:p>
                    <a:p>
                      <a:pPr algn="ctr"/>
                      <a:endParaRPr lang="en-US" dirty="0"/>
                    </a:p>
                  </a:txBody>
                  <a:tcPr anchor="ctr">
                    <a:lnL w="9525" cap="flat" cmpd="sng" algn="ctr">
                      <a:noFill/>
                      <a:prstDash val="soli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lang="en-US" sz="1800" dirty="0" smtClean="0">
                          <a:solidFill>
                            <a:srgbClr val="000000"/>
                          </a:solidFill>
                          <a:latin typeface="Arial (Body)"/>
                          <a:cs typeface="Arial (Body)"/>
                        </a:rPr>
                        <a:t>Virus</a:t>
                      </a:r>
                      <a:endParaRPr lang="en-US" sz="1800" dirty="0">
                        <a:solidFill>
                          <a:srgbClr val="000000"/>
                        </a:solidFill>
                        <a:latin typeface="Arial (Body)"/>
                        <a:cs typeface="Arial (Body)"/>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Arial (Body)"/>
                          <a:cs typeface="Arial (Body)"/>
                        </a:rPr>
                        <a:t>13,305 </a:t>
                      </a:r>
                      <a:r>
                        <a:rPr lang="en-US" sz="1800" dirty="0" err="1" smtClean="0">
                          <a:solidFill>
                            <a:srgbClr val="000000"/>
                          </a:solidFill>
                          <a:latin typeface="Arial (Body)"/>
                          <a:cs typeface="Arial (Body)"/>
                        </a:rPr>
                        <a:t>bp</a:t>
                      </a:r>
                      <a:endParaRPr lang="en-US" sz="1800" dirty="0" smtClean="0">
                        <a:solidFill>
                          <a:srgbClr val="000000"/>
                        </a:solidFill>
                        <a:latin typeface="Arial (Body)"/>
                        <a:cs typeface="Arial (Body)"/>
                      </a:endParaRPr>
                    </a:p>
                    <a:p>
                      <a:pPr algn="ctr"/>
                      <a:endParaRPr lang="en-US" sz="1800" dirty="0">
                        <a:solidFill>
                          <a:srgbClr val="000000"/>
                        </a:solidFill>
                        <a:latin typeface="Arial (Body)"/>
                        <a:cs typeface="Arial (Body)"/>
                      </a:endParaRPr>
                    </a:p>
                  </a:txBody>
                  <a:tcPr anchor="ctr">
                    <a:lnT w="12700" cap="flat" cmpd="sng" algn="ctr">
                      <a:noFill/>
                      <a:prstDash val="solid"/>
                      <a:round/>
                      <a:headEnd type="none" w="med" len="med"/>
                      <a:tailEnd type="none" w="med" len="med"/>
                    </a:lnT>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Arial (Body)"/>
                          <a:cs typeface="Arial (Body)"/>
                        </a:rPr>
                        <a:t>3,991</a:t>
                      </a:r>
                    </a:p>
                    <a:p>
                      <a:pPr algn="ctr"/>
                      <a:endParaRPr lang="en-US" sz="1800" dirty="0">
                        <a:solidFill>
                          <a:srgbClr val="000000"/>
                        </a:solidFill>
                        <a:latin typeface="Arial (Body)"/>
                        <a:cs typeface="Arial (Body)"/>
                      </a:endParaRPr>
                    </a:p>
                  </a:txBody>
                  <a:tcPr anchor="ctr">
                    <a:lnT w="12700" cap="flat" cmpd="sng" algn="ctr">
                      <a:noFill/>
                      <a:prstDash val="solid"/>
                      <a:round/>
                      <a:headEnd type="none" w="med" len="med"/>
                      <a:tailEnd type="none" w="med" len="med"/>
                    </a:lnT>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smtClean="0">
                          <a:solidFill>
                            <a:srgbClr val="000000"/>
                          </a:solidFill>
                          <a:latin typeface="+mn-lt"/>
                          <a:ea typeface="+mn-ea"/>
                          <a:cs typeface="+mn-cs"/>
                        </a:rPr>
                        <a:t>Common human pathogen</a:t>
                      </a:r>
                      <a:endParaRPr lang="en-US" sz="1800" dirty="0" smtClean="0">
                        <a:solidFill>
                          <a:srgbClr val="000000"/>
                        </a:solidFill>
                        <a:latin typeface="Arial (Body)"/>
                        <a:cs typeface="Arial (Body)"/>
                      </a:endParaRPr>
                    </a:p>
                    <a:p>
                      <a:pPr algn="ctr"/>
                      <a:endParaRPr lang="en-US" sz="1800" dirty="0">
                        <a:solidFill>
                          <a:srgbClr val="000000"/>
                        </a:solidFill>
                        <a:latin typeface="Arial (Body)"/>
                        <a:cs typeface="Arial (Body)"/>
                      </a:endParaRPr>
                    </a:p>
                  </a:txBody>
                  <a:tcPr anchor="ctr">
                    <a:lnT w="12700" cap="flat" cmpd="sng" algn="ctr">
                      <a:noFill/>
                      <a:prstDash val="solid"/>
                      <a:round/>
                      <a:headEnd type="none" w="med" len="med"/>
                      <a:tailEnd type="none" w="med" len="med"/>
                    </a:lnT>
                  </a:tcPr>
                </a:tc>
              </a:tr>
              <a:tr h="685849">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0" kern="1200" dirty="0" smtClean="0">
                          <a:solidFill>
                            <a:srgbClr val="000000"/>
                          </a:solidFill>
                          <a:latin typeface="+mn-lt"/>
                          <a:ea typeface="+mn-ea"/>
                          <a:cs typeface="+mn-cs"/>
                        </a:rPr>
                        <a:t>Influenza A (H3N2)</a:t>
                      </a:r>
                      <a:endParaRPr lang="en-US" sz="1800" b="0" dirty="0" smtClean="0">
                        <a:solidFill>
                          <a:srgbClr val="000000"/>
                        </a:solidFill>
                        <a:latin typeface="Arial (Body)"/>
                        <a:cs typeface="Arial (Body)"/>
                      </a:endParaRPr>
                    </a:p>
                    <a:p>
                      <a:pPr algn="ctr"/>
                      <a:endParaRPr lang="en-US" dirty="0"/>
                    </a:p>
                  </a:txBody>
                  <a:tcPr anchor="ctr">
                    <a:lnL w="9525" cap="flat" cmpd="sng" algn="ctr">
                      <a:noFill/>
                      <a:prstDash val="soli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a:r>
                        <a:rPr lang="en-US" sz="1800" kern="1200" dirty="0" smtClean="0">
                          <a:solidFill>
                            <a:srgbClr val="000000"/>
                          </a:solidFill>
                          <a:latin typeface="+mn-lt"/>
                          <a:ea typeface="+mn-ea"/>
                          <a:cs typeface="+mn-cs"/>
                        </a:rPr>
                        <a:t>Virus</a:t>
                      </a:r>
                      <a:endParaRPr lang="en-US" sz="1800" dirty="0">
                        <a:solidFill>
                          <a:srgbClr val="000000"/>
                        </a:solidFill>
                        <a:latin typeface="Arial (Body)"/>
                        <a:cs typeface="Arial (Body)"/>
                      </a:endParaRPr>
                    </a:p>
                  </a:txBody>
                  <a:tcPr anchor="ctr">
                    <a:lnL w="12700" cap="flat" cmpd="sng" algn="ctr">
                      <a:noFill/>
                      <a:prstDash val="solid"/>
                      <a:round/>
                      <a:headEnd type="none" w="med" len="med"/>
                      <a:tailEnd type="none" w="med" len="med"/>
                    </a:ln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smtClean="0">
                          <a:solidFill>
                            <a:srgbClr val="000000"/>
                          </a:solidFill>
                          <a:latin typeface="+mn-lt"/>
                          <a:ea typeface="+mn-ea"/>
                          <a:cs typeface="+mn-cs"/>
                        </a:rPr>
                        <a:t>13,382 </a:t>
                      </a:r>
                      <a:r>
                        <a:rPr lang="en-US" sz="1800" kern="1200" dirty="0" err="1" smtClean="0">
                          <a:solidFill>
                            <a:srgbClr val="000000"/>
                          </a:solidFill>
                          <a:latin typeface="+mn-lt"/>
                          <a:ea typeface="+mn-ea"/>
                          <a:cs typeface="+mn-cs"/>
                        </a:rPr>
                        <a:t>bp</a:t>
                      </a:r>
                      <a:endParaRPr lang="en-US" sz="1800" dirty="0" smtClean="0">
                        <a:solidFill>
                          <a:srgbClr val="000000"/>
                        </a:solidFill>
                        <a:latin typeface="Arial (Body)"/>
                        <a:cs typeface="Arial (Body)"/>
                      </a:endParaRPr>
                    </a:p>
                    <a:p>
                      <a:pPr algn="ctr"/>
                      <a:endParaRPr lang="en-US" sz="1800" dirty="0">
                        <a:solidFill>
                          <a:srgbClr val="000000"/>
                        </a:solidFill>
                        <a:latin typeface="Arial (Body)"/>
                        <a:cs typeface="Arial (Body)"/>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Arial (Body)"/>
                          <a:cs typeface="Arial (Body)"/>
                        </a:rPr>
                        <a:t>4,014</a:t>
                      </a:r>
                    </a:p>
                    <a:p>
                      <a:pPr algn="ctr"/>
                      <a:endParaRPr lang="en-US" sz="1800" dirty="0">
                        <a:solidFill>
                          <a:srgbClr val="000000"/>
                        </a:solidFill>
                        <a:latin typeface="Arial (Body)"/>
                        <a:cs typeface="Arial (Body)"/>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smtClean="0">
                          <a:solidFill>
                            <a:srgbClr val="000000"/>
                          </a:solidFill>
                          <a:latin typeface="+mn-lt"/>
                          <a:ea typeface="+mn-ea"/>
                          <a:cs typeface="+mn-cs"/>
                        </a:rPr>
                        <a:t>Common </a:t>
                      </a:r>
                      <a:r>
                        <a:rPr lang="en-US" sz="1800" kern="1200" smtClean="0">
                          <a:solidFill>
                            <a:srgbClr val="000000"/>
                          </a:solidFill>
                          <a:latin typeface="+mn-lt"/>
                          <a:ea typeface="+mn-ea"/>
                          <a:cs typeface="+mn-cs"/>
                        </a:rPr>
                        <a:t>human pathogen</a:t>
                      </a:r>
                      <a:endParaRPr lang="en-US" sz="1800" smtClean="0">
                        <a:solidFill>
                          <a:srgbClr val="000000"/>
                        </a:solidFill>
                        <a:latin typeface="Arial (Body)"/>
                        <a:cs typeface="Arial (Body)"/>
                      </a:endParaRPr>
                    </a:p>
                    <a:p>
                      <a:pPr algn="ctr"/>
                      <a:endParaRPr lang="en-US" sz="1800" dirty="0">
                        <a:solidFill>
                          <a:srgbClr val="000000"/>
                        </a:solidFill>
                        <a:latin typeface="Arial (Body)"/>
                        <a:cs typeface="Arial (Body)"/>
                      </a:endParaRPr>
                    </a:p>
                  </a:txBody>
                  <a:tcPr anchor="ctr"/>
                </a:tc>
              </a:tr>
              <a:tr h="89046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0" kern="1200" dirty="0" smtClean="0">
                          <a:solidFill>
                            <a:srgbClr val="000000"/>
                          </a:solidFill>
                          <a:latin typeface="+mn-lt"/>
                          <a:ea typeface="+mn-ea"/>
                          <a:cs typeface="+mn-cs"/>
                        </a:rPr>
                        <a:t>Lambda Phage</a:t>
                      </a:r>
                      <a:endParaRPr lang="en-US" sz="1800" b="0" dirty="0" smtClean="0">
                        <a:solidFill>
                          <a:srgbClr val="000000"/>
                        </a:solidFill>
                        <a:latin typeface="Arial (Body)"/>
                        <a:cs typeface="Arial (Body)"/>
                      </a:endParaRPr>
                    </a:p>
                  </a:txBody>
                  <a:tcPr anchor="ctr">
                    <a:lnL w="9525" cap="flat" cmpd="sng" algn="ctr">
                      <a:noFill/>
                      <a:prstDash val="solid"/>
                    </a:lnL>
                    <a:lnR w="12700" cap="flat" cmpd="sng" algn="ctr">
                      <a:noFill/>
                      <a:prstDash val="solid"/>
                      <a:round/>
                      <a:headEnd type="none" w="med" len="med"/>
                      <a:tailEnd type="none" w="med" len="med"/>
                    </a:lnR>
                    <a:lnT>
                      <a:noFill/>
                    </a:lnT>
                    <a:lnB w="9525" cap="flat" cmpd="sng" algn="ctr">
                      <a:noFill/>
                      <a:prstDash val="solid"/>
                    </a:lnB>
                    <a:lnTlToBr w="12700" cmpd="sng">
                      <a:noFill/>
                      <a:prstDash val="solid"/>
                    </a:lnTlToBr>
                    <a:lnBlToTr w="12700" cmpd="sng">
                      <a:noFill/>
                      <a:prstDash val="solid"/>
                    </a:lnBlToTr>
                  </a:tcPr>
                </a:tc>
                <a:tc>
                  <a:txBody>
                    <a:bodyPr/>
                    <a:lstStyle/>
                    <a:p>
                      <a:pPr algn="ctr"/>
                      <a:r>
                        <a:rPr lang="en-US" sz="1800" kern="1200" dirty="0" err="1" smtClean="0">
                          <a:solidFill>
                            <a:srgbClr val="000000"/>
                          </a:solidFill>
                          <a:latin typeface="+mn-lt"/>
                          <a:ea typeface="+mn-ea"/>
                          <a:cs typeface="+mn-cs"/>
                        </a:rPr>
                        <a:t>Bacteriophage</a:t>
                      </a:r>
                      <a:endParaRPr lang="en-US" sz="1800" dirty="0">
                        <a:solidFill>
                          <a:srgbClr val="000000"/>
                        </a:solidFill>
                        <a:latin typeface="Arial (Body)"/>
                        <a:cs typeface="Arial (Body)"/>
                      </a:endParaRPr>
                    </a:p>
                  </a:txBody>
                  <a:tcPr anchor="ctr">
                    <a:lnL w="12700" cap="flat" cmpd="sng" algn="ctr">
                      <a:noFill/>
                      <a:prstDash val="solid"/>
                      <a:round/>
                      <a:headEnd type="none" w="med" len="med"/>
                      <a:tailEnd type="none" w="med" len="med"/>
                    </a:ln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smtClean="0">
                          <a:solidFill>
                            <a:srgbClr val="000000"/>
                          </a:solidFill>
                          <a:latin typeface="+mn-lt"/>
                          <a:ea typeface="+mn-ea"/>
                          <a:cs typeface="+mn-cs"/>
                        </a:rPr>
                        <a:t>48,503 </a:t>
                      </a:r>
                      <a:r>
                        <a:rPr lang="en-US" sz="1800" kern="1200" dirty="0" err="1" smtClean="0">
                          <a:solidFill>
                            <a:srgbClr val="000000"/>
                          </a:solidFill>
                          <a:latin typeface="+mn-lt"/>
                          <a:ea typeface="+mn-ea"/>
                          <a:cs typeface="+mn-cs"/>
                        </a:rPr>
                        <a:t>bp</a:t>
                      </a:r>
                      <a:endParaRPr lang="en-US" sz="1800" dirty="0" smtClean="0">
                        <a:solidFill>
                          <a:srgbClr val="000000"/>
                        </a:solidFill>
                        <a:latin typeface="Arial (Body)"/>
                        <a:cs typeface="Arial (Body)"/>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Arial (Body)"/>
                          <a:cs typeface="Arial (Body)"/>
                        </a:rPr>
                        <a:t>14,550</a:t>
                      </a: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smtClean="0">
                          <a:solidFill>
                            <a:srgbClr val="000000"/>
                          </a:solidFill>
                          <a:latin typeface="+mn-lt"/>
                          <a:ea typeface="+mn-ea"/>
                          <a:cs typeface="+mn-cs"/>
                        </a:rPr>
                        <a:t>Very</a:t>
                      </a:r>
                      <a:r>
                        <a:rPr lang="en-US" sz="1800" kern="1200" baseline="0" dirty="0" smtClean="0">
                          <a:solidFill>
                            <a:srgbClr val="000000"/>
                          </a:solidFill>
                          <a:latin typeface="+mn-lt"/>
                          <a:ea typeface="+mn-ea"/>
                          <a:cs typeface="+mn-cs"/>
                        </a:rPr>
                        <a:t> c</a:t>
                      </a:r>
                      <a:r>
                        <a:rPr lang="en-US" sz="1800" kern="1200" dirty="0" smtClean="0">
                          <a:solidFill>
                            <a:srgbClr val="000000"/>
                          </a:solidFill>
                          <a:latin typeface="+mn-lt"/>
                          <a:ea typeface="+mn-ea"/>
                          <a:cs typeface="+mn-cs"/>
                        </a:rPr>
                        <a:t>losely studied virus genome</a:t>
                      </a:r>
                      <a:endParaRPr lang="en-US" sz="1800" dirty="0" smtClean="0">
                        <a:solidFill>
                          <a:srgbClr val="000000"/>
                        </a:solidFill>
                        <a:latin typeface="Arial (Body)"/>
                        <a:cs typeface="Arial (Body)"/>
                      </a:endParaRPr>
                    </a:p>
                  </a:txBody>
                  <a:tcPr anchor="ctr"/>
                </a:tc>
              </a:tr>
              <a:tr h="89046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0" kern="1200" dirty="0" err="1" smtClean="0">
                          <a:solidFill>
                            <a:srgbClr val="000000"/>
                          </a:solidFill>
                          <a:latin typeface="+mn-lt"/>
                          <a:ea typeface="+mn-ea"/>
                          <a:cs typeface="+mn-cs"/>
                        </a:rPr>
                        <a:t>Bacillius</a:t>
                      </a:r>
                      <a:r>
                        <a:rPr lang="en-US" sz="1800" b="0" kern="1200" dirty="0" smtClean="0">
                          <a:solidFill>
                            <a:srgbClr val="000000"/>
                          </a:solidFill>
                          <a:latin typeface="+mn-lt"/>
                          <a:ea typeface="+mn-ea"/>
                          <a:cs typeface="+mn-cs"/>
                        </a:rPr>
                        <a:t> </a:t>
                      </a:r>
                      <a:r>
                        <a:rPr lang="en-US" sz="1800" b="0" kern="1200" dirty="0" err="1" smtClean="0">
                          <a:solidFill>
                            <a:srgbClr val="000000"/>
                          </a:solidFill>
                          <a:latin typeface="+mn-lt"/>
                          <a:ea typeface="+mn-ea"/>
                          <a:cs typeface="+mn-cs"/>
                        </a:rPr>
                        <a:t>antracis</a:t>
                      </a:r>
                      <a:r>
                        <a:rPr lang="en-US" sz="1800" b="0" kern="1200" dirty="0" smtClean="0">
                          <a:solidFill>
                            <a:srgbClr val="000000"/>
                          </a:solidFill>
                          <a:latin typeface="+mn-lt"/>
                          <a:ea typeface="+mn-ea"/>
                          <a:cs typeface="+mn-cs"/>
                        </a:rPr>
                        <a:t> PXO2 Plasmid</a:t>
                      </a:r>
                      <a:endParaRPr lang="en-US" sz="1800" b="0" dirty="0" smtClean="0">
                        <a:solidFill>
                          <a:srgbClr val="000000"/>
                        </a:solidFill>
                        <a:latin typeface="Arial (Body)"/>
                        <a:cs typeface="Arial (Body)"/>
                      </a:endParaRPr>
                    </a:p>
                  </a:txBody>
                  <a:tcPr anchor="ctr">
                    <a:lnL w="9525" cap="flat" cmpd="sng" algn="ctr">
                      <a:noFill/>
                      <a:prstDash val="solid"/>
                    </a:lnL>
                    <a:lnR w="12700" cap="flat" cmpd="sng" algn="ctr">
                      <a:noFill/>
                      <a:prstDash val="solid"/>
                      <a:round/>
                      <a:headEnd type="none" w="med" len="med"/>
                      <a:tailEnd type="none" w="med" len="med"/>
                    </a:lnR>
                    <a:lnT>
                      <a:noFill/>
                    </a:lnT>
                    <a:lnB w="9525" cap="flat" cmpd="sng" algn="ctr">
                      <a:noFill/>
                      <a:prstDash val="solid"/>
                    </a:lnB>
                    <a:lnTlToBr w="12700" cmpd="sng">
                      <a:noFill/>
                      <a:prstDash val="solid"/>
                    </a:lnTlToBr>
                    <a:lnBlToTr w="12700" cmpd="sng">
                      <a:noFill/>
                      <a:prstDash val="solid"/>
                    </a:lnBlToTr>
                  </a:tcPr>
                </a:tc>
                <a:tc>
                  <a:txBody>
                    <a:bodyPr/>
                    <a:lstStyle/>
                    <a:p>
                      <a:pPr algn="ctr"/>
                      <a:r>
                        <a:rPr lang="en-US" sz="1800" kern="1200" dirty="0" smtClean="0">
                          <a:solidFill>
                            <a:srgbClr val="000000"/>
                          </a:solidFill>
                          <a:latin typeface="+mn-lt"/>
                          <a:ea typeface="+mn-ea"/>
                          <a:cs typeface="+mn-cs"/>
                        </a:rPr>
                        <a:t>Bacteria</a:t>
                      </a:r>
                      <a:endParaRPr lang="en-US" sz="1800" dirty="0">
                        <a:solidFill>
                          <a:srgbClr val="000000"/>
                        </a:solidFill>
                        <a:latin typeface="Arial (Body)"/>
                        <a:cs typeface="Arial (Body)"/>
                      </a:endParaRPr>
                    </a:p>
                  </a:txBody>
                  <a:tcPr anchor="ctr">
                    <a:lnL w="12700" cap="flat" cmpd="sng" algn="ctr">
                      <a:noFill/>
                      <a:prstDash val="solid"/>
                      <a:round/>
                      <a:headEnd type="none" w="med" len="med"/>
                      <a:tailEnd type="none" w="med" len="med"/>
                    </a:ln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smtClean="0">
                          <a:solidFill>
                            <a:srgbClr val="000000"/>
                          </a:solidFill>
                          <a:latin typeface="+mn-lt"/>
                          <a:ea typeface="+mn-ea"/>
                          <a:cs typeface="+mn-cs"/>
                        </a:rPr>
                        <a:t>94,830 </a:t>
                      </a:r>
                      <a:r>
                        <a:rPr lang="en-US" sz="1800" kern="1200" dirty="0" err="1" smtClean="0">
                          <a:solidFill>
                            <a:srgbClr val="000000"/>
                          </a:solidFill>
                          <a:latin typeface="+mn-lt"/>
                          <a:ea typeface="+mn-ea"/>
                          <a:cs typeface="+mn-cs"/>
                        </a:rPr>
                        <a:t>bp</a:t>
                      </a:r>
                      <a:endParaRPr lang="en-US" sz="1800" dirty="0" smtClean="0">
                        <a:solidFill>
                          <a:srgbClr val="000000"/>
                        </a:solidFill>
                        <a:latin typeface="Arial (Body)"/>
                        <a:cs typeface="Arial (Body)"/>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Arial (Body)"/>
                          <a:cs typeface="Arial (Body)"/>
                        </a:rPr>
                        <a:t>28,449</a:t>
                      </a: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smtClean="0">
                          <a:solidFill>
                            <a:srgbClr val="000000"/>
                          </a:solidFill>
                          <a:latin typeface="+mn-lt"/>
                          <a:ea typeface="+mn-ea"/>
                          <a:cs typeface="+mn-cs"/>
                        </a:rPr>
                        <a:t>Encodes for the anthrax capsule</a:t>
                      </a:r>
                      <a:endParaRPr lang="en-US" sz="1800" dirty="0" smtClean="0">
                        <a:solidFill>
                          <a:srgbClr val="000000"/>
                        </a:solidFill>
                        <a:latin typeface="Arial (Body)"/>
                        <a:cs typeface="Arial (Body)"/>
                      </a:endParaRPr>
                    </a:p>
                  </a:txBody>
                  <a:tcPr anchor="ctr"/>
                </a:tc>
              </a:tr>
            </a:tbl>
          </a:graphicData>
        </a:graphic>
      </p:graphicFrame>
      <p:sp>
        <p:nvSpPr>
          <p:cNvPr id="50" name="TextBox 49"/>
          <p:cNvSpPr txBox="1"/>
          <p:nvPr/>
        </p:nvSpPr>
        <p:spPr>
          <a:xfrm>
            <a:off x="27051000" y="24231600"/>
            <a:ext cx="5791200" cy="4154983"/>
          </a:xfrm>
          <a:prstGeom prst="rect">
            <a:avLst/>
          </a:prstGeom>
          <a:noFill/>
        </p:spPr>
        <p:txBody>
          <a:bodyPr wrap="square" rtlCol="0">
            <a:spAutoFit/>
          </a:bodyPr>
          <a:lstStyle/>
          <a:p>
            <a:r>
              <a:rPr lang="en-US" sz="2400" dirty="0" smtClean="0">
                <a:solidFill>
                  <a:srgbClr val="000000"/>
                </a:solidFill>
              </a:rPr>
              <a:t>As expected, the read alignment runtime for any given genome and edit distance increases linearly with genome length. This linear increase is due to the fact that the time taken for read alignment using the BWT is essentially independent of the genome’s size. Also, the time taken for the entire </a:t>
            </a:r>
            <a:r>
              <a:rPr lang="en-US" sz="2400" dirty="0" err="1" smtClean="0">
                <a:solidFill>
                  <a:srgbClr val="000000"/>
                </a:solidFill>
              </a:rPr>
              <a:t>Bacillius</a:t>
            </a:r>
            <a:r>
              <a:rPr lang="en-US" sz="2400" dirty="0" smtClean="0">
                <a:solidFill>
                  <a:srgbClr val="000000"/>
                </a:solidFill>
              </a:rPr>
              <a:t> </a:t>
            </a:r>
            <a:r>
              <a:rPr lang="en-US" sz="2400" dirty="0" err="1" smtClean="0">
                <a:solidFill>
                  <a:srgbClr val="000000"/>
                </a:solidFill>
              </a:rPr>
              <a:t>antracis</a:t>
            </a:r>
            <a:r>
              <a:rPr lang="en-US" sz="2400" dirty="0" smtClean="0">
                <a:solidFill>
                  <a:srgbClr val="000000"/>
                </a:solidFill>
              </a:rPr>
              <a:t> PXO2 Plasmid (94,830 </a:t>
            </a:r>
            <a:r>
              <a:rPr lang="en-US" sz="2400" dirty="0" err="1" smtClean="0">
                <a:solidFill>
                  <a:srgbClr val="000000"/>
                </a:solidFill>
              </a:rPr>
              <a:t>bp</a:t>
            </a:r>
            <a:r>
              <a:rPr lang="en-US" sz="2400" dirty="0" smtClean="0">
                <a:solidFill>
                  <a:srgbClr val="000000"/>
                </a:solidFill>
              </a:rPr>
              <a:t>) genome to be analyzed on an </a:t>
            </a:r>
            <a:r>
              <a:rPr lang="en-US" sz="2400" dirty="0" err="1" smtClean="0">
                <a:solidFill>
                  <a:srgbClr val="000000"/>
                </a:solidFill>
              </a:rPr>
              <a:t>iPad</a:t>
            </a:r>
            <a:r>
              <a:rPr lang="en-US" sz="2400" dirty="0" smtClean="0">
                <a:solidFill>
                  <a:srgbClr val="000000"/>
                </a:solidFill>
              </a:rPr>
              <a:t> 2 was approximately two minutes.</a:t>
            </a:r>
            <a:endParaRPr lang="en-US" sz="2400" dirty="0">
              <a:solidFill>
                <a:srgbClr val="000000"/>
              </a:solidFill>
            </a:endParaRPr>
          </a:p>
        </p:txBody>
      </p:sp>
      <p:sp>
        <p:nvSpPr>
          <p:cNvPr id="155" name="Rectangle 154"/>
          <p:cNvSpPr/>
          <p:nvPr/>
        </p:nvSpPr>
        <p:spPr>
          <a:xfrm>
            <a:off x="381000" y="32767012"/>
            <a:ext cx="12725400" cy="2677656"/>
          </a:xfrm>
          <a:prstGeom prst="rect">
            <a:avLst/>
          </a:prstGeom>
        </p:spPr>
        <p:txBody>
          <a:bodyPr wrap="square">
            <a:spAutoFit/>
          </a:bodyPr>
          <a:lstStyle/>
          <a:p>
            <a:pPr eaLnBrk="1" hangingPunct="1"/>
            <a:r>
              <a:rPr lang="en-US" sz="2400" dirty="0" smtClean="0">
                <a:solidFill>
                  <a:srgbClr val="000000"/>
                </a:solidFill>
                <a:latin typeface="Gill Sans MT" charset="0"/>
                <a:ea typeface="ＭＳ Ｐゴシック" charset="0"/>
                <a:cs typeface="ＭＳ Ｐゴシック" charset="0"/>
              </a:rPr>
              <a:t>Instruments that sequence DNA do make mistakes</a:t>
            </a:r>
          </a:p>
          <a:p>
            <a:pPr lvl="1">
              <a:buFont typeface="Arial"/>
              <a:buChar char="•"/>
            </a:pPr>
            <a:r>
              <a:rPr lang="en-US" altLang="ja-JP" sz="2400" dirty="0" smtClean="0">
                <a:solidFill>
                  <a:srgbClr val="000000"/>
                </a:solidFill>
                <a:latin typeface="Gill Sans MT" charset="0"/>
                <a:ea typeface="ＭＳ Ｐゴシック" charset="0"/>
                <a:cs typeface="ＭＳ Ｐゴシック" charset="0"/>
              </a:rPr>
              <a:t>This is due to the quality of the read decreasing over the read length </a:t>
            </a:r>
          </a:p>
          <a:p>
            <a:pPr lvl="1" eaLnBrk="1" hangingPunct="1"/>
            <a:endParaRPr lang="en-US" altLang="ja-JP" sz="2400" dirty="0" smtClean="0">
              <a:solidFill>
                <a:srgbClr val="000000"/>
              </a:solidFill>
              <a:latin typeface="Gill Sans MT" charset="0"/>
              <a:ea typeface="ＭＳ Ｐゴシック" charset="0"/>
              <a:cs typeface="ＭＳ Ｐゴシック" charset="0"/>
            </a:endParaRPr>
          </a:p>
          <a:p>
            <a:pPr eaLnBrk="1" hangingPunct="1"/>
            <a:r>
              <a:rPr lang="en-US" altLang="ja-JP" sz="2400" dirty="0" smtClean="0">
                <a:solidFill>
                  <a:srgbClr val="000000"/>
                </a:solidFill>
                <a:latin typeface="Gill Sans MT" charset="0"/>
                <a:ea typeface="ＭＳ Ｐゴシック" charset="0"/>
                <a:cs typeface="ＭＳ Ｐゴシック" charset="0"/>
              </a:rPr>
              <a:t>Usually when a single read differs from the reference genome, there was probably just a sequencing error</a:t>
            </a:r>
          </a:p>
          <a:p>
            <a:pPr lvl="1">
              <a:buFont typeface="Arial"/>
              <a:buChar char="•"/>
            </a:pPr>
            <a:r>
              <a:rPr lang="en-US" altLang="ja-JP" sz="2400" dirty="0" smtClean="0">
                <a:solidFill>
                  <a:srgbClr val="000000"/>
                </a:solidFill>
                <a:latin typeface="Gill Sans MT" charset="0"/>
                <a:ea typeface="ＭＳ Ｐゴシック" charset="0"/>
                <a:cs typeface="ＭＳ Ｐゴシック" charset="0"/>
              </a:rPr>
              <a:t>As more reads begin to differ from the reference, it becomes increasingly likely that there is a </a:t>
            </a:r>
            <a:r>
              <a:rPr lang="en-US" altLang="ja-JP" sz="2400" dirty="0" err="1" smtClean="0">
                <a:solidFill>
                  <a:srgbClr val="000000"/>
                </a:solidFill>
                <a:latin typeface="Gill Sans MT" charset="0"/>
                <a:ea typeface="ＭＳ Ｐゴシック" charset="0"/>
                <a:cs typeface="ＭＳ Ｐゴシック" charset="0"/>
              </a:rPr>
              <a:t>mutation(s</a:t>
            </a:r>
            <a:r>
              <a:rPr lang="en-US" altLang="ja-JP" sz="2400" dirty="0" smtClean="0">
                <a:solidFill>
                  <a:srgbClr val="000000"/>
                </a:solidFill>
                <a:latin typeface="Gill Sans MT" charset="0"/>
                <a:ea typeface="ＭＳ Ｐゴシック" charset="0"/>
                <a:cs typeface="ＭＳ Ｐゴシック" charset="0"/>
              </a:rPr>
              <a:t>) rather than a mistake</a:t>
            </a:r>
            <a:endParaRPr lang="en-US" altLang="ja-JP" sz="2400" dirty="0">
              <a:solidFill>
                <a:srgbClr val="000000"/>
              </a:solidFill>
              <a:latin typeface="Gill Sans MT" charset="0"/>
              <a:ea typeface="ＭＳ Ｐゴシック" charset="0"/>
              <a:cs typeface="ＭＳ Ｐゴシック" charset="0"/>
            </a:endParaRPr>
          </a:p>
        </p:txBody>
      </p:sp>
      <p:pic>
        <p:nvPicPr>
          <p:cNvPr id="156" name="Picture 1"/>
          <p:cNvPicPr>
            <a:picLocks noChangeAspect="1"/>
          </p:cNvPicPr>
          <p:nvPr/>
        </p:nvPicPr>
        <p:blipFill>
          <a:blip r:embed="rId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l="14687" r="17685"/>
          <a:stretch>
            <a:fillRect/>
          </a:stretch>
        </p:blipFill>
        <p:spPr bwMode="auto">
          <a:xfrm>
            <a:off x="381000" y="22326600"/>
            <a:ext cx="1982788" cy="536733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pic>
      <p:sp>
        <p:nvSpPr>
          <p:cNvPr id="157" name="TextBox 156"/>
          <p:cNvSpPr txBox="1"/>
          <p:nvPr/>
        </p:nvSpPr>
        <p:spPr>
          <a:xfrm>
            <a:off x="3048000" y="22631400"/>
            <a:ext cx="9144000" cy="2616101"/>
          </a:xfrm>
          <a:prstGeom prst="rect">
            <a:avLst/>
          </a:prstGeom>
          <a:noFill/>
        </p:spPr>
        <p:txBody>
          <a:bodyPr wrap="square" rtlCol="0">
            <a:spAutoFit/>
          </a:bodyPr>
          <a:lstStyle/>
          <a:p>
            <a:r>
              <a:rPr lang="en-US" sz="2800" dirty="0" smtClean="0">
                <a:solidFill>
                  <a:srgbClr val="000000"/>
                </a:solidFill>
              </a:rPr>
              <a:t>The double-helix structure of DNA has distinct traits:</a:t>
            </a:r>
          </a:p>
          <a:p>
            <a:pPr lvl="1">
              <a:buFont typeface="Arial"/>
              <a:buChar char="•"/>
            </a:pPr>
            <a:r>
              <a:rPr lang="en-US" sz="2800" dirty="0" smtClean="0">
                <a:solidFill>
                  <a:srgbClr val="000000"/>
                </a:solidFill>
              </a:rPr>
              <a:t>A (Adenine) always pairs with T (Thymine) </a:t>
            </a:r>
          </a:p>
          <a:p>
            <a:pPr lvl="1">
              <a:buFont typeface="Arial"/>
              <a:buChar char="•"/>
            </a:pPr>
            <a:r>
              <a:rPr lang="en-US" sz="2800" dirty="0" smtClean="0">
                <a:solidFill>
                  <a:srgbClr val="000000"/>
                </a:solidFill>
              </a:rPr>
              <a:t>C (Cytosine) always pairs with G (Guanine)</a:t>
            </a:r>
          </a:p>
          <a:p>
            <a:pPr lvl="1">
              <a:buFont typeface="Arial"/>
              <a:buChar char="•"/>
            </a:pPr>
            <a:r>
              <a:rPr lang="en-US" sz="2800" dirty="0" smtClean="0">
                <a:solidFill>
                  <a:srgbClr val="000000"/>
                </a:solidFill>
              </a:rPr>
              <a:t>A single strand of a DNA molecule can be analyzed to obtain the data for entire molecule</a:t>
            </a:r>
          </a:p>
          <a:p>
            <a:pPr lvl="1"/>
            <a:endParaRPr lang="en-US" sz="2400" dirty="0" smtClean="0">
              <a:solidFill>
                <a:srgbClr val="000000"/>
              </a:solidFill>
            </a:endParaRPr>
          </a:p>
          <a:p>
            <a:pPr lvl="1"/>
            <a:endParaRPr lang="en-US" sz="2400" dirty="0" smtClean="0">
              <a:solidFill>
                <a:srgbClr val="000000"/>
              </a:solidFill>
            </a:endParaRPr>
          </a:p>
        </p:txBody>
      </p:sp>
      <p:sp>
        <p:nvSpPr>
          <p:cNvPr id="158" name="TextBox 157"/>
          <p:cNvSpPr txBox="1"/>
          <p:nvPr/>
        </p:nvSpPr>
        <p:spPr>
          <a:xfrm>
            <a:off x="3200400" y="25742205"/>
            <a:ext cx="8001000" cy="1384995"/>
          </a:xfrm>
          <a:prstGeom prst="rect">
            <a:avLst/>
          </a:prstGeom>
          <a:noFill/>
        </p:spPr>
        <p:txBody>
          <a:bodyPr wrap="square" rtlCol="0">
            <a:spAutoFit/>
          </a:bodyPr>
          <a:lstStyle/>
          <a:p>
            <a:r>
              <a:rPr lang="en-US" sz="2800" dirty="0" smtClean="0">
                <a:solidFill>
                  <a:srgbClr val="000000"/>
                </a:solidFill>
              </a:rPr>
              <a:t>DNA serves as the core for building cells and therefore producing the traits of the body</a:t>
            </a:r>
          </a:p>
          <a:p>
            <a:pPr lvl="1"/>
            <a:endParaRPr lang="en-US" sz="2700" dirty="0" smtClean="0">
              <a:solidFill>
                <a:srgbClr val="000000"/>
              </a:solidFill>
            </a:endParaRPr>
          </a:p>
          <a:p>
            <a:pPr lvl="1"/>
            <a:endParaRPr lang="en-US" sz="2700" dirty="0" smtClean="0">
              <a:solidFill>
                <a:srgbClr val="000000"/>
              </a:solidFill>
            </a:endParaRPr>
          </a:p>
        </p:txBody>
      </p:sp>
      <p:pic>
        <p:nvPicPr>
          <p:cNvPr id="161" name="Picture 160" descr="minion.png"/>
          <p:cNvPicPr>
            <a:picLocks noChangeAspect="1"/>
          </p:cNvPicPr>
          <p:nvPr/>
        </p:nvPicPr>
        <p:blipFill>
          <a:blip r:embed="rId4"/>
          <a:stretch>
            <a:fillRect/>
          </a:stretch>
        </p:blipFill>
        <p:spPr>
          <a:xfrm>
            <a:off x="35356800" y="32918400"/>
            <a:ext cx="4318000" cy="2882900"/>
          </a:xfrm>
          <a:prstGeom prst="rect">
            <a:avLst/>
          </a:prstGeom>
        </p:spPr>
      </p:pic>
      <p:sp>
        <p:nvSpPr>
          <p:cNvPr id="164" name="Text Box 14"/>
          <p:cNvSpPr txBox="1">
            <a:spLocks noChangeArrowheads="1"/>
          </p:cNvSpPr>
          <p:nvPr/>
        </p:nvSpPr>
        <p:spPr bwMode="auto">
          <a:xfrm>
            <a:off x="27127200" y="33680400"/>
            <a:ext cx="7924800" cy="2064284"/>
          </a:xfrm>
          <a:prstGeom prst="rect">
            <a:avLst/>
          </a:prstGeom>
          <a:noFill/>
          <a:ln w="9525">
            <a:noFill/>
            <a:miter lim="800000"/>
            <a:headEnd/>
            <a:tailEnd/>
          </a:ln>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Lst>
            </a:pPr>
            <a:r>
              <a:rPr lang="en-US" sz="1600" dirty="0" smtClean="0">
                <a:solidFill>
                  <a:srgbClr val="000000"/>
                </a:solidFill>
              </a:rPr>
              <a:t>Burrows M, Wheeler DJ (1994) A Block Sorting Lossless Data Compression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Lst>
            </a:pPr>
            <a:r>
              <a:rPr lang="en-US" sz="1600" dirty="0" smtClean="0">
                <a:solidFill>
                  <a:srgbClr val="000000"/>
                </a:solidFill>
              </a:rPr>
              <a:t>Algorithm. Technical Report 124. Digital Equipment Corporation.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Lst>
            </a:pPr>
            <a:endParaRPr lang="en-US" sz="1600" dirty="0" smtClean="0">
              <a:solidFill>
                <a:srgbClr val="000000"/>
              </a:solidFill>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Lst>
            </a:pPr>
            <a:r>
              <a:rPr lang="en-US" sz="1600" dirty="0" err="1" smtClean="0">
                <a:solidFill>
                  <a:srgbClr val="000000"/>
                </a:solidFill>
              </a:rPr>
              <a:t>Langmead</a:t>
            </a:r>
            <a:r>
              <a:rPr lang="en-US" sz="1600" dirty="0" smtClean="0">
                <a:solidFill>
                  <a:srgbClr val="000000"/>
                </a:solidFill>
              </a:rPr>
              <a:t> B, </a:t>
            </a:r>
            <a:r>
              <a:rPr lang="en-US" sz="1600" dirty="0" err="1" smtClean="0">
                <a:solidFill>
                  <a:srgbClr val="000000"/>
                </a:solidFill>
              </a:rPr>
              <a:t>Salzberg</a:t>
            </a:r>
            <a:r>
              <a:rPr lang="en-US" sz="1600" dirty="0" smtClean="0">
                <a:solidFill>
                  <a:srgbClr val="000000"/>
                </a:solidFill>
              </a:rPr>
              <a:t> S. (2012) Fast gapped-read alignment with Bowtie 2. Nature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Lst>
            </a:pPr>
            <a:r>
              <a:rPr lang="en-US" sz="1600" dirty="0" smtClean="0">
                <a:solidFill>
                  <a:srgbClr val="000000"/>
                </a:solidFill>
              </a:rPr>
              <a:t>Methods. 9:357-359.</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Lst>
            </a:pPr>
            <a:endParaRPr lang="en-US" sz="1600" dirty="0" smtClean="0">
              <a:solidFill>
                <a:srgbClr val="000000"/>
              </a:solidFill>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Lst>
            </a:pPr>
            <a:r>
              <a:rPr lang="en-US" sz="1600" dirty="0" smtClean="0">
                <a:solidFill>
                  <a:srgbClr val="000000"/>
                </a:solidFill>
              </a:rPr>
              <a:t>Mason, CE, </a:t>
            </a:r>
            <a:r>
              <a:rPr lang="en-US" sz="1600" dirty="0" err="1" smtClean="0">
                <a:solidFill>
                  <a:srgbClr val="000000"/>
                </a:solidFill>
              </a:rPr>
              <a:t>Elemento</a:t>
            </a:r>
            <a:r>
              <a:rPr lang="en-US" sz="1600" dirty="0" smtClean="0">
                <a:solidFill>
                  <a:srgbClr val="000000"/>
                </a:solidFill>
              </a:rPr>
              <a:t>, O. (2012) Faster sequencers, larger datasets, new challenges.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Lst>
            </a:pPr>
            <a:r>
              <a:rPr lang="en-US" sz="1600" dirty="0" smtClean="0">
                <a:solidFill>
                  <a:srgbClr val="000000"/>
                </a:solidFill>
              </a:rPr>
              <a:t>Genome Biology. 13:314</a:t>
            </a:r>
          </a:p>
        </p:txBody>
      </p:sp>
      <p:sp>
        <p:nvSpPr>
          <p:cNvPr id="165" name="AutoShape 9"/>
          <p:cNvSpPr>
            <a:spLocks noChangeArrowheads="1"/>
          </p:cNvSpPr>
          <p:nvPr/>
        </p:nvSpPr>
        <p:spPr bwMode="auto">
          <a:xfrm>
            <a:off x="27127201" y="33070800"/>
            <a:ext cx="8001000" cy="533400"/>
          </a:xfrm>
          <a:prstGeom prst="roundRect">
            <a:avLst>
              <a:gd name="adj" fmla="val 16667"/>
            </a:avLst>
          </a:prstGeom>
          <a:solidFill>
            <a:srgbClr val="4984EB"/>
          </a:solidFill>
          <a:ln w="9360">
            <a:solidFill>
              <a:srgbClr val="000000"/>
            </a:solidFill>
            <a:miter lim="800000"/>
            <a:headEnd/>
            <a:tailEnd/>
          </a:ln>
        </p:spPr>
        <p:txBody>
          <a:bodyPr wrap="none" lIns="90000" tIns="46800" rIns="90000" bIns="46800" anchor="ctr">
            <a:prstTxWarp prst="textNoShape">
              <a:avLst/>
            </a:prstTxWarp>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Lst>
            </a:pPr>
            <a:r>
              <a:rPr lang="en-US" sz="3200" b="1" dirty="0" smtClean="0">
                <a:solidFill>
                  <a:srgbClr val="000000"/>
                </a:solidFill>
              </a:rPr>
              <a:t>References</a:t>
            </a:r>
            <a:endParaRPr lang="en-US" sz="3200" b="1" dirty="0">
              <a:solidFill>
                <a:srgbClr val="000000"/>
              </a:solidFill>
            </a:endParaRPr>
          </a:p>
        </p:txBody>
      </p:sp>
      <p:pic>
        <p:nvPicPr>
          <p:cNvPr id="167" name="Picture 166" descr="iOS Simulator Screen shot Feb 3, 2014, 10.28.15 PM.png"/>
          <p:cNvPicPr>
            <a:picLocks noChangeAspect="1"/>
          </p:cNvPicPr>
          <p:nvPr/>
        </p:nvPicPr>
        <p:blipFill>
          <a:blip r:embed="rId5"/>
          <a:stretch>
            <a:fillRect/>
          </a:stretch>
        </p:blipFill>
        <p:spPr>
          <a:xfrm>
            <a:off x="26822400" y="7696200"/>
            <a:ext cx="6629400" cy="4972050"/>
          </a:xfrm>
          <a:prstGeom prst="rect">
            <a:avLst/>
          </a:prstGeom>
        </p:spPr>
      </p:pic>
      <p:graphicFrame>
        <p:nvGraphicFramePr>
          <p:cNvPr id="64" name="Chart 63"/>
          <p:cNvGraphicFramePr/>
          <p:nvPr/>
        </p:nvGraphicFramePr>
        <p:xfrm>
          <a:off x="33299400" y="23698200"/>
          <a:ext cx="6096000" cy="4724400"/>
        </p:xfrm>
        <a:graphic>
          <a:graphicData uri="http://schemas.openxmlformats.org/drawingml/2006/chart">
            <c:chart xmlns:c="http://schemas.openxmlformats.org/drawingml/2006/chart" xmlns:r="http://schemas.openxmlformats.org/officeDocument/2006/relationships" r:id="rId6"/>
          </a:graphicData>
        </a:graphic>
      </p:graphicFrame>
      <p:sp>
        <p:nvSpPr>
          <p:cNvPr id="72" name="TextBox 71"/>
          <p:cNvSpPr txBox="1"/>
          <p:nvPr/>
        </p:nvSpPr>
        <p:spPr>
          <a:xfrm>
            <a:off x="533400" y="27717690"/>
            <a:ext cx="4495800" cy="523220"/>
          </a:xfrm>
          <a:prstGeom prst="rect">
            <a:avLst/>
          </a:prstGeom>
          <a:noFill/>
        </p:spPr>
        <p:txBody>
          <a:bodyPr wrap="square" rtlCol="0">
            <a:spAutoFit/>
          </a:bodyPr>
          <a:lstStyle/>
          <a:p>
            <a:r>
              <a:rPr lang="en-US" sz="1400" dirty="0" err="1" smtClean="0">
                <a:solidFill>
                  <a:schemeClr val="tx1">
                    <a:lumMod val="95000"/>
                    <a:lumOff val="5000"/>
                  </a:schemeClr>
                </a:solidFill>
              </a:rPr>
              <a:t>http://www.tutorvista.com/content/biology/biology-iii/cellular-macromolecules/deoxyribose-nucleic-acid.php</a:t>
            </a:r>
            <a:endParaRPr lang="en-US" sz="1400" dirty="0">
              <a:solidFill>
                <a:schemeClr val="tx1">
                  <a:lumMod val="95000"/>
                  <a:lumOff val="5000"/>
                </a:schemeClr>
              </a:solidFill>
            </a:endParaRPr>
          </a:p>
        </p:txBody>
      </p:sp>
      <p:sp>
        <p:nvSpPr>
          <p:cNvPr id="73" name="TextBox 72"/>
          <p:cNvSpPr txBox="1"/>
          <p:nvPr/>
        </p:nvSpPr>
        <p:spPr>
          <a:xfrm>
            <a:off x="35356800" y="35890200"/>
            <a:ext cx="4343400" cy="276999"/>
          </a:xfrm>
          <a:prstGeom prst="rect">
            <a:avLst/>
          </a:prstGeom>
          <a:noFill/>
        </p:spPr>
        <p:txBody>
          <a:bodyPr wrap="square" rtlCol="0" anchor="ctr">
            <a:spAutoFit/>
          </a:bodyPr>
          <a:lstStyle/>
          <a:p>
            <a:pPr algn="ctr"/>
            <a:r>
              <a:rPr lang="en-US" sz="1200" dirty="0" smtClean="0">
                <a:solidFill>
                  <a:srgbClr val="0D0D0D"/>
                </a:solidFill>
              </a:rPr>
              <a:t>https://</a:t>
            </a:r>
            <a:r>
              <a:rPr lang="en-US" sz="1200" dirty="0" err="1" smtClean="0">
                <a:solidFill>
                  <a:srgbClr val="0D0D0D"/>
                </a:solidFill>
              </a:rPr>
              <a:t>www.nanoporetech.com</a:t>
            </a:r>
            <a:endParaRPr lang="en-US" sz="1200" dirty="0">
              <a:solidFill>
                <a:srgbClr val="0D0D0D"/>
              </a:solidFill>
            </a:endParaRPr>
          </a:p>
        </p:txBody>
      </p:sp>
      <p:pic>
        <p:nvPicPr>
          <p:cNvPr id="65" name="Picture 64" descr="Screen Shot 2014-02-05 at 8.27.29 PM.png"/>
          <p:cNvPicPr>
            <a:picLocks noChangeAspect="1"/>
          </p:cNvPicPr>
          <p:nvPr/>
        </p:nvPicPr>
        <p:blipFill>
          <a:blip r:embed="rId7"/>
          <a:stretch>
            <a:fillRect/>
          </a:stretch>
        </p:blipFill>
        <p:spPr>
          <a:xfrm>
            <a:off x="304800" y="28498800"/>
            <a:ext cx="12291872" cy="4038600"/>
          </a:xfrm>
          <a:prstGeom prst="rect">
            <a:avLst/>
          </a:prstGeom>
        </p:spPr>
      </p:pic>
      <p:sp>
        <p:nvSpPr>
          <p:cNvPr id="74" name="TextBox 73"/>
          <p:cNvSpPr txBox="1"/>
          <p:nvPr/>
        </p:nvSpPr>
        <p:spPr>
          <a:xfrm>
            <a:off x="20193000" y="25450800"/>
            <a:ext cx="6019800" cy="1938992"/>
          </a:xfrm>
          <a:prstGeom prst="rect">
            <a:avLst/>
          </a:prstGeom>
          <a:noFill/>
        </p:spPr>
        <p:txBody>
          <a:bodyPr wrap="square" rtlCol="0" anchor="ctr">
            <a:spAutoFit/>
          </a:bodyPr>
          <a:lstStyle/>
          <a:p>
            <a:pPr algn="ctr"/>
            <a:r>
              <a:rPr lang="en-US" sz="6000" dirty="0" smtClean="0">
                <a:solidFill>
                  <a:schemeClr val="tx1"/>
                </a:solidFill>
                <a:latin typeface="Courier"/>
                <a:cs typeface="Courier"/>
              </a:rPr>
              <a:t>GATTTACA</a:t>
            </a:r>
          </a:p>
          <a:p>
            <a:pPr algn="ctr"/>
            <a:r>
              <a:rPr lang="en-US" sz="6000" dirty="0" smtClean="0">
                <a:solidFill>
                  <a:schemeClr val="tx1"/>
                </a:solidFill>
                <a:latin typeface="Courier"/>
                <a:cs typeface="Courier"/>
              </a:rPr>
              <a:t>GATT-ACA</a:t>
            </a:r>
            <a:endParaRPr lang="en-US" sz="6000" dirty="0">
              <a:solidFill>
                <a:schemeClr val="tx1"/>
              </a:solidFill>
              <a:latin typeface="Courier"/>
              <a:cs typeface="Courier"/>
            </a:endParaRPr>
          </a:p>
        </p:txBody>
      </p:sp>
      <p:pic>
        <p:nvPicPr>
          <p:cNvPr id="75" name="Picture 74" descr="iOS Simulator Screen shot Feb 3, 2014, 10.29.05 PM.png"/>
          <p:cNvPicPr>
            <a:picLocks noChangeAspect="1"/>
          </p:cNvPicPr>
          <p:nvPr/>
        </p:nvPicPr>
        <p:blipFill>
          <a:blip r:embed="rId8"/>
          <a:stretch>
            <a:fillRect/>
          </a:stretch>
        </p:blipFill>
        <p:spPr>
          <a:xfrm>
            <a:off x="33604200" y="7848600"/>
            <a:ext cx="6629400" cy="4800600"/>
          </a:xfrm>
          <a:prstGeom prst="rect">
            <a:avLst/>
          </a:prstGeom>
        </p:spPr>
      </p:pic>
      <p:graphicFrame>
        <p:nvGraphicFramePr>
          <p:cNvPr id="76" name="Table 75"/>
          <p:cNvGraphicFramePr>
            <a:graphicFrameLocks noGrp="1"/>
          </p:cNvGraphicFramePr>
          <p:nvPr/>
        </p:nvGraphicFramePr>
        <p:xfrm>
          <a:off x="14620875" y="17145000"/>
          <a:ext cx="1685925" cy="3779520"/>
        </p:xfrm>
        <a:graphic>
          <a:graphicData uri="http://schemas.openxmlformats.org/drawingml/2006/table">
            <a:tbl>
              <a:tblPr firstRow="1" bandRow="1">
                <a:tableStyleId>{2D5ABB26-0587-4C30-8999-92F81FD0307C}</a:tableStyleId>
              </a:tblPr>
              <a:tblGrid>
                <a:gridCol w="561975"/>
                <a:gridCol w="561975"/>
                <a:gridCol w="561975"/>
              </a:tblGrid>
              <a:tr h="450215">
                <a:tc>
                  <a:txBody>
                    <a:bodyPr/>
                    <a:lstStyle/>
                    <a:p>
                      <a:pPr algn="ctr"/>
                      <a:r>
                        <a:rPr lang="en-US" sz="2400" dirty="0" smtClean="0"/>
                        <a: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a:t>
                      </a:r>
                    </a:p>
                    <a:p>
                      <a:pPr algn="ct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450215">
                <a:tc>
                  <a:txBody>
                    <a:bodyPr/>
                    <a:lstStyle/>
                    <a:p>
                      <a:pPr algn="ctr"/>
                      <a:r>
                        <a:rPr lang="en-US" sz="2400" dirty="0" smtClean="0"/>
                        <a:t>A</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C</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450215">
                <a:tc>
                  <a:txBody>
                    <a:bodyPr/>
                    <a:lstStyle/>
                    <a:p>
                      <a:pPr algn="ctr"/>
                      <a:r>
                        <a:rPr lang="en-US" sz="2400" dirty="0" smtClean="0"/>
                        <a:t>A</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450215">
                <a:tc>
                  <a:txBody>
                    <a:bodyPr/>
                    <a:lstStyle/>
                    <a:p>
                      <a:pPr algn="ctr"/>
                      <a:r>
                        <a:rPr lang="en-US" sz="2400" dirty="0" smtClean="0"/>
                        <a:t>A</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G</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450215">
                <a:tc>
                  <a:txBody>
                    <a:bodyPr/>
                    <a:lstStyle/>
                    <a:p>
                      <a:pPr algn="ctr"/>
                      <a:r>
                        <a:rPr lang="en-US" sz="2400" dirty="0" smtClean="0"/>
                        <a:t>C</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450215">
                <a:tc>
                  <a:txBody>
                    <a:bodyPr/>
                    <a:lstStyle/>
                    <a:p>
                      <a:pPr algn="ctr"/>
                      <a:r>
                        <a:rPr lang="en-US" sz="2400" dirty="0" smtClean="0"/>
                        <a:t>G</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450215">
                <a:tc>
                  <a:txBody>
                    <a:bodyPr/>
                    <a:lstStyle/>
                    <a:p>
                      <a:pPr algn="ctr"/>
                      <a:r>
                        <a:rPr lang="en-US" sz="2400" dirty="0" smtClean="0"/>
                        <a:t>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450215">
                <a:tc>
                  <a:txBody>
                    <a:bodyPr/>
                    <a:lstStyle/>
                    <a:p>
                      <a:pPr algn="ctr"/>
                      <a:r>
                        <a:rPr lang="en-US" sz="2400" dirty="0" smtClean="0"/>
                        <a:t>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bl>
          </a:graphicData>
        </a:graphic>
      </p:graphicFrame>
      <p:sp>
        <p:nvSpPr>
          <p:cNvPr id="78" name="Right Arrow 77"/>
          <p:cNvSpPr/>
          <p:nvPr/>
        </p:nvSpPr>
        <p:spPr bwMode="auto">
          <a:xfrm>
            <a:off x="13716000" y="16916400"/>
            <a:ext cx="762000" cy="381000"/>
          </a:xfrm>
          <a:prstGeom prst="rightArrow">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http://schemas.openxmlformats.org/drawingml/2006/main" xmlns:a14="http://schemas.microsoft.com/office/drawing/2010/main" xmlns:p="http://schemas.openxmlformats.org/presentationml/2006/main" xmlns:mv="urn:schemas-microsoft-com:mac:vml" xmlns:mc="http://schemas.openxmlformats.org/markup-compatibility/2006" xmlns:r="http://schemas.openxmlformats.org/officeDocument/2006/relationship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7400" b="0" i="0" u="none" strike="noStrike" cap="none" normalizeH="0" baseline="0">
              <a:ln>
                <a:noFill/>
              </a:ln>
              <a:solidFill>
                <a:schemeClr val="bg1"/>
              </a:solidFill>
              <a:effectLst/>
              <a:latin typeface="Arial" charset="0"/>
              <a:ea typeface="ＭＳ Ｐゴシック" charset="0"/>
              <a:cs typeface="ＭＳ Ｐゴシック" charset="0"/>
            </a:endParaRPr>
          </a:p>
        </p:txBody>
      </p:sp>
      <p:sp>
        <p:nvSpPr>
          <p:cNvPr id="80" name="Right Arrow 79"/>
          <p:cNvSpPr/>
          <p:nvPr/>
        </p:nvSpPr>
        <p:spPr bwMode="auto">
          <a:xfrm>
            <a:off x="13716000" y="20726400"/>
            <a:ext cx="762000" cy="381000"/>
          </a:xfrm>
          <a:prstGeom prst="rightArrow">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http://schemas.openxmlformats.org/drawingml/2006/main" xmlns:a14="http://schemas.microsoft.com/office/drawing/2010/main" xmlns:p="http://schemas.openxmlformats.org/presentationml/2006/main" xmlns:mv="urn:schemas-microsoft-com:mac:vml" xmlns:mc="http://schemas.openxmlformats.org/markup-compatibility/2006" xmlns:r="http://schemas.openxmlformats.org/officeDocument/2006/relationship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7400" b="0" i="0" u="none" strike="noStrike" cap="none" normalizeH="0" baseline="0">
              <a:ln>
                <a:noFill/>
              </a:ln>
              <a:solidFill>
                <a:schemeClr val="bg1"/>
              </a:solidFill>
              <a:effectLst/>
              <a:latin typeface="Arial" charset="0"/>
              <a:ea typeface="ＭＳ Ｐゴシック" charset="0"/>
              <a:cs typeface="ＭＳ Ｐゴシック" charset="0"/>
            </a:endParaRPr>
          </a:p>
        </p:txBody>
      </p:sp>
      <p:graphicFrame>
        <p:nvGraphicFramePr>
          <p:cNvPr id="88" name="Table 87"/>
          <p:cNvGraphicFramePr>
            <a:graphicFrameLocks noGrp="1"/>
          </p:cNvGraphicFramePr>
          <p:nvPr/>
        </p:nvGraphicFramePr>
        <p:xfrm>
          <a:off x="23622000" y="17221200"/>
          <a:ext cx="2209800" cy="3779520"/>
        </p:xfrm>
        <a:graphic>
          <a:graphicData uri="http://schemas.openxmlformats.org/drawingml/2006/table">
            <a:tbl>
              <a:tblPr firstRow="1" bandRow="1">
                <a:tableStyleId>{2D5ABB26-0587-4C30-8999-92F81FD0307C}</a:tableStyleId>
              </a:tblPr>
              <a:tblGrid>
                <a:gridCol w="441960"/>
                <a:gridCol w="441960"/>
                <a:gridCol w="441960"/>
                <a:gridCol w="441960"/>
                <a:gridCol w="441960"/>
              </a:tblGrid>
              <a:tr h="457200">
                <a:tc>
                  <a:txBody>
                    <a:bodyPr/>
                    <a:lstStyle/>
                    <a:p>
                      <a:pPr algn="ctr"/>
                      <a:r>
                        <a:rPr lang="en-US" sz="2400" dirty="0" smtClean="0"/>
                        <a: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smtClean="0"/>
                        <a: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smtClean="0"/>
                        <a: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a:t>
                      </a:r>
                    </a:p>
                    <a:p>
                      <a:pPr algn="ct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457200">
                <a:tc>
                  <a:txBody>
                    <a:bodyPr/>
                    <a:lstStyle/>
                    <a:p>
                      <a:pPr algn="ctr"/>
                      <a:r>
                        <a:rPr lang="en-US" sz="2400" dirty="0" smtClean="0"/>
                        <a:t>A</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smtClean="0"/>
                        <a: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smtClean="0"/>
                        <a: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C</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457200">
                <a:tc>
                  <a:txBody>
                    <a:bodyPr/>
                    <a:lstStyle/>
                    <a:p>
                      <a:pPr algn="ctr"/>
                      <a:r>
                        <a:rPr lang="en-US" sz="2400" dirty="0" smtClean="0"/>
                        <a:t>A</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smtClean="0"/>
                        <a: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457200">
                <a:tc>
                  <a:txBody>
                    <a:bodyPr/>
                    <a:lstStyle/>
                    <a:p>
                      <a:pPr algn="ctr"/>
                      <a:r>
                        <a:rPr lang="en-US" sz="2400" dirty="0" smtClean="0"/>
                        <a:t>A</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smtClean="0"/>
                        <a: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smtClean="0"/>
                        <a: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G</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457200">
                <a:tc>
                  <a:txBody>
                    <a:bodyPr/>
                    <a:lstStyle/>
                    <a:p>
                      <a:pPr algn="ctr"/>
                      <a:r>
                        <a:rPr lang="en-US" sz="2400" dirty="0" smtClean="0"/>
                        <a:t>C</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smtClean="0"/>
                        <a: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457200">
                <a:tc>
                  <a:txBody>
                    <a:bodyPr/>
                    <a:lstStyle/>
                    <a:p>
                      <a:pPr algn="ctr"/>
                      <a:r>
                        <a:rPr lang="en-US" sz="2400" b="1" dirty="0" smtClean="0"/>
                        <a:t>G</a:t>
                      </a:r>
                      <a:endParaRPr lang="en-US" sz="2400" b="1"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b="1" dirty="0" smtClean="0"/>
                        <a:t>A</a:t>
                      </a:r>
                      <a:endParaRPr lang="en-US" sz="2400" b="1"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b="1" dirty="0" smtClean="0"/>
                        <a:t>T</a:t>
                      </a:r>
                      <a:endParaRPr lang="en-US" sz="2400" b="1"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457200">
                <a:tc>
                  <a:txBody>
                    <a:bodyPr/>
                    <a:lstStyle/>
                    <a:p>
                      <a:pPr algn="ctr"/>
                      <a:r>
                        <a:rPr lang="en-US" sz="2400" dirty="0" smtClean="0"/>
                        <a:t>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smtClean="0"/>
                        <a: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smtClean="0"/>
                        <a: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457200">
                <a:tc>
                  <a:txBody>
                    <a:bodyPr/>
                    <a:lstStyle/>
                    <a:p>
                      <a:pPr algn="ctr"/>
                      <a:r>
                        <a:rPr lang="en-US" sz="2400" dirty="0" smtClean="0"/>
                        <a:t>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smtClean="0"/>
                        <a: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bl>
          </a:graphicData>
        </a:graphic>
      </p:graphicFrame>
      <p:sp>
        <p:nvSpPr>
          <p:cNvPr id="90" name="Right Arrow 89"/>
          <p:cNvSpPr/>
          <p:nvPr/>
        </p:nvSpPr>
        <p:spPr bwMode="auto">
          <a:xfrm rot="19395758">
            <a:off x="16071296" y="19436025"/>
            <a:ext cx="3383106" cy="314047"/>
          </a:xfrm>
          <a:prstGeom prst="rightArrow">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http://schemas.openxmlformats.org/drawingml/2006/main" xmlns:a14="http://schemas.microsoft.com/office/drawing/2010/main" xmlns:p="http://schemas.openxmlformats.org/presentationml/2006/main" xmlns:mv="urn:schemas-microsoft-com:mac:vml" xmlns:mc="http://schemas.openxmlformats.org/markup-compatibility/2006" xmlns:r="http://schemas.openxmlformats.org/officeDocument/2006/relationship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7400" b="0" i="0" u="none" strike="noStrike" cap="none" normalizeH="0" baseline="0">
              <a:ln>
                <a:noFill/>
              </a:ln>
              <a:solidFill>
                <a:schemeClr val="bg1"/>
              </a:solidFill>
              <a:effectLst/>
              <a:latin typeface="Arial" charset="0"/>
              <a:ea typeface="ＭＳ Ｐゴシック" charset="0"/>
              <a:cs typeface="ＭＳ Ｐゴシック" charset="0"/>
            </a:endParaRPr>
          </a:p>
        </p:txBody>
      </p:sp>
      <p:graphicFrame>
        <p:nvGraphicFramePr>
          <p:cNvPr id="92" name="Table 91"/>
          <p:cNvGraphicFramePr>
            <a:graphicFrameLocks noGrp="1"/>
          </p:cNvGraphicFramePr>
          <p:nvPr/>
        </p:nvGraphicFramePr>
        <p:xfrm>
          <a:off x="19202400" y="17145000"/>
          <a:ext cx="1685925" cy="3779520"/>
        </p:xfrm>
        <a:graphic>
          <a:graphicData uri="http://schemas.openxmlformats.org/drawingml/2006/table">
            <a:tbl>
              <a:tblPr firstRow="1" bandRow="1">
                <a:tableStyleId>{2D5ABB26-0587-4C30-8999-92F81FD0307C}</a:tableStyleId>
              </a:tblPr>
              <a:tblGrid>
                <a:gridCol w="561975"/>
                <a:gridCol w="561975"/>
                <a:gridCol w="561975"/>
              </a:tblGrid>
              <a:tr h="450215">
                <a:tc>
                  <a:txBody>
                    <a:bodyPr/>
                    <a:lstStyle/>
                    <a:p>
                      <a:pPr algn="ctr"/>
                      <a:r>
                        <a:rPr lang="en-US" sz="2400" dirty="0" smtClean="0"/>
                        <a: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a:t>
                      </a:r>
                    </a:p>
                    <a:p>
                      <a:pPr algn="ct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450215">
                <a:tc>
                  <a:txBody>
                    <a:bodyPr/>
                    <a:lstStyle/>
                    <a:p>
                      <a:pPr algn="ctr"/>
                      <a:r>
                        <a:rPr lang="en-US" sz="2400" dirty="0" smtClean="0"/>
                        <a:t>A</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C</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450215">
                <a:tc>
                  <a:txBody>
                    <a:bodyPr/>
                    <a:lstStyle/>
                    <a:p>
                      <a:pPr algn="ctr"/>
                      <a:r>
                        <a:rPr lang="en-US" sz="2400" dirty="0" smtClean="0"/>
                        <a:t>A</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450215">
                <a:tc>
                  <a:txBody>
                    <a:bodyPr/>
                    <a:lstStyle/>
                    <a:p>
                      <a:pPr algn="ctr"/>
                      <a:r>
                        <a:rPr lang="en-US" sz="2400" dirty="0" smtClean="0"/>
                        <a:t>A</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G</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450215">
                <a:tc>
                  <a:txBody>
                    <a:bodyPr/>
                    <a:lstStyle/>
                    <a:p>
                      <a:pPr algn="ctr"/>
                      <a:r>
                        <a:rPr lang="en-US" sz="2400" dirty="0" smtClean="0"/>
                        <a:t>C</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450215">
                <a:tc>
                  <a:txBody>
                    <a:bodyPr/>
                    <a:lstStyle/>
                    <a:p>
                      <a:pPr algn="ctr"/>
                      <a:r>
                        <a:rPr lang="en-US" sz="2400" dirty="0" smtClean="0"/>
                        <a:t>G</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450215">
                <a:tc>
                  <a:txBody>
                    <a:bodyPr/>
                    <a:lstStyle/>
                    <a:p>
                      <a:pPr algn="ctr"/>
                      <a:r>
                        <a:rPr lang="en-US" sz="2400" dirty="0" smtClean="0"/>
                        <a:t>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450215">
                <a:tc>
                  <a:txBody>
                    <a:bodyPr/>
                    <a:lstStyle/>
                    <a:p>
                      <a:pPr algn="ctr"/>
                      <a:r>
                        <a:rPr lang="en-US" sz="2400" dirty="0" smtClean="0"/>
                        <a:t>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bl>
          </a:graphicData>
        </a:graphic>
      </p:graphicFrame>
      <p:sp>
        <p:nvSpPr>
          <p:cNvPr id="93" name="Right Arrow 92"/>
          <p:cNvSpPr/>
          <p:nvPr/>
        </p:nvSpPr>
        <p:spPr bwMode="auto">
          <a:xfrm rot="19395758">
            <a:off x="16061337" y="19812741"/>
            <a:ext cx="3383106" cy="314047"/>
          </a:xfrm>
          <a:prstGeom prst="rightArrow">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http://schemas.openxmlformats.org/drawingml/2006/main" xmlns:a14="http://schemas.microsoft.com/office/drawing/2010/main" xmlns:p="http://schemas.openxmlformats.org/presentationml/2006/main" xmlns:mv="urn:schemas-microsoft-com:mac:vml" xmlns:mc="http://schemas.openxmlformats.org/markup-compatibility/2006" xmlns:r="http://schemas.openxmlformats.org/officeDocument/2006/relationship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7400" b="0" i="0" u="none" strike="noStrike" cap="none" normalizeH="0" baseline="0">
              <a:ln>
                <a:noFill/>
              </a:ln>
              <a:solidFill>
                <a:schemeClr val="bg1"/>
              </a:solidFill>
              <a:effectLst/>
              <a:latin typeface="Arial" charset="0"/>
              <a:ea typeface="ＭＳ Ｐゴシック" charset="0"/>
              <a:cs typeface="ＭＳ Ｐゴシック" charset="0"/>
            </a:endParaRPr>
          </a:p>
        </p:txBody>
      </p:sp>
      <p:sp>
        <p:nvSpPr>
          <p:cNvPr id="95" name="Right Arrow 94"/>
          <p:cNvSpPr/>
          <p:nvPr/>
        </p:nvSpPr>
        <p:spPr bwMode="auto">
          <a:xfrm rot="1264276">
            <a:off x="20835978" y="19323459"/>
            <a:ext cx="2847037" cy="291284"/>
          </a:xfrm>
          <a:prstGeom prst="rightArrow">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http://schemas.openxmlformats.org/drawingml/2006/main" xmlns:a14="http://schemas.microsoft.com/office/drawing/2010/main" xmlns:p="http://schemas.openxmlformats.org/presentationml/2006/main" xmlns:mv="urn:schemas-microsoft-com:mac:vml" xmlns:mc="http://schemas.openxmlformats.org/markup-compatibility/2006" xmlns:r="http://schemas.openxmlformats.org/officeDocument/2006/relationship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7400" b="0" i="0" u="none" strike="noStrike" cap="none" normalizeH="0" baseline="0">
              <a:ln>
                <a:noFill/>
              </a:ln>
              <a:solidFill>
                <a:schemeClr val="bg1"/>
              </a:solidFill>
              <a:effectLst/>
              <a:latin typeface="Arial" charset="0"/>
              <a:ea typeface="ＭＳ Ｐゴシック" charset="0"/>
              <a:cs typeface="ＭＳ Ｐゴシック" charset="0"/>
            </a:endParaRPr>
          </a:p>
        </p:txBody>
      </p:sp>
      <p:sp>
        <p:nvSpPr>
          <p:cNvPr id="96" name="Right Arrow 95"/>
          <p:cNvSpPr/>
          <p:nvPr/>
        </p:nvSpPr>
        <p:spPr bwMode="auto">
          <a:xfrm rot="1264276">
            <a:off x="20835978" y="18942458"/>
            <a:ext cx="2847037" cy="291284"/>
          </a:xfrm>
          <a:prstGeom prst="rightArrow">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http://schemas.openxmlformats.org/drawingml/2006/main" xmlns:a14="http://schemas.microsoft.com/office/drawing/2010/main" xmlns:p="http://schemas.openxmlformats.org/presentationml/2006/main" xmlns:mv="urn:schemas-microsoft-com:mac:vml" xmlns:mc="http://schemas.openxmlformats.org/markup-compatibility/2006" xmlns:r="http://schemas.openxmlformats.org/officeDocument/2006/relationship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7400" b="0" i="0" u="none" strike="noStrike" cap="none" normalizeH="0" baseline="0">
              <a:ln>
                <a:noFill/>
              </a:ln>
              <a:solidFill>
                <a:schemeClr val="bg1"/>
              </a:solidFill>
              <a:effectLst/>
              <a:latin typeface="Arial" charset="0"/>
              <a:ea typeface="ＭＳ Ｐゴシック" charset="0"/>
              <a:cs typeface="ＭＳ Ｐゴシック" charset="0"/>
            </a:endParaRPr>
          </a:p>
        </p:txBody>
      </p:sp>
      <p:sp>
        <p:nvSpPr>
          <p:cNvPr id="97" name="Right Arrow 96"/>
          <p:cNvSpPr/>
          <p:nvPr/>
        </p:nvSpPr>
        <p:spPr bwMode="auto">
          <a:xfrm>
            <a:off x="19735800" y="26136600"/>
            <a:ext cx="1524000" cy="838200"/>
          </a:xfrm>
          <a:prstGeom prst="rightArrow">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http://schemas.openxmlformats.org/drawingml/2006/main" xmlns:a14="http://schemas.microsoft.com/office/drawing/2010/main" xmlns:p="http://schemas.openxmlformats.org/presentationml/2006/main" xmlns:mv="urn:schemas-microsoft-com:mac:vml" xmlns:mc="http://schemas.openxmlformats.org/markup-compatibility/2006" xmlns:r="http://schemas.openxmlformats.org/officeDocument/2006/relationship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7400" b="0" i="0" u="none" strike="noStrike" cap="none" normalizeH="0" baseline="0">
              <a:ln>
                <a:noFill/>
              </a:ln>
              <a:solidFill>
                <a:schemeClr val="bg1"/>
              </a:solidFill>
              <a:effectLst/>
              <a:latin typeface="Arial" charset="0"/>
              <a:ea typeface="ＭＳ Ｐゴシック" charset="0"/>
              <a:cs typeface="ＭＳ Ｐゴシック" charset="0"/>
            </a:endParaRP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http://schemas.openxmlformats.org/drawingml/2006/main"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7400" b="0" i="0" u="none" strike="noStrike" cap="none" normalizeH="0" baseline="0">
            <a:ln>
              <a:noFill/>
            </a:ln>
            <a:solidFill>
              <a:schemeClr val="bg1"/>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http://schemas.openxmlformats.org/drawingml/2006/main"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7400" b="0" i="0" u="none" strike="noStrike" cap="none" normalizeH="0" baseline="0">
            <a:ln>
              <a:noFill/>
            </a:ln>
            <a:solidFill>
              <a:schemeClr val="bg1"/>
            </a:solidFill>
            <a:effectLst/>
            <a:latin typeface="Arial" charset="0"/>
            <a:ea typeface="ＭＳ Ｐゴシック" charset="0"/>
            <a:cs typeface="ＭＳ Ｐゴシック"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6454</TotalTime>
  <Words>1796</Words>
  <Application>Microsoft Macintosh PowerPoint</Application>
  <PresentationFormat>Custom</PresentationFormat>
  <Paragraphs>456</Paragraphs>
  <Slides>2</Slides>
  <Notes>1</Notes>
  <HiddenSlides>0</HiddenSlides>
  <MMClips>0</MMClips>
  <ScaleCrop>false</ScaleCrop>
  <HeadingPairs>
    <vt:vector size="4" baseType="variant">
      <vt:variant>
        <vt:lpstr>Design Template</vt:lpstr>
      </vt:variant>
      <vt:variant>
        <vt:i4>1</vt:i4>
      </vt:variant>
      <vt:variant>
        <vt:lpstr>Slide Titles</vt:lpstr>
      </vt:variant>
      <vt:variant>
        <vt:i4>2</vt:i4>
      </vt:variant>
    </vt:vector>
  </HeadingPairs>
  <TitlesOfParts>
    <vt:vector size="3" baseType="lpstr">
      <vt:lpstr>Office Theme</vt:lpstr>
      <vt:lpstr>Slide 1</vt:lpstr>
      <vt:lpstr>Slide 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Mike</dc:creator>
  <cp:lastModifiedBy>Aspyn Palatnick</cp:lastModifiedBy>
  <cp:revision>558</cp:revision>
  <cp:lastPrinted>2014-02-04T20:44:28Z</cp:lastPrinted>
  <dcterms:created xsi:type="dcterms:W3CDTF">2014-10-01T00:25:49Z</dcterms:created>
  <dcterms:modified xsi:type="dcterms:W3CDTF">2014-10-01T00:35:41Z</dcterms:modified>
</cp:coreProperties>
</file>