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72" r:id="rId13"/>
    <p:sldId id="275" r:id="rId14"/>
    <p:sldId id="268" r:id="rId15"/>
    <p:sldId id="269" r:id="rId16"/>
    <p:sldId id="270" r:id="rId17"/>
    <p:sldId id="266" r:id="rId18"/>
    <p:sldId id="267" r:id="rId19"/>
    <p:sldId id="271" r:id="rId20"/>
    <p:sldId id="278" r:id="rId21"/>
    <p:sldId id="279" r:id="rId22"/>
    <p:sldId id="280" r:id="rId23"/>
    <p:sldId id="281" r:id="rId24"/>
    <p:sldId id="282" r:id="rId25"/>
    <p:sldId id="274" r:id="rId26"/>
    <p:sldId id="283" r:id="rId27"/>
    <p:sldId id="284" r:id="rId28"/>
    <p:sldId id="285" r:id="rId29"/>
    <p:sldId id="286" r:id="rId30"/>
    <p:sldId id="277" r:id="rId31"/>
    <p:sldId id="287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K1yCEUXBW6SuV5ox1r5D03TRdz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stasiya Nikolskaya" initials="AN" lastIdx="1" clrIdx="0">
    <p:extLst>
      <p:ext uri="{19B8F6BF-5375-455C-9EA6-DF929625EA0E}">
        <p15:presenceInfo xmlns:p15="http://schemas.microsoft.com/office/powerpoint/2012/main" userId="4aa6db8e0b96a1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2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06T23:55:18.991" idx="1">
    <p:pos x="10" y="10"/>
    <p:text>z = 1/(1 + np.exp(-np.dot(W, x))) # forward pass
dx = np.dot(W.T, z*(1-z)) # backward pass: local gradient for x
dW = np.outer(z*(1-z), x) # backward pass: local gradient for W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ca3970e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ca3970e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ca3970e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ca3970e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ca3970e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ca3970e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der.io/optimizing-gradient-descent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hyperlink" Target="https://distill.pub/2017/momentu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hyperlink" Target="https://www.youtube.com/watch?v=Ilg3gGewQ5U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231n.github.io/optimization-2/" TargetMode="External"/><Relationship Id="rId5" Type="http://schemas.openxmlformats.org/officeDocument/2006/relationships/hyperlink" Target="https://karpathy.medium.com/yes-you-should-understand-backprop-e2f06eab496b#:~:text=%3E%20The%20problem%20with%20Backpropagation%20is,them%20work%E2%80%9D%20on%20your%20data" TargetMode="External"/><Relationship Id="rId4" Type="http://schemas.openxmlformats.org/officeDocument/2006/relationships/hyperlink" Target="https://www.youtube.com/watch?v=isPiE-DBagM&amp;list=PL3FW7Lu3i5Jsnh1rnUwq_TcylNr7EkRe6&amp;ab_channel=StanfordUniversitySchoolofEngineering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evertongomede/an-overview-of-activation-functions-in-deep-learning-97a85ac00460" TargetMode="Externa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aidream.com/post/an-overview-of-activation-functions-in-deep-learnin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13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Введение в глубокое обучение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классификации</a:t>
            </a:r>
            <a:endParaRPr/>
          </a:p>
        </p:txBody>
      </p:sp>
      <p:sp>
        <p:nvSpPr>
          <p:cNvPr id="148" name="Google Shape;148;p9" descr="$\large a(\vec{x}) = sign(\vec{w}^Tx),$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67922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Простейший классификатор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Как предсказывать вероятность класса?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Сигмоида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Пусть P(x) – вероятность события x. Тогда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             - отношение вероятностей, произойдет оно или нет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                     - можно прогнозировать с помощью МНК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 Пусть прогноз                                  , тогда: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                                            и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 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7550" y="1624232"/>
            <a:ext cx="1638529" cy="495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9" descr="https://habrastorage.org/r/w1560/files/f7d/20b/5e3/f7d20b5e309b4931bd2cac6c56df8525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18318" y="1524092"/>
            <a:ext cx="2243243" cy="1606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23503" y="2505807"/>
            <a:ext cx="1247949" cy="400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2201" y="3309052"/>
            <a:ext cx="695422" cy="43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4816" y="3747263"/>
            <a:ext cx="1047896" cy="209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52187" y="4083902"/>
            <a:ext cx="1638529" cy="28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7814" y="4408180"/>
            <a:ext cx="2105319" cy="28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741241" y="4472756"/>
            <a:ext cx="12668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373319" y="4809719"/>
            <a:ext cx="3529240" cy="529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435283" y="5365628"/>
            <a:ext cx="4022229" cy="307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49447" y="5913796"/>
            <a:ext cx="2667372" cy="3905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9"/>
          <p:cNvCxnSpPr>
            <a:stCxn id="161" idx="1"/>
            <a:endCxn id="162" idx="1"/>
          </p:cNvCxnSpPr>
          <p:nvPr/>
        </p:nvCxnSpPr>
        <p:spPr>
          <a:xfrm rot="10800000">
            <a:off x="4312459" y="6437513"/>
            <a:ext cx="590100" cy="1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2" name="Google Shape;162;p9"/>
          <p:cNvSpPr/>
          <p:nvPr/>
        </p:nvSpPr>
        <p:spPr>
          <a:xfrm rot="5245862">
            <a:off x="4188443" y="6044501"/>
            <a:ext cx="237393" cy="54911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4902559" y="6254647"/>
            <a:ext cx="8365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Отступ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9" descr="https://habrastorage.org/r/w1560/files/4b0/707/583/4b07075832dd47a8b7fdd4b3636a4b58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421868" y="3324718"/>
            <a:ext cx="3417817" cy="2348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9"/>
          <p:cNvCxnSpPr>
            <a:stCxn id="161" idx="0"/>
          </p:cNvCxnSpPr>
          <p:nvPr/>
        </p:nvCxnSpPr>
        <p:spPr>
          <a:xfrm rot="10800000" flipH="1">
            <a:off x="5320847" y="4682347"/>
            <a:ext cx="1950600" cy="157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65" name="Google Shape;165;p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625264" y="3647444"/>
            <a:ext cx="1379416" cy="3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/>
          <p:nvPr/>
        </p:nvSpPr>
        <p:spPr>
          <a:xfrm>
            <a:off x="10625264" y="3587800"/>
            <a:ext cx="1379416" cy="473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373487" y="5872857"/>
            <a:ext cx="1228896" cy="34294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9"/>
          <p:cNvSpPr/>
          <p:nvPr/>
        </p:nvSpPr>
        <p:spPr>
          <a:xfrm>
            <a:off x="8606617" y="5732854"/>
            <a:ext cx="255044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Уверенность модели в предсказании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Оптимизация</a:t>
            </a:r>
            <a:endParaRPr/>
          </a:p>
        </p:txBody>
      </p:sp>
      <p:sp>
        <p:nvSpPr>
          <p:cNvPr id="174" name="Google Shape;17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Логарифм правдоподобия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Логистическая функция потерь</a:t>
            </a:r>
            <a:endParaRPr/>
          </a:p>
        </p:txBody>
      </p:sp>
      <p:pic>
        <p:nvPicPr>
          <p:cNvPr id="175" name="Google Shape;17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7979" y="2481255"/>
            <a:ext cx="4448208" cy="1895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8686" y="4900613"/>
            <a:ext cx="3543326" cy="752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8848" y="800081"/>
            <a:ext cx="3724302" cy="2628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0AA2B-ECDF-9E98-BA02-3FC1FE62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модель обучается?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521D6C7-5308-B249-88FC-8E9F77AE22D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34995" y="183568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Градиентный спуск: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ru-RU" sz="2000" dirty="0" err="1"/>
                  <a:t>Батчевая</a:t>
                </a:r>
                <a:r>
                  <a:rPr lang="ru-RU" sz="2000" dirty="0"/>
                  <a:t> версия: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n – </a:t>
                </a:r>
                <a:r>
                  <a:rPr lang="ru-RU" sz="2000" dirty="0"/>
                  <a:t>размер </a:t>
                </a:r>
                <a:r>
                  <a:rPr lang="ru-RU" sz="2000" dirty="0" err="1"/>
                  <a:t>батча</a:t>
                </a:r>
                <a:endParaRPr lang="ru-RU" sz="2000" dirty="0"/>
              </a:p>
              <a:p>
                <a:r>
                  <a:rPr lang="ru-RU" sz="2000" dirty="0"/>
                  <a:t>Создано множество расширений: </a:t>
                </a:r>
                <a:r>
                  <a:rPr lang="en-US" sz="2000" dirty="0"/>
                  <a:t>Momentum, Nesterov, </a:t>
                </a:r>
                <a:r>
                  <a:rPr lang="en-US" sz="2000" dirty="0" err="1"/>
                  <a:t>AdaGrad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RMSProp</a:t>
                </a:r>
                <a:r>
                  <a:rPr lang="en-US" sz="2000" dirty="0"/>
                  <a:t> </a:t>
                </a:r>
                <a:r>
                  <a:rPr lang="ru-RU" sz="2000" dirty="0" err="1"/>
                  <a:t>итд</a:t>
                </a:r>
                <a:r>
                  <a:rPr lang="ru-RU" sz="2000" dirty="0"/>
                  <a:t>.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521D6C7-5308-B249-88FC-8E9F77AE2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4995" y="1835687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A28D7A-B5C9-E409-BD60-2ED3A69DD5EC}"/>
              </a:ext>
            </a:extLst>
          </p:cNvPr>
          <p:cNvSpPr txBox="1"/>
          <p:nvPr/>
        </p:nvSpPr>
        <p:spPr>
          <a:xfrm>
            <a:off x="741405" y="6176963"/>
            <a:ext cx="40639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https://www.ruder.io/optimizing-gradient-descent/</a:t>
            </a:r>
            <a:endParaRPr lang="en-US" dirty="0"/>
          </a:p>
          <a:p>
            <a:r>
              <a:rPr lang="en-US" dirty="0">
                <a:hlinkClick r:id="rId4"/>
              </a:rPr>
              <a:t>https://distill.pub/2017/momentum/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D55835-B3BC-D443-CA05-3AA2A294C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695" y="3370031"/>
            <a:ext cx="8640609" cy="267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4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7B400-FB87-9B10-3113-C40E3921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AF988348-5FE0-ADF2-449E-43CF856C012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Необходимо аккуратно выбирать </a:t>
                </a:r>
                <a:r>
                  <a:rPr lang="en-US" dirty="0"/>
                  <a:t>LR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). </a:t>
                </a:r>
                <a:r>
                  <a:rPr lang="ru-RU" dirty="0"/>
                  <a:t>Слишком большое значение приводит к флуктуациям, а слишком низкое – к слишком медленной сходимости</a:t>
                </a:r>
              </a:p>
              <a:p>
                <a:r>
                  <a:rPr lang="ru-RU" dirty="0"/>
                  <a:t>Контроль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dirty="0"/>
                  <a:t> можно отдать </a:t>
                </a:r>
                <a:r>
                  <a:rPr lang="en-US" dirty="0"/>
                  <a:t>Scheduler-</a:t>
                </a:r>
                <a:r>
                  <a:rPr lang="ru-RU" dirty="0" err="1"/>
                  <a:t>ам</a:t>
                </a:r>
                <a:r>
                  <a:rPr lang="ru-RU" dirty="0"/>
                  <a:t>: они позволяют задавать скорость по точности ли расписанию. Например, можно линейно уменьшать скорость или сначала увеличивать для быстрого поиска хорошего старта и потом уменьшить</a:t>
                </a:r>
              </a:p>
              <a:p>
                <a:r>
                  <a:rPr lang="ru-RU" dirty="0"/>
                  <a:t>Главное – оказаться не в лучшем минимуме, но в </a:t>
                </a:r>
                <a:r>
                  <a:rPr lang="ru-RU" dirty="0" err="1"/>
                  <a:t>субоптимальном</a:t>
                </a:r>
                <a:r>
                  <a:rPr lang="ru-RU" dirty="0"/>
                  <a:t> минимуме с достаточно пологими «склонами»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AF988348-5FE0-ADF2-449E-43CF856C01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99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ca3970e34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Оценка точности</a:t>
            </a:r>
            <a:endParaRPr/>
          </a:p>
        </p:txBody>
      </p:sp>
      <p:sp>
        <p:nvSpPr>
          <p:cNvPr id="202" name="Google Shape;202;g2bca3970e34_0_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g2bca3970e34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322038"/>
            <a:ext cx="9144000" cy="53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ca3970e34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Кривые обучения. Bias-variance trade-off</a:t>
            </a:r>
            <a:endParaRPr/>
          </a:p>
        </p:txBody>
      </p:sp>
      <p:sp>
        <p:nvSpPr>
          <p:cNvPr id="209" name="Google Shape;209;g2bca3970e34_0_0"/>
          <p:cNvSpPr txBox="1">
            <a:spLocks noGrp="1"/>
          </p:cNvSpPr>
          <p:nvPr>
            <p:ph type="body" idx="1"/>
          </p:nvPr>
        </p:nvSpPr>
        <p:spPr>
          <a:xfrm>
            <a:off x="779075" y="1835500"/>
            <a:ext cx="6004784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dirty="0"/>
              <a:t>Ошибка = Смещение + Разброс + Шум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ru-RU"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000" dirty="0"/>
              <a:t>Разброс: насколько изменится модель, если тренироваться на другом обучающем наборе. Насколько «чрезмерно специализирована модель для конкретного обучающего набора?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000" dirty="0"/>
              <a:t>Смещение: какую внутреннюю ошибку мы получим от модели даже при бесконечных обучающих данных?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000" dirty="0"/>
              <a:t>Шум: насколько велик собственный шум данных? Эта ошибка измеряет неоднозначность из-за распределения данных и представления объектов. </a:t>
            </a:r>
            <a:endParaRPr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6351F7-AB0D-56C7-8562-F219C5028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751" y="1835500"/>
            <a:ext cx="4133331" cy="421683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3DFD35-A8EB-E50E-5E2A-3C795E5DA59D}"/>
              </a:ext>
            </a:extLst>
          </p:cNvPr>
          <p:cNvSpPr/>
          <p:nvPr/>
        </p:nvSpPr>
        <p:spPr>
          <a:xfrm>
            <a:off x="779075" y="1940011"/>
            <a:ext cx="6004784" cy="50662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Bias-Variance</a:t>
            </a:r>
            <a:endParaRPr dirty="0"/>
          </a:p>
        </p:txBody>
      </p:sp>
      <p:sp>
        <p:nvSpPr>
          <p:cNvPr id="221" name="Google Shape;22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10" name="Google Shape;210;g2bca3970e3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875" y="3376250"/>
            <a:ext cx="5843700" cy="275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g2bca3970e34_0_0"/>
          <p:cNvCxnSpPr/>
          <p:nvPr/>
        </p:nvCxnSpPr>
        <p:spPr>
          <a:xfrm>
            <a:off x="6808725" y="3350175"/>
            <a:ext cx="246300" cy="4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g2bca3970e34_0_0"/>
          <p:cNvCxnSpPr/>
          <p:nvPr/>
        </p:nvCxnSpPr>
        <p:spPr>
          <a:xfrm flipH="1">
            <a:off x="10158875" y="3448700"/>
            <a:ext cx="69000" cy="4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" name="Google Shape;213;g2bca3970e34_0_0"/>
          <p:cNvSpPr txBox="1"/>
          <p:nvPr/>
        </p:nvSpPr>
        <p:spPr>
          <a:xfrm>
            <a:off x="6437475" y="2013000"/>
            <a:ext cx="2410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Высокий разброс: нужно больше данных/упростить модель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bca3970e34_0_0"/>
          <p:cNvSpPr txBox="1"/>
          <p:nvPr/>
        </p:nvSpPr>
        <p:spPr>
          <a:xfrm>
            <a:off x="9252400" y="2013000"/>
            <a:ext cx="22860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Высокое смещение: усложнить модель/ добавить признаков /ансамблирование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g2bca3970e3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008" y="2808299"/>
            <a:ext cx="4795234" cy="3147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Перцептрон</a:t>
            </a:r>
            <a:endParaRPr/>
          </a:p>
        </p:txBody>
      </p:sp>
      <p:sp>
        <p:nvSpPr>
          <p:cNvPr id="183" name="Google Shape;18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Перцептрон представляет собой модель биологического нейрона в виде логистической регрессии</a:t>
            </a:r>
            <a:endParaRPr/>
          </a:p>
        </p:txBody>
      </p:sp>
      <p:pic>
        <p:nvPicPr>
          <p:cNvPr id="184" name="Google Shape;18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9083" y="3196421"/>
            <a:ext cx="4133880" cy="2828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7925" y="3440988"/>
            <a:ext cx="41529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ca3970e34_0_20"/>
          <p:cNvSpPr txBox="1">
            <a:spLocks noGrp="1"/>
          </p:cNvSpPr>
          <p:nvPr>
            <p:ph type="title"/>
          </p:nvPr>
        </p:nvSpPr>
        <p:spPr>
          <a:xfrm>
            <a:off x="522900" y="1324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Перцептрон превращается в слой, а слой в сеть!</a:t>
            </a:r>
            <a:endParaRPr/>
          </a:p>
        </p:txBody>
      </p:sp>
      <p:sp>
        <p:nvSpPr>
          <p:cNvPr id="191" name="Google Shape;191;g2bca3970e34_0_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g2bca3970e34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50" y="1458112"/>
            <a:ext cx="8633680" cy="50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bca3970e34_0_20"/>
          <p:cNvSpPr/>
          <p:nvPr/>
        </p:nvSpPr>
        <p:spPr>
          <a:xfrm>
            <a:off x="9341075" y="2896975"/>
            <a:ext cx="2768700" cy="192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2bca3970e34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3373" y="3035048"/>
            <a:ext cx="2503125" cy="164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bca3970e34_0_20"/>
          <p:cNvSpPr txBox="1"/>
          <p:nvPr/>
        </p:nvSpPr>
        <p:spPr>
          <a:xfrm>
            <a:off x="10011100" y="2138200"/>
            <a:ext cx="2493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Wow!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g2bca3970e34_0_20"/>
          <p:cNvCxnSpPr>
            <a:stCxn id="192" idx="3"/>
            <a:endCxn id="193" idx="1"/>
          </p:cNvCxnSpPr>
          <p:nvPr/>
        </p:nvCxnSpPr>
        <p:spPr>
          <a:xfrm rot="10800000" flipH="1">
            <a:off x="8978530" y="3857825"/>
            <a:ext cx="362400" cy="1434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Пример: компьютерное зрение</a:t>
            </a:r>
            <a:endParaRPr dirty="0"/>
          </a:p>
        </p:txBody>
      </p:sp>
      <p:sp>
        <p:nvSpPr>
          <p:cNvPr id="227" name="Google Shape;22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228" name="Google Shape;22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135" y="2688904"/>
            <a:ext cx="6043023" cy="249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The structure of ResNet-12. | Download Scientific Diagram">
            <a:extLst>
              <a:ext uri="{FF2B5EF4-FFF2-40B4-BE49-F238E27FC236}">
                <a16:creationId xmlns:a16="http://schemas.microsoft.com/office/drawing/2014/main" id="{2E4F9AC9-7803-DAF0-C05E-5AC6EB5BC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11" y="1825625"/>
            <a:ext cx="4056191" cy="405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0EA9A5-29B5-E8F0-52F7-540348C60695}"/>
              </a:ext>
            </a:extLst>
          </p:cNvPr>
          <p:cNvSpPr txBox="1"/>
          <p:nvPr/>
        </p:nvSpPr>
        <p:spPr>
          <a:xfrm>
            <a:off x="9168714" y="618509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ResNet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Классический подход к построению закономерностей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409" y="1662580"/>
            <a:ext cx="11393490" cy="4677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1F41-5958-45E4-AA0E-A893A705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Обратное распространение ошибки</a:t>
            </a:r>
            <a:r>
              <a:rPr lang="en-US" dirty="0"/>
              <a:t> (Backpropagation)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7841D-2718-40CC-B6FB-347ADC1FA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2330" cy="4351338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Используем правило вычисления градиента сложной функции</a:t>
            </a:r>
          </a:p>
          <a:p>
            <a:r>
              <a:rPr lang="ru-RU" dirty="0"/>
              <a:t>Если мы знаем вычислительный граф, то более «поздние» значения градиентов помогут вычислить более «ранние»!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DAFEE-8110-4C65-829C-3CA29741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45" y="1924488"/>
            <a:ext cx="2703451" cy="1072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3762B0-63AD-439C-A2F9-67D1BD102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990" y="2460709"/>
            <a:ext cx="4649810" cy="2526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81AD28-4616-F40F-14F5-EC35AB31D231}"/>
              </a:ext>
            </a:extLst>
          </p:cNvPr>
          <p:cNvSpPr txBox="1"/>
          <p:nvPr/>
        </p:nvSpPr>
        <p:spPr>
          <a:xfrm>
            <a:off x="7265773" y="5592187"/>
            <a:ext cx="4452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 err="1">
                <a:hlinkClick r:id="rId4"/>
              </a:rPr>
              <a:t>Стендфордская</a:t>
            </a:r>
            <a:r>
              <a:rPr lang="ru-RU" dirty="0">
                <a:hlinkClick r:id="rId4"/>
              </a:rPr>
              <a:t> лекция с хорошим объяснением</a:t>
            </a:r>
            <a:endParaRPr lang="en-US" dirty="0"/>
          </a:p>
          <a:p>
            <a:pPr algn="r"/>
            <a:r>
              <a:rPr lang="ru-RU" dirty="0" err="1">
                <a:hlinkClick r:id="rId5"/>
              </a:rPr>
              <a:t>Блогпост</a:t>
            </a:r>
            <a:r>
              <a:rPr lang="ru-RU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Karpathy</a:t>
            </a:r>
            <a:endParaRPr lang="en-US" dirty="0"/>
          </a:p>
          <a:p>
            <a:pPr algn="r"/>
            <a:r>
              <a:rPr lang="en-US" dirty="0">
                <a:hlinkClick r:id="rId6"/>
              </a:rPr>
              <a:t>https://cs231n.github.io/optimization-2/</a:t>
            </a:r>
            <a:endParaRPr lang="ru-RU" dirty="0"/>
          </a:p>
          <a:p>
            <a:pPr algn="r"/>
            <a:r>
              <a:rPr lang="en-US" dirty="0">
                <a:hlinkClick r:id="rId7"/>
              </a:rPr>
              <a:t>https://www.youtube.com/watch?v=Ilg3gGewQ5U</a:t>
            </a:r>
            <a:r>
              <a:rPr lang="ru-RU" dirty="0"/>
              <a:t> </a:t>
            </a:r>
            <a:endParaRPr lang="en-US" dirty="0"/>
          </a:p>
          <a:p>
            <a:pPr algn="r"/>
            <a:endParaRPr lang="en-US" dirty="0"/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3063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8BCD-66BE-4B10-BD8E-8389EAFA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9E14-210F-410B-AD1B-496F57A5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17DB7-0172-4CE7-8CB2-7641DC622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572" y="1737657"/>
            <a:ext cx="4649810" cy="25260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81D580-F237-4B1A-8F4F-4E902611E6F0}"/>
              </a:ext>
            </a:extLst>
          </p:cNvPr>
          <p:cNvSpPr/>
          <p:nvPr/>
        </p:nvSpPr>
        <p:spPr>
          <a:xfrm>
            <a:off x="6984836" y="3244645"/>
            <a:ext cx="306767" cy="18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15274-8EF8-459D-B709-66B2180F23B3}"/>
              </a:ext>
            </a:extLst>
          </p:cNvPr>
          <p:cNvSpPr/>
          <p:nvPr/>
        </p:nvSpPr>
        <p:spPr>
          <a:xfrm>
            <a:off x="6930757" y="3951189"/>
            <a:ext cx="306767" cy="18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15D26-E8E4-4124-86D0-3DE361C87DA6}"/>
              </a:ext>
            </a:extLst>
          </p:cNvPr>
          <p:cNvSpPr/>
          <p:nvPr/>
        </p:nvSpPr>
        <p:spPr>
          <a:xfrm>
            <a:off x="6930756" y="4626984"/>
            <a:ext cx="306767" cy="18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51F33-B306-4ADB-8F4B-A824298498D8}"/>
              </a:ext>
            </a:extLst>
          </p:cNvPr>
          <p:cNvSpPr/>
          <p:nvPr/>
        </p:nvSpPr>
        <p:spPr>
          <a:xfrm>
            <a:off x="8588477" y="3591724"/>
            <a:ext cx="306767" cy="18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49E504-9658-415C-847F-799EE0D37ACC}"/>
              </a:ext>
            </a:extLst>
          </p:cNvPr>
          <p:cNvSpPr/>
          <p:nvPr/>
        </p:nvSpPr>
        <p:spPr>
          <a:xfrm>
            <a:off x="10228498" y="4114674"/>
            <a:ext cx="306767" cy="18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97A8DB-E5C2-431D-BFC4-786961A59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51" y="1825625"/>
            <a:ext cx="2856204" cy="4760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C578B2-5921-47CB-8075-3880F7F0D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13" y="2313430"/>
            <a:ext cx="1396217" cy="4708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D679FA-F8B6-4B35-990C-41C1E1011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984" y="2305312"/>
            <a:ext cx="957868" cy="4870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1F54E7-F132-494E-AC0A-F19906E37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442" y="2876389"/>
            <a:ext cx="2094321" cy="7468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A9A35B-CE76-4B65-B4AD-74A5324AC3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2051" y="3583237"/>
            <a:ext cx="2045615" cy="6656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CC190E-6DE4-47AC-9EE5-DCEBDF51F1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4319" y="4414808"/>
            <a:ext cx="1542329" cy="63316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101BF4-AC51-4B28-900A-5383E3FFA171}"/>
              </a:ext>
            </a:extLst>
          </p:cNvPr>
          <p:cNvSpPr/>
          <p:nvPr/>
        </p:nvSpPr>
        <p:spPr>
          <a:xfrm>
            <a:off x="1504913" y="4233365"/>
            <a:ext cx="366317" cy="182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2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8BCD-66BE-4B10-BD8E-8389EAFA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9E14-210F-410B-AD1B-496F57A5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Проход вперед – посчитать значение </a:t>
            </a:r>
          </a:p>
          <a:p>
            <a:pPr marL="0" indent="0">
              <a:buNone/>
            </a:pPr>
            <a:r>
              <a:rPr lang="ru-RU" dirty="0"/>
              <a:t>Проход назад – посчитать градиент</a:t>
            </a:r>
          </a:p>
          <a:p>
            <a:pPr marL="0" indent="0">
              <a:buNone/>
            </a:pPr>
            <a:r>
              <a:rPr lang="ru-RU" dirty="0"/>
              <a:t>И этот процесс локален!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Каждый узел в сети может посчитать:</a:t>
            </a:r>
          </a:p>
          <a:p>
            <a:pPr marL="0" indent="0">
              <a:buNone/>
            </a:pPr>
            <a:r>
              <a:rPr lang="ru-RU" dirty="0"/>
              <a:t>1) свой выход</a:t>
            </a:r>
          </a:p>
          <a:p>
            <a:pPr marL="0" indent="0">
              <a:buNone/>
            </a:pPr>
            <a:r>
              <a:rPr lang="ru-RU" dirty="0"/>
              <a:t>2) локальные градиенты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17DB7-0172-4CE7-8CB2-7641DC622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389" y="2352666"/>
            <a:ext cx="4356620" cy="23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42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5B65-E3CD-464F-997D-FEE042DF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происходит при обучении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BFC9-3E1D-42AF-BD97-8F6E9697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628650" indent="-514350">
              <a:buFont typeface="+mj-lt"/>
              <a:buAutoNum type="arabicPeriod"/>
            </a:pPr>
            <a:r>
              <a:rPr lang="ru-RU" dirty="0"/>
              <a:t>Определяем промежуточные функции</a:t>
            </a:r>
          </a:p>
          <a:p>
            <a:pPr marL="628650" indent="-514350">
              <a:buFont typeface="+mj-lt"/>
              <a:buAutoNum type="arabicPeriod"/>
            </a:pPr>
            <a:r>
              <a:rPr lang="ru-RU" dirty="0"/>
              <a:t>Считаем локальные градиенты</a:t>
            </a:r>
          </a:p>
          <a:p>
            <a:pPr marL="628650" indent="-514350">
              <a:buFont typeface="+mj-lt"/>
              <a:buAutoNum type="arabicPeriod"/>
            </a:pPr>
            <a:r>
              <a:rPr lang="ru-RU" dirty="0"/>
              <a:t>Добавляем ошибку, чтобы посчитатть полный градиент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1B100-744C-43DB-B1F7-64276F971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778" y="1825625"/>
            <a:ext cx="3343299" cy="781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990108-CECA-49C5-A3F9-1DDCCD79F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61" y="2606681"/>
            <a:ext cx="6246877" cy="7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07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944D-6A29-46D8-9A51-4D5D4107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46514-99BB-43B5-AB3C-B37E6666F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46AE6-04FB-4E17-8B79-84A28285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007" y="2377269"/>
            <a:ext cx="2847996" cy="32480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0C211D-7BC0-C383-E3EB-5C0221DD7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999" y="2029343"/>
            <a:ext cx="3848637" cy="3943900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7621770-E6BA-DC24-753C-3AD8369B9B23}"/>
              </a:ext>
            </a:extLst>
          </p:cNvPr>
          <p:cNvCxnSpPr/>
          <p:nvPr/>
        </p:nvCxnSpPr>
        <p:spPr>
          <a:xfrm>
            <a:off x="4713003" y="2377269"/>
            <a:ext cx="0" cy="3394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A15050C-D6B0-B2CC-BA28-731453BACD4D}"/>
              </a:ext>
            </a:extLst>
          </p:cNvPr>
          <p:cNvCxnSpPr>
            <a:cxnSpLocks/>
          </p:cNvCxnSpPr>
          <p:nvPr/>
        </p:nvCxnSpPr>
        <p:spPr>
          <a:xfrm flipV="1">
            <a:off x="6509857" y="2377269"/>
            <a:ext cx="0" cy="3394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6">
            <a:extLst>
              <a:ext uri="{FF2B5EF4-FFF2-40B4-BE49-F238E27FC236}">
                <a16:creationId xmlns:a16="http://schemas.microsoft.com/office/drawing/2014/main" id="{E6BC5B81-D171-221F-84CE-629AC0C60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561" y="702863"/>
            <a:ext cx="6246877" cy="7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7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3127-3662-48CD-8352-67FC23D7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что с </a:t>
            </a:r>
            <a:r>
              <a:rPr lang="en-US" dirty="0"/>
              <a:t>backprop </a:t>
            </a:r>
            <a:r>
              <a:rPr lang="ru-RU" dirty="0"/>
              <a:t>для типичных блоков?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9CC7-4468-4ED0-8C2E-2241A961B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D78F5-7139-41EF-9034-E65BC15D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21" y="2052627"/>
            <a:ext cx="4429157" cy="2752745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7F4C491-08BA-58F0-CBC9-872C0E6DB3F9}"/>
              </a:ext>
            </a:extLst>
          </p:cNvPr>
          <p:cNvCxnSpPr/>
          <p:nvPr/>
        </p:nvCxnSpPr>
        <p:spPr>
          <a:xfrm flipH="1" flipV="1">
            <a:off x="6350466" y="3707934"/>
            <a:ext cx="922789" cy="9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D04F108-FEDF-AA67-CDB6-4D77A8199BF6}"/>
              </a:ext>
            </a:extLst>
          </p:cNvPr>
          <p:cNvSpPr txBox="1"/>
          <p:nvPr/>
        </p:nvSpPr>
        <p:spPr>
          <a:xfrm>
            <a:off x="7524925" y="4664279"/>
            <a:ext cx="354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Распределяет градиент по входам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3EF1EAB-F069-2D41-C82A-8577DDFAF07D}"/>
              </a:ext>
            </a:extLst>
          </p:cNvPr>
          <p:cNvCxnSpPr/>
          <p:nvPr/>
        </p:nvCxnSpPr>
        <p:spPr>
          <a:xfrm flipV="1">
            <a:off x="4890782" y="4387442"/>
            <a:ext cx="176168" cy="58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E3D0EC-31E1-64AA-E106-8F39301F5D69}"/>
              </a:ext>
            </a:extLst>
          </p:cNvPr>
          <p:cNvSpPr txBox="1"/>
          <p:nvPr/>
        </p:nvSpPr>
        <p:spPr>
          <a:xfrm>
            <a:off x="3632433" y="5109609"/>
            <a:ext cx="235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Направляет градиент!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7735F33-8A7A-4351-F422-FB4A6D8837C6}"/>
              </a:ext>
            </a:extLst>
          </p:cNvPr>
          <p:cNvCxnSpPr/>
          <p:nvPr/>
        </p:nvCxnSpPr>
        <p:spPr>
          <a:xfrm flipH="1">
            <a:off x="5293453" y="2239861"/>
            <a:ext cx="1426129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5FA28C-4146-CC06-A0F6-B092B2700EB8}"/>
              </a:ext>
            </a:extLst>
          </p:cNvPr>
          <p:cNvSpPr txBox="1"/>
          <p:nvPr/>
        </p:nvSpPr>
        <p:spPr>
          <a:xfrm>
            <a:off x="6811860" y="2034114"/>
            <a:ext cx="334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Умножает вход на другой выход</a:t>
            </a:r>
          </a:p>
        </p:txBody>
      </p:sp>
    </p:spTree>
    <p:extLst>
      <p:ext uri="{BB962C8B-B14F-4D97-AF65-F5344CB8AC3E}">
        <p14:creationId xmlns:p14="http://schemas.microsoft.com/office/powerpoint/2010/main" val="2826318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DA31-9611-4B04-BF49-10ADB3C2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Логистическая регрессия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56D5-0BBA-489C-A2A3-37E85DDD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Градиенты: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24EA1-2262-4643-A70B-D6A3FF64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11" y="1690688"/>
            <a:ext cx="3724263" cy="1037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A0D0B6-FA7D-4310-9345-9079A31BF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37" y="3484800"/>
            <a:ext cx="5148394" cy="2296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F4D50F-93D5-4949-916E-8A9D1DA0C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059" y="2243195"/>
            <a:ext cx="6163838" cy="229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38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2659-752E-48E6-B2DE-20A80FD0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Градиент сигмоиды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3D49-26BA-4850-B594-750B1EDB4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Сигмоида от 1.0 – около 0.73</a:t>
            </a:r>
          </a:p>
          <a:p>
            <a:r>
              <a:rPr lang="ru-RU" dirty="0"/>
              <a:t>Тогда локальный градиент (1- 0.73) * 0.73 </a:t>
            </a:r>
            <a:r>
              <a:rPr lang="en-US" dirty="0"/>
              <a:t>~</a:t>
            </a:r>
            <a:r>
              <a:rPr lang="ru-RU" dirty="0"/>
              <a:t>= 0.2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B436A-8B4D-474A-BD33-24686EF86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550" y="4001294"/>
            <a:ext cx="7752453" cy="143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00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8002A-C091-28E7-24E4-6DCE443B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Сигмоида</a:t>
            </a:r>
            <a:r>
              <a:rPr lang="ru-RU" dirty="0"/>
              <a:t> не так проста!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96D0E-DC5A-5CF1-B9E0-F86DE02AF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веса слишком большие, то значение </a:t>
            </a:r>
            <a:r>
              <a:rPr lang="ru-RU" dirty="0" err="1"/>
              <a:t>сигмоиды</a:t>
            </a:r>
            <a:r>
              <a:rPr lang="ru-RU" dirty="0"/>
              <a:t> будет около 1</a:t>
            </a:r>
          </a:p>
          <a:p>
            <a:r>
              <a:rPr lang="ru-RU" dirty="0"/>
              <a:t>Тогда градиент будет практически нулевым!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48A051-3451-2187-F2B2-D14C9035F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489" y="3233801"/>
            <a:ext cx="6811326" cy="2505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8943FF-EB13-401D-3CD1-E91706820268}"/>
              </a:ext>
            </a:extLst>
          </p:cNvPr>
          <p:cNvSpPr txBox="1"/>
          <p:nvPr/>
        </p:nvSpPr>
        <p:spPr>
          <a:xfrm>
            <a:off x="4382262" y="6185098"/>
            <a:ext cx="7468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https://karpathy.medium.com/yes-you-should-understand-backprop-e2f06eab496b</a:t>
            </a:r>
          </a:p>
        </p:txBody>
      </p:sp>
    </p:spTree>
    <p:extLst>
      <p:ext uri="{BB962C8B-B14F-4D97-AF65-F5344CB8AC3E}">
        <p14:creationId xmlns:p14="http://schemas.microsoft.com/office/powerpoint/2010/main" val="3053363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48990-4CFC-D76E-A407-6C4179F8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</a:t>
            </a:r>
            <a:r>
              <a:rPr lang="en-US" dirty="0" err="1"/>
              <a:t>ReLU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F34FA-FF6C-27DC-9CDC-A0359EC3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 начале обучения вес попадет в область ниже нуля, то градиент для него всегда будет ноль</a:t>
            </a:r>
          </a:p>
          <a:p>
            <a:r>
              <a:rPr lang="ru-RU" dirty="0"/>
              <a:t>Это может возникнуть и при слишком </a:t>
            </a:r>
            <a:r>
              <a:rPr lang="ru-RU" dirty="0" err="1"/>
              <a:t>аггресивном</a:t>
            </a:r>
            <a:r>
              <a:rPr lang="ru-RU" dirty="0"/>
              <a:t> обучении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7EE2D9-F704-5A2E-161C-991763787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6" y="3336986"/>
            <a:ext cx="6935168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4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Статистический подход к построению закономерностей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215" y="1921086"/>
            <a:ext cx="10414180" cy="4160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ABAFA-4AE3-BF78-D1A3-983F186C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активации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E9F0F8-11D7-0A5C-4010-A7A15F05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055973" cy="4351338"/>
          </a:xfrm>
        </p:spPr>
        <p:txBody>
          <a:bodyPr/>
          <a:lstStyle/>
          <a:p>
            <a:r>
              <a:rPr lang="ru-RU" dirty="0"/>
              <a:t>Выбор основывается на:</a:t>
            </a:r>
          </a:p>
          <a:p>
            <a:pPr marL="628650" indent="-514350">
              <a:buFont typeface="+mj-lt"/>
              <a:buAutoNum type="arabicPeriod"/>
            </a:pPr>
            <a:r>
              <a:rPr lang="ru-RU" dirty="0"/>
              <a:t>архитектуре модели</a:t>
            </a:r>
          </a:p>
          <a:p>
            <a:pPr marL="628650" indent="-514350">
              <a:buFont typeface="+mj-lt"/>
              <a:buAutoNum type="arabicPeriod"/>
            </a:pPr>
            <a:r>
              <a:rPr lang="ru-RU" dirty="0"/>
              <a:t>возможности затухания</a:t>
            </a:r>
            <a:r>
              <a:rPr lang="en-US" dirty="0"/>
              <a:t>/</a:t>
            </a:r>
            <a:r>
              <a:rPr lang="ru-RU" dirty="0"/>
              <a:t>взрывания градиентов</a:t>
            </a:r>
          </a:p>
          <a:p>
            <a:pPr marL="628650" indent="-514350">
              <a:buFont typeface="+mj-lt"/>
              <a:buAutoNum type="arabicPeriod"/>
            </a:pPr>
            <a:r>
              <a:rPr lang="ru-RU" dirty="0"/>
              <a:t>вычислительной сложности</a:t>
            </a:r>
          </a:p>
          <a:p>
            <a:pPr marL="628650" indent="-514350">
              <a:buFont typeface="+mj-lt"/>
              <a:buAutoNum type="arabicPeriod"/>
            </a:pPr>
            <a:r>
              <a:rPr lang="ru-RU" dirty="0"/>
              <a:t>важности активности нейронов</a:t>
            </a:r>
          </a:p>
          <a:p>
            <a:pPr marL="628650" indent="-514350">
              <a:buFont typeface="+mj-lt"/>
              <a:buAutoNum type="arabicPeriod"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294050-80B4-28B9-7B10-BBB871F13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4175"/>
            <a:ext cx="5648763" cy="4390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62F58-9F8C-4822-144B-CF537CD9F435}"/>
              </a:ext>
            </a:extLst>
          </p:cNvPr>
          <p:cNvSpPr txBox="1"/>
          <p:nvPr/>
        </p:nvSpPr>
        <p:spPr>
          <a:xfrm>
            <a:off x="838200" y="6176963"/>
            <a:ext cx="86292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https://medium.com/@evertongomede/an-overview-of-activation-functions-in-deep-learning-97a85ac00460</a:t>
            </a:r>
            <a:endParaRPr lang="ru-RU" dirty="0"/>
          </a:p>
          <a:p>
            <a:r>
              <a:rPr lang="en-US" dirty="0">
                <a:hlinkClick r:id="rId4"/>
              </a:rPr>
              <a:t>https://www.theaidream.com/post/an-overview-of-activation-functions-in-deep-learning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723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073FCDE-34E9-9B10-5254-0A1B3A3C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Матричное представление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C3567-66AF-8CD5-E315-A9CC33B245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Скалярный выход, векторный вход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Векторный выход, векторный вход</a:t>
            </a:r>
          </a:p>
          <a:p>
            <a:endParaRPr lang="ru-RU" dirty="0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904453DF-2FFC-F83D-7F5F-D13CF22124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Скалярный выход, матричный вход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Векторный выход, матричный вход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6B1E21-A8ED-BB7E-EEB4-D3A3D1CDE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87" y="2672643"/>
            <a:ext cx="2569390" cy="7563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67A581-C4AB-5EDB-829E-62639E08E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642" y="4795709"/>
            <a:ext cx="2708079" cy="111204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D15566B-D611-9E67-00E2-2EB3FAD20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739" y="2672643"/>
            <a:ext cx="3179510" cy="133279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2F8B79F-FAEA-29B6-B15F-4B3B6FA75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815" y="5377358"/>
            <a:ext cx="1829209" cy="1050822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3045C26-A889-4898-D4B2-22A615E4F815}"/>
              </a:ext>
            </a:extLst>
          </p:cNvPr>
          <p:cNvCxnSpPr/>
          <p:nvPr/>
        </p:nvCxnSpPr>
        <p:spPr>
          <a:xfrm flipH="1" flipV="1">
            <a:off x="4773168" y="5824728"/>
            <a:ext cx="210312" cy="15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6D533E-4131-04DE-45CD-11EFEC663346}"/>
              </a:ext>
            </a:extLst>
          </p:cNvPr>
          <p:cNvSpPr txBox="1"/>
          <p:nvPr/>
        </p:nvSpPr>
        <p:spPr>
          <a:xfrm>
            <a:off x="4957910" y="5902769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979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Подход машинного обучения к построению закономерностей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292" y="1719738"/>
            <a:ext cx="11259709" cy="4520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Виды обучения</a:t>
            </a:r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3777" y="1825625"/>
            <a:ext cx="7837697" cy="478287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/>
        </p:nvSpPr>
        <p:spPr>
          <a:xfrm>
            <a:off x="2270526" y="1573491"/>
            <a:ext cx="13379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учителем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4040711" y="1567264"/>
            <a:ext cx="13377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Без учителя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5539181" y="1367522"/>
            <a:ext cx="245163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частичным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привлечением учителя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8125310" y="1392588"/>
            <a:ext cx="19402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подкреплением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Процесс машинного обучения</a:t>
            </a:r>
            <a:endParaRPr/>
          </a:p>
        </p:txBody>
      </p:sp>
      <p:pic>
        <p:nvPicPr>
          <p:cNvPr id="123" name="Google Shape;123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47468" y="2043112"/>
            <a:ext cx="8346064" cy="374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Признаки</a:t>
            </a:r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0" y="2124869"/>
            <a:ext cx="5867400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7" descr="MNIST Datase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1397" y="2279263"/>
            <a:ext cx="4141806" cy="331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CE01C-BA56-083E-820B-6FBF9F8A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Минимизация эмпирического риска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BD4DFC-5521-7712-D365-89AB162AD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Пусть Х – множество примеров, </a:t>
            </a:r>
            <a:r>
              <a:rPr lang="en-US" sz="2000" dirty="0"/>
              <a:t>Y – </a:t>
            </a:r>
            <a:r>
              <a:rPr lang="ru-RU" sz="2000" dirty="0"/>
              <a:t>множество допустимых ответов. Предполагаем, что существует целевая зависимость </a:t>
            </a:r>
          </a:p>
          <a:p>
            <a:r>
              <a:rPr lang="ru-RU" sz="2000" dirty="0"/>
              <a:t>Необходимо построить модель                   , которая приближала бы ЦЗ и на обучающей выборке                                       , и на всем Х.</a:t>
            </a:r>
          </a:p>
          <a:p>
            <a:r>
              <a:rPr lang="ru-RU" sz="2000" dirty="0"/>
              <a:t>Введем функцию потерь:                 характеризующую отклонение ответов модели от желаемых. Введем  эмпирический риск как среднее значение функции потерь на выборке            </a:t>
            </a:r>
          </a:p>
          <a:p>
            <a:r>
              <a:rPr lang="ru-RU" sz="2000" dirty="0"/>
              <a:t>                                                   и задачу минимизации ЭР для нахождения наилучшей модели  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Плюсы: универсальность, задача может быть решена с помощью численной оптимизации</a:t>
            </a:r>
          </a:p>
          <a:p>
            <a:r>
              <a:rPr lang="ru-RU" sz="2000" dirty="0"/>
              <a:t>Проблемы: переобучение, неустойчивость, чувствительность к выбросам       </a:t>
            </a:r>
          </a:p>
        </p:txBody>
      </p:sp>
      <p:pic>
        <p:nvPicPr>
          <p:cNvPr id="3074" name="Picture 2" descr="y^{*}:\: X\to Y">
            <a:extLst>
              <a:ext uri="{FF2B5EF4-FFF2-40B4-BE49-F238E27FC236}">
                <a16:creationId xmlns:a16="http://schemas.microsoft.com/office/drawing/2014/main" id="{43A49A23-8357-48A3-DC15-B8B71001C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111" y="2314833"/>
            <a:ext cx="1069889" cy="1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:\: X\to Y">
            <a:extLst>
              <a:ext uri="{FF2B5EF4-FFF2-40B4-BE49-F238E27FC236}">
                <a16:creationId xmlns:a16="http://schemas.microsoft.com/office/drawing/2014/main" id="{C1C480BE-D295-A345-9E39-7842ECF8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741" y="2720185"/>
            <a:ext cx="1069890" cy="16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X^m = \{(x_1,y_1),\ldots,(x_m,y_m)\}">
            <a:extLst>
              <a:ext uri="{FF2B5EF4-FFF2-40B4-BE49-F238E27FC236}">
                <a16:creationId xmlns:a16="http://schemas.microsoft.com/office/drawing/2014/main" id="{CD7A7E85-BCBA-A57D-7A49-B95956575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854" y="2976306"/>
            <a:ext cx="21336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{\mathcal L}(y,y')">
            <a:extLst>
              <a:ext uri="{FF2B5EF4-FFF2-40B4-BE49-F238E27FC236}">
                <a16:creationId xmlns:a16="http://schemas.microsoft.com/office/drawing/2014/main" id="{DE756E21-69E8-7C69-D085-10970E36C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653" y="3349369"/>
            <a:ext cx="855781" cy="25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Q(a,X^m) = \frac{1}{m} \sum_{i=1}^m {\mathcal L}(a(x_i),y^{*}(x_i)).">
            <a:extLst>
              <a:ext uri="{FF2B5EF4-FFF2-40B4-BE49-F238E27FC236}">
                <a16:creationId xmlns:a16="http://schemas.microsoft.com/office/drawing/2014/main" id="{8CF6A588-B22C-75C2-B638-4B3E469C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50" y="3886183"/>
            <a:ext cx="2748636" cy="4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 = \mathrm{arg}\min_{a\in A} Q(a,X^m).">
            <a:extLst>
              <a:ext uri="{FF2B5EF4-FFF2-40B4-BE49-F238E27FC236}">
                <a16:creationId xmlns:a16="http://schemas.microsoft.com/office/drawing/2014/main" id="{D178DCBA-128F-F614-EAA5-97BE7B198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73" y="4375385"/>
            <a:ext cx="2102781" cy="36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32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Метод максимального правдоподобия</a:t>
            </a:r>
            <a:endParaRPr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2955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Рассмотрим модель                      и среднеквадратичную ошибку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Правдоподобие y_i в данном случае можно расписать как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Полное правдоподобие является произвдением всех правдоподобий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Тогда, если взять логарифм, можно считать сумму! 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4597" y="3086100"/>
            <a:ext cx="4772691" cy="161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88677" y="1874161"/>
            <a:ext cx="10001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48180" y="3086100"/>
            <a:ext cx="34766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8700" y="5121275"/>
            <a:ext cx="4876800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 txBox="1"/>
          <p:nvPr/>
        </p:nvSpPr>
        <p:spPr>
          <a:xfrm>
            <a:off x="6577734" y="1825381"/>
            <a:ext cx="492955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Найти наилучшие веса соответсвует максимизации правдоподобия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таком случае максимизация логарифма дает те же результаты</a:t>
            </a:r>
            <a:endParaRPr/>
          </a:p>
          <a:p>
            <a:pPr marL="228600" marR="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видим, что это аналогично минимизации функции ошибки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788</Words>
  <Application>Microsoft Office PowerPoint</Application>
  <PresentationFormat>Широкоэкранный</PresentationFormat>
  <Paragraphs>158</Paragraphs>
  <Slides>31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Введение в глубокое обучение</vt:lpstr>
      <vt:lpstr>Классический подход к построению закономерностей</vt:lpstr>
      <vt:lpstr>Статистический подход к построению закономерностей</vt:lpstr>
      <vt:lpstr>Подход машинного обучения к построению закономерностей</vt:lpstr>
      <vt:lpstr>Виды обучения</vt:lpstr>
      <vt:lpstr>Процесс машинного обучения</vt:lpstr>
      <vt:lpstr>Признаки</vt:lpstr>
      <vt:lpstr>Минимизация эмпирического риска</vt:lpstr>
      <vt:lpstr>Метод максимального правдоподобия</vt:lpstr>
      <vt:lpstr>Задача классификации</vt:lpstr>
      <vt:lpstr>Оптимизация</vt:lpstr>
      <vt:lpstr>Как модель обучается?</vt:lpstr>
      <vt:lpstr>Особенности</vt:lpstr>
      <vt:lpstr>Оценка точности</vt:lpstr>
      <vt:lpstr>Кривые обучения. Bias-variance trade-off</vt:lpstr>
      <vt:lpstr>Bias-Variance</vt:lpstr>
      <vt:lpstr>Перцептрон</vt:lpstr>
      <vt:lpstr>Перцептрон превращается в слой, а слой в сеть!</vt:lpstr>
      <vt:lpstr>Пример: компьютерное зрение</vt:lpstr>
      <vt:lpstr>Обратное распространение ошибки (Backpropagation)</vt:lpstr>
      <vt:lpstr>Backprop</vt:lpstr>
      <vt:lpstr>Backprop</vt:lpstr>
      <vt:lpstr>Что происходит при обучении</vt:lpstr>
      <vt:lpstr>Пример:</vt:lpstr>
      <vt:lpstr>А что с backprop для типичных блоков?</vt:lpstr>
      <vt:lpstr>Логистическая регрессия</vt:lpstr>
      <vt:lpstr>Градиент сигмоиды</vt:lpstr>
      <vt:lpstr>Сигмоида не так проста!</vt:lpstr>
      <vt:lpstr>А ReLU?</vt:lpstr>
      <vt:lpstr>Функции активации</vt:lpstr>
      <vt:lpstr>Матричное представление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глубокое обучение</dc:title>
  <dc:creator>Anastasiia Nikolskaia</dc:creator>
  <cp:lastModifiedBy>Anastasiya Nikolskaya</cp:lastModifiedBy>
  <cp:revision>2</cp:revision>
  <dcterms:created xsi:type="dcterms:W3CDTF">2024-02-20T08:32:13Z</dcterms:created>
  <dcterms:modified xsi:type="dcterms:W3CDTF">2024-02-28T11:54:16Z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1708417095</vt:lpwstr>
  </property>
</Properties>
</file>