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5" r:id="rId8"/>
    <p:sldId id="263" r:id="rId9"/>
    <p:sldId id="266" r:id="rId10"/>
    <p:sldId id="267" r:id="rId11"/>
    <p:sldId id="262" r:id="rId12"/>
    <p:sldId id="26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3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microsoft.com/office/2007/relationships/media" Target="file:///C:\Users\sergey\Desktop\&#1055;&#1088;&#1086;&#1094;&#1077;&#1089;%20&#1085;&#1072;&#1075;&#1088;&#1110;&#1074;&#1072;&#1085;&#1085;&#1103;%20&#1087;&#1088;&#1103;&#1084;&#1086;&#1082;&#1091;&#1090;&#1085;&#1086;&#1111;%20&#1086;&#1073;&#1083;&#1072;&#1089;&#1090;&#1110;.wmv" TargetMode="External"/><Relationship Id="rId1" Type="http://schemas.openxmlformats.org/officeDocument/2006/relationships/video" Target="file:///C:\Users\sergey\Desktop\&#1055;&#1088;&#1086;&#1094;&#1077;&#1089;%20&#1085;&#1072;&#1075;&#1088;&#1110;&#1074;&#1072;&#1085;&#1085;&#1103;%20&#1087;&#1088;&#1103;&#1084;&#1086;&#1082;&#1091;&#1090;&#1085;&#1086;&#1111;%20&#1086;&#1073;&#1083;&#1072;&#1089;&#1090;&#1110;.wmv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4475" y="1617663"/>
            <a:ext cx="9144000" cy="2387600"/>
          </a:xfrm>
        </p:spPr>
        <p:txBody>
          <a:bodyPr>
            <a:normAutofit/>
          </a:bodyPr>
          <a:p>
            <a:r>
              <a:rPr lang="ru-RU" altLang="en-US" sz="3600">
                <a:latin typeface="Times New Roman" charset="0"/>
              </a:rPr>
              <a:t>Моделювання процесу теплопров</a:t>
            </a:r>
            <a:r>
              <a:rPr lang="uk-UA" altLang="ru-RU" sz="3600">
                <a:latin typeface="Times New Roman" charset="0"/>
              </a:rPr>
              <a:t>ідності в прямокутній області зі змінною граничною умовою</a:t>
            </a:r>
            <a:endParaRPr lang="uk-UA" altLang="ru-RU" sz="36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ru-RU" sz="3600">
                <a:latin typeface="Times New Roman" charset="0"/>
              </a:rPr>
              <a:t>Демонстрація програмного засобу</a:t>
            </a:r>
            <a:endParaRPr lang="uk-UA" altLang="ru-RU" sz="3600">
              <a:latin typeface="Times New Roman" charset="0"/>
            </a:endParaRPr>
          </a:p>
        </p:txBody>
      </p:sp>
      <p:pic>
        <p:nvPicPr>
          <p:cNvPr id="4" name="Процес нагрівання прямокутної області.wmv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682875" y="1391920"/>
            <a:ext cx="6198235" cy="4785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ru-RU" sz="3600">
                <a:cs typeface="Times New Roman" charset="0"/>
              </a:rPr>
              <a:t>Висновок</a:t>
            </a:r>
            <a:endParaRPr lang="uk-UA" altLang="ru-RU" sz="3600">
              <a:cs typeface="Times New Roman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lnSpc>
                <a:spcPct val="150000"/>
              </a:lnSpc>
              <a:buNone/>
            </a:pPr>
            <a:r>
              <a:rPr lang="uk-UA" altLang="ru-RU" sz="2400">
                <a:latin typeface="Times New Roman" charset="0"/>
              </a:rPr>
              <a:t>	</a:t>
            </a:r>
            <a:r>
              <a:rPr lang="ru-RU" altLang="en-US" sz="2400">
                <a:latin typeface="Times New Roman" charset="0"/>
              </a:rPr>
              <a:t>За результатами дослідження було розглянуто математичну модель, яка описує процес теплопровідності в прямокутній області. Для дослідження вказаної моделі було використано метод скінченних різниць.</a:t>
            </a:r>
            <a:endParaRPr lang="ru-RU" altLang="en-US" sz="2400">
              <a:latin typeface="Times New Roman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altLang="en-US" sz="2400">
                <a:latin typeface="Times New Roman" charset="0"/>
              </a:rPr>
              <a:t>В ході дослідження було розв’язано наступні завдання.</a:t>
            </a:r>
            <a:endParaRPr lang="ru-RU" altLang="en-US" sz="2400">
              <a:latin typeface="Times New Roman" charset="0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uk-UA" altLang="ru-RU">
                <a:latin typeface="Times New Roman" charset="0"/>
              </a:rPr>
              <a:t>сформ</a:t>
            </a:r>
            <a:r>
              <a:rPr lang="ru-RU" altLang="en-US">
                <a:latin typeface="Times New Roman" charset="0"/>
              </a:rPr>
              <a:t>увати явну різницеву схему для рівняння теплопровідності в прямокутнику;</a:t>
            </a:r>
            <a:endParaRPr lang="ru-RU" altLang="en-US">
              <a:latin typeface="Times New Roman" charset="0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ru-RU" altLang="en-US">
                <a:latin typeface="Times New Roman" charset="0"/>
              </a:rPr>
              <a:t>реалізувати різницеву схему на мові програмування JavaScript;</a:t>
            </a:r>
            <a:endParaRPr lang="ru-RU" altLang="en-US">
              <a:latin typeface="Times New Roman" charset="0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ru-RU" altLang="en-US">
                <a:latin typeface="Times New Roman" charset="0"/>
              </a:rPr>
              <a:t>отримані результати представити графічно.</a:t>
            </a:r>
            <a:endParaRPr lang="ru-RU" alt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lnSpc>
                <a:spcPct val="150000"/>
              </a:lnSpc>
            </a:pPr>
            <a:r>
              <a:rPr lang="uk-UA" altLang="ru-RU" sz="3600">
                <a:latin typeface="Times New Roman" charset="0"/>
              </a:rPr>
              <a:t>	Актуальність роботи</a:t>
            </a:r>
            <a:endParaRPr lang="uk-UA" altLang="ru-RU" sz="3600">
              <a:latin typeface="Times New Roman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uk-UA" altLang="ru-RU" sz="2400">
                <a:latin typeface="Times New Roman" charset="0"/>
              </a:rPr>
              <a:t>	</a:t>
            </a:r>
            <a:r>
              <a:rPr lang="ru-RU" altLang="en-US" sz="2400">
                <a:latin typeface="Times New Roman" charset="0"/>
              </a:rPr>
              <a:t>Актуальність роботи обумовлена широким застосуванням явних різницевих схем для якісного описання реальних явищ чи процесів, які описуються рівнянням або системою рівнянь в частинних похідних.</a:t>
            </a:r>
            <a:endParaRPr lang="ru-RU" altLang="en-US" sz="2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520700"/>
            <a:ext cx="10515600" cy="5656580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uk-UA" altLang="ru-RU">
                <a:latin typeface="Times New Roman" charset="0"/>
              </a:rPr>
              <a:t>	</a:t>
            </a:r>
            <a:r>
              <a:rPr lang="ru-RU" altLang="en-US" sz="2400">
                <a:latin typeface="Times New Roman" charset="0"/>
              </a:rPr>
              <a:t>Мета дослідження – візуалізувати та графічно представити процес поширення тепла в прямокутній області.</a:t>
            </a:r>
            <a:endParaRPr lang="ru-RU" altLang="en-US" sz="2400">
              <a:latin typeface="Times New Roman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uk-UA" altLang="ru-RU" sz="2400">
                <a:latin typeface="Times New Roman" charset="0"/>
              </a:rPr>
              <a:t>	Завдання:</a:t>
            </a:r>
            <a:endParaRPr lang="uk-UA" altLang="ru-RU" sz="2400">
              <a:latin typeface="Times New Roman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uk-UA" altLang="ru-RU" sz="2400">
                <a:latin typeface="Times New Roman" charset="0"/>
              </a:rPr>
              <a:t>		1. сформувати явну різницеву схему для рівняння 				теплопровідності в прямокутнику;</a:t>
            </a:r>
            <a:endParaRPr lang="uk-UA" altLang="ru-RU" sz="2400">
              <a:latin typeface="Times New Roman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uk-UA" altLang="ru-RU" sz="2400">
                <a:latin typeface="Times New Roman" charset="0"/>
              </a:rPr>
              <a:t>		2. реалізувати різницеву схему на мові програмування JavaScript;</a:t>
            </a:r>
            <a:endParaRPr lang="uk-UA" altLang="ru-RU" sz="2400">
              <a:latin typeface="Times New Roman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uk-UA" altLang="ru-RU" sz="2400">
                <a:latin typeface="Times New Roman" charset="0"/>
              </a:rPr>
              <a:t>	Об’єкт дослідження – поширення тепла в прямокутній області.</a:t>
            </a:r>
            <a:endParaRPr lang="uk-UA" altLang="ru-RU" sz="2400">
              <a:latin typeface="Times New Roman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uk-UA" altLang="ru-RU" sz="2400">
                <a:latin typeface="Times New Roman" charset="0"/>
              </a:rPr>
              <a:t>	Предмет дослідження – моделювання процесу теплопровідності в прямокутнику з використанням методу скінченних різниць.</a:t>
            </a:r>
            <a:endParaRPr lang="uk-UA" altLang="ru-RU" sz="2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 sz="3600">
                <a:latin typeface="Times New Roman" charset="0"/>
              </a:rPr>
              <a:t>Практичне застосування або наукова новизна</a:t>
            </a:r>
            <a:endParaRPr lang="ru-RU" altLang="en-US" sz="3600">
              <a:latin typeface="Times New Roman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uk-UA" altLang="ru-RU" sz="2400">
                <a:latin typeface="Times New Roman" charset="0"/>
              </a:rPr>
              <a:t>	</a:t>
            </a:r>
            <a:r>
              <a:rPr lang="ru-RU" altLang="en-US" sz="2400">
                <a:latin typeface="Times New Roman" charset="0"/>
              </a:rPr>
              <a:t>Моделювання різноманітних фізичних процесів та явищ засобами комп’ютерної техніки є однією із складових сфери послуг програмування та однією з актуальних задач </a:t>
            </a:r>
            <a:r>
              <a:rPr lang="uk-UA" altLang="ru-RU" sz="2400">
                <a:latin typeface="Times New Roman" charset="0"/>
              </a:rPr>
              <a:t>сьогодення.</a:t>
            </a:r>
            <a:endParaRPr lang="uk-UA" altLang="ru-RU" sz="2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934970" y="351790"/>
            <a:ext cx="6077585" cy="6750685"/>
          </a:xfrm>
        </p:spPr>
        <p:txBody>
          <a:bodyPr>
            <a:normAutofit fontScale="40000"/>
          </a:bodyPr>
          <a:p>
            <a:pPr marL="0" indent="0" algn="ctr">
              <a:buNone/>
            </a:pPr>
            <a:r>
              <a:rPr lang="ru-RU" altLang="en-US">
                <a:latin typeface="Times New Roman" charset="0"/>
              </a:rPr>
              <a:t>ЗМІСТ</a:t>
            </a:r>
            <a:endParaRPr lang="ru-RU" altLang="en-US">
              <a:latin typeface="Times New Roman" charset="0"/>
            </a:endParaRPr>
          </a:p>
          <a:p>
            <a:pPr marL="0" indent="0" algn="l">
              <a:buNone/>
            </a:pPr>
            <a:r>
              <a:rPr lang="ru-RU" altLang="en-US">
                <a:latin typeface="Times New Roman" charset="0"/>
              </a:rPr>
              <a:t>ВСТУП	</a:t>
            </a:r>
            <a:r>
              <a:rPr lang="uk-UA" altLang="ru-RU">
                <a:latin typeface="Times New Roman" charset="0"/>
              </a:rPr>
              <a:t>					</a:t>
            </a:r>
            <a:r>
              <a:rPr lang="ru-RU" altLang="en-US">
                <a:latin typeface="Times New Roman" charset="0"/>
              </a:rPr>
              <a:t>3</a:t>
            </a:r>
            <a:endParaRPr lang="ru-RU" altLang="en-US">
              <a:latin typeface="Times New Roman" charset="0"/>
            </a:endParaRPr>
          </a:p>
          <a:p>
            <a:pPr marL="0" indent="0" algn="l">
              <a:buNone/>
            </a:pPr>
            <a:r>
              <a:rPr lang="ru-RU" altLang="en-US">
                <a:latin typeface="Times New Roman" charset="0"/>
              </a:rPr>
              <a:t>РОЗДІЛ 1. ОСНОВНІ ТЕОРЕТИЧНІ ВІДОМОСТІ.	</a:t>
            </a:r>
            <a:r>
              <a:rPr lang="uk-UA" altLang="ru-RU">
                <a:latin typeface="Times New Roman" charset="0"/>
              </a:rPr>
              <a:t>		</a:t>
            </a:r>
            <a:r>
              <a:rPr lang="ru-RU" altLang="en-US">
                <a:latin typeface="Times New Roman" charset="0"/>
              </a:rPr>
              <a:t>5</a:t>
            </a:r>
            <a:endParaRPr lang="ru-RU" altLang="en-US">
              <a:latin typeface="Times New Roman" charset="0"/>
            </a:endParaRPr>
          </a:p>
          <a:p>
            <a:pPr marL="0" indent="0" algn="l">
              <a:buNone/>
            </a:pPr>
            <a:r>
              <a:rPr lang="ru-RU" altLang="en-US">
                <a:latin typeface="Times New Roman" charset="0"/>
              </a:rPr>
              <a:t>1.1. Основні поняття та визначення теплопровідності	</a:t>
            </a:r>
            <a:r>
              <a:rPr lang="uk-UA" altLang="ru-RU">
                <a:latin typeface="Times New Roman" charset="0"/>
              </a:rPr>
              <a:t>		</a:t>
            </a:r>
            <a:r>
              <a:rPr lang="ru-RU" altLang="en-US">
                <a:latin typeface="Times New Roman" charset="0"/>
              </a:rPr>
              <a:t>5</a:t>
            </a:r>
            <a:endParaRPr lang="ru-RU" altLang="en-US">
              <a:latin typeface="Times New Roman" charset="0"/>
            </a:endParaRPr>
          </a:p>
          <a:p>
            <a:pPr marL="0" indent="0" algn="l">
              <a:buNone/>
            </a:pPr>
            <a:r>
              <a:rPr lang="ru-RU" altLang="en-US">
                <a:latin typeface="Times New Roman" charset="0"/>
              </a:rPr>
              <a:t>1.2. Закон теплопровідності Фур'є	</a:t>
            </a:r>
            <a:r>
              <a:rPr lang="uk-UA" altLang="ru-RU">
                <a:latin typeface="Times New Roman" charset="0"/>
              </a:rPr>
              <a:t>			</a:t>
            </a:r>
            <a:r>
              <a:rPr lang="ru-RU" altLang="en-US">
                <a:latin typeface="Times New Roman" charset="0"/>
              </a:rPr>
              <a:t>7</a:t>
            </a:r>
            <a:endParaRPr lang="ru-RU" altLang="en-US">
              <a:latin typeface="Times New Roman" charset="0"/>
            </a:endParaRPr>
          </a:p>
          <a:p>
            <a:pPr marL="0" indent="0" algn="l">
              <a:buNone/>
            </a:pPr>
            <a:r>
              <a:rPr lang="ru-RU" altLang="en-US">
                <a:latin typeface="Times New Roman" charset="0"/>
              </a:rPr>
              <a:t>1.3. Коефіцієнт теплопровідності	</a:t>
            </a:r>
            <a:r>
              <a:rPr lang="uk-UA" altLang="ru-RU">
                <a:latin typeface="Times New Roman" charset="0"/>
              </a:rPr>
              <a:t>			</a:t>
            </a:r>
            <a:r>
              <a:rPr lang="ru-RU" altLang="en-US">
                <a:latin typeface="Times New Roman" charset="0"/>
              </a:rPr>
              <a:t>10</a:t>
            </a:r>
            <a:endParaRPr lang="ru-RU" altLang="en-US">
              <a:latin typeface="Times New Roman" charset="0"/>
            </a:endParaRPr>
          </a:p>
          <a:p>
            <a:pPr marL="0" indent="0" algn="l">
              <a:buNone/>
            </a:pPr>
            <a:r>
              <a:rPr lang="ru-RU" altLang="en-US">
                <a:latin typeface="Times New Roman" charset="0"/>
              </a:rPr>
              <a:t>1.4. Диференціальне рівняння теплопровідності	</a:t>
            </a:r>
            <a:r>
              <a:rPr lang="uk-UA" altLang="ru-RU">
                <a:latin typeface="Times New Roman" charset="0"/>
              </a:rPr>
              <a:t>		</a:t>
            </a:r>
            <a:r>
              <a:rPr lang="ru-RU" altLang="en-US">
                <a:latin typeface="Times New Roman" charset="0"/>
              </a:rPr>
              <a:t>11</a:t>
            </a:r>
            <a:endParaRPr lang="ru-RU" altLang="en-US">
              <a:latin typeface="Times New Roman" charset="0"/>
            </a:endParaRPr>
          </a:p>
          <a:p>
            <a:pPr marL="0" indent="0" algn="l">
              <a:buNone/>
            </a:pPr>
            <a:r>
              <a:rPr lang="ru-RU" altLang="en-US">
                <a:latin typeface="Times New Roman" charset="0"/>
              </a:rPr>
              <a:t>1.5. Крайові умови	</a:t>
            </a:r>
            <a:r>
              <a:rPr lang="uk-UA" altLang="ru-RU">
                <a:latin typeface="Times New Roman" charset="0"/>
              </a:rPr>
              <a:t>				</a:t>
            </a:r>
            <a:r>
              <a:rPr lang="ru-RU" altLang="en-US">
                <a:latin typeface="Times New Roman" charset="0"/>
              </a:rPr>
              <a:t>17</a:t>
            </a:r>
            <a:endParaRPr lang="ru-RU" altLang="en-US">
              <a:latin typeface="Times New Roman" charset="0"/>
            </a:endParaRPr>
          </a:p>
          <a:p>
            <a:pPr marL="0" indent="0" algn="l">
              <a:buNone/>
            </a:pPr>
            <a:r>
              <a:rPr lang="ru-RU" altLang="en-US">
                <a:latin typeface="Times New Roman" charset="0"/>
              </a:rPr>
              <a:t>РОЗДІЛ 2. МОДЕЛЮВАННЯ ПРОЦЕСУ ТЕПЛОПРОВІДНОСТІ В ПРЯМОКУТНИКУ.	19</a:t>
            </a:r>
            <a:endParaRPr lang="ru-RU" altLang="en-US">
              <a:latin typeface="Times New Roman" charset="0"/>
            </a:endParaRPr>
          </a:p>
          <a:p>
            <a:pPr marL="0" indent="0" algn="l">
              <a:buNone/>
            </a:pPr>
            <a:r>
              <a:rPr lang="ru-RU" altLang="en-US">
                <a:latin typeface="Times New Roman" charset="0"/>
              </a:rPr>
              <a:t>2.1. Технічне завдання	</a:t>
            </a:r>
            <a:r>
              <a:rPr lang="uk-UA" altLang="ru-RU">
                <a:latin typeface="Times New Roman" charset="0"/>
              </a:rPr>
              <a:t>				</a:t>
            </a:r>
            <a:r>
              <a:rPr lang="ru-RU" altLang="en-US">
                <a:latin typeface="Times New Roman" charset="0"/>
              </a:rPr>
              <a:t>19</a:t>
            </a:r>
            <a:endParaRPr lang="ru-RU" altLang="en-US">
              <a:latin typeface="Times New Roman" charset="0"/>
            </a:endParaRPr>
          </a:p>
          <a:p>
            <a:pPr marL="0" indent="0" algn="l">
              <a:buNone/>
            </a:pPr>
            <a:r>
              <a:rPr lang="ru-RU" altLang="en-US">
                <a:latin typeface="Times New Roman" charset="0"/>
              </a:rPr>
              <a:t>2.1.1. Загальний опис	</a:t>
            </a:r>
            <a:r>
              <a:rPr lang="uk-UA" altLang="ru-RU">
                <a:latin typeface="Times New Roman" charset="0"/>
              </a:rPr>
              <a:t>				</a:t>
            </a:r>
            <a:r>
              <a:rPr lang="ru-RU" altLang="en-US">
                <a:latin typeface="Times New Roman" charset="0"/>
              </a:rPr>
              <a:t>19</a:t>
            </a:r>
            <a:endParaRPr lang="ru-RU" altLang="en-US">
              <a:latin typeface="Times New Roman" charset="0"/>
            </a:endParaRPr>
          </a:p>
          <a:p>
            <a:pPr marL="0" indent="0" algn="l">
              <a:buNone/>
            </a:pPr>
            <a:r>
              <a:rPr lang="ru-RU" altLang="en-US">
                <a:latin typeface="Times New Roman" charset="0"/>
              </a:rPr>
              <a:t>2.2. Явна різницева схема для моделювання процесу теплопровідності в прямокутнику	20</a:t>
            </a:r>
            <a:endParaRPr lang="ru-RU" altLang="en-US">
              <a:latin typeface="Times New Roman" charset="0"/>
            </a:endParaRPr>
          </a:p>
          <a:p>
            <a:pPr marL="0" indent="0" algn="l">
              <a:buNone/>
            </a:pPr>
            <a:r>
              <a:rPr lang="ru-RU" altLang="en-US">
                <a:latin typeface="Times New Roman" charset="0"/>
              </a:rPr>
              <a:t>2.3. Проектування інформаційної системи	</a:t>
            </a:r>
            <a:r>
              <a:rPr lang="uk-UA" altLang="ru-RU">
                <a:latin typeface="Times New Roman" charset="0"/>
              </a:rPr>
              <a:t>			</a:t>
            </a:r>
            <a:r>
              <a:rPr lang="ru-RU" altLang="en-US">
                <a:latin typeface="Times New Roman" charset="0"/>
              </a:rPr>
              <a:t>23</a:t>
            </a:r>
            <a:endParaRPr lang="ru-RU" altLang="en-US">
              <a:latin typeface="Times New Roman" charset="0"/>
            </a:endParaRPr>
          </a:p>
          <a:p>
            <a:pPr marL="0" indent="0" algn="l">
              <a:buNone/>
            </a:pPr>
            <a:r>
              <a:rPr lang="ru-RU" altLang="en-US">
                <a:latin typeface="Times New Roman" charset="0"/>
              </a:rPr>
              <a:t>2.3.1. Аналіз та специфікація вимог до системи	</a:t>
            </a:r>
            <a:r>
              <a:rPr lang="uk-UA" altLang="ru-RU">
                <a:latin typeface="Times New Roman" charset="0"/>
              </a:rPr>
              <a:t>		</a:t>
            </a:r>
            <a:r>
              <a:rPr lang="ru-RU" altLang="en-US">
                <a:latin typeface="Times New Roman" charset="0"/>
              </a:rPr>
              <a:t>24</a:t>
            </a:r>
            <a:endParaRPr lang="ru-RU" altLang="en-US">
              <a:latin typeface="Times New Roman" charset="0"/>
            </a:endParaRPr>
          </a:p>
          <a:p>
            <a:pPr marL="0" indent="0" algn="l">
              <a:buNone/>
            </a:pPr>
            <a:r>
              <a:rPr lang="ru-RU" altLang="en-US">
                <a:latin typeface="Times New Roman" charset="0"/>
              </a:rPr>
              <a:t>2.3.2. Проектування системи	</a:t>
            </a:r>
            <a:r>
              <a:rPr lang="uk-UA" altLang="ru-RU">
                <a:latin typeface="Times New Roman" charset="0"/>
              </a:rPr>
              <a:t>				</a:t>
            </a:r>
            <a:r>
              <a:rPr lang="ru-RU" altLang="en-US">
                <a:latin typeface="Times New Roman" charset="0"/>
              </a:rPr>
              <a:t>24</a:t>
            </a:r>
            <a:endParaRPr lang="ru-RU" altLang="en-US">
              <a:latin typeface="Times New Roman" charset="0"/>
            </a:endParaRPr>
          </a:p>
          <a:p>
            <a:pPr marL="0" indent="0" algn="l">
              <a:buNone/>
            </a:pPr>
            <a:r>
              <a:rPr lang="ru-RU" altLang="en-US">
                <a:latin typeface="Times New Roman" charset="0"/>
              </a:rPr>
              <a:t>2.3.3. Реалізація системи	</a:t>
            </a:r>
            <a:r>
              <a:rPr lang="uk-UA" altLang="ru-RU">
                <a:latin typeface="Times New Roman" charset="0"/>
              </a:rPr>
              <a:t>				</a:t>
            </a:r>
            <a:r>
              <a:rPr lang="ru-RU" altLang="en-US">
                <a:latin typeface="Times New Roman" charset="0"/>
              </a:rPr>
              <a:t>25</a:t>
            </a:r>
            <a:endParaRPr lang="ru-RU" altLang="en-US">
              <a:latin typeface="Times New Roman" charset="0"/>
            </a:endParaRPr>
          </a:p>
          <a:p>
            <a:pPr marL="0" indent="0" algn="l">
              <a:buNone/>
            </a:pPr>
            <a:r>
              <a:rPr lang="ru-RU" altLang="en-US">
                <a:latin typeface="Times New Roman" charset="0"/>
              </a:rPr>
              <a:t>РОЗДІЛ 3. РЕАЛІЗАЦІЯ ПРОГРАМНОГО ЗАСОБУ	</a:t>
            </a:r>
            <a:r>
              <a:rPr lang="uk-UA" altLang="ru-RU">
                <a:latin typeface="Times New Roman" charset="0"/>
              </a:rPr>
              <a:t>		</a:t>
            </a:r>
            <a:r>
              <a:rPr lang="ru-RU" altLang="en-US">
                <a:latin typeface="Times New Roman" charset="0"/>
              </a:rPr>
              <a:t>26</a:t>
            </a:r>
            <a:endParaRPr lang="ru-RU" altLang="en-US">
              <a:latin typeface="Times New Roman" charset="0"/>
            </a:endParaRPr>
          </a:p>
          <a:p>
            <a:pPr marL="0" indent="0" algn="l">
              <a:buNone/>
            </a:pPr>
            <a:r>
              <a:rPr lang="ru-RU" altLang="en-US">
                <a:latin typeface="Times New Roman" charset="0"/>
              </a:rPr>
              <a:t>3.1. Вибір мови програмування	</a:t>
            </a:r>
            <a:r>
              <a:rPr lang="uk-UA" altLang="ru-RU">
                <a:latin typeface="Times New Roman" charset="0"/>
              </a:rPr>
              <a:t>			</a:t>
            </a:r>
            <a:r>
              <a:rPr lang="ru-RU" altLang="en-US">
                <a:latin typeface="Times New Roman" charset="0"/>
              </a:rPr>
              <a:t>26</a:t>
            </a:r>
            <a:endParaRPr lang="ru-RU" altLang="en-US">
              <a:latin typeface="Times New Roman" charset="0"/>
            </a:endParaRPr>
          </a:p>
          <a:p>
            <a:pPr marL="0" indent="0" algn="l">
              <a:buNone/>
            </a:pPr>
            <a:r>
              <a:rPr lang="ru-RU" altLang="en-US">
                <a:latin typeface="Times New Roman" charset="0"/>
              </a:rPr>
              <a:t>3.2. Написання програмного коду	</a:t>
            </a:r>
            <a:r>
              <a:rPr lang="uk-UA" altLang="ru-RU">
                <a:latin typeface="Times New Roman" charset="0"/>
              </a:rPr>
              <a:t>			</a:t>
            </a:r>
            <a:r>
              <a:rPr lang="ru-RU" altLang="en-US">
                <a:latin typeface="Times New Roman" charset="0"/>
              </a:rPr>
              <a:t>28</a:t>
            </a:r>
            <a:endParaRPr lang="ru-RU" altLang="en-US">
              <a:latin typeface="Times New Roman" charset="0"/>
            </a:endParaRPr>
          </a:p>
          <a:p>
            <a:pPr marL="0" indent="0" algn="l">
              <a:buNone/>
            </a:pPr>
            <a:r>
              <a:rPr lang="ru-RU" altLang="en-US">
                <a:latin typeface="Times New Roman" charset="0"/>
              </a:rPr>
              <a:t>ВИСНОВКИ	</a:t>
            </a:r>
            <a:r>
              <a:rPr lang="uk-UA" altLang="ru-RU">
                <a:latin typeface="Times New Roman" charset="0"/>
              </a:rPr>
              <a:t>					</a:t>
            </a:r>
            <a:r>
              <a:rPr lang="ru-RU" altLang="en-US">
                <a:latin typeface="Times New Roman" charset="0"/>
              </a:rPr>
              <a:t>38</a:t>
            </a:r>
            <a:endParaRPr lang="ru-RU" altLang="en-US">
              <a:latin typeface="Times New Roman" charset="0"/>
            </a:endParaRPr>
          </a:p>
          <a:p>
            <a:pPr marL="0" indent="0" algn="l">
              <a:buNone/>
            </a:pPr>
            <a:r>
              <a:rPr lang="ru-RU" altLang="en-US">
                <a:latin typeface="Times New Roman" charset="0"/>
              </a:rPr>
              <a:t>СПИСОК ВИКОРИСТАНИХ ДЖЕРЕЛ	</a:t>
            </a:r>
            <a:r>
              <a:rPr lang="uk-UA" altLang="ru-RU">
                <a:latin typeface="Times New Roman" charset="0"/>
              </a:rPr>
              <a:t>			</a:t>
            </a:r>
            <a:r>
              <a:rPr lang="ru-RU" altLang="en-US">
                <a:latin typeface="Times New Roman" charset="0"/>
              </a:rPr>
              <a:t>39</a:t>
            </a:r>
            <a:endParaRPr lang="ru-RU" altLang="en-US">
              <a:latin typeface="Times New Roman" charset="0"/>
            </a:endParaRPr>
          </a:p>
          <a:p>
            <a:pPr marL="0" indent="0" algn="l">
              <a:buNone/>
            </a:pPr>
            <a:r>
              <a:rPr lang="ru-RU" altLang="en-US">
                <a:latin typeface="Times New Roman" charset="0"/>
              </a:rPr>
              <a:t>ДОДАТКИ	</a:t>
            </a:r>
            <a:r>
              <a:rPr lang="uk-UA" altLang="ru-RU">
                <a:latin typeface="Times New Roman" charset="0"/>
              </a:rPr>
              <a:t>					</a:t>
            </a:r>
            <a:r>
              <a:rPr lang="ru-RU" altLang="en-US">
                <a:latin typeface="Times New Roman" charset="0"/>
              </a:rPr>
              <a:t>41</a:t>
            </a:r>
            <a:endParaRPr lang="ru-RU" alt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>
                <a:latin typeface="Times New Roman" charset="0"/>
              </a:rPr>
              <a:t>Р</a:t>
            </a:r>
            <a:r>
              <a:rPr lang="uk-UA" altLang="ru-RU" sz="3600">
                <a:latin typeface="Times New Roman" charset="0"/>
              </a:rPr>
              <a:t>еалізація</a:t>
            </a:r>
            <a:r>
              <a:rPr lang="ru-RU" altLang="en-US" sz="3600">
                <a:latin typeface="Times New Roman" charset="0"/>
              </a:rPr>
              <a:t> </a:t>
            </a:r>
            <a:r>
              <a:rPr lang="uk-UA" altLang="ru-RU" sz="3600">
                <a:latin typeface="Times New Roman" charset="0"/>
              </a:rPr>
              <a:t>програмного</a:t>
            </a:r>
            <a:r>
              <a:rPr lang="ru-RU" altLang="en-US" sz="3600">
                <a:latin typeface="Times New Roman" charset="0"/>
              </a:rPr>
              <a:t> </a:t>
            </a:r>
            <a:r>
              <a:rPr lang="uk-UA" altLang="ru-RU" sz="3600">
                <a:latin typeface="Times New Roman" charset="0"/>
              </a:rPr>
              <a:t>засобу</a:t>
            </a:r>
            <a:endParaRPr lang="uk-UA" altLang="ru-RU" sz="3600">
              <a:latin typeface="Times New Roman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522605" y="1702435"/>
            <a:ext cx="11181715" cy="4786630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uk-UA" altLang="ru-RU" sz="2400">
                <a:latin typeface="Times New Roman" charset="0"/>
              </a:rPr>
              <a:t>	</a:t>
            </a:r>
            <a:r>
              <a:rPr lang="ru-RU" altLang="en-US" sz="2400">
                <a:latin typeface="Times New Roman" charset="0"/>
              </a:rPr>
              <a:t>Для розробки програмного засобу було обрано мову програмування JavaScript та середовище розробки Sublime Text.</a:t>
            </a:r>
            <a:endParaRPr lang="ru-RU" altLang="en-US" sz="2400">
              <a:latin typeface="Times New Roman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uk-UA" altLang="ru-RU" sz="2400">
                <a:latin typeface="Times New Roman" charset="0"/>
                <a:sym typeface="+mn-ea"/>
              </a:rPr>
              <a:t>	JavaScript це – </a:t>
            </a:r>
            <a:r>
              <a:rPr lang="uk-UA" altLang="ru-RU" sz="2400">
                <a:latin typeface="Times New Roman" charset="0"/>
              </a:rPr>
              <a:t>мультипарадигменна мова програмування.  Основні архітектурні риси: динамічна типізація, слабка типізація, автоматичне керування пам'яттю, прототипне програмування, функції як об'єкти першого класу.	</a:t>
            </a:r>
            <a:endParaRPr lang="uk-UA" altLang="ru-RU" sz="2400">
              <a:latin typeface="Times New Roman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uk-UA" altLang="ru-RU" sz="2400">
                <a:latin typeface="Times New Roman" charset="0"/>
              </a:rPr>
              <a:t>	</a:t>
            </a:r>
            <a:r>
              <a:rPr lang="ru-RU" altLang="en-US" sz="2400">
                <a:latin typeface="Times New Roman" charset="0"/>
              </a:rPr>
              <a:t>Sublime Text – це швидкий багатоплатформовий редактор початкового програмного коду.</a:t>
            </a:r>
            <a:endParaRPr lang="ru-RU" altLang="en-US" sz="2400">
              <a:latin typeface="Times New Roman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altLang="en-US" sz="2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28675" y="935990"/>
            <a:ext cx="10515600" cy="4351338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uk-UA" altLang="ru-RU" sz="2400">
                <a:latin typeface="Times New Roman" charset="0"/>
                <a:sym typeface="+mn-ea"/>
              </a:rPr>
              <a:t>	</a:t>
            </a:r>
            <a:r>
              <a:rPr lang="ru-RU" altLang="en-US" sz="2400">
                <a:latin typeface="Times New Roman" charset="0"/>
                <a:sym typeface="+mn-ea"/>
              </a:rPr>
              <a:t>Реалізація нашої програми, що моделює процес теплопровідності в прямокутнику складається з етапів:</a:t>
            </a:r>
            <a:endParaRPr lang="ru-RU" altLang="en-US" sz="2400">
              <a:latin typeface="Times New Roman" charset="0"/>
            </a:endParaRPr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ru-RU" altLang="en-US" sz="2400">
                <a:latin typeface="Times New Roman" charset="0"/>
                <a:sym typeface="+mn-ea"/>
              </a:rPr>
              <a:t>Створення об’єктів для візуального представлення прямокутної області, регулювання процесу теплопровідності, полів для введення параметрів.</a:t>
            </a:r>
            <a:endParaRPr lang="ru-RU" altLang="en-US" sz="2400">
              <a:latin typeface="Times New Roman" charset="0"/>
            </a:endParaRPr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ru-RU" altLang="en-US" sz="2400">
                <a:latin typeface="Times New Roman" charset="0"/>
                <a:sym typeface="+mn-ea"/>
              </a:rPr>
              <a:t>Написання програмного коду </a:t>
            </a:r>
            <a:r>
              <a:rPr lang="uk-UA" altLang="ru-RU" sz="2400">
                <a:latin typeface="Times New Roman" charset="0"/>
                <a:sym typeface="+mn-ea"/>
              </a:rPr>
              <a:t>для </a:t>
            </a:r>
            <a:r>
              <a:rPr lang="ru-RU" altLang="en-US" sz="2400">
                <a:latin typeface="Times New Roman" charset="0"/>
                <a:sym typeface="+mn-ea"/>
              </a:rPr>
              <a:t>реалізація </a:t>
            </a:r>
            <a:r>
              <a:rPr lang="uk-UA" altLang="ru-RU" sz="2400">
                <a:latin typeface="Times New Roman" charset="0"/>
                <a:sym typeface="+mn-ea"/>
              </a:rPr>
              <a:t>різницевої</a:t>
            </a:r>
            <a:r>
              <a:rPr lang="ru-RU" altLang="en-US" sz="2400">
                <a:latin typeface="Times New Roman" charset="0"/>
                <a:sym typeface="+mn-ea"/>
              </a:rPr>
              <a:t> схеми</a:t>
            </a:r>
            <a:r>
              <a:rPr lang="uk-UA" altLang="ru-RU" sz="2400">
                <a:latin typeface="Times New Roman" charset="0"/>
                <a:sym typeface="+mn-ea"/>
              </a:rPr>
              <a:t>.</a:t>
            </a:r>
            <a:endParaRPr lang="uk-UA" altLang="ru-RU" sz="2400">
              <a:latin typeface="Times New Roman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uk-UA" altLang="ru-RU" sz="2400">
              <a:latin typeface="Times New Roman" charset="0"/>
            </a:endParaRPr>
          </a:p>
          <a:p>
            <a:endParaRPr lang="ru-RU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ru-RU" sz="3600">
                <a:latin typeface="Times New Roman" charset="0"/>
              </a:rPr>
              <a:t>Написання програмного коду</a:t>
            </a:r>
            <a:endParaRPr lang="uk-UA" altLang="ru-RU" sz="3600">
              <a:latin typeface="Times New Roman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031220" cy="2214880"/>
          </a:xfrm>
        </p:spPr>
        <p:txBody>
          <a:bodyPr/>
          <a:p>
            <a:pPr marL="0" indent="0">
              <a:buNone/>
            </a:pPr>
            <a:r>
              <a:rPr lang="ru-RU" altLang="en-US" sz="2400">
                <a:latin typeface="Times New Roman" charset="0"/>
              </a:rPr>
              <a:t>Створюємо графічні об’єкти, поля для введення даних, задаємо значення по замовчуванню, крок збільшення/зменшення значення </a:t>
            </a:r>
            <a:r>
              <a:rPr lang="uk-UA" altLang="ru-RU" sz="2400">
                <a:latin typeface="Times New Roman" charset="0"/>
              </a:rPr>
              <a:t>(</a:t>
            </a:r>
            <a:r>
              <a:rPr lang="uk-UA" altLang="ru-RU" sz="2400">
                <a:latin typeface="Times New Roman" charset="0"/>
              </a:rPr>
              <a:t>рис.1.1.) та вводимо параметри (рис.1.2.)</a:t>
            </a:r>
            <a:endParaRPr lang="uk-UA" altLang="ru-RU" sz="2400">
              <a:latin typeface="Times New Roman" charset="0"/>
            </a:endParaRPr>
          </a:p>
          <a:p>
            <a:pPr marL="0" indent="0">
              <a:buNone/>
            </a:pPr>
            <a:endParaRPr lang="uk-UA" altLang="ru-RU" sz="2400">
              <a:latin typeface="Times New Roman" charset="0"/>
            </a:endParaRPr>
          </a:p>
        </p:txBody>
      </p:sp>
      <p:pic>
        <p:nvPicPr>
          <p:cNvPr id="6" name="Изображение 5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8675" y="2907665"/>
            <a:ext cx="5304790" cy="3323590"/>
          </a:xfrm>
          <a:prstGeom prst="rect">
            <a:avLst/>
          </a:prstGeom>
        </p:spPr>
      </p:pic>
      <p:pic>
        <p:nvPicPr>
          <p:cNvPr id="8" name="Замещающее содержимое 7" descr="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655" y="2990850"/>
            <a:ext cx="499110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561340" y="765810"/>
            <a:ext cx="11321415" cy="2803525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ru-RU" altLang="en-US" sz="2000">
                <a:latin typeface="Times New Roman" charset="0"/>
              </a:rPr>
              <a:t>Після введення всіх необхідних параметрів ми розраховуємо                           </a:t>
            </a:r>
            <a:r>
              <a:rPr lang="uk-UA" altLang="ru-RU" sz="2000">
                <a:latin typeface="Times New Roman" charset="0"/>
              </a:rPr>
              <a:t>, Після цього створюється та обчислюються тривимірний масив, де зрізи по змінній, що відповідають часу, будуть давати двовимірні масиви, які будуть характеризувати поширення тепла в прямокутнику в даний момент часу. </a:t>
            </a:r>
            <a:endParaRPr lang="uk-UA" altLang="ru-RU" sz="2000">
              <a:latin typeface="Times New Roman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uk-UA" altLang="ru-RU" sz="2400">
              <a:latin typeface="Times New Roman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uk-UA" altLang="ru-RU" sz="2400">
              <a:latin typeface="Times New Roman" charset="0"/>
            </a:endParaRPr>
          </a:p>
        </p:txBody>
      </p:sp>
      <p:pic>
        <p:nvPicPr>
          <p:cNvPr id="4" name="Замещающее содержимое 3" descr="1"/>
          <p:cNvPicPr>
            <a:picLocks noChangeAspect="1"/>
          </p:cNvPicPr>
          <p:nvPr>
            <p:ph sz="half" idx="2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05345" y="894080"/>
            <a:ext cx="1768475" cy="525780"/>
          </a:xfrm>
          <a:prstGeom prst="rect">
            <a:avLst/>
          </a:prstGeom>
        </p:spPr>
      </p:pic>
      <p:pic>
        <p:nvPicPr>
          <p:cNvPr id="-2147482482" name="Изображение 155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" y="2680970"/>
            <a:ext cx="3800475" cy="412623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-2147482481" name="Изображение 156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105" y="2690495"/>
            <a:ext cx="4337685" cy="41656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-2147482480" name="Изображение 158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370" y="2691765"/>
            <a:ext cx="3872230" cy="41433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3460</Words>
  <Application>WPS Presentation</Application>
  <PresentationFormat>Широкоэкранный</PresentationFormat>
  <Paragraphs>72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Моделювання процесу теплопровідності в прямокутній області зі змінною граничною умовою</dc:title>
  <dc:creator>sergey</dc:creator>
  <cp:lastModifiedBy>sergey</cp:lastModifiedBy>
  <cp:revision>1</cp:revision>
  <dcterms:created xsi:type="dcterms:W3CDTF">2017-05-10T15:41:40Z</dcterms:created>
  <dcterms:modified xsi:type="dcterms:W3CDTF">2017-05-10T15:41:40Z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1049-10.1.0.5674</vt:lpwstr>
  </property>
</Properties>
</file>