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63" r:id="rId6"/>
    <p:sldId id="259" r:id="rId7"/>
    <p:sldId id="265" r:id="rId8"/>
    <p:sldId id="260" r:id="rId9"/>
    <p:sldId id="262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7" d="100"/>
          <a:sy n="97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805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23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59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4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251585"/>
            <a:ext cx="7477601" cy="333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Ангуляр-паттерни: Observer, Dependency Injection, Facade, Decorator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491763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Ангуляр-паттерни - це потужні інструменти, які допомагають розробникам будувати гнучкі та масштабовані додатки. У цій презентації ми розглянемо чотири важливі паттерни: Observer, Dependency Injection, Facade і Decorator.</a:t>
            </a: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833199" y="6589157"/>
            <a:ext cx="274320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uk-UA" sz="2187" b="1" dirty="0" smtClean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Кондратов Іван ПП-32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624376" y="616029"/>
            <a:ext cx="46482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Observer Pattern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624376" y="1754743"/>
            <a:ext cx="4579739" cy="3173730"/>
          </a:xfrm>
          <a:prstGeom prst="roundRect">
            <a:avLst>
              <a:gd name="adj" fmla="val 3151"/>
            </a:avLst>
          </a:prstGeom>
          <a:solidFill>
            <a:srgbClr val="542C49"/>
          </a:solidFill>
          <a:ln w="13811">
            <a:solidFill>
              <a:srgbClr val="64355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860358" y="199072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 err="1" smtClean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Опис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860358" y="2560082"/>
            <a:ext cx="4107775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Спостерігач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(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Observer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) –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це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smtClean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паттерн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,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який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дозволяє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об'єктам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автоматично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сповіщати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інших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про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зміну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свого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стану.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Він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 smtClean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заснований</a:t>
            </a:r>
            <a:r>
              <a:rPr lang="ru-RU" sz="1750" dirty="0" smtClean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на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принципі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"</a:t>
            </a:r>
            <a:r>
              <a:rPr lang="ru-RU" sz="1750" dirty="0" err="1" smtClean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видавець-підписник</a:t>
            </a:r>
            <a:r>
              <a:rPr lang="ru-RU" sz="1750" dirty="0" smtClean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".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1754743"/>
            <a:ext cx="4579739" cy="3173730"/>
          </a:xfrm>
          <a:prstGeom prst="roundRect">
            <a:avLst>
              <a:gd name="adj" fmla="val 3151"/>
            </a:avLst>
          </a:prstGeom>
          <a:solidFill>
            <a:srgbClr val="542C49"/>
          </a:solidFill>
          <a:ln w="13811">
            <a:solidFill>
              <a:srgbClr val="64355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62267" y="1990725"/>
            <a:ext cx="32918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ru-RU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Приклад </a:t>
            </a:r>
            <a:r>
              <a:rPr lang="ru-RU" sz="2187" dirty="0" err="1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використання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62267" y="2560082"/>
            <a:ext cx="410777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Наприклад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, веб-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додаток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може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використовувати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патерн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Observer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для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оновлення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відображення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даних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при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зміні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моделі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624376" y="5150644"/>
            <a:ext cx="4579739" cy="2462927"/>
          </a:xfrm>
          <a:prstGeom prst="roundRect">
            <a:avLst>
              <a:gd name="adj" fmla="val 4060"/>
            </a:avLst>
          </a:prstGeom>
          <a:solidFill>
            <a:srgbClr val="542C49"/>
          </a:solidFill>
          <a:ln w="13811">
            <a:solidFill>
              <a:srgbClr val="643557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860358" y="538662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ru-RU" sz="2187" dirty="0" err="1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Переваги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860358" y="5955983"/>
            <a:ext cx="410777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Забезпечує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слабкий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зв'язок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між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об'єктами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,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спрощує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додавання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нових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спостерігачів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та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повідомлення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про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зміни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5150644"/>
            <a:ext cx="4579739" cy="2462927"/>
          </a:xfrm>
          <a:prstGeom prst="roundRect">
            <a:avLst>
              <a:gd name="adj" fmla="val 4060"/>
            </a:avLst>
          </a:prstGeom>
          <a:solidFill>
            <a:srgbClr val="542C49"/>
          </a:solidFill>
          <a:ln w="13811">
            <a:solidFill>
              <a:srgbClr val="643557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62267" y="538662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ru-RU" sz="2187" dirty="0" err="1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Обмеження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62267" y="5955983"/>
            <a:ext cx="410777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Можливе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виникнення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проблем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із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продуктивністю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при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великій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кількості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спостерігачів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 w="13216">
            <a:solidFill>
              <a:srgbClr val="FFFFFF">
                <a:alpha val="16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4482048" y="369749"/>
            <a:ext cx="4610100" cy="6653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39"/>
              </a:lnSpc>
              <a:buNone/>
            </a:pPr>
            <a:r>
              <a:rPr lang="uk-UA" sz="4192" dirty="0" smtClean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Використання в коді</a:t>
            </a:r>
            <a:endParaRPr lang="en-US" sz="4192" dirty="0"/>
          </a:p>
        </p:txBody>
      </p:sp>
      <p:sp>
        <p:nvSpPr>
          <p:cNvPr id="10" name="Text 6"/>
          <p:cNvSpPr/>
          <p:nvPr/>
        </p:nvSpPr>
        <p:spPr>
          <a:xfrm>
            <a:off x="7254180" y="1777365"/>
            <a:ext cx="121920" cy="3992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4"/>
              </a:lnSpc>
              <a:buNone/>
            </a:pPr>
            <a:endParaRPr lang="en-US" sz="2515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265" y="1777365"/>
            <a:ext cx="9635643" cy="29918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567" y="5511549"/>
            <a:ext cx="7732531" cy="180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624376" y="1150501"/>
            <a:ext cx="80543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Dependency Injection Pattern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624376" y="240030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 err="1" smtClean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Опис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624376" y="2969657"/>
            <a:ext cx="2765465" cy="39094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Dependency Injection (DI) –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це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smtClean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паттерн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,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який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дозволяє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інвертувати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керування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залежностями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у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додатку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.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Замість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того,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щоб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об'єктам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створювати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свої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залежності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, вони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одержують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їх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із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зовнішнього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джерела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939433" y="2400300"/>
            <a:ext cx="27654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34"/>
              </a:lnSpc>
            </a:pPr>
            <a:r>
              <a:rPr lang="ru-RU" sz="2187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Приклад </a:t>
            </a:r>
            <a:r>
              <a:rPr lang="ru-RU" sz="2187" dirty="0" err="1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використання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939433" y="3316843"/>
            <a:ext cx="2765465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Наприклад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,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клас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сервісу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може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отримувати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залежності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,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такі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як база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даних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або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HTTP-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клієнт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через DI контейнер.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254490" y="240030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ru-RU" sz="2187" dirty="0" err="1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Переваги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254490" y="2969657"/>
            <a:ext cx="276546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Спрощує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тестування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та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знижує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зв'язаність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між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компонентами.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 w="13216">
            <a:solidFill>
              <a:srgbClr val="FFFFFF">
                <a:alpha val="16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4482048" y="369749"/>
            <a:ext cx="4610100" cy="6653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39"/>
              </a:lnSpc>
              <a:buNone/>
            </a:pPr>
            <a:r>
              <a:rPr lang="uk-UA" sz="4192" dirty="0" smtClean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Використання в коді</a:t>
            </a:r>
            <a:endParaRPr lang="en-US" sz="4192" dirty="0"/>
          </a:p>
        </p:txBody>
      </p:sp>
      <p:sp>
        <p:nvSpPr>
          <p:cNvPr id="10" name="Text 6"/>
          <p:cNvSpPr/>
          <p:nvPr/>
        </p:nvSpPr>
        <p:spPr>
          <a:xfrm>
            <a:off x="7254180" y="1777365"/>
            <a:ext cx="121920" cy="3992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4"/>
              </a:lnSpc>
              <a:buNone/>
            </a:pPr>
            <a:endParaRPr lang="en-US" sz="2515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5113" y="1976973"/>
            <a:ext cx="6329855" cy="131016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1861" y="5167614"/>
            <a:ext cx="8137821" cy="141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6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624376" y="62495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Facade Pattern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376" y="1763673"/>
            <a:ext cx="2905006" cy="179534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624376" y="383667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ru-RU" sz="2187" dirty="0" err="1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Опис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624376" y="4406027"/>
            <a:ext cx="2905006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Фасад (</a:t>
            </a: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Facade) –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це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smtClean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паттерн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,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який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надає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уніфікований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інтерфейс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для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групи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інтерфейсів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у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підсистемі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.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Він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спрощує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роботу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зі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складною системою та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приховує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її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складність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від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клієнтів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638" y="1763673"/>
            <a:ext cx="2905006" cy="1795343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862638" y="3836670"/>
            <a:ext cx="290500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34"/>
              </a:lnSpc>
            </a:pPr>
            <a:r>
              <a:rPr lang="ru-RU" sz="2187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Приклад </a:t>
            </a:r>
            <a:r>
              <a:rPr lang="ru-RU" sz="2187" dirty="0" err="1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використання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862638" y="4753213"/>
            <a:ext cx="290500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Наприклад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, фасад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може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надавати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простий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інтерфейс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для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роботи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з базою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даних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,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приховуючи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складність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SQL-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запитів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0899" y="1763673"/>
            <a:ext cx="2905125" cy="1795463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00899" y="383678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ru-RU" sz="2187" dirty="0" err="1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Переваги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100899" y="4406146"/>
            <a:ext cx="290512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uk-UA" sz="1750" dirty="0" smtClean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Зменшує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зв'язаність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між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клієнтом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та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підсистемою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,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спрощує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повторне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використання</a:t>
            </a:r>
            <a:r>
              <a:rPr lang="ru-RU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коду.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 w="13216">
            <a:solidFill>
              <a:srgbClr val="FFFFFF">
                <a:alpha val="16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4482048" y="369749"/>
            <a:ext cx="4610100" cy="6653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39"/>
              </a:lnSpc>
              <a:buNone/>
            </a:pPr>
            <a:r>
              <a:rPr lang="uk-UA" sz="4192" dirty="0" smtClean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Використання в коді</a:t>
            </a:r>
            <a:endParaRPr lang="en-US" sz="4192" dirty="0"/>
          </a:p>
        </p:txBody>
      </p:sp>
      <p:sp>
        <p:nvSpPr>
          <p:cNvPr id="10" name="Text 6"/>
          <p:cNvSpPr/>
          <p:nvPr/>
        </p:nvSpPr>
        <p:spPr>
          <a:xfrm>
            <a:off x="7254180" y="1777365"/>
            <a:ext cx="121920" cy="3992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4"/>
              </a:lnSpc>
              <a:buNone/>
            </a:pPr>
            <a:endParaRPr lang="en-US" sz="2515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492" y="1233960"/>
            <a:ext cx="5563376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67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 w="13216">
            <a:solidFill>
              <a:srgbClr val="FFFFFF">
                <a:alpha val="16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819995" y="586502"/>
            <a:ext cx="4610100" cy="6653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39"/>
              </a:lnSpc>
              <a:buNone/>
            </a:pPr>
            <a:r>
              <a:rPr lang="en-US" sz="4192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Decorator Pattern</a:t>
            </a:r>
            <a:endParaRPr lang="en-US" sz="4192" dirty="0"/>
          </a:p>
        </p:txBody>
      </p:sp>
      <p:sp>
        <p:nvSpPr>
          <p:cNvPr id="7" name="Shape 3"/>
          <p:cNvSpPr/>
          <p:nvPr/>
        </p:nvSpPr>
        <p:spPr>
          <a:xfrm>
            <a:off x="7294007" y="1571149"/>
            <a:ext cx="42505" cy="6071830"/>
          </a:xfrm>
          <a:prstGeom prst="rect">
            <a:avLst/>
          </a:prstGeom>
          <a:solidFill>
            <a:srgbClr val="643557"/>
          </a:solidFill>
          <a:ln/>
        </p:spPr>
      </p:sp>
      <p:sp>
        <p:nvSpPr>
          <p:cNvPr id="8" name="Shape 4"/>
          <p:cNvSpPr/>
          <p:nvPr/>
        </p:nvSpPr>
        <p:spPr>
          <a:xfrm>
            <a:off x="7554694" y="1955661"/>
            <a:ext cx="745212" cy="42505"/>
          </a:xfrm>
          <a:prstGeom prst="rect">
            <a:avLst/>
          </a:prstGeom>
          <a:solidFill>
            <a:srgbClr val="643557"/>
          </a:solidFill>
          <a:ln/>
        </p:spPr>
      </p:sp>
      <p:sp>
        <p:nvSpPr>
          <p:cNvPr id="9" name="Shape 5"/>
          <p:cNvSpPr/>
          <p:nvPr/>
        </p:nvSpPr>
        <p:spPr>
          <a:xfrm>
            <a:off x="7075706" y="1737479"/>
            <a:ext cx="478988" cy="478988"/>
          </a:xfrm>
          <a:prstGeom prst="roundRect">
            <a:avLst>
              <a:gd name="adj" fmla="val 20005"/>
            </a:avLst>
          </a:prstGeom>
          <a:solidFill>
            <a:srgbClr val="542C49"/>
          </a:solidFill>
          <a:ln w="13216">
            <a:solidFill>
              <a:srgbClr val="643557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7254180" y="1777365"/>
            <a:ext cx="121920" cy="3992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4"/>
              </a:lnSpc>
              <a:buNone/>
            </a:pPr>
            <a:r>
              <a:rPr lang="en-US" sz="2515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1</a:t>
            </a:r>
            <a:endParaRPr lang="en-US" sz="2515" dirty="0"/>
          </a:p>
        </p:txBody>
      </p:sp>
      <p:sp>
        <p:nvSpPr>
          <p:cNvPr id="11" name="Text 7"/>
          <p:cNvSpPr/>
          <p:nvPr/>
        </p:nvSpPr>
        <p:spPr>
          <a:xfrm>
            <a:off x="8486299" y="1784033"/>
            <a:ext cx="2129314" cy="3327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620"/>
              </a:lnSpc>
            </a:pPr>
            <a:r>
              <a:rPr lang="ru-RU" sz="2096" dirty="0" err="1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Опис</a:t>
            </a:r>
            <a:endParaRPr lang="en-US" sz="2096" dirty="0"/>
          </a:p>
        </p:txBody>
      </p:sp>
      <p:sp>
        <p:nvSpPr>
          <p:cNvPr id="12" name="Text 8"/>
          <p:cNvSpPr/>
          <p:nvPr/>
        </p:nvSpPr>
        <p:spPr>
          <a:xfrm>
            <a:off x="8486299" y="2329696"/>
            <a:ext cx="3324106" cy="23836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683"/>
              </a:lnSpc>
            </a:pPr>
            <a:r>
              <a:rPr lang="ru-RU" sz="167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Декоратор (</a:t>
            </a:r>
            <a:r>
              <a:rPr lang="en-US" sz="167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Decorator) - </a:t>
            </a:r>
            <a:r>
              <a:rPr lang="ru-RU" sz="1677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це</a:t>
            </a:r>
            <a:r>
              <a:rPr lang="ru-RU" sz="167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677" dirty="0" smtClean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паттерн</a:t>
            </a:r>
            <a:r>
              <a:rPr lang="ru-RU" sz="167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, </a:t>
            </a:r>
            <a:r>
              <a:rPr lang="ru-RU" sz="1677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що</a:t>
            </a:r>
            <a:r>
              <a:rPr lang="ru-RU" sz="167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677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дозволяє</a:t>
            </a:r>
            <a:r>
              <a:rPr lang="ru-RU" sz="167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677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динамічно</a:t>
            </a:r>
            <a:r>
              <a:rPr lang="ru-RU" sz="167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677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додавати</a:t>
            </a:r>
            <a:r>
              <a:rPr lang="ru-RU" sz="167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677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нову</a:t>
            </a:r>
            <a:r>
              <a:rPr lang="ru-RU" sz="167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677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функціональність</a:t>
            </a:r>
            <a:r>
              <a:rPr lang="ru-RU" sz="167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677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об'єктам</a:t>
            </a:r>
            <a:r>
              <a:rPr lang="ru-RU" sz="167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, </a:t>
            </a:r>
            <a:r>
              <a:rPr lang="ru-RU" sz="1677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обертаючи</a:t>
            </a:r>
            <a:r>
              <a:rPr lang="ru-RU" sz="167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677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їх</a:t>
            </a:r>
            <a:r>
              <a:rPr lang="ru-RU" sz="167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у </a:t>
            </a:r>
            <a:r>
              <a:rPr lang="ru-RU" sz="1677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додаткові</a:t>
            </a:r>
            <a:r>
              <a:rPr lang="ru-RU" sz="167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677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об'єкти-декоратори</a:t>
            </a:r>
            <a:r>
              <a:rPr lang="ru-RU" sz="167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.</a:t>
            </a:r>
            <a:endParaRPr lang="en-US" sz="1677" dirty="0"/>
          </a:p>
        </p:txBody>
      </p:sp>
      <p:sp>
        <p:nvSpPr>
          <p:cNvPr id="13" name="Shape 9"/>
          <p:cNvSpPr/>
          <p:nvPr/>
        </p:nvSpPr>
        <p:spPr>
          <a:xfrm>
            <a:off x="6330494" y="3020199"/>
            <a:ext cx="745212" cy="42505"/>
          </a:xfrm>
          <a:prstGeom prst="rect">
            <a:avLst/>
          </a:prstGeom>
          <a:solidFill>
            <a:srgbClr val="643557"/>
          </a:solidFill>
          <a:ln/>
        </p:spPr>
      </p:sp>
      <p:sp>
        <p:nvSpPr>
          <p:cNvPr id="14" name="Shape 10"/>
          <p:cNvSpPr/>
          <p:nvPr/>
        </p:nvSpPr>
        <p:spPr>
          <a:xfrm>
            <a:off x="7075706" y="2802017"/>
            <a:ext cx="478988" cy="478988"/>
          </a:xfrm>
          <a:prstGeom prst="roundRect">
            <a:avLst>
              <a:gd name="adj" fmla="val 20005"/>
            </a:avLst>
          </a:prstGeom>
          <a:solidFill>
            <a:srgbClr val="542C49"/>
          </a:solidFill>
          <a:ln w="13216">
            <a:solidFill>
              <a:srgbClr val="643557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7219890" y="2841903"/>
            <a:ext cx="190500" cy="3992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4"/>
              </a:lnSpc>
              <a:buNone/>
            </a:pPr>
            <a:r>
              <a:rPr lang="en-US" sz="2515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2</a:t>
            </a:r>
            <a:endParaRPr lang="en-US" sz="2515" dirty="0"/>
          </a:p>
        </p:txBody>
      </p:sp>
      <p:sp>
        <p:nvSpPr>
          <p:cNvPr id="16" name="Text 12"/>
          <p:cNvSpPr/>
          <p:nvPr/>
        </p:nvSpPr>
        <p:spPr>
          <a:xfrm>
            <a:off x="2997041" y="2848570"/>
            <a:ext cx="3147060" cy="3327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>
              <a:lnSpc>
                <a:spcPts val="2620"/>
              </a:lnSpc>
            </a:pPr>
            <a:r>
              <a:rPr lang="ru-RU" sz="2096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Приклад </a:t>
            </a:r>
            <a:r>
              <a:rPr lang="ru-RU" sz="2096" dirty="0" err="1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використання</a:t>
            </a:r>
            <a:endParaRPr lang="en-US" sz="2096" dirty="0"/>
          </a:p>
        </p:txBody>
      </p:sp>
      <p:sp>
        <p:nvSpPr>
          <p:cNvPr id="17" name="Text 13"/>
          <p:cNvSpPr/>
          <p:nvPr/>
        </p:nvSpPr>
        <p:spPr>
          <a:xfrm>
            <a:off x="2819995" y="3394234"/>
            <a:ext cx="3324106" cy="17025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>
              <a:lnSpc>
                <a:spcPts val="2683"/>
              </a:lnSpc>
            </a:pPr>
            <a:r>
              <a:rPr lang="ru-RU" sz="1677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Наприклад</a:t>
            </a:r>
            <a:r>
              <a:rPr lang="ru-RU" sz="167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, декоратор </a:t>
            </a:r>
            <a:r>
              <a:rPr lang="ru-RU" sz="1677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може</a:t>
            </a:r>
            <a:r>
              <a:rPr lang="ru-RU" sz="167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677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додавати</a:t>
            </a:r>
            <a:r>
              <a:rPr lang="ru-RU" sz="167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677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додаткові</a:t>
            </a:r>
            <a:r>
              <a:rPr lang="ru-RU" sz="167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677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можливості</a:t>
            </a:r>
            <a:r>
              <a:rPr lang="ru-RU" sz="167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до </a:t>
            </a:r>
            <a:r>
              <a:rPr lang="ru-RU" sz="1677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об'єктів</a:t>
            </a:r>
            <a:r>
              <a:rPr lang="ru-RU" sz="167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, як-от </a:t>
            </a:r>
            <a:r>
              <a:rPr lang="ru-RU" sz="1677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логування</a:t>
            </a:r>
            <a:r>
              <a:rPr lang="ru-RU" sz="167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, </a:t>
            </a:r>
            <a:r>
              <a:rPr lang="ru-RU" sz="1677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кешування</a:t>
            </a:r>
            <a:r>
              <a:rPr lang="ru-RU" sz="167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677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або</a:t>
            </a:r>
            <a:r>
              <a:rPr lang="ru-RU" sz="167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677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шифрування</a:t>
            </a:r>
            <a:r>
              <a:rPr lang="ru-RU" sz="167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677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даних</a:t>
            </a:r>
            <a:r>
              <a:rPr lang="ru-RU" sz="167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.</a:t>
            </a:r>
            <a:endParaRPr lang="en-US" sz="1677" dirty="0"/>
          </a:p>
        </p:txBody>
      </p:sp>
      <p:sp>
        <p:nvSpPr>
          <p:cNvPr id="18" name="Shape 14"/>
          <p:cNvSpPr/>
          <p:nvPr/>
        </p:nvSpPr>
        <p:spPr>
          <a:xfrm>
            <a:off x="7554694" y="5523607"/>
            <a:ext cx="745212" cy="42505"/>
          </a:xfrm>
          <a:prstGeom prst="rect">
            <a:avLst/>
          </a:prstGeom>
          <a:solidFill>
            <a:srgbClr val="643557"/>
          </a:solidFill>
          <a:ln/>
        </p:spPr>
      </p:sp>
      <p:sp>
        <p:nvSpPr>
          <p:cNvPr id="19" name="Shape 15"/>
          <p:cNvSpPr/>
          <p:nvPr/>
        </p:nvSpPr>
        <p:spPr>
          <a:xfrm>
            <a:off x="7075706" y="5305425"/>
            <a:ext cx="478988" cy="478988"/>
          </a:xfrm>
          <a:prstGeom prst="roundRect">
            <a:avLst>
              <a:gd name="adj" fmla="val 20005"/>
            </a:avLst>
          </a:prstGeom>
          <a:solidFill>
            <a:srgbClr val="542C49"/>
          </a:solidFill>
          <a:ln w="13216">
            <a:solidFill>
              <a:srgbClr val="643557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7223700" y="5345311"/>
            <a:ext cx="182880" cy="3992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4"/>
              </a:lnSpc>
              <a:buNone/>
            </a:pPr>
            <a:r>
              <a:rPr lang="en-US" sz="2515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3</a:t>
            </a:r>
            <a:endParaRPr lang="en-US" sz="2515" dirty="0"/>
          </a:p>
        </p:txBody>
      </p:sp>
      <p:sp>
        <p:nvSpPr>
          <p:cNvPr id="21" name="Text 17"/>
          <p:cNvSpPr/>
          <p:nvPr/>
        </p:nvSpPr>
        <p:spPr>
          <a:xfrm>
            <a:off x="8486299" y="5351978"/>
            <a:ext cx="2129314" cy="3327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620"/>
              </a:lnSpc>
            </a:pPr>
            <a:r>
              <a:rPr lang="ru-RU" sz="2096" dirty="0" err="1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Переваги</a:t>
            </a:r>
            <a:endParaRPr lang="en-US" sz="2096" dirty="0"/>
          </a:p>
        </p:txBody>
      </p:sp>
      <p:sp>
        <p:nvSpPr>
          <p:cNvPr id="22" name="Text 18"/>
          <p:cNvSpPr/>
          <p:nvPr/>
        </p:nvSpPr>
        <p:spPr>
          <a:xfrm>
            <a:off x="8486299" y="5897642"/>
            <a:ext cx="3324106" cy="13620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683"/>
              </a:lnSpc>
            </a:pPr>
            <a:r>
              <a:rPr lang="ru-RU" sz="1677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Дозволяє</a:t>
            </a:r>
            <a:r>
              <a:rPr lang="ru-RU" sz="167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677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додавати</a:t>
            </a:r>
            <a:r>
              <a:rPr lang="ru-RU" sz="167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ru-RU" sz="1677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функціональність</a:t>
            </a:r>
            <a:r>
              <a:rPr lang="ru-RU" sz="167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без </a:t>
            </a:r>
            <a:r>
              <a:rPr lang="ru-RU" sz="1677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зміни</a:t>
            </a:r>
            <a:r>
              <a:rPr lang="ru-RU" sz="167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коду </a:t>
            </a:r>
            <a:r>
              <a:rPr lang="ru-RU" sz="1677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класів</a:t>
            </a:r>
            <a:r>
              <a:rPr lang="ru-RU" sz="167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.</a:t>
            </a:r>
            <a:endParaRPr lang="en-US" sz="1677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 w="13216">
            <a:solidFill>
              <a:srgbClr val="FFFFFF">
                <a:alpha val="16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4482048" y="369749"/>
            <a:ext cx="4610100" cy="6653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39"/>
              </a:lnSpc>
              <a:buNone/>
            </a:pPr>
            <a:r>
              <a:rPr lang="uk-UA" sz="4192" dirty="0" smtClean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Використання в коді</a:t>
            </a:r>
            <a:endParaRPr lang="en-US" sz="4192" dirty="0"/>
          </a:p>
        </p:txBody>
      </p:sp>
      <p:sp>
        <p:nvSpPr>
          <p:cNvPr id="10" name="Text 6"/>
          <p:cNvSpPr/>
          <p:nvPr/>
        </p:nvSpPr>
        <p:spPr>
          <a:xfrm>
            <a:off x="7254180" y="1777365"/>
            <a:ext cx="121920" cy="3992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4"/>
              </a:lnSpc>
              <a:buNone/>
            </a:pPr>
            <a:endParaRPr lang="en-US" sz="2515" dirty="0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7304" y="1777365"/>
            <a:ext cx="8452412" cy="498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95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330</Words>
  <Application>Microsoft Office PowerPoint</Application>
  <PresentationFormat>Произвольный</PresentationFormat>
  <Paragraphs>49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Mukta</vt:lpstr>
      <vt:lpstr>Prompt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Учетная запись Майкрософт</cp:lastModifiedBy>
  <cp:revision>16</cp:revision>
  <dcterms:created xsi:type="dcterms:W3CDTF">2023-12-04T09:13:48Z</dcterms:created>
  <dcterms:modified xsi:type="dcterms:W3CDTF">2023-12-04T11:21:14Z</dcterms:modified>
</cp:coreProperties>
</file>